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83" r:id="rId3"/>
    <p:sldId id="284" r:id="rId4"/>
    <p:sldId id="285" r:id="rId5"/>
    <p:sldId id="287" r:id="rId6"/>
    <p:sldId id="288" r:id="rId7"/>
    <p:sldId id="30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1" autoAdjust="0"/>
    <p:restoredTop sz="94660"/>
  </p:normalViewPr>
  <p:slideViewPr>
    <p:cSldViewPr snapToGrid="0">
      <p:cViewPr varScale="1">
        <p:scale>
          <a:sx n="64" d="100"/>
          <a:sy n="64" d="100"/>
        </p:scale>
        <p:origin x="997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17BD9-FE61-420E-8F48-67DB8C42880F}" type="datetimeFigureOut">
              <a:rPr lang="x-none" smtClean="0"/>
              <a:pPr/>
              <a:t>10.04.2023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521F-5DF8-416B-B6FE-33876C05932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7998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521F-5DF8-416B-B6FE-33876C05932B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27870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521F-5DF8-416B-B6FE-33876C05932B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631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521F-5DF8-416B-B6FE-33876C05932B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378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521F-5DF8-416B-B6FE-33876C05932B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95230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521F-5DF8-416B-B6FE-33876C05932B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056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521F-5DF8-416B-B6FE-33876C05932B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579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5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97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7278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921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3444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860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0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91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67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19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16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97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30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6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F97C1-9614-4B39-974F-3B9B4984986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6168F1-F037-49CF-9C25-A8D7A7918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21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1033" y="168812"/>
            <a:ext cx="10321422" cy="1355188"/>
          </a:xfr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ЛЕКЦІЯ 7-8</a:t>
            </a:r>
            <a:br>
              <a:rPr lang="ru-RU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uk-UA" sz="2800" b="1" dirty="0">
                <a:solidFill>
                  <a:srgbClr val="FF0000"/>
                </a:solidFill>
                <a:latin typeface="Cambria" pitchFamily="18" charset="0"/>
              </a:rPr>
              <a:t>РОЗВИТОК ЄВРОПЕЙСЬКОЇ ЕКОНОМІЧНОЇ ІНТЕГРАЦІЇ, </a:t>
            </a:r>
            <a:br>
              <a:rPr lang="ru-RU" sz="2800" dirty="0">
                <a:solidFill>
                  <a:srgbClr val="FF0000"/>
                </a:solidFill>
                <a:latin typeface="Cambria" pitchFamily="18" charset="0"/>
              </a:rPr>
            </a:br>
            <a:r>
              <a:rPr lang="uk-UA" sz="2800" b="1" dirty="0">
                <a:solidFill>
                  <a:srgbClr val="FF0000"/>
                </a:solidFill>
                <a:latin typeface="Cambria" pitchFamily="18" charset="0"/>
              </a:rPr>
              <a:t>ЗОВНІШНЯ І БЕЗПЕКОВА ПОЛІТИКА ЄС</a:t>
            </a:r>
            <a:endParaRPr lang="ru-RU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20CCE6-42D1-40B5-B411-84F795979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16" y="1648691"/>
            <a:ext cx="9815287" cy="504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4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552" y="377371"/>
            <a:ext cx="8314266" cy="2961574"/>
          </a:xfrm>
          <a:gradFill>
            <a:gsLst>
              <a:gs pos="58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marL="0" indent="0" algn="just">
              <a:spcBef>
                <a:spcPts val="0"/>
              </a:spcBef>
            </a:pPr>
            <a:r>
              <a:rPr lang="uk-UA" sz="2800" dirty="0">
                <a:solidFill>
                  <a:srgbClr val="002060"/>
                </a:solidFill>
                <a:latin typeface="Cambria" pitchFamily="18" charset="0"/>
              </a:rPr>
              <a:t>Ідея практичного наповнення спільної оборонної і </a:t>
            </a:r>
            <a:r>
              <a:rPr lang="uk-UA" sz="2800" dirty="0" err="1">
                <a:solidFill>
                  <a:srgbClr val="002060"/>
                </a:solidFill>
                <a:latin typeface="Cambria" pitchFamily="18" charset="0"/>
              </a:rPr>
              <a:t>безпекової</a:t>
            </a:r>
            <a:r>
              <a:rPr lang="uk-UA" sz="2800" dirty="0">
                <a:solidFill>
                  <a:srgbClr val="002060"/>
                </a:solidFill>
                <a:latin typeface="Cambria" pitchFamily="18" charset="0"/>
              </a:rPr>
              <a:t> політики (СПБО) ЄС оформилася </a:t>
            </a:r>
            <a:r>
              <a:rPr lang="uk-UA" sz="2800" b="1" dirty="0">
                <a:solidFill>
                  <a:srgbClr val="FF0000"/>
                </a:solidFill>
                <a:latin typeface="Cambria" pitchFamily="18" charset="0"/>
              </a:rPr>
              <a:t>у червні 2016 р.</a:t>
            </a:r>
            <a:r>
              <a:rPr lang="uk-UA" sz="2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latin typeface="Cambria" pitchFamily="18" charset="0"/>
              </a:rPr>
              <a:t>з представленням Високим представником ЄС із закордонних справ і </a:t>
            </a:r>
            <a:r>
              <a:rPr lang="uk-UA" sz="2800" dirty="0" err="1">
                <a:solidFill>
                  <a:srgbClr val="002060"/>
                </a:solidFill>
                <a:latin typeface="Cambria" pitchFamily="18" charset="0"/>
              </a:rPr>
              <a:t>безпекової</a:t>
            </a:r>
            <a:r>
              <a:rPr lang="uk-UA" sz="2800" dirty="0">
                <a:solidFill>
                  <a:srgbClr val="002060"/>
                </a:solidFill>
                <a:latin typeface="Cambria" pitchFamily="18" charset="0"/>
              </a:rPr>
              <a:t> політики </a:t>
            </a:r>
            <a:r>
              <a:rPr lang="uk-UA" sz="2800" dirty="0" err="1">
                <a:solidFill>
                  <a:srgbClr val="002060"/>
                </a:solidFill>
                <a:latin typeface="Cambria" pitchFamily="18" charset="0"/>
              </a:rPr>
              <a:t>Федерікой</a:t>
            </a:r>
            <a:r>
              <a:rPr lang="uk-UA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sz="2800" dirty="0" err="1">
                <a:solidFill>
                  <a:srgbClr val="002060"/>
                </a:solidFill>
                <a:latin typeface="Cambria" pitchFamily="18" charset="0"/>
              </a:rPr>
              <a:t>Могеріні</a:t>
            </a:r>
            <a:r>
              <a:rPr lang="uk-UA" sz="2800" dirty="0">
                <a:solidFill>
                  <a:srgbClr val="002060"/>
                </a:solidFill>
                <a:latin typeface="Cambria" pitchFamily="18" charset="0"/>
              </a:rPr>
              <a:t> нової Глобальної стратегії із зовнішньої та </a:t>
            </a:r>
            <a:r>
              <a:rPr lang="uk-UA" sz="2800" dirty="0" err="1">
                <a:solidFill>
                  <a:srgbClr val="002060"/>
                </a:solidFill>
                <a:latin typeface="Cambria" pitchFamily="18" charset="0"/>
              </a:rPr>
              <a:t>безпекової</a:t>
            </a:r>
            <a:r>
              <a:rPr lang="uk-UA" sz="2800" dirty="0">
                <a:solidFill>
                  <a:srgbClr val="002060"/>
                </a:solidFill>
                <a:latin typeface="Cambria" pitchFamily="18" charset="0"/>
              </a:rPr>
              <a:t> політики, яка змінила попередній документ від </a:t>
            </a:r>
            <a:r>
              <a:rPr lang="uk-UA" sz="2800" b="1" dirty="0">
                <a:solidFill>
                  <a:srgbClr val="FF0000"/>
                </a:solidFill>
                <a:latin typeface="Cambria" pitchFamily="18" charset="0"/>
              </a:rPr>
              <a:t>2003 р.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2A00236-BCC9-42EF-9462-2C347B8E7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4" y="3643745"/>
            <a:ext cx="8409709" cy="2867892"/>
          </a:xfrm>
          <a:gradFill>
            <a:gsLst>
              <a:gs pos="6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500" dirty="0">
                <a:solidFill>
                  <a:srgbClr val="002060"/>
                </a:solidFill>
                <a:latin typeface="Cambria" pitchFamily="18" charset="0"/>
              </a:rPr>
              <a:t>Стратегія під назвою </a:t>
            </a:r>
            <a:r>
              <a:rPr lang="uk-UA" sz="2500" b="1" i="1" dirty="0">
                <a:solidFill>
                  <a:srgbClr val="FF0000"/>
                </a:solidFill>
                <a:latin typeface="Cambria" pitchFamily="18" charset="0"/>
              </a:rPr>
              <a:t>«Спільне бачення, спільні дії: сильніша Європа»</a:t>
            </a:r>
            <a:r>
              <a:rPr lang="uk-UA" sz="25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sz="2500" dirty="0">
                <a:solidFill>
                  <a:srgbClr val="002060"/>
                </a:solidFill>
                <a:latin typeface="Cambria" pitchFamily="18" charset="0"/>
              </a:rPr>
              <a:t>відобразила колективну думку країн-членів і запропонувала стратегічне бачення глобальної ролі ЄС. Вона стала уособленням нового погляду на захист спільного майбутнього Європи, який став консолідованим для </a:t>
            </a:r>
            <a:r>
              <a:rPr lang="uk-UA" sz="2500" dirty="0" err="1">
                <a:solidFill>
                  <a:srgbClr val="002060"/>
                </a:solidFill>
                <a:latin typeface="Cambria" pitchFamily="18" charset="0"/>
              </a:rPr>
              <a:t>проєвропейських</a:t>
            </a:r>
            <a:r>
              <a:rPr lang="uk-UA" sz="2500" dirty="0">
                <a:solidFill>
                  <a:srgbClr val="002060"/>
                </a:solidFill>
                <a:latin typeface="Cambria" pitchFamily="18" charset="0"/>
              </a:rPr>
              <a:t> сил у Євросоюзі</a:t>
            </a:r>
            <a:r>
              <a:rPr lang="uk-UA" sz="2500" dirty="0">
                <a:solidFill>
                  <a:schemeClr val="tx1"/>
                </a:solidFill>
                <a:latin typeface="Cambria" pitchFamily="18" charset="0"/>
              </a:rPr>
              <a:t>. </a:t>
            </a:r>
            <a:endParaRPr lang="uk-UA" sz="25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7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047" y="432789"/>
            <a:ext cx="9707990" cy="2158012"/>
          </a:xfrm>
          <a:gradFill>
            <a:gsLst>
              <a:gs pos="58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just"/>
            <a:r>
              <a:rPr lang="uk-UA" sz="2500" dirty="0">
                <a:solidFill>
                  <a:srgbClr val="002060"/>
                </a:solidFill>
                <a:latin typeface="Cambria" pitchFamily="18" charset="0"/>
              </a:rPr>
              <a:t>У свою чергу, міністри оборони ФРН і Франції (країн, що стали локомотивом інтеграції у СПБО) </a:t>
            </a:r>
            <a:r>
              <a:rPr lang="uk-UA" sz="2500" b="1" dirty="0">
                <a:solidFill>
                  <a:srgbClr val="FF0000"/>
                </a:solidFill>
                <a:latin typeface="Cambria" pitchFamily="18" charset="0"/>
              </a:rPr>
              <a:t>11 вересня 2016 року </a:t>
            </a:r>
            <a:r>
              <a:rPr lang="uk-UA" sz="2500" dirty="0">
                <a:solidFill>
                  <a:srgbClr val="002060"/>
                </a:solidFill>
                <a:latin typeface="Cambria" pitchFamily="18" charset="0"/>
              </a:rPr>
              <a:t>надіслали до Брюсселя власне бачення посилення співпраці у сфері оборони у рамках ЄС. </a:t>
            </a:r>
            <a:endParaRPr lang="ru-RU" sz="25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2A00236-BCC9-42EF-9462-2C347B8E7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2" y="3193366"/>
            <a:ext cx="10860261" cy="3390314"/>
          </a:xfrm>
          <a:gradFill>
            <a:gsLst>
              <a:gs pos="6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>
                <a:solidFill>
                  <a:srgbClr val="002060"/>
                </a:solidFill>
                <a:latin typeface="Cambria" pitchFamily="18" charset="0"/>
              </a:rPr>
              <a:t>На початковому етапі під його управління підпадають </a:t>
            </a:r>
          </a:p>
          <a:p>
            <a:pPr algn="ctr">
              <a:buNone/>
            </a:pPr>
            <a:r>
              <a:rPr lang="uk-UA" sz="2800" b="1" dirty="0">
                <a:solidFill>
                  <a:srgbClr val="FF0000"/>
                </a:solidFill>
                <a:latin typeface="Cambria" pitchFamily="18" charset="0"/>
              </a:rPr>
              <a:t>три операції Євросоюзу: </a:t>
            </a:r>
            <a:endParaRPr lang="ru-RU" sz="2800" dirty="0">
              <a:solidFill>
                <a:srgbClr val="FF0000"/>
              </a:solidFill>
              <a:latin typeface="Cambria" pitchFamily="18" charset="0"/>
            </a:endParaRPr>
          </a:p>
          <a:p>
            <a:pPr lvl="0" algn="just"/>
            <a:r>
              <a:rPr lang="uk-UA" sz="2800" dirty="0">
                <a:solidFill>
                  <a:srgbClr val="002060"/>
                </a:solidFill>
                <a:latin typeface="Cambria" pitchFamily="18" charset="0"/>
              </a:rPr>
              <a:t>цивільно-військова тренувальна місія в Малі; </a:t>
            </a:r>
            <a:endParaRPr lang="ru-RU" sz="2800" dirty="0">
              <a:solidFill>
                <a:srgbClr val="002060"/>
              </a:solidFill>
              <a:latin typeface="Cambria" pitchFamily="18" charset="0"/>
            </a:endParaRPr>
          </a:p>
          <a:p>
            <a:pPr lvl="0" algn="just"/>
            <a:r>
              <a:rPr lang="uk-UA" sz="2800" dirty="0">
                <a:solidFill>
                  <a:srgbClr val="002060"/>
                </a:solidFill>
                <a:latin typeface="Cambria" pitchFamily="18" charset="0"/>
              </a:rPr>
              <a:t>тренувальна місія в Центральноафриканській Республіці;</a:t>
            </a:r>
            <a:endParaRPr lang="ru-RU" sz="2800" dirty="0">
              <a:solidFill>
                <a:srgbClr val="002060"/>
              </a:solidFill>
              <a:latin typeface="Cambria" pitchFamily="18" charset="0"/>
            </a:endParaRPr>
          </a:p>
          <a:p>
            <a:pPr lvl="0" algn="just"/>
            <a:r>
              <a:rPr lang="uk-UA" sz="2800" dirty="0">
                <a:solidFill>
                  <a:srgbClr val="002060"/>
                </a:solidFill>
                <a:latin typeface="Cambria" pitchFamily="18" charset="0"/>
              </a:rPr>
              <a:t>тренувальна місія в Сомалі. </a:t>
            </a:r>
            <a:endParaRPr lang="ru-RU" sz="2800" dirty="0">
              <a:solidFill>
                <a:srgbClr val="002060"/>
              </a:solidFill>
              <a:latin typeface="Cambr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25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uk-UA" sz="25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4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62A00236-BCC9-42EF-9462-2C347B8E7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2" y="595744"/>
            <a:ext cx="10705516" cy="5749637"/>
          </a:xfrm>
          <a:gradFill>
            <a:gsLst>
              <a:gs pos="6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2400" dirty="0">
                <a:latin typeface="Cambria" pitchFamily="18" charset="0"/>
              </a:rPr>
              <a:t>             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Логічним розвитком цих заходів стала підготовка </a:t>
            </a:r>
            <a:r>
              <a:rPr lang="uk-UA" sz="2400" dirty="0" err="1">
                <a:solidFill>
                  <a:srgbClr val="002060"/>
                </a:solidFill>
                <a:latin typeface="Cambria" pitchFamily="18" charset="0"/>
              </a:rPr>
              <a:t>Єврокомісією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 у </a:t>
            </a:r>
            <a:r>
              <a:rPr lang="uk-UA" sz="2400" dirty="0">
                <a:solidFill>
                  <a:srgbClr val="FF0000"/>
                </a:solidFill>
                <a:latin typeface="Cambria" pitchFamily="18" charset="0"/>
              </a:rPr>
              <a:t>листопаді 2016 р. 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пропозицій щодо посилення співпраці у сфері СПБО та їх обговорення на неформальному засіданні міністрів оборони країн-членів ЄС. Паралельно із цим Європейський парламент своїм голосуванням 22 підтримав ще амбітнішу ідею – створення Європейського оборонного союзу. Напрацювання </a:t>
            </a:r>
            <a:r>
              <a:rPr lang="uk-UA" sz="2400" dirty="0" err="1">
                <a:solidFill>
                  <a:srgbClr val="002060"/>
                </a:solidFill>
                <a:latin typeface="Cambria" pitchFamily="18" charset="0"/>
              </a:rPr>
              <a:t>Єврокомісії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, Європарламенту, інших керівних органів вилилися у прийняття на </a:t>
            </a:r>
            <a:r>
              <a:rPr lang="uk-UA" sz="2400" dirty="0">
                <a:solidFill>
                  <a:srgbClr val="FF0000"/>
                </a:solidFill>
                <a:latin typeface="Cambria" pitchFamily="18" charset="0"/>
              </a:rPr>
              <a:t>грудневому 2016 р. 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засіданні Ради ЄС на рівні глав держав та урядів низки документів, об’єднаних у </a:t>
            </a:r>
            <a:r>
              <a:rPr lang="uk-UA" sz="2400" b="1" i="1" dirty="0">
                <a:solidFill>
                  <a:srgbClr val="FF0000"/>
                </a:solidFill>
                <a:latin typeface="Cambria" pitchFamily="18" charset="0"/>
              </a:rPr>
              <a:t>так званий «Зимовий пакет» з Європейської безпеки і оборони (2016 EU </a:t>
            </a:r>
            <a:r>
              <a:rPr lang="uk-UA" sz="2400" b="1" i="1" dirty="0" err="1">
                <a:solidFill>
                  <a:srgbClr val="FF0000"/>
                </a:solidFill>
                <a:latin typeface="Cambria" pitchFamily="18" charset="0"/>
              </a:rPr>
              <a:t>Security</a:t>
            </a:r>
            <a:r>
              <a:rPr lang="uk-UA" sz="2400" b="1" i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uk-UA" sz="2400" b="1" i="1" dirty="0" err="1">
                <a:solidFill>
                  <a:srgbClr val="FF0000"/>
                </a:solidFill>
                <a:latin typeface="Cambria" pitchFamily="18" charset="0"/>
              </a:rPr>
              <a:t>and</a:t>
            </a:r>
            <a:r>
              <a:rPr lang="uk-UA" sz="2400" b="1" i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uk-UA" sz="2400" b="1" i="1" dirty="0" err="1">
                <a:solidFill>
                  <a:srgbClr val="FF0000"/>
                </a:solidFill>
                <a:latin typeface="Cambria" pitchFamily="18" charset="0"/>
              </a:rPr>
              <a:t>DefenseWinterPackage</a:t>
            </a:r>
            <a:r>
              <a:rPr lang="uk-UA" sz="2400" b="1" i="1" dirty="0">
                <a:solidFill>
                  <a:srgbClr val="FF0000"/>
                </a:solidFill>
                <a:latin typeface="Cambria" pitchFamily="18" charset="0"/>
              </a:rPr>
              <a:t>). </a:t>
            </a:r>
            <a:endParaRPr lang="ru-RU" sz="2400" dirty="0">
              <a:solidFill>
                <a:srgbClr val="FF0000"/>
              </a:solidFill>
              <a:latin typeface="Cambria" pitchFamily="18" charset="0"/>
            </a:endParaRPr>
          </a:p>
          <a:p>
            <a:pPr>
              <a:buNone/>
            </a:pPr>
            <a:r>
              <a:rPr lang="uk-UA" sz="2400" b="1" dirty="0">
                <a:solidFill>
                  <a:srgbClr val="FF0000"/>
                </a:solidFill>
                <a:latin typeface="Cambria" pitchFamily="18" charset="0"/>
              </a:rPr>
              <a:t>            </a:t>
            </a:r>
          </a:p>
          <a:p>
            <a:pPr>
              <a:buNone/>
            </a:pPr>
            <a:r>
              <a:rPr lang="uk-UA" sz="2400" b="1" dirty="0">
                <a:solidFill>
                  <a:srgbClr val="FF0000"/>
                </a:solidFill>
                <a:latin typeface="Cambria" pitchFamily="18" charset="0"/>
              </a:rPr>
              <a:t>            </a:t>
            </a:r>
            <a:r>
              <a:rPr lang="uk-UA" sz="2400" b="1" dirty="0">
                <a:solidFill>
                  <a:srgbClr val="002060"/>
                </a:solidFill>
                <a:latin typeface="Cambria" pitchFamily="18" charset="0"/>
              </a:rPr>
              <a:t>До нього увійшли: 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  <a:p>
            <a:pPr lvl="0"/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нові політичні цілі і наміри у сфері безпеки й оборони – План імплементації Глобальної стратегії ЄС з питань безпеки та оборони (</a:t>
            </a:r>
            <a:r>
              <a:rPr lang="uk-UA" sz="2400" dirty="0" err="1">
                <a:solidFill>
                  <a:srgbClr val="002060"/>
                </a:solidFill>
                <a:latin typeface="Cambria" pitchFamily="18" charset="0"/>
              </a:rPr>
              <a:t>ImplementationPlan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sz="2400" dirty="0" err="1">
                <a:solidFill>
                  <a:srgbClr val="002060"/>
                </a:solidFill>
                <a:latin typeface="Cambria" pitchFamily="18" charset="0"/>
              </a:rPr>
              <a:t>on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sz="2400" dirty="0" err="1">
                <a:solidFill>
                  <a:srgbClr val="002060"/>
                </a:solidFill>
                <a:latin typeface="Cambria" pitchFamily="18" charset="0"/>
              </a:rPr>
              <a:t>Security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sz="2400" dirty="0" err="1">
                <a:solidFill>
                  <a:srgbClr val="002060"/>
                </a:solidFill>
                <a:latin typeface="Cambria" pitchFamily="18" charset="0"/>
              </a:rPr>
              <a:t>and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sz="2400" dirty="0" err="1">
                <a:solidFill>
                  <a:srgbClr val="002060"/>
                </a:solidFill>
                <a:latin typeface="Cambria" pitchFamily="18" charset="0"/>
              </a:rPr>
              <a:t>Defence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); </a:t>
            </a:r>
            <a:endParaRPr lang="ru-RU" sz="2400" dirty="0">
              <a:solidFill>
                <a:srgbClr val="002060"/>
              </a:solidFill>
              <a:latin typeface="Cambria" pitchFamily="18" charset="0"/>
            </a:endParaRPr>
          </a:p>
          <a:p>
            <a:pPr lvl="0"/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фінансові засоби, визначені в Європейському оборонному плані дій (</a:t>
            </a:r>
            <a:r>
              <a:rPr lang="uk-UA" sz="2400" dirty="0" err="1">
                <a:solidFill>
                  <a:srgbClr val="002060"/>
                </a:solidFill>
                <a:latin typeface="Cambria" pitchFamily="18" charset="0"/>
              </a:rPr>
              <a:t>European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sz="2400" dirty="0" err="1">
                <a:solidFill>
                  <a:srgbClr val="002060"/>
                </a:solidFill>
                <a:latin typeface="Cambria" pitchFamily="18" charset="0"/>
              </a:rPr>
              <a:t>Defence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sz="2400" dirty="0" err="1">
                <a:solidFill>
                  <a:srgbClr val="002060"/>
                </a:solidFill>
                <a:latin typeface="Cambria" pitchFamily="18" charset="0"/>
              </a:rPr>
              <a:t>ActionPlan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); </a:t>
            </a:r>
            <a:endParaRPr lang="ru-RU" sz="2400" dirty="0">
              <a:solidFill>
                <a:srgbClr val="002060"/>
              </a:solidFill>
              <a:latin typeface="Cambria" pitchFamily="18" charset="0"/>
            </a:endParaRPr>
          </a:p>
          <a:p>
            <a:pPr lvl="0"/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комплект пропозицій з виконання Спільної декларації ЄС-НАТО (EUNATO </a:t>
            </a:r>
            <a:r>
              <a:rPr lang="uk-UA" sz="2400" dirty="0" err="1">
                <a:solidFill>
                  <a:srgbClr val="002060"/>
                </a:solidFill>
                <a:latin typeface="Cambria" pitchFamily="18" charset="0"/>
              </a:rPr>
              <a:t>Joint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sz="2400" dirty="0" err="1">
                <a:solidFill>
                  <a:srgbClr val="002060"/>
                </a:solidFill>
                <a:latin typeface="Cambria" pitchFamily="18" charset="0"/>
              </a:rPr>
              <a:t>Declaration</a:t>
            </a:r>
            <a:r>
              <a:rPr lang="uk-UA" sz="2400" dirty="0">
                <a:solidFill>
                  <a:srgbClr val="002060"/>
                </a:solidFill>
                <a:latin typeface="Cambria" pitchFamily="18" charset="0"/>
              </a:rPr>
              <a:t>). </a:t>
            </a:r>
            <a:endParaRPr lang="ru-RU" sz="2400" dirty="0">
              <a:solidFill>
                <a:srgbClr val="002060"/>
              </a:solidFill>
              <a:latin typeface="Cambr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24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7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77" y="180108"/>
            <a:ext cx="8961124" cy="2923309"/>
          </a:xfrm>
          <a:gradFill>
            <a:gsLst>
              <a:gs pos="58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uk-UA" sz="2500" dirty="0">
                <a:solidFill>
                  <a:srgbClr val="002060"/>
                </a:solidFill>
                <a:latin typeface="Cambria" pitchFamily="18" charset="0"/>
              </a:rPr>
              <a:t>У розвиток цих рішень </a:t>
            </a:r>
            <a:r>
              <a:rPr lang="uk-UA" sz="2500" dirty="0">
                <a:solidFill>
                  <a:srgbClr val="FF0000"/>
                </a:solidFill>
                <a:latin typeface="Cambria" pitchFamily="18" charset="0"/>
              </a:rPr>
              <a:t>25 березня 2020 р. </a:t>
            </a:r>
            <a:r>
              <a:rPr lang="uk-UA" sz="2500" dirty="0">
                <a:solidFill>
                  <a:srgbClr val="002060"/>
                </a:solidFill>
                <a:latin typeface="Cambria" pitchFamily="18" charset="0"/>
              </a:rPr>
              <a:t>лідери країн Євросоюзу прийняли Римську декларацію.</a:t>
            </a:r>
            <a:br>
              <a:rPr lang="uk-UA" sz="2500" dirty="0">
                <a:solidFill>
                  <a:srgbClr val="002060"/>
                </a:solidFill>
                <a:latin typeface="Cambria" pitchFamily="18" charset="0"/>
              </a:rPr>
            </a:br>
            <a:br>
              <a:rPr lang="uk-UA" sz="2500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uk-UA" sz="2500" dirty="0">
                <a:solidFill>
                  <a:srgbClr val="FF0000"/>
                </a:solidFill>
                <a:latin typeface="Cambria" pitchFamily="18" charset="0"/>
              </a:rPr>
              <a:t>7 червня 2020 р. </a:t>
            </a:r>
            <a:r>
              <a:rPr lang="uk-UA" sz="2500" dirty="0" err="1">
                <a:solidFill>
                  <a:srgbClr val="002060"/>
                </a:solidFill>
                <a:latin typeface="Cambria" pitchFamily="18" charset="0"/>
              </a:rPr>
              <a:t>Єврокомісія</a:t>
            </a:r>
            <a:r>
              <a:rPr lang="uk-UA" sz="2500" dirty="0">
                <a:solidFill>
                  <a:srgbClr val="002060"/>
                </a:solidFill>
                <a:latin typeface="Cambria" pitchFamily="18" charset="0"/>
              </a:rPr>
              <a:t> провела громадське обговорення майбутнього розвитку сфери оборони Європейського Союзу, представивши аналітичну доповідь зі сценаріями подолання зростаючих загроз у сфері безпеки і оборони, з якими стикається Європа, і зміцнення оборонних можливостей ЄС </a:t>
            </a:r>
            <a:r>
              <a:rPr lang="uk-UA" sz="2500" dirty="0">
                <a:solidFill>
                  <a:srgbClr val="FF0000"/>
                </a:solidFill>
                <a:latin typeface="Cambria" pitchFamily="18" charset="0"/>
              </a:rPr>
              <a:t>до 2025 року.</a:t>
            </a:r>
            <a:br>
              <a:rPr lang="uk-UA" sz="2500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uk-UA" sz="2500" dirty="0">
                <a:solidFill>
                  <a:srgbClr val="002060"/>
                </a:solidFill>
                <a:latin typeface="Cambria" pitchFamily="18" charset="0"/>
              </a:rPr>
              <a:t> </a:t>
            </a:r>
            <a:br>
              <a:rPr lang="uk-UA" sz="2500" dirty="0">
                <a:solidFill>
                  <a:srgbClr val="002060"/>
                </a:solidFill>
                <a:latin typeface="Cambria" pitchFamily="18" charset="0"/>
              </a:rPr>
            </a:br>
            <a:br>
              <a:rPr lang="uk-UA" sz="2500" dirty="0"/>
            </a:br>
            <a:endParaRPr lang="uk-UA" sz="25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2A00236-BCC9-42EF-9462-2C347B8E7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838" y="3505199"/>
            <a:ext cx="10466367" cy="3117273"/>
          </a:xfrm>
          <a:gradFill>
            <a:gsLst>
              <a:gs pos="6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uk-UA" sz="2500" b="1" dirty="0">
                <a:solidFill>
                  <a:srgbClr val="002060"/>
                </a:solidFill>
                <a:latin typeface="Cambria" pitchFamily="18" charset="0"/>
              </a:rPr>
              <a:t>              Згадана доповідь пропонує </a:t>
            </a:r>
            <a:r>
              <a:rPr lang="uk-UA" sz="2500" b="1" dirty="0">
                <a:solidFill>
                  <a:srgbClr val="FF0000"/>
                </a:solidFill>
                <a:latin typeface="Cambria" pitchFamily="18" charset="0"/>
              </a:rPr>
              <a:t>три можливих сценарії </a:t>
            </a:r>
            <a:r>
              <a:rPr lang="uk-UA" sz="2500" b="1" dirty="0">
                <a:solidFill>
                  <a:srgbClr val="002060"/>
                </a:solidFill>
                <a:latin typeface="Cambria" pitchFamily="18" charset="0"/>
              </a:rPr>
              <a:t>для майбутнього Європейської оборони. </a:t>
            </a:r>
            <a:endParaRPr lang="ru-RU" sz="2500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uk-UA" sz="2500" b="1" dirty="0">
                <a:solidFill>
                  <a:srgbClr val="002060"/>
                </a:solidFill>
                <a:latin typeface="Cambria" pitchFamily="18" charset="0"/>
              </a:rPr>
              <a:t>1. </a:t>
            </a:r>
            <a:r>
              <a:rPr lang="uk-UA" sz="2500" b="1" i="1" dirty="0">
                <a:solidFill>
                  <a:srgbClr val="002060"/>
                </a:solidFill>
                <a:latin typeface="Cambria" pitchFamily="18" charset="0"/>
              </a:rPr>
              <a:t>Сценарій «Співпраця у галузі безпеки і оборони»</a:t>
            </a:r>
            <a:endParaRPr lang="ru-RU" sz="2500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uk-UA" sz="2500" b="1" dirty="0">
                <a:solidFill>
                  <a:srgbClr val="002060"/>
                </a:solidFill>
                <a:latin typeface="Cambria" pitchFamily="18" charset="0"/>
              </a:rPr>
              <a:t>2. </a:t>
            </a:r>
            <a:r>
              <a:rPr lang="uk-UA" sz="2500" b="1" i="1" dirty="0">
                <a:solidFill>
                  <a:srgbClr val="002060"/>
                </a:solidFill>
                <a:latin typeface="Cambria" pitchFamily="18" charset="0"/>
              </a:rPr>
              <a:t>Більш амбітний сценарій «Колективна безпека і оборона»</a:t>
            </a:r>
            <a:endParaRPr lang="ru-RU" sz="2500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uk-UA" sz="2500" b="1" dirty="0">
                <a:solidFill>
                  <a:srgbClr val="002060"/>
                </a:solidFill>
                <a:latin typeface="Cambria" pitchFamily="18" charset="0"/>
              </a:rPr>
              <a:t>3. </a:t>
            </a:r>
            <a:r>
              <a:rPr lang="uk-UA" sz="2500" b="1" i="1" dirty="0">
                <a:solidFill>
                  <a:srgbClr val="002060"/>
                </a:solidFill>
                <a:latin typeface="Cambria" pitchFamily="18" charset="0"/>
              </a:rPr>
              <a:t>Найбільш амбітний сценарій «Спільна оборона і безпека»</a:t>
            </a:r>
            <a:endParaRPr lang="uk-UA" sz="2500" i="1" dirty="0">
              <a:solidFill>
                <a:srgbClr val="002060"/>
              </a:solidFill>
              <a:latin typeface="Cambria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3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41" y="263236"/>
            <a:ext cx="10983886" cy="1704109"/>
          </a:xfrm>
          <a:gradFill>
            <a:gsLst>
              <a:gs pos="58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just"/>
            <a:r>
              <a:rPr lang="uk-UA" sz="2000" b="1" dirty="0">
                <a:solidFill>
                  <a:srgbClr val="FF0000"/>
                </a:solidFill>
                <a:latin typeface="Cambria" pitchFamily="18" charset="0"/>
              </a:rPr>
              <a:t>Для України</a:t>
            </a:r>
            <a:r>
              <a:rPr lang="uk-UA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Cambria" pitchFamily="18" charset="0"/>
              </a:rPr>
              <a:t>розвиток автономних європейських оборонних структур відкриває можливість для додаткового поглиблення співпраці із ЄС і паралельного посилення обороноздатності. Таке співробітництво є взаємовигідним процесом, під час якого Україна робить свій внесок у безпеку Євроатлантичного регіону, а з іншого боку, в процесі навчань і тренувань отримує необхідний досвід. </a:t>
            </a:r>
            <a:endParaRPr lang="ru-RU" sz="20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2A00236-BCC9-42EF-9462-2C347B8E7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713" y="2175162"/>
            <a:ext cx="11039304" cy="4682837"/>
          </a:xfrm>
          <a:gradFill>
            <a:gsLst>
              <a:gs pos="6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2000" dirty="0">
                <a:solidFill>
                  <a:srgbClr val="002060"/>
                </a:solidFill>
                <a:latin typeface="Cambria" pitchFamily="18" charset="0"/>
              </a:rPr>
              <a:t>               Глобальна стратегія ЄС із зовнішньої і </a:t>
            </a:r>
            <a:r>
              <a:rPr lang="uk-UA" sz="2000" dirty="0" err="1">
                <a:solidFill>
                  <a:srgbClr val="002060"/>
                </a:solidFill>
                <a:latin typeface="Cambria" pitchFamily="18" charset="0"/>
              </a:rPr>
              <a:t>безпекової</a:t>
            </a:r>
            <a:r>
              <a:rPr lang="uk-UA" sz="2000" dirty="0">
                <a:solidFill>
                  <a:srgbClr val="002060"/>
                </a:solidFill>
                <a:latin typeface="Cambria" pitchFamily="18" charset="0"/>
              </a:rPr>
              <a:t> політики містить важливий напрям – «працювати з ключовими партнерами, державами і регіональними об’єднаннями, які поділяють погляди ЄС». За цим критерієм </a:t>
            </a:r>
            <a:r>
              <a:rPr lang="uk-UA" sz="2000" i="1" dirty="0">
                <a:solidFill>
                  <a:srgbClr val="FF0000"/>
                </a:solidFill>
                <a:latin typeface="Cambria" pitchFamily="18" charset="0"/>
              </a:rPr>
              <a:t>Україна є важливим партнером Євросоюзу на Сході. </a:t>
            </a:r>
            <a:endParaRPr lang="ru-RU" sz="2000" i="1" dirty="0">
              <a:solidFill>
                <a:srgbClr val="FF0000"/>
              </a:solidFill>
              <a:latin typeface="Cambria" pitchFamily="18" charset="0"/>
            </a:endParaRPr>
          </a:p>
          <a:p>
            <a:pPr algn="just">
              <a:buNone/>
            </a:pPr>
            <a:r>
              <a:rPr lang="uk-UA" sz="2000" dirty="0">
                <a:solidFill>
                  <a:srgbClr val="002060"/>
                </a:solidFill>
                <a:latin typeface="Cambria" pitchFamily="18" charset="0"/>
              </a:rPr>
              <a:t>               У стратегії наша держава відзначена у розділі «Європейська система безпеки», у контексті протидії агресії Росії, що підтверджує її ключову важливість для безпеки ЄС та визначає перспективність такого виміру співпраці. Отже, власне партнерський підхід до подальшого розвитку співпраці України з ЄС у сфері зовнішньої політики і безпеки демонструє, що це має бути вулиця із двостороннім рухом. </a:t>
            </a:r>
            <a:endParaRPr lang="ru-RU" sz="2000" dirty="0">
              <a:solidFill>
                <a:srgbClr val="002060"/>
              </a:solidFill>
              <a:latin typeface="Cambria" pitchFamily="18" charset="0"/>
            </a:endParaRPr>
          </a:p>
          <a:p>
            <a:pPr algn="just">
              <a:buNone/>
            </a:pPr>
            <a:r>
              <a:rPr lang="uk-UA" sz="2000" b="1" dirty="0">
                <a:solidFill>
                  <a:srgbClr val="FF0000"/>
                </a:solidFill>
                <a:latin typeface="Cambria" pitchFamily="18" charset="0"/>
              </a:rPr>
              <a:t>У цій співпраці можна виділити три напрями: </a:t>
            </a:r>
            <a:endParaRPr lang="ru-RU" sz="2000" dirty="0">
              <a:solidFill>
                <a:srgbClr val="FF0000"/>
              </a:solidFill>
              <a:latin typeface="Cambria" pitchFamily="18" charset="0"/>
            </a:endParaRPr>
          </a:p>
          <a:p>
            <a:pPr lvl="0" algn="just"/>
            <a:r>
              <a:rPr lang="uk-UA" sz="2000" dirty="0">
                <a:solidFill>
                  <a:srgbClr val="002060"/>
                </a:solidFill>
                <a:latin typeface="Cambria" pitchFamily="18" charset="0"/>
              </a:rPr>
              <a:t>взаємодія України і ЄС у міжнародному і регіональному вимірах заради спільної безпеки; </a:t>
            </a:r>
            <a:endParaRPr lang="ru-RU" sz="2000" dirty="0">
              <a:solidFill>
                <a:srgbClr val="002060"/>
              </a:solidFill>
              <a:latin typeface="Cambria" pitchFamily="18" charset="0"/>
            </a:endParaRPr>
          </a:p>
          <a:p>
            <a:pPr lvl="0" algn="just"/>
            <a:r>
              <a:rPr lang="uk-UA" sz="2000" dirty="0">
                <a:solidFill>
                  <a:srgbClr val="002060"/>
                </a:solidFill>
                <a:latin typeface="Cambria" pitchFamily="18" charset="0"/>
              </a:rPr>
              <a:t>допомога ЄС у зміцненні стійкості і безпеки України; </a:t>
            </a:r>
            <a:endParaRPr lang="ru-RU" sz="2000" dirty="0">
              <a:solidFill>
                <a:srgbClr val="002060"/>
              </a:solidFill>
              <a:latin typeface="Cambria" pitchFamily="18" charset="0"/>
            </a:endParaRPr>
          </a:p>
          <a:p>
            <a:pPr lvl="0" algn="just"/>
            <a:r>
              <a:rPr lang="uk-UA" sz="2000" dirty="0">
                <a:solidFill>
                  <a:srgbClr val="002060"/>
                </a:solidFill>
                <a:latin typeface="Cambria" pitchFamily="18" charset="0"/>
              </a:rPr>
              <a:t>внесок України у безпеку Європи. </a:t>
            </a:r>
            <a:endParaRPr lang="ru-RU" sz="2000" dirty="0">
              <a:solidFill>
                <a:srgbClr val="002060"/>
              </a:solidFill>
              <a:latin typeface="Cambr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2000" i="1" dirty="0">
              <a:latin typeface="Cambria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75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721" y="2563091"/>
            <a:ext cx="11049132" cy="1759527"/>
          </a:xfrm>
          <a:gradFill>
            <a:gsLst>
              <a:gs pos="58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uk-UA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87706131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2783</TotalTime>
  <Words>642</Words>
  <Application>Microsoft Office PowerPoint</Application>
  <PresentationFormat>Широкоэкранный</PresentationFormat>
  <Paragraphs>36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</vt:lpstr>
      <vt:lpstr>Trebuchet MS</vt:lpstr>
      <vt:lpstr>Wingdings 3</vt:lpstr>
      <vt:lpstr>Аспект</vt:lpstr>
      <vt:lpstr>ЛЕКЦІЯ 7-8 РОЗВИТОК ЄВРОПЕЙСЬКОЇ ЕКОНОМІЧНОЇ ІНТЕГРАЦІЇ,  ЗОВНІШНЯ І БЕЗПЕКОВА ПОЛІТИКА ЄС</vt:lpstr>
      <vt:lpstr>Ідея практичного наповнення спільної оборонної і безпекової політики (СПБО) ЄС оформилася у червні 2016 р. з представленням Високим представником ЄС із закордонних справ і безпекової політики Федерікой Могеріні нової Глобальної стратегії із зовнішньої та безпекової політики, яка змінила попередній документ від 2003 р.</vt:lpstr>
      <vt:lpstr>У свою чергу, міністри оборони ФРН і Франції (країн, що стали локомотивом інтеграції у СПБО) 11 вересня 2016 року надіслали до Брюсселя власне бачення посилення співпраці у сфері оборони у рамках ЄС. </vt:lpstr>
      <vt:lpstr>Презентация PowerPoint</vt:lpstr>
      <vt:lpstr>У розвиток цих рішень 25 березня 2020 р. лідери країн Євросоюзу прийняли Римську декларацію.  7 червня 2020 р. Єврокомісія провела громадське обговорення майбутнього розвитку сфери оборони Європейського Союзу, представивши аналітичну доповідь зі сценаріями подолання зростаючих загроз у сфері безпеки і оборони, з якими стикається Європа, і зміцнення оборонних можливостей ЄС до 2025 року.    </vt:lpstr>
      <vt:lpstr>Для України розвиток автономних європейських оборонних структур відкриває можливість для додаткового поглиблення співпраці із ЄС і паралельного посилення обороноздатності. Таке співробітництво є взаємовигідним процесом, під час якого Україна робить свій внесок у безпеку Євроатлантичного регіону, а з іншого боку, в процесі навчань і тренувань отримує необхідний досвід. 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ПІДПРИЄМНИЦЬКІ РИЗИКИ ВТРАТИ ФІНАНСОВОЇ БЕЗПЕКИ ПРОМИСЛОВИМИ ПІДПРИЄМСТВАМИ УКРАЇНИ</dc:title>
  <dc:creator>Buh</dc:creator>
  <cp:lastModifiedBy>Lero4ka Ogloblina</cp:lastModifiedBy>
  <cp:revision>166</cp:revision>
  <dcterms:created xsi:type="dcterms:W3CDTF">2019-11-02T14:16:53Z</dcterms:created>
  <dcterms:modified xsi:type="dcterms:W3CDTF">2023-04-10T16:57:49Z</dcterms:modified>
</cp:coreProperties>
</file>