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5"/>
  </p:notesMasterIdLst>
  <p:sldIdLst>
    <p:sldId id="256" r:id="rId2"/>
    <p:sldId id="257" r:id="rId3"/>
    <p:sldId id="283" r:id="rId4"/>
    <p:sldId id="284" r:id="rId5"/>
    <p:sldId id="285" r:id="rId6"/>
    <p:sldId id="286" r:id="rId7"/>
    <p:sldId id="287"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Lst>
  <p:sldSz cx="9144000" cy="5143500" type="screen16x9"/>
  <p:notesSz cx="6858000" cy="9144000"/>
  <p:embeddedFontLst>
    <p:embeddedFont>
      <p:font typeface="Arvo" panose="020B0604020202020204" charset="0"/>
      <p:regular r:id="rId36"/>
      <p:bold r:id="rId37"/>
      <p:italic r:id="rId38"/>
      <p:boldItalic r:id="rId39"/>
    </p:embeddedFont>
    <p:embeddedFont>
      <p:font typeface="Roboto Condensed" panose="020B0604020202020204" charset="0"/>
      <p:regular r:id="rId40"/>
      <p:bold r:id="rId41"/>
      <p:italic r:id="rId42"/>
      <p:boldItalic r:id="rId43"/>
    </p:embeddedFont>
    <p:embeddedFont>
      <p:font typeface="Roboto Condensed Light"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5D08E4-4CB9-4A25-91DF-C19B82DA8EF8}">
  <a:tblStyle styleId="{025D08E4-4CB9-4A25-91DF-C19B82DA8E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1" d="100"/>
          <a:sy n="91" d="100"/>
        </p:scale>
        <p:origin x="5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305669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65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08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01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51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82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38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82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035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257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5389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998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221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8467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386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1382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720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589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219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8987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044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003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639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82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189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714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371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68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589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32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717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28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06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292607" y="1090750"/>
            <a:ext cx="7615123" cy="511279"/>
          </a:xfrm>
          <a:prstGeom prst="rect">
            <a:avLst/>
          </a:prstGeom>
        </p:spPr>
        <p:txBody>
          <a:bodyPr spcFirstLastPara="1" wrap="square" lIns="91425" tIns="91425" rIns="91425" bIns="91425" anchor="ctr" anchorCtr="0">
            <a:noAutofit/>
          </a:bodyPr>
          <a:lstStyle/>
          <a:p>
            <a:pPr lvl="0"/>
            <a:r>
              <a:rPr lang="uk-UA" sz="4000" dirty="0" smtClean="0"/>
              <a:t>Поняття асоціальної поведінки</a:t>
            </a:r>
            <a:endParaRPr sz="4000" dirty="0"/>
          </a:p>
        </p:txBody>
      </p:sp>
      <p:sp>
        <p:nvSpPr>
          <p:cNvPr id="3" name="Google Shape;184;p11"/>
          <p:cNvSpPr txBox="1">
            <a:spLocks/>
          </p:cNvSpPr>
          <p:nvPr/>
        </p:nvSpPr>
        <p:spPr>
          <a:xfrm>
            <a:off x="292608" y="1784474"/>
            <a:ext cx="5910682" cy="22023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9pPr>
          </a:lstStyle>
          <a:p>
            <a:r>
              <a:rPr lang="uk-UA" sz="1800" dirty="0" smtClean="0"/>
              <a:t>1. Соціальні норми та санкції. Соціальний контроль. </a:t>
            </a:r>
          </a:p>
          <a:p>
            <a:r>
              <a:rPr lang="uk-UA" sz="1800" dirty="0" smtClean="0"/>
              <a:t>2. Визначення та теоретичні підходи до асоціальної поведінки. </a:t>
            </a:r>
          </a:p>
          <a:p>
            <a:r>
              <a:rPr lang="uk-UA" sz="1800" dirty="0" smtClean="0"/>
              <a:t>3. Причини та наслідки асоціальної поведінки.</a:t>
            </a:r>
          </a:p>
          <a:p>
            <a:r>
              <a:rPr lang="uk-UA" sz="1800" dirty="0" smtClean="0"/>
              <a:t>4. Види асоціальної поведінки та шляхи запобігання.</a:t>
            </a:r>
            <a:endParaRPr lang="uk-UA"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602723" y="1479395"/>
            <a:ext cx="8095227" cy="3166232"/>
          </a:xfrm>
        </p:spPr>
        <p:txBody>
          <a:bodyPr/>
          <a:lstStyle/>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Зовнішній соціальний контроль являє собою сукупність форм, способів і дій, що гарантують дотримання соціальних норм поведінки. Виділяють два види зовнішнього контролю - формальний і неформальний. </a:t>
            </a:r>
          </a:p>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Формальний соціальний контроль, заснований на офіційному схваленні або засудженні, здійснюється органами державної влади, політичними і соціальними організаціями, системою освіти, засобами масової інформації та діє на території всієї країни, базуючись на правових нормах - законах, указах, постановах, наказах та інструкціях. </a:t>
            </a:r>
          </a:p>
        </p:txBody>
      </p:sp>
    </p:spTree>
    <p:extLst>
      <p:ext uri="{BB962C8B-B14F-4D97-AF65-F5344CB8AC3E}">
        <p14:creationId xmlns:p14="http://schemas.microsoft.com/office/powerpoint/2010/main" val="4144702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602723" y="1479395"/>
            <a:ext cx="8095227" cy="3166232"/>
          </a:xfrm>
        </p:spPr>
        <p:txBody>
          <a:bodyPr/>
          <a:lstStyle/>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Говорячи про формальне в соціальному контролі, мають на увазі передусім дії, спрямовані на те, щоб змусити людей поважати закони і порядок за допомогою представників органів влади. Такий контроль особливо ефективний у великих соціальних групах.  </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Формальний контроль також проявляється в тому, що держава наділена офіційними повноваженнями здійснювати насильство над тими індивідами, що не дотримуються встановлених норм (держава має монополію на насильство), вона може позбавити людину роботи, посади, доходів, майна, свободи чи ,навіть – життя.</a:t>
            </a:r>
            <a:endParaRPr lang="uk-UA"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673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602723" y="1479395"/>
            <a:ext cx="8095227" cy="3166232"/>
          </a:xfrm>
        </p:spPr>
        <p:txBody>
          <a:bodyPr/>
          <a:lstStyle/>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Неформальний соціальний контроль, заснований на схваленні або засудженні від родичів, друзів, колег, знайомих, громадської думки, встановлюється через традиції, звичаї або засоби масової інформації. </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Агентами неформального соціального контролю виступають такі соціальні інститути, як сім'я, школа, релігія. Цей вид контролю особливо ефективний у малих соціальних групах.</a:t>
            </a:r>
            <a:endParaRPr lang="uk-UA"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69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602723" y="1479395"/>
            <a:ext cx="8095227" cy="3166232"/>
          </a:xfrm>
        </p:spPr>
        <p:txBody>
          <a:bodyPr/>
          <a:lstStyle/>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У процесі соціального контролю за порушення одних соціальних норм слідує дуже слабке покарання, наприклад несхвалення, недоброзичливий погляд, насмішка. За порушення інших соціальних норм слідують суворі покарання - смертна кара, тюремне ув'язнення, вигнання з країни. Найсуворіше карається порушення юридичних законів, м'якше всього - окремі види групових звичок, зокрема сімейні.</a:t>
            </a:r>
            <a:endParaRPr lang="uk-UA"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017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Внутрішній соціальний контроль - самостійне регулювання індивідом своєї соціальної поведінки в суспільстві. У процесі самоконтролю особистість самостійно регулює свою соціальну поведінку, узгоджуючи її з загальноприйнятими нормами. </a:t>
            </a:r>
          </a:p>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Даний вид контролю проявляється, з одного боку, в почутті провини, емоційних переживаннях, «докорах сумління» за певні дії, з іншого - у формі рефлексії індивіда з приводу своєї соціальної поведінки.</a:t>
            </a:r>
          </a:p>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Самоконтроль індивіда за власною соціальною поведінкою формується в процесі його соціалізації та становлення соціально-психічних механізмів його внутрішньої саморегуляції. Основними елементами самоконтролю виступають свідомість, совість і воля.</a:t>
            </a:r>
          </a:p>
          <a:p>
            <a:pPr marL="101600" indent="0" algn="just">
              <a:buNone/>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420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algn="just"/>
            <a:r>
              <a:rPr lang="uk-UA" sz="1800" b="1" dirty="0">
                <a:latin typeface="Times New Roman" panose="02020603050405020304" pitchFamily="18" charset="0"/>
                <a:ea typeface="Calibri" panose="020F0502020204030204" pitchFamily="34" charset="0"/>
                <a:cs typeface="Times New Roman" panose="02020603050405020304" pitchFamily="18" charset="0"/>
              </a:rPr>
              <a:t>Асоціальна поведінка </a:t>
            </a:r>
            <a:r>
              <a:rPr lang="uk-UA" sz="1800" dirty="0">
                <a:latin typeface="Times New Roman" panose="02020603050405020304" pitchFamily="18" charset="0"/>
                <a:ea typeface="Calibri" panose="020F0502020204030204" pitchFamily="34" charset="0"/>
                <a:cs typeface="Times New Roman" panose="02020603050405020304" pitchFamily="18" charset="0"/>
              </a:rPr>
              <a:t>— це форма поведінки, що порушує соціальні норми, викликає конфлікт із загальноприйнятими правилами та може шкодити суспільству або окремим людям. </a:t>
            </a:r>
            <a:r>
              <a:rPr lang="uk-UA" sz="1800" b="1" dirty="0">
                <a:latin typeface="Times New Roman" panose="02020603050405020304" pitchFamily="18" charset="0"/>
                <a:ea typeface="Calibri" panose="020F0502020204030204" pitchFamily="34" charset="0"/>
                <a:cs typeface="Times New Roman" panose="02020603050405020304" pitchFamily="18" charset="0"/>
              </a:rPr>
              <a:t>З точки зору соціології</a:t>
            </a:r>
            <a:r>
              <a:rPr lang="uk-UA" sz="1800" dirty="0">
                <a:latin typeface="Times New Roman" panose="02020603050405020304" pitchFamily="18" charset="0"/>
                <a:ea typeface="Calibri" panose="020F0502020204030204" pitchFamily="34" charset="0"/>
                <a:cs typeface="Times New Roman" panose="02020603050405020304" pitchFamily="18" charset="0"/>
              </a:rPr>
              <a:t>, асоціальна поведінка не завжди є злочинною чи протизаконною, але вона обов’язково суперечить очікуванням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суспільства та його нормам.</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495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marL="101600" indent="0" algn="just">
              <a:buNone/>
            </a:pPr>
            <a:r>
              <a:rPr lang="uk-UA" sz="1800" b="1" u="sng" dirty="0">
                <a:latin typeface="Times New Roman" panose="02020603050405020304" pitchFamily="18" charset="0"/>
                <a:ea typeface="Calibri" panose="020F0502020204030204" pitchFamily="34" charset="0"/>
                <a:cs typeface="Times New Roman" panose="02020603050405020304" pitchFamily="18" charset="0"/>
              </a:rPr>
              <a:t>Основні особливості асоціальної поведінки</a:t>
            </a:r>
            <a:r>
              <a:rPr lang="uk-UA" sz="1800" b="1" u="sng"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Порушення </a:t>
            </a:r>
            <a:r>
              <a:rPr lang="uk-UA" sz="1800" b="1" dirty="0">
                <a:latin typeface="Times New Roman" panose="02020603050405020304" pitchFamily="18" charset="0"/>
                <a:ea typeface="Calibri" panose="020F0502020204030204" pitchFamily="34" charset="0"/>
                <a:cs typeface="Times New Roman" panose="02020603050405020304" pitchFamily="18" charset="0"/>
              </a:rPr>
              <a:t>соціального порядку. </a:t>
            </a:r>
            <a:r>
              <a:rPr lang="uk-UA" sz="1800" dirty="0">
                <a:latin typeface="Times New Roman" panose="02020603050405020304" pitchFamily="18" charset="0"/>
                <a:ea typeface="Calibri" panose="020F0502020204030204" pitchFamily="34" charset="0"/>
                <a:cs typeface="Times New Roman" panose="02020603050405020304" pitchFamily="18" charset="0"/>
              </a:rPr>
              <a:t>Такі дії кидають виклик усталеним правилам і очікуванням</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Шкода </a:t>
            </a:r>
            <a:r>
              <a:rPr lang="uk-UA" sz="1800" b="1" dirty="0">
                <a:latin typeface="Times New Roman" panose="02020603050405020304" pitchFamily="18" charset="0"/>
                <a:ea typeface="Calibri" panose="020F0502020204030204" pitchFamily="34" charset="0"/>
                <a:cs typeface="Times New Roman" panose="02020603050405020304" pitchFamily="18" charset="0"/>
              </a:rPr>
              <a:t>суспільству чи індивідам. </a:t>
            </a:r>
            <a:r>
              <a:rPr lang="uk-UA" sz="1800" dirty="0">
                <a:latin typeface="Times New Roman" panose="02020603050405020304" pitchFamily="18" charset="0"/>
                <a:ea typeface="Calibri" panose="020F0502020204030204" pitchFamily="34" charset="0"/>
                <a:cs typeface="Times New Roman" panose="02020603050405020304" pitchFamily="18" charset="0"/>
              </a:rPr>
              <a:t>Вона може бути як прямою (насильство, вандалізм), так і непрямою (ігнорування обов’язків, байдужість до соціальних проблем</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Мотивація</a:t>
            </a:r>
            <a:r>
              <a:rPr lang="uk-UA" sz="1800" b="1" dirty="0">
                <a:latin typeface="Times New Roman" panose="02020603050405020304" pitchFamily="18" charset="0"/>
                <a:ea typeface="Calibri" panose="020F0502020204030204" pitchFamily="34" charset="0"/>
                <a:cs typeface="Times New Roman" panose="02020603050405020304" pitchFamily="18" charset="0"/>
              </a:rPr>
              <a:t>. </a:t>
            </a:r>
            <a:r>
              <a:rPr lang="uk-UA" sz="1800" dirty="0">
                <a:latin typeface="Times New Roman" panose="02020603050405020304" pitchFamily="18" charset="0"/>
                <a:ea typeface="Calibri" panose="020F0502020204030204" pitchFamily="34" charset="0"/>
                <a:cs typeface="Times New Roman" panose="02020603050405020304" pitchFamily="18" charset="0"/>
              </a:rPr>
              <a:t>Причини можуть варіюватися: від протесту до психологічних проблем чи браку соціалізації</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Різні </a:t>
            </a:r>
            <a:r>
              <a:rPr lang="uk-UA" sz="1800" b="1" dirty="0">
                <a:latin typeface="Times New Roman" panose="02020603050405020304" pitchFamily="18" charset="0"/>
                <a:ea typeface="Calibri" panose="020F0502020204030204" pitchFamily="34" charset="0"/>
                <a:cs typeface="Times New Roman" panose="02020603050405020304" pitchFamily="18" charset="0"/>
              </a:rPr>
              <a:t>масштаби. </a:t>
            </a:r>
            <a:r>
              <a:rPr lang="uk-UA" sz="1800" dirty="0">
                <a:latin typeface="Times New Roman" panose="02020603050405020304" pitchFamily="18" charset="0"/>
                <a:ea typeface="Calibri" panose="020F0502020204030204" pitchFamily="34" charset="0"/>
                <a:cs typeface="Times New Roman" panose="02020603050405020304" pitchFamily="18" charset="0"/>
              </a:rPr>
              <a:t>Від індивідуальних випадків до колективної поведінки, що може призводити до соціальних заворушень.</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89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marL="101600" indent="0" algn="just">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Соціологи досліджують асоціальну поведінку через різні концепції, які розкривають її природу, причини та соціальні наслідки.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Розвиток </a:t>
            </a:r>
            <a:r>
              <a:rPr lang="uk-UA" sz="1800" dirty="0">
                <a:latin typeface="Times New Roman" panose="02020603050405020304" pitchFamily="18" charset="0"/>
                <a:ea typeface="Calibri" panose="020F0502020204030204" pitchFamily="34" charset="0"/>
                <a:cs typeface="Times New Roman" panose="02020603050405020304" pitchFamily="18" charset="0"/>
              </a:rPr>
              <a:t>протосоціологічних знань про девіантну поведінку характеризується домінуванням позитивістського підходу. Найвідомішим його представником є Ч. Ломброзо – італійський кримінолог, засновник італійської школи позитивістської кримінології.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Використовуючи </a:t>
            </a:r>
            <a:r>
              <a:rPr lang="uk-UA" sz="1800" dirty="0">
                <a:latin typeface="Times New Roman" panose="02020603050405020304" pitchFamily="18" charset="0"/>
                <a:ea typeface="Calibri" panose="020F0502020204030204" pitchFamily="34" charset="0"/>
                <a:cs typeface="Times New Roman" panose="02020603050405020304" pitchFamily="18" charset="0"/>
              </a:rPr>
              <a:t>деякі концепції із сфери фізіогноміки, євгеніки, психіатрії та соціального дарвінізму, Ч. Ломброзо стверджував, що злочинна поведінка успадковується,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а злочинці </a:t>
            </a:r>
            <a:r>
              <a:rPr lang="uk-UA" sz="1800" dirty="0">
                <a:latin typeface="Times New Roman" panose="02020603050405020304" pitchFamily="18" charset="0"/>
                <a:ea typeface="Calibri" panose="020F0502020204030204" pitchFamily="34" charset="0"/>
                <a:cs typeface="Times New Roman" panose="02020603050405020304" pitchFamily="18" charset="0"/>
              </a:rPr>
              <a:t>можуть бути ідентифіковані завдяки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особливостям тілобудови і зовнішньому вигляду.</a:t>
            </a:r>
          </a:p>
        </p:txBody>
      </p:sp>
    </p:spTree>
    <p:extLst>
      <p:ext uri="{BB962C8B-B14F-4D97-AF65-F5344CB8AC3E}">
        <p14:creationId xmlns:p14="http://schemas.microsoft.com/office/powerpoint/2010/main" val="3297450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marL="101600" indent="0" algn="just">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Злочинці відзначаються характерними фізіогномічними характеристиками чи деформаціями та являють собою приклади деградації, соціальної та біологічної еволюції у зворотному напрямку</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marL="101600" indent="0" algn="just">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Природжених злочинців, згідно з Ч. Ломброзо, можна виявити завдяки таким характеристикам: великі виступаючі щелепи, низьке чоло, високі вилиці, сплюснутий або задертий ніс, повні губи, нечутливість до болю, довгі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руки тощо.</a:t>
            </a:r>
          </a:p>
          <a:p>
            <a:pPr marL="101600" indent="0" algn="just">
              <a:buNone/>
            </a:pP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667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2009" y="1229413"/>
            <a:ext cx="7671802" cy="3407087"/>
          </a:xfrm>
        </p:spPr>
        <p:txBody>
          <a:bodyPr/>
          <a:lstStyle/>
          <a:p>
            <a:pPr marL="101600" indent="0" algn="just">
              <a:buNone/>
            </a:pP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Критика та сучасна оцінка теорії Ламброзо</a:t>
            </a:r>
          </a:p>
          <a:p>
            <a:pPr marL="101600" indent="0" algn="just">
              <a:buNone/>
            </a:pP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Переваги: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Перший системний підхід до дослідження злочинності. Підкреслив важливість науки у кримінології.</a:t>
            </a:r>
          </a:p>
          <a:p>
            <a:pPr marL="101600" indent="0" algn="just">
              <a:buNone/>
            </a:pP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Недоліки: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Детермінізм. Ігнорування соціальних і психологічних факторів. Стигматизація. Визначення злочинця лише за зовнішніми ознаками.</a:t>
            </a:r>
          </a:p>
          <a:p>
            <a:pPr marL="101600" indent="0" algn="just">
              <a:buNone/>
            </a:pPr>
            <a:r>
              <a:rPr lang="uk-UA" sz="18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Дані досліджень Ламброзо вважаються науково необґрунтованими за сучасними стандартами.</a:t>
            </a:r>
          </a:p>
          <a:p>
            <a:pPr marL="101600" indent="0" algn="just">
              <a:buNone/>
            </a:pP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Сучасне значення.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Хоча теорія Ламброзо застаріла, вона започаткувала дослідження біологічних і психологічних аспектів злочинності. Сьогодні її ідеї переглянуті через призму сучасної науки, яка враховує як біологічні, так і соціальні чинники.</a:t>
            </a:r>
          </a:p>
          <a:p>
            <a:pPr marL="101600" indent="0" algn="just">
              <a:buNone/>
            </a:pPr>
            <a:endParaRPr lang="uk-UA" sz="18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39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7617646" cy="3407087"/>
          </a:xfrm>
        </p:spPr>
        <p:txBody>
          <a:bodyPr/>
          <a:lstStyle/>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Найважливішою умовою соціальної взаємодії та ефективного функціонування соціальної системи є передбачуваність соціальних дій і соціальної поведінки людей, за відсутності якої соціальну систему чекають дезорганізація і дезадаптація. </a:t>
            </a:r>
          </a:p>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В розпорядженні суспільства є засоби, за допомогою яких воно забезпечує відтворення існуючих соціальних відносин і взаємодій. </a:t>
            </a:r>
          </a:p>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Одним з таких засобів є соціальний контроль, основна функція якого полягає у створенні умов для стійкості соціальної системи, збереження соціальної стабільності і в той же час для позитивних соціальних змін. </a:t>
            </a:r>
          </a:p>
          <a:p>
            <a:pPr marL="101600" indent="0" algn="just">
              <a:buNone/>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marL="101600" indent="0" algn="just">
              <a:buNone/>
            </a:pPr>
            <a:r>
              <a:rPr lang="uk-UA" sz="1800" b="1" dirty="0">
                <a:latin typeface="Times New Roman" panose="02020603050405020304" pitchFamily="18" charset="0"/>
                <a:ea typeface="Calibri" panose="020F0502020204030204" pitchFamily="34" charset="0"/>
                <a:cs typeface="Times New Roman" panose="02020603050405020304" pitchFamily="18" charset="0"/>
              </a:rPr>
              <a:t>Теорія аномії Еміля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Дюркгейма</a:t>
            </a:r>
          </a:p>
          <a:p>
            <a:pPr marL="101600" indent="0" algn="just">
              <a:buNone/>
            </a:pP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Аномія</a:t>
            </a:r>
            <a:r>
              <a:rPr lang="uk-UA" sz="1800" dirty="0">
                <a:latin typeface="Times New Roman" panose="02020603050405020304" pitchFamily="18" charset="0"/>
                <a:ea typeface="Calibri" panose="020F0502020204030204" pitchFamily="34" charset="0"/>
                <a:cs typeface="Times New Roman" panose="02020603050405020304" pitchFamily="18" charset="0"/>
              </a:rPr>
              <a:t>, за Дюркгеймом, — це стан, у якому соціальні норми залишаються розмитими або неефективними, що спричиняє зростання асоціальної поведінки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sz="1800" dirty="0">
                <a:latin typeface="Times New Roman" panose="02020603050405020304" pitchFamily="18" charset="0"/>
                <a:ea typeface="Calibri" panose="020F0502020204030204" pitchFamily="34" charset="0"/>
                <a:cs typeface="Times New Roman" panose="02020603050405020304" pitchFamily="18" charset="0"/>
              </a:rPr>
              <a:t>періоди швидких соціальних змін (економічних криз, революцій) суспільство втрачає здатність регулювати поведінку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індивідів, оскільки старі норми і санкції зникають, а нові ще тільки формуються.</a:t>
            </a: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Асоціальна </a:t>
            </a:r>
            <a:r>
              <a:rPr lang="uk-UA" sz="1800" dirty="0">
                <a:latin typeface="Times New Roman" panose="02020603050405020304" pitchFamily="18" charset="0"/>
                <a:ea typeface="Calibri" panose="020F0502020204030204" pitchFamily="34" charset="0"/>
                <a:cs typeface="Times New Roman" panose="02020603050405020304" pitchFamily="18" charset="0"/>
              </a:rPr>
              <a:t>поведінка вимагає, коли люди не знають, чого очікувати від суспільства або як діяти в нових умовах.</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869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marL="101600" indent="0" algn="just">
              <a:buNone/>
            </a:pPr>
            <a:r>
              <a:rPr lang="uk-UA" sz="1800" b="1" dirty="0">
                <a:latin typeface="Times New Roman" panose="02020603050405020304" pitchFamily="18" charset="0"/>
                <a:ea typeface="Calibri" panose="020F0502020204030204" pitchFamily="34" charset="0"/>
                <a:cs typeface="Times New Roman" panose="02020603050405020304" pitchFamily="18" charset="0"/>
              </a:rPr>
              <a:t>Теорія соціальної напруги Роберта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Мертона </a:t>
            </a:r>
            <a:r>
              <a:rPr lang="uk-UA" sz="1800" dirty="0">
                <a:latin typeface="Times New Roman" panose="02020603050405020304" pitchFamily="18" charset="0"/>
                <a:ea typeface="Calibri" panose="020F0502020204030204" pitchFamily="34" charset="0"/>
                <a:cs typeface="Times New Roman" panose="02020603050405020304" pitchFamily="18" charset="0"/>
              </a:rPr>
              <a:t>пояснює асоціальну поведінку як результат розриву між соціально схваленими цілями та засобами, доступними для їх досягнення.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Мертон </a:t>
            </a:r>
            <a:r>
              <a:rPr lang="uk-UA" sz="1800" dirty="0">
                <a:latin typeface="Times New Roman" panose="02020603050405020304" pitchFamily="18" charset="0"/>
                <a:ea typeface="Calibri" panose="020F0502020204030204" pitchFamily="34" charset="0"/>
                <a:cs typeface="Times New Roman" panose="02020603050405020304" pitchFamily="18" charset="0"/>
              </a:rPr>
              <a:t>будував свою концепцію на основі теорії аномії Еміля Дюркгейма, але адаптував її до сучасного суспільства. На думку Мертона, суспільство пропонує людям стандартизовані цілі, наприклад, досягнення успіху, багатства чи визнання.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Однак, </a:t>
            </a:r>
            <a:r>
              <a:rPr lang="uk-UA" sz="1800" b="1" dirty="0">
                <a:latin typeface="Times New Roman" panose="02020603050405020304" pitchFamily="18" charset="0"/>
                <a:ea typeface="Calibri" panose="020F0502020204030204" pitchFamily="34" charset="0"/>
                <a:cs typeface="Times New Roman" panose="02020603050405020304" pitchFamily="18" charset="0"/>
              </a:rPr>
              <a:t>не всі члени суспільства мають рівний доступ до легітимних шляхів реалізації цих цілей через економічні, соціальні чи культурні бар’єри.</a:t>
            </a:r>
            <a:endParaRPr lang="uk-UA" sz="18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6995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marL="101600" indent="0" algn="just">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У своїй моделі Мертон виділяє п'ять типів адаптації до ситуації напруги: </a:t>
            </a:r>
            <a:r>
              <a:rPr lang="uk-UA" sz="1800" b="1" dirty="0">
                <a:latin typeface="Times New Roman" panose="02020603050405020304" pitchFamily="18" charset="0"/>
                <a:ea typeface="Calibri" panose="020F0502020204030204" pitchFamily="34" charset="0"/>
                <a:cs typeface="Times New Roman" panose="02020603050405020304" pitchFamily="18" charset="0"/>
              </a:rPr>
              <a:t>конформізм, інновація, ритуалізм, ретритизм і бунт</a:t>
            </a:r>
            <a:r>
              <a:rPr lang="uk-UA" sz="1800" dirty="0">
                <a:latin typeface="Times New Roman" panose="02020603050405020304" pitchFamily="18" charset="0"/>
                <a:ea typeface="Calibri" panose="020F0502020204030204" pitchFamily="34" charset="0"/>
                <a:cs typeface="Times New Roman" panose="02020603050405020304" pitchFamily="18" charset="0"/>
              </a:rPr>
              <a:t>.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Конформісти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800" dirty="0">
                <a:latin typeface="Times New Roman" panose="02020603050405020304" pitchFamily="18" charset="0"/>
                <a:ea typeface="Calibri" panose="020F0502020204030204" pitchFamily="34" charset="0"/>
                <a:cs typeface="Times New Roman" panose="02020603050405020304" pitchFamily="18" charset="0"/>
              </a:rPr>
              <a:t>приймають і цілі, і засоби, тоді як </a:t>
            </a:r>
            <a:r>
              <a:rPr lang="uk-UA" sz="1800" b="1" dirty="0">
                <a:latin typeface="Times New Roman" panose="02020603050405020304" pitchFamily="18" charset="0"/>
                <a:ea typeface="Calibri" panose="020F0502020204030204" pitchFamily="34" charset="0"/>
                <a:cs typeface="Times New Roman" panose="02020603050405020304" pitchFamily="18" charset="0"/>
              </a:rPr>
              <a:t>інноватори</a:t>
            </a:r>
            <a:r>
              <a:rPr lang="uk-UA" sz="1800" dirty="0">
                <a:latin typeface="Times New Roman" panose="02020603050405020304" pitchFamily="18" charset="0"/>
                <a:ea typeface="Calibri" panose="020F0502020204030204" pitchFamily="34" charset="0"/>
                <a:cs typeface="Times New Roman" panose="02020603050405020304" pitchFamily="18" charset="0"/>
              </a:rPr>
              <a:t> погоджуються з цілями, але обирають незаконні або асоціальні методи їх досягнення (наприклад, крадіжки або шахрайство).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Ритуалісти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800" dirty="0">
                <a:latin typeface="Times New Roman" panose="02020603050405020304" pitchFamily="18" charset="0"/>
                <a:ea typeface="Calibri" panose="020F0502020204030204" pitchFamily="34" charset="0"/>
                <a:cs typeface="Times New Roman" panose="02020603050405020304" pitchFamily="18" charset="0"/>
              </a:rPr>
              <a:t>відмовляються від прагнення досягти цілей, але продовжують слідувати встановленим нормам. </a:t>
            </a:r>
            <a:r>
              <a:rPr lang="uk-UA" sz="1800" b="1" dirty="0">
                <a:latin typeface="Times New Roman" panose="02020603050405020304" pitchFamily="18" charset="0"/>
                <a:ea typeface="Calibri" panose="020F0502020204030204" pitchFamily="34" charset="0"/>
                <a:cs typeface="Times New Roman" panose="02020603050405020304" pitchFamily="18" charset="0"/>
              </a:rPr>
              <a:t>Ретритисти</a:t>
            </a:r>
            <a:r>
              <a:rPr lang="uk-UA" sz="1800" dirty="0">
                <a:latin typeface="Times New Roman" panose="02020603050405020304" pitchFamily="18" charset="0"/>
                <a:ea typeface="Calibri" panose="020F0502020204030204" pitchFamily="34" charset="0"/>
                <a:cs typeface="Times New Roman" panose="02020603050405020304" pitchFamily="18" charset="0"/>
              </a:rPr>
              <a:t>, наприклад наркозалежні або безхатченки, повністю відкидають і цілі, і засоби. </a:t>
            </a:r>
            <a:r>
              <a:rPr lang="uk-UA" sz="1800" b="1" dirty="0">
                <a:latin typeface="Times New Roman" panose="02020603050405020304" pitchFamily="18" charset="0"/>
                <a:ea typeface="Calibri" panose="020F0502020204030204" pitchFamily="34" charset="0"/>
                <a:cs typeface="Times New Roman" panose="02020603050405020304" pitchFamily="18" charset="0"/>
              </a:rPr>
              <a:t>Бунтівники</a:t>
            </a:r>
            <a:r>
              <a:rPr lang="uk-UA" sz="1800" dirty="0">
                <a:latin typeface="Times New Roman" panose="02020603050405020304" pitchFamily="18" charset="0"/>
                <a:ea typeface="Calibri" panose="020F0502020204030204" pitchFamily="34" charset="0"/>
                <a:cs typeface="Times New Roman" panose="02020603050405020304" pitchFamily="18" charset="0"/>
              </a:rPr>
              <a:t> ж намагаються замінити існуючі цілі та засоби на нові, прагнучи змінити соціальну структуру.</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568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marL="101600" indent="0" algn="just">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Ця теорія пояснює, чому асоціальна поведінка найбільш поширена в умовах соціальної нерівності, де можливості досягти успіху легальними шляхами є обмеженими для певних груп.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Наприклад</a:t>
            </a:r>
            <a:r>
              <a:rPr lang="uk-UA" sz="1800" dirty="0">
                <a:latin typeface="Times New Roman" panose="02020603050405020304" pitchFamily="18" charset="0"/>
                <a:ea typeface="Calibri" panose="020F0502020204030204" pitchFamily="34" charset="0"/>
                <a:cs typeface="Times New Roman" panose="02020603050405020304" pitchFamily="18" charset="0"/>
              </a:rPr>
              <a:t>, люди з низьким рівнем доходів, які не можуть реалізувати себе через освіту чи роботу, можуть вдаватися до злочинної поведінки як способу досягнення бажаних цілей.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Хоча </a:t>
            </a:r>
            <a:r>
              <a:rPr lang="uk-UA" sz="1800" dirty="0">
                <a:latin typeface="Times New Roman" panose="02020603050405020304" pitchFamily="18" charset="0"/>
                <a:ea typeface="Calibri" panose="020F0502020204030204" pitchFamily="34" charset="0"/>
                <a:cs typeface="Times New Roman" panose="02020603050405020304" pitchFamily="18" charset="0"/>
              </a:rPr>
              <a:t>теорія отримала визнання за внесок у розуміння девіації, вона зазнала критики за недостатню увагу до культурних і психологічних факторів, які також впливають на поведінку.</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0175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marL="101600" indent="0" algn="just">
              <a:buNone/>
            </a:pPr>
            <a:r>
              <a:rPr lang="uk-UA" sz="1800" b="1" dirty="0">
                <a:latin typeface="Times New Roman" panose="02020603050405020304" pitchFamily="18" charset="0"/>
                <a:ea typeface="Calibri" panose="020F0502020204030204" pitchFamily="34" charset="0"/>
                <a:cs typeface="Times New Roman" panose="02020603050405020304" pitchFamily="18" charset="0"/>
              </a:rPr>
              <a:t>Теорія диференціального асоціювання Едвіна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Сазерленда</a:t>
            </a: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Цей </a:t>
            </a:r>
            <a:r>
              <a:rPr lang="uk-UA" sz="1800" dirty="0">
                <a:latin typeface="Times New Roman" panose="02020603050405020304" pitchFamily="18" charset="0"/>
                <a:ea typeface="Calibri" panose="020F0502020204030204" pitchFamily="34" charset="0"/>
                <a:cs typeface="Times New Roman" panose="02020603050405020304" pitchFamily="18" charset="0"/>
              </a:rPr>
              <a:t>підхід підкреслює важливість соціального навчання у формуванні асоціальної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поведінки.</a:t>
            </a: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Асоціальна </a:t>
            </a:r>
            <a:r>
              <a:rPr lang="uk-UA" sz="1800" dirty="0">
                <a:latin typeface="Times New Roman" panose="02020603050405020304" pitchFamily="18" charset="0"/>
                <a:ea typeface="Calibri" panose="020F0502020204030204" pitchFamily="34" charset="0"/>
                <a:cs typeface="Times New Roman" panose="02020603050405020304" pitchFamily="18" charset="0"/>
              </a:rPr>
              <a:t>поведінка вивчається через взаємодію з іншими людьми, які підтримують таку поведінку</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Чим </a:t>
            </a:r>
            <a:r>
              <a:rPr lang="uk-UA" sz="1800" dirty="0">
                <a:latin typeface="Times New Roman" panose="02020603050405020304" pitchFamily="18" charset="0"/>
                <a:ea typeface="Calibri" panose="020F0502020204030204" pitchFamily="34" charset="0"/>
                <a:cs typeface="Times New Roman" panose="02020603050405020304" pitchFamily="18" charset="0"/>
              </a:rPr>
              <a:t>більше людина контактує з девіантними особистостями, тим вищий ризик, що вона перейме їхню поведінку</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Наприклад, підліток, </a:t>
            </a:r>
            <a:r>
              <a:rPr lang="uk-UA" sz="1800" dirty="0">
                <a:latin typeface="Times New Roman" panose="02020603050405020304" pitchFamily="18" charset="0"/>
                <a:ea typeface="Calibri" panose="020F0502020204030204" pitchFamily="34" charset="0"/>
                <a:cs typeface="Times New Roman" panose="02020603050405020304" pitchFamily="18" charset="0"/>
              </a:rPr>
              <a:t>який проводить багато часу в компанії, де схвалюють вандалізм, імовірно, сам почне діяти аналогічно.</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1809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marL="101600" indent="0" algn="just">
              <a:buNone/>
            </a:pPr>
            <a:r>
              <a:rPr lang="uk-UA" sz="1800" b="1" dirty="0">
                <a:latin typeface="Times New Roman" panose="02020603050405020304" pitchFamily="18" charset="0"/>
                <a:ea typeface="Calibri" panose="020F0502020204030204" pitchFamily="34" charset="0"/>
                <a:cs typeface="Times New Roman" panose="02020603050405020304" pitchFamily="18" charset="0"/>
              </a:rPr>
              <a:t>Теорія стигматизації/навішування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ярликів (</a:t>
            </a:r>
            <a:r>
              <a:rPr lang="uk-UA" sz="1800" b="1" dirty="0">
                <a:latin typeface="Times New Roman" panose="02020603050405020304" pitchFamily="18" charset="0"/>
                <a:ea typeface="Calibri" panose="020F0502020204030204" pitchFamily="34" charset="0"/>
                <a:cs typeface="Times New Roman" panose="02020603050405020304" pitchFamily="18" charset="0"/>
              </a:rPr>
              <a:t>лейблінгу)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Френка Танненбаума та Ірвінга Гофмана</a:t>
            </a:r>
          </a:p>
          <a:p>
            <a:pPr marL="101600" indent="0" algn="just">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Основні положення</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Люди </a:t>
            </a:r>
            <a:r>
              <a:rPr lang="uk-UA" sz="1800" dirty="0">
                <a:latin typeface="Times New Roman" panose="02020603050405020304" pitchFamily="18" charset="0"/>
                <a:ea typeface="Calibri" panose="020F0502020204030204" pitchFamily="34" charset="0"/>
                <a:cs typeface="Times New Roman" panose="02020603050405020304" pitchFamily="18" charset="0"/>
              </a:rPr>
              <a:t>стають девіантами не через свої дії, а через те, що суспільство маркує їх як таких</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Стигматизація </a:t>
            </a:r>
            <a:r>
              <a:rPr lang="uk-UA" sz="1800" dirty="0">
                <a:latin typeface="Times New Roman" panose="02020603050405020304" pitchFamily="18" charset="0"/>
                <a:ea typeface="Calibri" panose="020F0502020204030204" pitchFamily="34" charset="0"/>
                <a:cs typeface="Times New Roman" panose="02020603050405020304" pitchFamily="18" charset="0"/>
              </a:rPr>
              <a:t>підштовхує індивіда до асоціальної поведінки, оскільки він приймає цей "лейбл" як частину своєї ідентичності</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Наприклад, якщо </a:t>
            </a:r>
            <a:r>
              <a:rPr lang="uk-UA" sz="1800" dirty="0">
                <a:latin typeface="Times New Roman" panose="02020603050405020304" pitchFamily="18" charset="0"/>
                <a:ea typeface="Calibri" panose="020F0502020204030204" pitchFamily="34" charset="0"/>
                <a:cs typeface="Times New Roman" panose="02020603050405020304" pitchFamily="18" charset="0"/>
              </a:rPr>
              <a:t>суспільство вважає людину злочинцем через дрібне порушення, вона може прийняти цей статус і почати діяти відповідно.</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393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uk-UA" sz="1800" dirty="0" smtClean="0"/>
              <a:t>2. Визначення та теоретичні підходи до асоціальної поведінки. </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6478196" cy="3407087"/>
          </a:xfrm>
        </p:spPr>
        <p:txBody>
          <a:bodyPr/>
          <a:lstStyle/>
          <a:p>
            <a:pPr marL="101600" indent="0" algn="just">
              <a:buNone/>
            </a:pPr>
            <a:r>
              <a:rPr lang="uk-UA" sz="1800" b="1" dirty="0">
                <a:latin typeface="Times New Roman" panose="02020603050405020304" pitchFamily="18" charset="0"/>
                <a:ea typeface="Calibri" panose="020F0502020204030204" pitchFamily="34" charset="0"/>
                <a:cs typeface="Times New Roman" panose="02020603050405020304" pitchFamily="18" charset="0"/>
              </a:rPr>
              <a:t>Синтетичний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підхід</a:t>
            </a: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Сучасні </a:t>
            </a:r>
            <a:r>
              <a:rPr lang="uk-UA" sz="1800" dirty="0">
                <a:latin typeface="Times New Roman" panose="02020603050405020304" pitchFamily="18" charset="0"/>
                <a:ea typeface="Calibri" panose="020F0502020204030204" pitchFamily="34" charset="0"/>
                <a:cs typeface="Times New Roman" panose="02020603050405020304" pitchFamily="18" charset="0"/>
              </a:rPr>
              <a:t>соціологи часто використовують синтетичний підхід, поєднуючи кілька теорій для пояснення асоціальної поведінки. Наприклад, девіантні дії можуть бути пояснені як наслідок стигматизації (лейблінг), посиленої напругою між цілями й засобами їх досягнення (Мертон), у контексті соціальної дезорганізації.</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460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ru-RU" sz="1800" dirty="0" smtClean="0"/>
              <a:t>3. </a:t>
            </a:r>
            <a:r>
              <a:rPr lang="uk-UA" sz="1800" dirty="0" smtClean="0"/>
              <a:t>Причини та наслідки асоціальної поведінки.</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358733" y="1355107"/>
            <a:ext cx="8338536" cy="3407087"/>
          </a:xfrm>
        </p:spPr>
        <p:txBody>
          <a:bodyPr/>
          <a:lstStyle/>
          <a:p>
            <a:pPr marL="101600" indent="0" algn="just">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Асоціальна поведінка має багатофакторну природу. Серед ключових причин</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marL="101600" indent="0" algn="just">
              <a:buNone/>
            </a:pP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Соціальні фактори:</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Сімейні </a:t>
            </a:r>
            <a:r>
              <a:rPr lang="uk-UA" sz="1800" dirty="0">
                <a:latin typeface="Times New Roman" panose="02020603050405020304" pitchFamily="18" charset="0"/>
                <a:ea typeface="Calibri" panose="020F0502020204030204" pitchFamily="34" charset="0"/>
                <a:cs typeface="Times New Roman" panose="02020603050405020304" pitchFamily="18" charset="0"/>
              </a:rPr>
              <a:t>проблеми. Конфлікти в родині, відсутність підтримки, насильство</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Бідність </a:t>
            </a:r>
            <a:r>
              <a:rPr lang="uk-UA" sz="1800" dirty="0">
                <a:latin typeface="Times New Roman" panose="02020603050405020304" pitchFamily="18" charset="0"/>
                <a:ea typeface="Calibri" panose="020F0502020204030204" pitchFamily="34" charset="0"/>
                <a:cs typeface="Times New Roman" panose="02020603050405020304" pitchFamily="18" charset="0"/>
              </a:rPr>
              <a:t>і нерівність. Низький рівень життя створює напругу і штовхає до відхилень</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Швидкі зміни та трансформації у суспільстві, що призводять до аномії. </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Низький </a:t>
            </a:r>
            <a:r>
              <a:rPr lang="uk-UA" sz="1800" dirty="0">
                <a:latin typeface="Times New Roman" panose="02020603050405020304" pitchFamily="18" charset="0"/>
                <a:ea typeface="Calibri" panose="020F0502020204030204" pitchFamily="34" charset="0"/>
                <a:cs typeface="Times New Roman" panose="02020603050405020304" pitchFamily="18" charset="0"/>
              </a:rPr>
              <a:t>рівень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освіти та розвитку критичного мислення.</a:t>
            </a:r>
          </a:p>
        </p:txBody>
      </p:sp>
    </p:spTree>
    <p:extLst>
      <p:ext uri="{BB962C8B-B14F-4D97-AF65-F5344CB8AC3E}">
        <p14:creationId xmlns:p14="http://schemas.microsoft.com/office/powerpoint/2010/main" val="1057820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ru-RU" sz="1800" dirty="0" smtClean="0"/>
              <a:t>3. </a:t>
            </a:r>
            <a:r>
              <a:rPr lang="uk-UA" sz="1800" dirty="0" smtClean="0"/>
              <a:t>Причини та наслідки асоціальної поведінки.</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358733" y="1355107"/>
            <a:ext cx="8338536" cy="3407087"/>
          </a:xfrm>
        </p:spPr>
        <p:txBody>
          <a:bodyPr/>
          <a:lstStyle/>
          <a:p>
            <a:pPr marL="101600" indent="0" algn="just">
              <a:buNone/>
            </a:pP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Культурні фактори</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Толерантність до певних форм асоціальної поведінки в деяких субкультурах.</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Відсутність спільних моральних стандартів у суспільстві.</a:t>
            </a:r>
          </a:p>
          <a:p>
            <a:pPr algn="just"/>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uk-UA" sz="1800" b="1" dirty="0">
                <a:latin typeface="Times New Roman" panose="02020603050405020304" pitchFamily="18" charset="0"/>
                <a:ea typeface="Calibri" panose="020F0502020204030204" pitchFamily="34" charset="0"/>
                <a:cs typeface="Times New Roman" panose="02020603050405020304" pitchFamily="18" charset="0"/>
              </a:rPr>
              <a:t>Індивідуальні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фактори</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Психологічні </a:t>
            </a:r>
            <a:r>
              <a:rPr lang="uk-UA" sz="1800" dirty="0">
                <a:latin typeface="Times New Roman" panose="02020603050405020304" pitchFamily="18" charset="0"/>
                <a:ea typeface="Calibri" panose="020F0502020204030204" pitchFamily="34" charset="0"/>
                <a:cs typeface="Times New Roman" panose="02020603050405020304" pitchFamily="18" charset="0"/>
              </a:rPr>
              <a:t>проблеми. Депресія, агресія, психопатології</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Вікові зміни. </a:t>
            </a:r>
            <a:r>
              <a:rPr lang="uk-UA" sz="1800" dirty="0">
                <a:latin typeface="Times New Roman" panose="02020603050405020304" pitchFamily="18" charset="0"/>
                <a:ea typeface="Calibri" panose="020F0502020204030204" pitchFamily="34" charset="0"/>
                <a:cs typeface="Times New Roman" panose="02020603050405020304" pitchFamily="18" charset="0"/>
              </a:rPr>
              <a:t>Молодь є найбільш схильною до асоціальної поведінки через експериментування та вплив однолітків.</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1381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ru-RU" sz="1800" dirty="0" smtClean="0"/>
              <a:t>3. </a:t>
            </a:r>
            <a:r>
              <a:rPr lang="uk-UA" sz="1800" dirty="0" smtClean="0"/>
              <a:t>Причини та наслідки асоціальної поведінки.</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358733" y="1355107"/>
            <a:ext cx="8338536" cy="3407087"/>
          </a:xfrm>
        </p:spPr>
        <p:txBody>
          <a:bodyPr/>
          <a:lstStyle/>
          <a:p>
            <a:pPr marL="101600" indent="0" algn="just">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Асоціальна поведінка має значний вплив на суспільство, порушуючи соціальний порядок і гармонію. Одним із основних наслідків є зростання соціальної напруги та зниження рівня довіри між членами суспільства. Люди починають відчувати небезпеку у своєму середовищі, що може призводити до формування негативних стереотипів і стигматизації певних груп. Наприклад, часте вчинення злочинів у певному районі викликає страх і соціальну ізоляцію його мешканців, сприяючи подальшій дезорганізації громади. </a:t>
            </a:r>
            <a:r>
              <a:rPr lang="uk-UA" sz="1800">
                <a:latin typeface="Times New Roman" panose="02020603050405020304" pitchFamily="18" charset="0"/>
                <a:ea typeface="Calibri" panose="020F0502020204030204" pitchFamily="34" charset="0"/>
                <a:cs typeface="Times New Roman" panose="02020603050405020304" pitchFamily="18" charset="0"/>
              </a:rPr>
              <a:t>Це також може спровокувати сегрегацію — коли заможніші групи залишають небезпечні райони, поглиблюючи економічну та соціальну нерівність.</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138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4161844" cy="3407087"/>
          </a:xfrm>
        </p:spPr>
        <p:txBody>
          <a:bodyPr/>
          <a:lstStyle/>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Це вимагає гнучкості від соціального контролю, у тому числі здатності розпізнавати позитивно-конструктивні відхилення від соціальних норм, які слід заохочувати, і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негативно дисфункціональні </a:t>
            </a:r>
            <a:r>
              <a:rPr lang="uk-UA" sz="1800" dirty="0">
                <a:latin typeface="Times New Roman" panose="02020603050405020304" pitchFamily="18" charset="0"/>
                <a:ea typeface="Calibri" panose="020F0502020204030204" pitchFamily="34" charset="0"/>
                <a:cs typeface="Times New Roman" panose="02020603050405020304" pitchFamily="18" charset="0"/>
              </a:rPr>
              <a:t>відхилення, до яких треба застосовувати певні санкції (від лат. </a:t>
            </a:r>
            <a:r>
              <a:rPr lang="en-GB" sz="1800" dirty="0">
                <a:latin typeface="Times New Roman" panose="02020603050405020304" pitchFamily="18" charset="0"/>
                <a:ea typeface="Calibri" panose="020F0502020204030204" pitchFamily="34" charset="0"/>
                <a:cs typeface="Times New Roman" panose="02020603050405020304" pitchFamily="18" charset="0"/>
              </a:rPr>
              <a:t>sanctio - </a:t>
            </a:r>
            <a:r>
              <a:rPr lang="uk-UA" sz="1800" dirty="0">
                <a:latin typeface="Times New Roman" panose="02020603050405020304" pitchFamily="18" charset="0"/>
                <a:ea typeface="Calibri" panose="020F0502020204030204" pitchFamily="34" charset="0"/>
                <a:cs typeface="Times New Roman" panose="02020603050405020304" pitchFamily="18" charset="0"/>
              </a:rPr>
              <a:t>найсуворіша постанова) часто негативного характеру, в тому числі правові.</a:t>
            </a:r>
          </a:p>
          <a:p>
            <a:pPr marL="101600" indent="0" algn="just">
              <a:buNone/>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4888249" y="1355107"/>
            <a:ext cx="2932017" cy="2807022"/>
          </a:xfrm>
          <a:prstGeom prst="rect">
            <a:avLst/>
          </a:prstGeom>
        </p:spPr>
      </p:pic>
    </p:spTree>
    <p:extLst>
      <p:ext uri="{BB962C8B-B14F-4D97-AF65-F5344CB8AC3E}">
        <p14:creationId xmlns:p14="http://schemas.microsoft.com/office/powerpoint/2010/main" val="4135290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ru-RU" sz="1800" dirty="0" smtClean="0"/>
              <a:t>3. </a:t>
            </a:r>
            <a:r>
              <a:rPr lang="uk-UA" sz="1800" dirty="0" smtClean="0"/>
              <a:t>Причини та наслідки асоціальної поведінки.</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74" y="1342919"/>
            <a:ext cx="4150760" cy="3293581"/>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784" y="1342918"/>
            <a:ext cx="4217689" cy="3293581"/>
          </a:xfrm>
          <a:prstGeom prst="rect">
            <a:avLst/>
          </a:prstGeom>
        </p:spPr>
      </p:pic>
    </p:spTree>
    <p:extLst>
      <p:ext uri="{BB962C8B-B14F-4D97-AF65-F5344CB8AC3E}">
        <p14:creationId xmlns:p14="http://schemas.microsoft.com/office/powerpoint/2010/main" val="1154846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258400" cy="584659"/>
          </a:xfrm>
          <a:prstGeom prst="rect">
            <a:avLst/>
          </a:prstGeom>
        </p:spPr>
        <p:txBody>
          <a:bodyPr spcFirstLastPara="1" wrap="square" lIns="91425" tIns="91425" rIns="91425" bIns="91425" anchor="ctr" anchorCtr="0">
            <a:noAutofit/>
          </a:bodyPr>
          <a:lstStyle/>
          <a:p>
            <a:pPr lvl="0"/>
            <a:r>
              <a:rPr lang="ru-RU" sz="1800" dirty="0" smtClean="0"/>
              <a:t>3. </a:t>
            </a:r>
            <a:r>
              <a:rPr lang="uk-UA" sz="1800" dirty="0" smtClean="0"/>
              <a:t>Причини та наслідки асоціальної поведінки.</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358733" y="1355107"/>
            <a:ext cx="8338536" cy="3407087"/>
          </a:xfrm>
        </p:spPr>
        <p:txBody>
          <a:bodyPr/>
          <a:lstStyle/>
          <a:p>
            <a:pPr marL="101600" indent="0" algn="just">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Економічні наслідки асоціальної поведінки включають збільшення витрат на відновлення зруйнованого майна, утримання правоохоронних структур і реабілітацію порушників.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Різні </a:t>
            </a:r>
            <a:r>
              <a:rPr lang="uk-UA" sz="1800" dirty="0">
                <a:latin typeface="Times New Roman" panose="02020603050405020304" pitchFamily="18" charset="0"/>
                <a:ea typeface="Calibri" panose="020F0502020204030204" pitchFamily="34" charset="0"/>
                <a:cs typeface="Times New Roman" panose="02020603050405020304" pitchFamily="18" charset="0"/>
              </a:rPr>
              <a:t>форми девіантної поведінки створюють додатковий фінансовий тягар для місцевих бюджетів і бізнесів. Крім того, такі дії знижують інвестиційну привабливість регіонів, перешкоджаючи їхньому економічному розвитку.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На </a:t>
            </a:r>
            <a:r>
              <a:rPr lang="uk-UA" sz="1800" dirty="0">
                <a:latin typeface="Times New Roman" panose="02020603050405020304" pitchFamily="18" charset="0"/>
                <a:ea typeface="Calibri" panose="020F0502020204030204" pitchFamily="34" charset="0"/>
                <a:cs typeface="Times New Roman" panose="02020603050405020304" pitchFamily="18" charset="0"/>
              </a:rPr>
              <a:t>суспільному рівні це може призвести до формування культури байдужості або навіть агресії, коли люди стають менш толерантними до проявів слабкості чи відхилень від норми. Таким чином, асоціальна поведінка не лише шкодить окремим громадам, а й має довгострокові наслідки для суспільства в цілому.</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1333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369686" cy="584659"/>
          </a:xfrm>
          <a:prstGeom prst="rect">
            <a:avLst/>
          </a:prstGeom>
        </p:spPr>
        <p:txBody>
          <a:bodyPr spcFirstLastPara="1" wrap="square" lIns="91425" tIns="91425" rIns="91425" bIns="91425" anchor="ctr" anchorCtr="0">
            <a:noAutofit/>
          </a:bodyPr>
          <a:lstStyle/>
          <a:p>
            <a:pPr lvl="0"/>
            <a:r>
              <a:rPr lang="uk-UA" sz="1800" dirty="0" smtClean="0"/>
              <a:t>4. Види асоціальної поведінки та шляхи запобігання.</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358733" y="1355107"/>
            <a:ext cx="8338536" cy="3407087"/>
          </a:xfrm>
        </p:spPr>
        <p:txBody>
          <a:bodyPr/>
          <a:lstStyle/>
          <a:p>
            <a:pPr marL="101600" indent="0" algn="just">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Асоціальна поведінка охоплює широкий спектр дій, які порушують соціальні норми або завдають шкоди суспільству чи окремим людям.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
              <a:buNone/>
            </a:pPr>
            <a:r>
              <a:rPr lang="uk-UA" sz="1800" b="1" dirty="0">
                <a:latin typeface="Times New Roman" panose="02020603050405020304" pitchFamily="18" charset="0"/>
                <a:ea typeface="Calibri" panose="020F0502020204030204" pitchFamily="34" charset="0"/>
                <a:cs typeface="Times New Roman" panose="02020603050405020304" pitchFamily="18" charset="0"/>
              </a:rPr>
              <a:t>Делінквентна поведінка </a:t>
            </a:r>
            <a:r>
              <a:rPr lang="uk-UA" sz="1800" dirty="0">
                <a:latin typeface="Times New Roman" panose="02020603050405020304" pitchFamily="18" charset="0"/>
                <a:ea typeface="Calibri" panose="020F0502020204030204" pitchFamily="34" charset="0"/>
                <a:cs typeface="Times New Roman" panose="02020603050405020304" pitchFamily="18" charset="0"/>
              </a:rPr>
              <a:t>включає порушення правових норм,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що, однак, не </a:t>
            </a:r>
            <a:r>
              <a:rPr lang="uk-UA" sz="1800" dirty="0">
                <a:latin typeface="Times New Roman" panose="02020603050405020304" pitchFamily="18" charset="0"/>
                <a:ea typeface="Calibri" panose="020F0502020204030204" pitchFamily="34" charset="0"/>
                <a:cs typeface="Times New Roman" panose="02020603050405020304" pitchFamily="18" charset="0"/>
              </a:rPr>
              <a:t>завжди переходять у категорію кримінальних злочинів. Це можуть бути дрібні крадіжки, шахрайство, порушення громадського порядку. Така поведінка часто зустрічається серед молоді, яка протестує проти обмежень або шукає способів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самоствердження.</a:t>
            </a:r>
          </a:p>
        </p:txBody>
      </p:sp>
    </p:spTree>
    <p:extLst>
      <p:ext uri="{BB962C8B-B14F-4D97-AF65-F5344CB8AC3E}">
        <p14:creationId xmlns:p14="http://schemas.microsoft.com/office/powerpoint/2010/main" val="3158832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21709" y="501783"/>
            <a:ext cx="5369686" cy="584659"/>
          </a:xfrm>
          <a:prstGeom prst="rect">
            <a:avLst/>
          </a:prstGeom>
        </p:spPr>
        <p:txBody>
          <a:bodyPr spcFirstLastPara="1" wrap="square" lIns="91425" tIns="91425" rIns="91425" bIns="91425" anchor="ctr" anchorCtr="0">
            <a:noAutofit/>
          </a:bodyPr>
          <a:lstStyle/>
          <a:p>
            <a:pPr lvl="0"/>
            <a:r>
              <a:rPr lang="uk-UA" sz="1800" dirty="0" smtClean="0"/>
              <a:t>4. Види асоціальної поведінки та шляхи запобігання.</a:t>
            </a:r>
            <a:endParaRPr lang="uk-UA" sz="18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358733" y="1355107"/>
            <a:ext cx="8338536" cy="3407087"/>
          </a:xfrm>
        </p:spPr>
        <p:txBody>
          <a:bodyPr/>
          <a:lstStyle/>
          <a:p>
            <a:pPr marL="101600" indent="0" algn="just">
              <a:buNone/>
            </a:pPr>
            <a:r>
              <a:rPr lang="uk-UA" sz="1800" b="1" dirty="0">
                <a:latin typeface="Times New Roman" panose="02020603050405020304" pitchFamily="18" charset="0"/>
                <a:ea typeface="Calibri" panose="020F0502020204030204" pitchFamily="34" charset="0"/>
                <a:cs typeface="Times New Roman" panose="02020603050405020304" pitchFamily="18" charset="0"/>
              </a:rPr>
              <a:t>Девіантна поведінка </a:t>
            </a:r>
            <a:r>
              <a:rPr lang="uk-UA" sz="1800" dirty="0">
                <a:latin typeface="Times New Roman" panose="02020603050405020304" pitchFamily="18" charset="0"/>
                <a:ea typeface="Calibri" panose="020F0502020204030204" pitchFamily="34" charset="0"/>
                <a:cs typeface="Times New Roman" panose="02020603050405020304" pitchFamily="18" charset="0"/>
              </a:rPr>
              <a:t>охоплює ширший спектр відхилень від соціальних норм. Вона може бути як негативною (наркоманія, алкоголізм, проституція), так і нейтральною або навіть позитивною з точки зору творчості чи інновацій (наприклад, новаторські ідеї, що спершу викликають осуд). Девіантна поведінка відображає конфлікт між індивідом і суспільством, часто зумовлений особистісними чи соціальними факторами.</a:t>
            </a:r>
          </a:p>
        </p:txBody>
      </p:sp>
    </p:spTree>
    <p:extLst>
      <p:ext uri="{BB962C8B-B14F-4D97-AF65-F5344CB8AC3E}">
        <p14:creationId xmlns:p14="http://schemas.microsoft.com/office/powerpoint/2010/main" val="343304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8" y="1355107"/>
            <a:ext cx="8330247" cy="3407087"/>
          </a:xfrm>
        </p:spPr>
        <p:txBody>
          <a:bodyPr/>
          <a:lstStyle/>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В цілому соціальна поведінка особистості протікає під контролем суспільства і оточуючих людей. Вони не тільки навчають індивіда правилам соціальної поведінки в процесі соціалізації, а й виступають агентами соціального контролю, спостерігаючи за правильністю засвоєння зразків соціальної поведінки та їх реалізації на практиці. У цьому плані соціальний контроль виступає як особлива форма і спосіб соціальної регуляції поведінки людей у суспільстві. Соціальний контроль проявляється в підпорядкуванні індивіда соціальній групі, в яку він інтегрований, що виражається в осмисленому або спонтанному слідуванні соціальним нормам, запропонованим цією групою.</a:t>
            </a: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Соціальний контроль — засіб саморегуляції соціальної системи, що забезпечує упорядковану взаємодію її елементів шляхом нормативного (у тому числі й правового) регулювання. </a:t>
            </a:r>
          </a:p>
          <a:p>
            <a:pPr marL="101600" indent="0" algn="just">
              <a:buNone/>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957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6999638" cy="3407087"/>
          </a:xfrm>
        </p:spPr>
        <p:txBody>
          <a:bodyPr/>
          <a:lstStyle/>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Соціальний контроль складається з двох елементів – соціальних норм і соціальних санкцій. </a:t>
            </a:r>
          </a:p>
          <a:p>
            <a:pPr algn="just"/>
            <a:r>
              <a:rPr lang="uk-UA" sz="1800" b="1" dirty="0">
                <a:latin typeface="Times New Roman" panose="02020603050405020304" pitchFamily="18" charset="0"/>
                <a:ea typeface="Calibri" panose="020F0502020204030204" pitchFamily="34" charset="0"/>
                <a:cs typeface="Times New Roman" panose="02020603050405020304" pitchFamily="18" charset="0"/>
              </a:rPr>
              <a:t>Соціальні норми</a:t>
            </a:r>
            <a:r>
              <a:rPr lang="uk-UA" sz="1800" dirty="0">
                <a:latin typeface="Times New Roman" panose="02020603050405020304" pitchFamily="18" charset="0"/>
                <a:ea typeface="Calibri" panose="020F0502020204030204" pitchFamily="34" charset="0"/>
                <a:cs typeface="Times New Roman" panose="02020603050405020304" pitchFamily="18" charset="0"/>
              </a:rPr>
              <a:t> – соціально схвалювані або законодавчо закріплені правила, стандарти, зразки, що регулюють соціальну поведінку людей. </a:t>
            </a:r>
          </a:p>
          <a:p>
            <a:pPr algn="just"/>
            <a:r>
              <a:rPr lang="uk-UA" sz="1800" b="1" dirty="0">
                <a:latin typeface="Times New Roman" panose="02020603050405020304" pitchFamily="18" charset="0"/>
                <a:ea typeface="Calibri" panose="020F0502020204030204" pitchFamily="34" charset="0"/>
                <a:cs typeface="Times New Roman" panose="02020603050405020304" pitchFamily="18" charset="0"/>
              </a:rPr>
              <a:t>Соціальні санкції</a:t>
            </a:r>
            <a:r>
              <a:rPr lang="uk-UA" sz="1800" dirty="0">
                <a:latin typeface="Times New Roman" panose="02020603050405020304" pitchFamily="18" charset="0"/>
                <a:ea typeface="Calibri" panose="020F0502020204030204" pitchFamily="34" charset="0"/>
                <a:cs typeface="Times New Roman" panose="02020603050405020304" pitchFamily="18" charset="0"/>
              </a:rPr>
              <a:t> – засоби заохочення і покарання, що стимулюють людей дотримуватися соціальних норм.</a:t>
            </a:r>
          </a:p>
          <a:p>
            <a:pPr marL="101600" indent="0" algn="just">
              <a:buNone/>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28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355107"/>
            <a:ext cx="8142650" cy="3407087"/>
          </a:xfrm>
        </p:spPr>
        <p:txBody>
          <a:bodyPr/>
          <a:lstStyle/>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Санкція визнається основним інструментом соціального контролю і являє собою стимул для дотримання норм, виражений у формі заохочення (позитивна санкція) або покарання (негативна санкція). </a:t>
            </a:r>
          </a:p>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Санкції бувають формальні, що накладалися державою або спеціально уповноваженими організаціями та особами, і неформальні, виражені неофіційними особами. </a:t>
            </a:r>
          </a:p>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Соціальні санкції можна назвати охоронцем соціальних норм.</a:t>
            </a:r>
          </a:p>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Норми і санкції являють собою нерозривне ціле, і якщо у якоїсь соціальної норми відсутня супроводжуюча її санкція, то вона втрачає свою соціально-регулюючу функцію. </a:t>
            </a:r>
          </a:p>
          <a:p>
            <a:pPr marL="101600" indent="0" algn="just">
              <a:buNone/>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91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238540"/>
            <a:ext cx="8558962" cy="3407087"/>
          </a:xfrm>
        </p:spPr>
        <p:txBody>
          <a:bodyPr/>
          <a:lstStyle/>
          <a:p>
            <a:pPr algn="just"/>
            <a:r>
              <a:rPr lang="uk-UA" sz="1600" b="1" u="sng" dirty="0">
                <a:latin typeface="Times New Roman" panose="02020603050405020304" pitchFamily="18" charset="0"/>
                <a:ea typeface="Calibri" panose="020F0502020204030204" pitchFamily="34" charset="0"/>
                <a:cs typeface="Times New Roman" panose="02020603050405020304" pitchFamily="18" charset="0"/>
              </a:rPr>
              <a:t>Дія системи соціального контролю заснована на деяких засадах:</a:t>
            </a: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1.На загальному для даної групи визнанні її культури та її критеріїв цінності. Визнання спільних цінностей викликає ідентичність поведінки членів групи.  </a:t>
            </a:r>
            <a:r>
              <a:rPr lang="uk-UA" sz="1600" b="1" dirty="0">
                <a:latin typeface="Times New Roman" panose="02020603050405020304" pitchFamily="18" charset="0"/>
                <a:ea typeface="Calibri" panose="020F0502020204030204" pitchFamily="34" charset="0"/>
                <a:cs typeface="Times New Roman" panose="02020603050405020304" pitchFamily="18" charset="0"/>
              </a:rPr>
              <a:t>(Норми і правила розуміються і поділяються більшістю).</a:t>
            </a: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2. На прищепленні шляхом виховання зразків поведінки, дій і реагування на дії допустимим для даної групи способом. </a:t>
            </a:r>
            <a:r>
              <a:rPr lang="uk-UA" sz="1600" b="1" dirty="0">
                <a:latin typeface="Times New Roman" panose="02020603050405020304" pitchFamily="18" charset="0"/>
                <a:ea typeface="Calibri" panose="020F0502020204030204" pitchFamily="34" charset="0"/>
                <a:cs typeface="Times New Roman" panose="02020603050405020304" pitchFamily="18" charset="0"/>
              </a:rPr>
              <a:t>(Соціалізація як спосіб засвоєння відповідних норм).</a:t>
            </a: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3. На внутрішніх механізмах людської психіки, які обумовлюють устремління людини до визнання та почуття безпеки. </a:t>
            </a:r>
            <a:r>
              <a:rPr lang="uk-UA" sz="1600" b="1" dirty="0">
                <a:latin typeface="Times New Roman" panose="02020603050405020304" pitchFamily="18" charset="0"/>
                <a:ea typeface="Calibri" panose="020F0502020204030204" pitchFamily="34" charset="0"/>
                <a:cs typeface="Times New Roman" panose="02020603050405020304" pitchFamily="18" charset="0"/>
              </a:rPr>
              <a:t>(Конформізм і не бажання протистояти більшості).</a:t>
            </a: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4. На системі неформальних та формальних інститутів, які створюють відповідну систему норм і правил. </a:t>
            </a:r>
            <a:r>
              <a:rPr lang="uk-UA" sz="1600" b="1" dirty="0">
                <a:latin typeface="Times New Roman" panose="02020603050405020304" pitchFamily="18" charset="0"/>
                <a:ea typeface="Calibri" panose="020F0502020204030204" pitchFamily="34" charset="0"/>
                <a:cs typeface="Times New Roman" panose="02020603050405020304" pitchFamily="18" charset="0"/>
              </a:rPr>
              <a:t>(Правила і норми в різних сферах життя, що регулюються соціальними інститутами).</a:t>
            </a:r>
          </a:p>
          <a:p>
            <a:pPr marL="101600" indent="0" algn="just">
              <a:buNone/>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410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r>
              <a:rPr lang="uk-UA" dirty="0" smtClean="0"/>
              <a:t/>
            </a:r>
            <a:br>
              <a:rPr lang="uk-UA" dirty="0" smtClean="0"/>
            </a:br>
            <a:r>
              <a:rPr lang="uk-UA" dirty="0" smtClean="0"/>
              <a:t>Співвідношення </a:t>
            </a:r>
            <a:r>
              <a:rPr lang="uk-UA" dirty="0"/>
              <a:t>свободи індивідів і соціального контролю</a:t>
            </a:r>
            <a:br>
              <a:rPr lang="uk-UA" dirty="0"/>
            </a:br>
            <a:endParaRPr lang="uk-UA" dirty="0"/>
          </a:p>
        </p:txBody>
      </p:sp>
      <p:sp>
        <p:nvSpPr>
          <p:cNvPr id="3" name="Содержимое 2"/>
          <p:cNvSpPr>
            <a:spLocks noGrp="1"/>
          </p:cNvSpPr>
          <p:nvPr>
            <p:ph type="body" idx="1"/>
          </p:nvPr>
        </p:nvSpPr>
        <p:spPr>
          <a:xfrm>
            <a:off x="814275" y="1537988"/>
            <a:ext cx="3206293" cy="2724300"/>
          </a:xfrm>
        </p:spPr>
        <p:txBody>
          <a:bodyPr>
            <a:noAutofit/>
          </a:bodyPr>
          <a:lstStyle/>
          <a:p>
            <a:pPr marL="0" indent="0" algn="just">
              <a:buNone/>
            </a:pPr>
            <a:endParaRPr lang="uk-UA" sz="1725" b="1" dirty="0" smtClean="0"/>
          </a:p>
          <a:p>
            <a:pPr algn="just">
              <a:buNone/>
            </a:pPr>
            <a:r>
              <a:rPr lang="uk-UA" sz="1800" b="1" dirty="0" smtClean="0"/>
              <a:t>                               </a:t>
            </a:r>
            <a:r>
              <a:rPr lang="uk-UA" sz="1350" b="1" dirty="0" smtClean="0"/>
              <a:t>Діапазон свободи   		вибору </a:t>
            </a:r>
            <a:r>
              <a:rPr lang="uk-UA" sz="1350" b="1" dirty="0"/>
              <a:t>дій</a:t>
            </a:r>
          </a:p>
          <a:p>
            <a:pPr algn="just"/>
            <a:endParaRPr lang="uk-UA" sz="1650" b="1" dirty="0"/>
          </a:p>
          <a:p>
            <a:pPr algn="just"/>
            <a:endParaRPr lang="uk-UA" sz="1650" b="1" dirty="0"/>
          </a:p>
          <a:p>
            <a:pPr algn="just"/>
            <a:endParaRPr lang="uk-UA" sz="1650" b="1" dirty="0"/>
          </a:p>
          <a:p>
            <a:pPr algn="just"/>
            <a:endParaRPr lang="uk-UA" sz="1650" b="1" dirty="0"/>
          </a:p>
          <a:p>
            <a:pPr algn="just"/>
            <a:endParaRPr lang="uk-UA" sz="1650" b="1" dirty="0"/>
          </a:p>
          <a:p>
            <a:pPr algn="just"/>
            <a:endParaRPr lang="uk-UA" sz="1650" b="1" dirty="0"/>
          </a:p>
          <a:p>
            <a:pPr algn="just"/>
            <a:endParaRPr lang="uk-UA" sz="1650" b="1" dirty="0"/>
          </a:p>
          <a:p>
            <a:pPr algn="just"/>
            <a:endParaRPr lang="uk-UA" sz="1650" b="1" dirty="0"/>
          </a:p>
          <a:p>
            <a:pPr algn="just"/>
            <a:endParaRPr lang="uk-UA" sz="1650" b="1" dirty="0"/>
          </a:p>
          <a:p>
            <a:pPr algn="just"/>
            <a:endParaRPr lang="uk-UA" sz="1350" b="1" dirty="0" smtClean="0"/>
          </a:p>
        </p:txBody>
      </p:sp>
      <p:sp>
        <p:nvSpPr>
          <p:cNvPr id="4" name="Стрелка вверх 3"/>
          <p:cNvSpPr/>
          <p:nvPr/>
        </p:nvSpPr>
        <p:spPr>
          <a:xfrm>
            <a:off x="4229100" y="1828800"/>
            <a:ext cx="628650" cy="2686050"/>
          </a:xfrm>
          <a:prstGeom prst="upArrow">
            <a:avLst/>
          </a:prstGeom>
          <a:solidFill>
            <a:srgbClr val="7FB10F"/>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defTabSz="342900">
              <a:buClrTx/>
            </a:pPr>
            <a:r>
              <a:rPr lang="uk-UA" sz="1800" b="1" kern="1200" dirty="0">
                <a:solidFill>
                  <a:prstClr val="white"/>
                </a:solidFill>
                <a:effectLst>
                  <a:outerShdw blurRad="38100" dist="38100" dir="2700000" algn="tl">
                    <a:srgbClr val="000000">
                      <a:alpha val="43137"/>
                    </a:srgbClr>
                  </a:outerShdw>
                </a:effectLst>
              </a:rPr>
              <a:t>норма</a:t>
            </a:r>
          </a:p>
        </p:txBody>
      </p:sp>
      <p:sp>
        <p:nvSpPr>
          <p:cNvPr id="5" name="Стрелка влево 4"/>
          <p:cNvSpPr/>
          <p:nvPr/>
        </p:nvSpPr>
        <p:spPr>
          <a:xfrm>
            <a:off x="2571750" y="2971800"/>
            <a:ext cx="1314450" cy="2286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r>
              <a:rPr lang="uk-UA" sz="1500" kern="1200" dirty="0">
                <a:solidFill>
                  <a:prstClr val="white"/>
                </a:solidFill>
              </a:rPr>
              <a:t>+</a:t>
            </a:r>
          </a:p>
        </p:txBody>
      </p:sp>
      <p:sp>
        <p:nvSpPr>
          <p:cNvPr id="6" name="Стрелка вправо 5"/>
          <p:cNvSpPr/>
          <p:nvPr/>
        </p:nvSpPr>
        <p:spPr>
          <a:xfrm>
            <a:off x="5115622" y="2971800"/>
            <a:ext cx="1257300"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r>
              <a:rPr lang="uk-UA" sz="2100" kern="1200" dirty="0">
                <a:solidFill>
                  <a:prstClr val="white"/>
                </a:solidFill>
              </a:rPr>
              <a:t>-</a:t>
            </a:r>
          </a:p>
        </p:txBody>
      </p:sp>
      <p:cxnSp>
        <p:nvCxnSpPr>
          <p:cNvPr id="8" name="Прямая соединительная линия 7"/>
          <p:cNvCxnSpPr/>
          <p:nvPr/>
        </p:nvCxnSpPr>
        <p:spPr>
          <a:xfrm>
            <a:off x="6448193" y="2114550"/>
            <a:ext cx="0" cy="24003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2514600" y="2114550"/>
            <a:ext cx="0" cy="24003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Стрелка влево 9"/>
          <p:cNvSpPr/>
          <p:nvPr/>
        </p:nvSpPr>
        <p:spPr>
          <a:xfrm>
            <a:off x="2074127" y="3714750"/>
            <a:ext cx="1883954" cy="1143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uk-UA" sz="1350" kern="1200">
              <a:solidFill>
                <a:prstClr val="white"/>
              </a:solidFill>
            </a:endParaRPr>
          </a:p>
        </p:txBody>
      </p:sp>
      <p:sp>
        <p:nvSpPr>
          <p:cNvPr id="11" name="Стрелка вправо 10"/>
          <p:cNvSpPr/>
          <p:nvPr/>
        </p:nvSpPr>
        <p:spPr>
          <a:xfrm>
            <a:off x="5186850" y="3714750"/>
            <a:ext cx="1771650" cy="1143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uk-UA" sz="1350" kern="1200">
              <a:solidFill>
                <a:prstClr val="white"/>
              </a:solidFill>
            </a:endParaRPr>
          </a:p>
        </p:txBody>
      </p:sp>
      <p:sp>
        <p:nvSpPr>
          <p:cNvPr id="12" name="Левая фигурная скобка 11"/>
          <p:cNvSpPr/>
          <p:nvPr/>
        </p:nvSpPr>
        <p:spPr>
          <a:xfrm rot="5400000">
            <a:off x="3214688" y="1071563"/>
            <a:ext cx="285750" cy="1685925"/>
          </a:xfrm>
          <a:prstGeom prst="leftBrace">
            <a:avLst>
              <a:gd name="adj1" fmla="val 2500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342900">
              <a:buClrTx/>
            </a:pPr>
            <a:endParaRPr lang="uk-UA" sz="1350" kern="1200">
              <a:solidFill>
                <a:prstClr val="black"/>
              </a:solidFill>
            </a:endParaRPr>
          </a:p>
        </p:txBody>
      </p:sp>
    </p:spTree>
    <p:extLst>
      <p:ext uri="{BB962C8B-B14F-4D97-AF65-F5344CB8AC3E}">
        <p14:creationId xmlns:p14="http://schemas.microsoft.com/office/powerpoint/2010/main" val="833260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574115"/>
            <a:ext cx="5258400" cy="584659"/>
          </a:xfrm>
          <a:prstGeom prst="rect">
            <a:avLst/>
          </a:prstGeom>
        </p:spPr>
        <p:txBody>
          <a:bodyPr spcFirstLastPara="1" wrap="square" lIns="91425" tIns="91425" rIns="91425" bIns="91425" anchor="ctr" anchorCtr="0">
            <a:noAutofit/>
          </a:bodyPr>
          <a:lstStyle/>
          <a:p>
            <a:pPr lvl="0"/>
            <a:r>
              <a:rPr lang="ru-RU" sz="1800" dirty="0"/>
              <a:t>1. Соціальні норми та санкції. Соціальний контроль. </a:t>
            </a:r>
            <a:r>
              <a:rPr lang="ru-RU" dirty="0"/>
              <a:t/>
            </a:r>
            <a:br>
              <a:rPr lang="ru-RU" dirty="0"/>
            </a:b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9" y="1238540"/>
            <a:ext cx="8558962" cy="3407087"/>
          </a:xfrm>
        </p:spPr>
        <p:txBody>
          <a:bodyPr/>
          <a:lstStyle/>
          <a:p>
            <a:pPr algn="just"/>
            <a:r>
              <a:rPr lang="uk-UA" sz="1600" b="1" u="sng" dirty="0">
                <a:latin typeface="Times New Roman" panose="02020603050405020304" pitchFamily="18" charset="0"/>
                <a:ea typeface="Calibri" panose="020F0502020204030204" pitchFamily="34" charset="0"/>
                <a:cs typeface="Times New Roman" panose="02020603050405020304" pitchFamily="18" charset="0"/>
              </a:rPr>
              <a:t>Типи соціального контролю </a:t>
            </a: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У соціології розрізняють два основних типи соціального контролю: </a:t>
            </a: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застосування позитивних чи негативних санкцій за соціальну поведінку індивіда оточенням - зовнішній соціальний контроль ;</a:t>
            </a: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інтеріоризація (від фр. </a:t>
            </a:r>
            <a:r>
              <a:rPr lang="en-GB" sz="1600" dirty="0">
                <a:latin typeface="Times New Roman" panose="02020603050405020304" pitchFamily="18" charset="0"/>
                <a:ea typeface="Calibri" panose="020F0502020204030204" pitchFamily="34" charset="0"/>
                <a:cs typeface="Times New Roman" panose="02020603050405020304" pitchFamily="18" charset="0"/>
              </a:rPr>
              <a:t>interiorisation - </a:t>
            </a:r>
            <a:r>
              <a:rPr lang="uk-UA" sz="1600" dirty="0">
                <a:latin typeface="Times New Roman" panose="02020603050405020304" pitchFamily="18" charset="0"/>
                <a:ea typeface="Calibri" panose="020F0502020204030204" pitchFamily="34" charset="0"/>
                <a:cs typeface="Times New Roman" panose="02020603050405020304" pitchFamily="18" charset="0"/>
              </a:rPr>
              <a:t>перехід ззовні всередину) індивідом соціальних норм поведінки - внутрішній соціальний контроль, або самоконтроль.</a:t>
            </a:r>
          </a:p>
          <a:p>
            <a:pPr marL="101600" indent="0" algn="just">
              <a:buNone/>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710368"/>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2560</Words>
  <Application>Microsoft Office PowerPoint</Application>
  <PresentationFormat>Екран (16:9)</PresentationFormat>
  <Paragraphs>172</Paragraphs>
  <Slides>33</Slides>
  <Notes>32</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33</vt:i4>
      </vt:variant>
    </vt:vector>
  </HeadingPairs>
  <TitlesOfParts>
    <vt:vector size="40" baseType="lpstr">
      <vt:lpstr>Times New Roman</vt:lpstr>
      <vt:lpstr>Arvo</vt:lpstr>
      <vt:lpstr>Arial</vt:lpstr>
      <vt:lpstr>Roboto Condensed</vt:lpstr>
      <vt:lpstr>Roboto Condensed Light</vt:lpstr>
      <vt:lpstr>Calibri</vt:lpstr>
      <vt:lpstr>Salerio template</vt:lpstr>
      <vt:lpstr>Поняття асоціальної поведінки</vt:lpstr>
      <vt:lpstr>1. Соціальні норми та санкції. Соціальний контроль.  </vt:lpstr>
      <vt:lpstr>1. Соціальні норми та санкції. Соціальний контроль.  </vt:lpstr>
      <vt:lpstr>1. Соціальні норми та санкції. Соціальний контроль.  </vt:lpstr>
      <vt:lpstr>1. Соціальні норми та санкції. Соціальний контроль.  </vt:lpstr>
      <vt:lpstr>1. Соціальні норми та санкції. Соціальний контроль.  </vt:lpstr>
      <vt:lpstr>1. Соціальні норми та санкції. Соціальний контроль.  </vt:lpstr>
      <vt:lpstr> Співвідношення свободи індивідів і соціального контролю </vt:lpstr>
      <vt:lpstr>1. Соціальні норми та санкції. Соціальний контроль.  </vt:lpstr>
      <vt:lpstr>1. Соціальні норми та санкції. Соціальний контроль.  </vt:lpstr>
      <vt:lpstr>1. Соціальні норми та санкції. Соціальний контроль.  </vt:lpstr>
      <vt:lpstr>1. Соціальні норми та санкції. Соціальний контроль.  </vt:lpstr>
      <vt:lpstr>1. Соціальні норми та санкції. Соціальний контроль.  </vt:lpstr>
      <vt:lpstr>1. Соціальні норми та санкції. Соціальний контроль.  </vt:lpstr>
      <vt:lpstr>2. Визначення та теоретичні підходи до асоціальної поведінки. </vt:lpstr>
      <vt:lpstr>2. Визначення та теоретичні підходи до асоціальної поведінки. </vt:lpstr>
      <vt:lpstr>2. Визначення та теоретичні підходи до асоціальної поведінки. </vt:lpstr>
      <vt:lpstr>2. Визначення та теоретичні підходи до асоціальної поведінки. </vt:lpstr>
      <vt:lpstr>2. Визначення та теоретичні підходи до асоціальної поведінки. </vt:lpstr>
      <vt:lpstr>2. Визначення та теоретичні підходи до асоціальної поведінки. </vt:lpstr>
      <vt:lpstr>2. Визначення та теоретичні підходи до асоціальної поведінки. </vt:lpstr>
      <vt:lpstr>2. Визначення та теоретичні підходи до асоціальної поведінки. </vt:lpstr>
      <vt:lpstr>2. Визначення та теоретичні підходи до асоціальної поведінки. </vt:lpstr>
      <vt:lpstr>2. Визначення та теоретичні підходи до асоціальної поведінки. </vt:lpstr>
      <vt:lpstr>2. Визначення та теоретичні підходи до асоціальної поведінки. </vt:lpstr>
      <vt:lpstr>2. Визначення та теоретичні підходи до асоціальної поведінки. </vt:lpstr>
      <vt:lpstr>3. Причини та наслідки асоціальної поведінки.</vt:lpstr>
      <vt:lpstr>3. Причини та наслідки асоціальної поведінки.</vt:lpstr>
      <vt:lpstr>3. Причини та наслідки асоціальної поведінки.</vt:lpstr>
      <vt:lpstr>3. Причини та наслідки асоціальної поведінки.</vt:lpstr>
      <vt:lpstr>3. Причини та наслідки асоціальної поведінки.</vt:lpstr>
      <vt:lpstr>4. Види асоціальної поведінки та шляхи запобігання.</vt:lpstr>
      <vt:lpstr>4. Види асоціальної поведінки та шляхи запобігання.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Опитування у формі інтерв'ю</dc:title>
  <dc:creator>Taisiia</dc:creator>
  <cp:lastModifiedBy>Taisiia</cp:lastModifiedBy>
  <cp:revision>46</cp:revision>
  <dcterms:modified xsi:type="dcterms:W3CDTF">2024-11-23T12:51:27Z</dcterms:modified>
</cp:coreProperties>
</file>