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55"/>
  </p:notesMasterIdLst>
  <p:sldIdLst>
    <p:sldId id="742" r:id="rId2"/>
    <p:sldId id="628" r:id="rId3"/>
    <p:sldId id="629" r:id="rId4"/>
    <p:sldId id="283" r:id="rId5"/>
    <p:sldId id="630" r:id="rId6"/>
    <p:sldId id="631" r:id="rId7"/>
    <p:sldId id="725" r:id="rId8"/>
    <p:sldId id="726" r:id="rId9"/>
    <p:sldId id="727" r:id="rId10"/>
    <p:sldId id="728" r:id="rId11"/>
    <p:sldId id="729" r:id="rId12"/>
    <p:sldId id="831" r:id="rId13"/>
    <p:sldId id="832" r:id="rId14"/>
    <p:sldId id="833" r:id="rId15"/>
    <p:sldId id="834" r:id="rId16"/>
    <p:sldId id="835" r:id="rId17"/>
    <p:sldId id="836" r:id="rId18"/>
    <p:sldId id="837" r:id="rId19"/>
    <p:sldId id="808" r:id="rId20"/>
    <p:sldId id="838" r:id="rId21"/>
    <p:sldId id="839" r:id="rId22"/>
    <p:sldId id="840" r:id="rId23"/>
    <p:sldId id="841" r:id="rId24"/>
    <p:sldId id="842" r:id="rId25"/>
    <p:sldId id="843" r:id="rId26"/>
    <p:sldId id="844" r:id="rId27"/>
    <p:sldId id="845" r:id="rId28"/>
    <p:sldId id="846" r:id="rId29"/>
    <p:sldId id="847" r:id="rId30"/>
    <p:sldId id="848" r:id="rId31"/>
    <p:sldId id="517" r:id="rId32"/>
    <p:sldId id="518" r:id="rId33"/>
    <p:sldId id="519" r:id="rId34"/>
    <p:sldId id="520" r:id="rId35"/>
    <p:sldId id="773" r:id="rId36"/>
    <p:sldId id="544" r:id="rId37"/>
    <p:sldId id="533" r:id="rId38"/>
    <p:sldId id="534" r:id="rId39"/>
    <p:sldId id="285" r:id="rId40"/>
    <p:sldId id="632" r:id="rId41"/>
    <p:sldId id="289" r:id="rId42"/>
    <p:sldId id="633" r:id="rId43"/>
    <p:sldId id="539" r:id="rId44"/>
    <p:sldId id="540" r:id="rId45"/>
    <p:sldId id="541" r:id="rId46"/>
    <p:sldId id="542" r:id="rId47"/>
    <p:sldId id="784" r:id="rId48"/>
    <p:sldId id="785" r:id="rId49"/>
    <p:sldId id="786" r:id="rId50"/>
    <p:sldId id="787" r:id="rId51"/>
    <p:sldId id="324" r:id="rId52"/>
    <p:sldId id="788" r:id="rId53"/>
    <p:sldId id="74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82"/>
  </p:normalViewPr>
  <p:slideViewPr>
    <p:cSldViewPr snapToGrid="0" snapToObjects="1">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59EFA-6D61-5241-914D-D80578439B66}" type="datetimeFigureOut">
              <a:rPr lang="uk-UA" smtClean="0"/>
              <a:t>23.01.26</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AC176-3A5E-D34F-86CE-86F850EC7CA1}" type="slidenum">
              <a:rPr lang="uk-UA" smtClean="0"/>
              <a:t>‹#›</a:t>
            </a:fld>
            <a:endParaRPr lang="uk-UA"/>
          </a:p>
        </p:txBody>
      </p:sp>
    </p:spTree>
    <p:extLst>
      <p:ext uri="{BB962C8B-B14F-4D97-AF65-F5344CB8AC3E}">
        <p14:creationId xmlns:p14="http://schemas.microsoft.com/office/powerpoint/2010/main" val="156014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8512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a:xfrm>
            <a:off x="3962399" y="5870575"/>
            <a:ext cx="4893958" cy="377825"/>
          </a:xfrm>
        </p:spPr>
        <p:txBody>
          <a:bodyPr/>
          <a:lstStyle/>
          <a:p>
            <a:endParaRPr lang="uk-UA"/>
          </a:p>
        </p:txBody>
      </p:sp>
      <p:sp>
        <p:nvSpPr>
          <p:cNvPr id="6" name="Slide Number Placeholder 5"/>
          <p:cNvSpPr>
            <a:spLocks noGrp="1"/>
          </p:cNvSpPr>
          <p:nvPr>
            <p:ph type="sldNum" sz="quarter" idx="12"/>
          </p:nvPr>
        </p:nvSpPr>
        <p:spPr>
          <a:xfrm>
            <a:off x="10608958" y="5870575"/>
            <a:ext cx="551167" cy="377825"/>
          </a:xfrm>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11624072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379DAD8-6860-9042-B2DF-64C87BA8BEB9}" type="datetimeFigureOut">
              <a:rPr lang="uk-UA" smtClean="0"/>
              <a:t>23.01.26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115937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3849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1678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682152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154787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335781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
        <p:nvSpPr>
          <p:cNvPr id="8" name="Title 1"/>
          <p:cNvSpPr>
            <a:spLocks noGrp="1"/>
          </p:cNvSpPr>
          <p:nvPr>
            <p:ph type="title"/>
          </p:nvPr>
        </p:nvSpPr>
        <p:spPr>
          <a:xfrm>
            <a:off x="685801" y="609600"/>
            <a:ext cx="10131425" cy="1456267"/>
          </a:xfrm>
        </p:spPr>
        <p:txBody>
          <a:bodyPr/>
          <a:lstStyle/>
          <a:p>
            <a:r>
              <a:rPr lang="ru-RU"/>
              <a:t>Образец заголовка</a:t>
            </a:r>
            <a:endParaRPr lang="en-US" dirty="0"/>
          </a:p>
        </p:txBody>
      </p:sp>
    </p:spTree>
    <p:extLst>
      <p:ext uri="{BB962C8B-B14F-4D97-AF65-F5344CB8AC3E}">
        <p14:creationId xmlns:p14="http://schemas.microsoft.com/office/powerpoint/2010/main" val="395760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398284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6931FC3-C19D-5643-B104-260421535625}" type="datetime1">
              <a:rPr lang="ru-RU" smtClean="0"/>
              <a:t>23.01.2026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4CBF4CF-B119-4841-B505-2CAA97F19D28}" type="slidenum">
              <a:rPr lang="ru-UA" smtClean="0"/>
              <a:t>‹#›</a:t>
            </a:fld>
            <a:endParaRPr lang="ru-UA"/>
          </a:p>
        </p:txBody>
      </p:sp>
    </p:spTree>
    <p:extLst>
      <p:ext uri="{BB962C8B-B14F-4D97-AF65-F5344CB8AC3E}">
        <p14:creationId xmlns:p14="http://schemas.microsoft.com/office/powerpoint/2010/main" val="3013135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17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24319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79DAD8-6860-9042-B2DF-64C87BA8BEB9}" type="datetimeFigureOut">
              <a:rPr lang="uk-UA" smtClean="0"/>
              <a:t>23.01.26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246770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379DAD8-6860-9042-B2DF-64C87BA8BEB9}" type="datetimeFigureOut">
              <a:rPr lang="uk-UA" smtClean="0"/>
              <a:t>23.01.26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256627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379DAD8-6860-9042-B2DF-64C87BA8BEB9}" type="datetimeFigureOut">
              <a:rPr lang="uk-UA" smtClean="0"/>
              <a:t>23.01.26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152392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379DAD8-6860-9042-B2DF-64C87BA8BEB9}" type="datetimeFigureOut">
              <a:rPr lang="uk-UA" smtClean="0"/>
              <a:t>23.01.26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132099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379DAD8-6860-9042-B2DF-64C87BA8BEB9}" type="datetimeFigureOut">
              <a:rPr lang="uk-UA" smtClean="0"/>
              <a:t>23.01.26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160256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379DAD8-6860-9042-B2DF-64C87BA8BEB9}" type="datetimeFigureOut">
              <a:rPr lang="uk-UA" smtClean="0"/>
              <a:t>23.01.26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26651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379DAD8-6860-9042-B2DF-64C87BA8BEB9}" type="datetimeFigureOut">
              <a:rPr lang="uk-UA" smtClean="0"/>
              <a:t>23.01.26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7D16C47-3265-9F47-AC9F-A9741AABFF0C}" type="slidenum">
              <a:rPr lang="uk-UA" smtClean="0"/>
              <a:t>‹#›</a:t>
            </a:fld>
            <a:endParaRPr lang="uk-UA"/>
          </a:p>
        </p:txBody>
      </p:sp>
    </p:spTree>
    <p:extLst>
      <p:ext uri="{BB962C8B-B14F-4D97-AF65-F5344CB8AC3E}">
        <p14:creationId xmlns:p14="http://schemas.microsoft.com/office/powerpoint/2010/main" val="278203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79DAD8-6860-9042-B2DF-64C87BA8BEB9}" type="datetimeFigureOut">
              <a:rPr lang="uk-UA" smtClean="0"/>
              <a:t>23.01.26</a:t>
            </a:fld>
            <a:endParaRPr lang="uk-UA"/>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D16C47-3265-9F47-AC9F-A9741AABFF0C}" type="slidenum">
              <a:rPr lang="uk-UA" smtClean="0"/>
              <a:t>‹#›</a:t>
            </a:fld>
            <a:endParaRPr lang="uk-UA"/>
          </a:p>
        </p:txBody>
      </p:sp>
    </p:spTree>
    <p:extLst>
      <p:ext uri="{BB962C8B-B14F-4D97-AF65-F5344CB8AC3E}">
        <p14:creationId xmlns:p14="http://schemas.microsoft.com/office/powerpoint/2010/main" val="182324266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ec.europa.eu/commission/presscorner/detail/en/ip_22_3121"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nsilium.europa.eu/en/policies/european-peace-facility/?utm_source=chatgpt.com" TargetMode="External"/><Relationship Id="rId2" Type="http://schemas.openxmlformats.org/officeDocument/2006/relationships/hyperlink" Target="https://policy.trade.ec.europa.eu/eu-trade-relationships-country-and-region/countries-and-regions/ukraine_en?utm_source=chatgpt.co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pthinktank.eu/2025/06/26/state-of-play-eu-support-to-ukraine/?utm_source=chatgpt.com" TargetMode="External"/><Relationship Id="rId2" Type="http://schemas.openxmlformats.org/officeDocument/2006/relationships/hyperlink" Target="https://www.congress.gov/crs-product/IN11897?utm_source=chatgp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yberpeaceinstitute.org/news/cyber-dimensions-of-a-hybrid-warfare/?utm_source=chatgpt.com" TargetMode="External"/><Relationship Id="rId2" Type="http://schemas.openxmlformats.org/officeDocument/2006/relationships/hyperlink" Target="https://cyble.com/blog/ukraine-cyberthreat-landscape-2024/?utm_source=chatgpt.com" TargetMode="External"/><Relationship Id="rId1" Type="http://schemas.openxmlformats.org/officeDocument/2006/relationships/slideLayout" Target="../slideLayouts/slideLayout2.xml"/><Relationship Id="rId4" Type="http://schemas.openxmlformats.org/officeDocument/2006/relationships/hyperlink" Target="https://enlargement.ec.europa.eu/document/download/1924a044-b30f-48a2-99c1-50edeac14da1_en?filename=Ukraine+Report+2024.pdf&amp;utm_source=chatgpt.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pnews.com/article/91929d8b2263ace7ea452157f19a6222?utm_source=chatgpt.com" TargetMode="External"/><Relationship Id="rId2" Type="http://schemas.openxmlformats.org/officeDocument/2006/relationships/hyperlink" Target="https://www.aljazeera.com/news/2025/10/1/eu-leaders-push-to-tap-frozen-russian-assets-for-ukraine-reconstruction?utm_source=chatgpt.com" TargetMode="External"/><Relationship Id="rId1" Type="http://schemas.openxmlformats.org/officeDocument/2006/relationships/slideLayout" Target="../slideLayouts/slideLayout2.xml"/><Relationship Id="rId4" Type="http://schemas.openxmlformats.org/officeDocument/2006/relationships/hyperlink" Target="https://www.ft.com/content/61b54b5f-e600-4227-980e-270265b10573?utm_source=chatgpt.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ljazeera.com/news/2025/10/3/how-much-of-europes-oil-and-gas-still-comes-from-russia?utm_source=chatgpt.com" TargetMode="External"/><Relationship Id="rId2" Type="http://schemas.openxmlformats.org/officeDocument/2006/relationships/hyperlink" Target="https://energyandcleanair.org/publication/eu-imports-of-russian-fossil-fuels-in-third-year-of-invasion-surpass-financial-aid-sent-to-ukraine/?utm_source=chatgpt.com"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hyperlink" Target="https://enlargement.ec.europa.eu/document/download/39f9e2c3-710a-4972-973b-2281f15286c1_en?filename=EU-Ukraine-factsheet-2024.pdf&amp;utm_source=chatgpt.com" TargetMode="External"/><Relationship Id="rId2" Type="http://schemas.openxmlformats.org/officeDocument/2006/relationships/hyperlink" Target="https://www.eeas.europa.eu/delegations/united-states-america/eu-assistance-ukraine-us-dollars_en?s=253&amp;utm_source=chatgpt.com" TargetMode="External"/><Relationship Id="rId1" Type="http://schemas.openxmlformats.org/officeDocument/2006/relationships/slideLayout" Target="../slideLayouts/slideLayout2.xml"/><Relationship Id="rId4" Type="http://schemas.openxmlformats.org/officeDocument/2006/relationships/hyperlink" Target="https://commission.europa.eu/topics/eu-solidarity-ukraine/eu-assistance-ukraine/support-ukraines-resilience_en?utm_source=chatgp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commission/presscorner/detail/en/ip_22_2671" TargetMode="External"/><Relationship Id="rId2" Type="http://schemas.openxmlformats.org/officeDocument/2006/relationships/hyperlink" Target="https://ec.europa.eu/commission/presscorner/detail/en/statement_22_1789" TargetMode="Externa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ec.europa.eu/commission/presscorner/detail/en/mex_22_43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67E1F-C2E5-7615-08DC-ED812469C086}"/>
              </a:ext>
            </a:extLst>
          </p:cNvPr>
          <p:cNvSpPr>
            <a:spLocks noGrp="1"/>
          </p:cNvSpPr>
          <p:nvPr>
            <p:ph type="ctrTitle"/>
          </p:nvPr>
        </p:nvSpPr>
        <p:spPr>
          <a:xfrm>
            <a:off x="4913281" y="2462888"/>
            <a:ext cx="6004772" cy="2922441"/>
          </a:xfrm>
        </p:spPr>
        <p:txBody>
          <a:bodyPr>
            <a:normAutofit fontScale="90000"/>
          </a:bodyPr>
          <a:lstStyle/>
          <a:p>
            <a:r>
              <a:rPr lang="ru-RU" b="0" i="0" dirty="0" err="1">
                <a:effectLst/>
                <a:latin typeface="Times new roman" panose="02020603050405020304" pitchFamily="18" charset="0"/>
              </a:rPr>
              <a:t>Інструменти</a:t>
            </a:r>
            <a:r>
              <a:rPr lang="ru-RU" b="0" i="0" dirty="0">
                <a:effectLst/>
                <a:latin typeface="Times new roman" panose="02020603050405020304" pitchFamily="18" charset="0"/>
              </a:rPr>
              <a:t> </a:t>
            </a:r>
            <a:r>
              <a:rPr lang="ru-RU" b="0" i="0" dirty="0" err="1">
                <a:effectLst/>
                <a:latin typeface="Times new roman" panose="02020603050405020304" pitchFamily="18" charset="0"/>
              </a:rPr>
              <a:t>співпраці</a:t>
            </a:r>
            <a:r>
              <a:rPr lang="ru-RU" b="0" i="0" dirty="0">
                <a:effectLst/>
                <a:latin typeface="Times new roman" panose="02020603050405020304" pitchFamily="18" charset="0"/>
              </a:rPr>
              <a:t> з ЄС </a:t>
            </a:r>
            <a:r>
              <a:rPr lang="ru-RU" b="0" i="0" dirty="0" err="1">
                <a:effectLst/>
                <a:latin typeface="Times new roman" panose="02020603050405020304" pitchFamily="18" charset="0"/>
              </a:rPr>
              <a:t>задля</a:t>
            </a:r>
            <a:r>
              <a:rPr lang="ru-RU" b="0" i="0" dirty="0">
                <a:effectLst/>
                <a:latin typeface="Times new roman" panose="02020603050405020304" pitchFamily="18" charset="0"/>
              </a:rPr>
              <a:t> </a:t>
            </a:r>
            <a:r>
              <a:rPr lang="ru-RU" b="0" i="0" dirty="0" err="1">
                <a:effectLst/>
                <a:latin typeface="Times new roman" panose="02020603050405020304" pitchFamily="18" charset="0"/>
              </a:rPr>
              <a:t>місцевого</a:t>
            </a:r>
            <a:r>
              <a:rPr lang="ru-RU" b="0" i="0" dirty="0">
                <a:effectLst/>
                <a:latin typeface="Times new roman" panose="02020603050405020304" pitchFamily="18" charset="0"/>
              </a:rPr>
              <a:t> та </a:t>
            </a:r>
            <a:r>
              <a:rPr lang="ru-RU" b="0" i="0" dirty="0" err="1">
                <a:effectLst/>
                <a:latin typeface="Times new roman" panose="02020603050405020304" pitchFamily="18" charset="0"/>
              </a:rPr>
              <a:t>регіонального</a:t>
            </a:r>
            <a:r>
              <a:rPr lang="ru-RU" b="0" i="0" dirty="0">
                <a:effectLst/>
                <a:latin typeface="Times new roman" panose="02020603050405020304" pitchFamily="18" charset="0"/>
              </a:rPr>
              <a:t> </a:t>
            </a:r>
            <a:r>
              <a:rPr lang="ru-RU" b="0" i="0" dirty="0" err="1">
                <a:effectLst/>
                <a:latin typeface="Times new roman" panose="02020603050405020304" pitchFamily="18" charset="0"/>
              </a:rPr>
              <a:t>економічного</a:t>
            </a:r>
            <a:r>
              <a:rPr lang="ru-RU" b="0" i="0" dirty="0">
                <a:effectLst/>
                <a:latin typeface="Times new roman" panose="02020603050405020304" pitchFamily="18" charset="0"/>
              </a:rPr>
              <a:t> </a:t>
            </a:r>
            <a:r>
              <a:rPr lang="ru-RU" b="0" i="0" dirty="0" err="1">
                <a:effectLst/>
                <a:latin typeface="Times new roman" panose="02020603050405020304" pitchFamily="18" charset="0"/>
              </a:rPr>
              <a:t>розвитку</a:t>
            </a:r>
            <a:endParaRPr lang="ru-UA" dirty="0"/>
          </a:p>
        </p:txBody>
      </p:sp>
      <p:sp>
        <p:nvSpPr>
          <p:cNvPr id="3" name="Дата 2">
            <a:extLst>
              <a:ext uri="{FF2B5EF4-FFF2-40B4-BE49-F238E27FC236}">
                <a16:creationId xmlns:a16="http://schemas.microsoft.com/office/drawing/2014/main" id="{13C2C1C6-4A9B-0541-BC35-226CD9CEB453}"/>
              </a:ext>
            </a:extLst>
          </p:cNvPr>
          <p:cNvSpPr>
            <a:spLocks noGrp="1"/>
          </p:cNvSpPr>
          <p:nvPr>
            <p:ph type="dt" sz="half" idx="10"/>
          </p:nvPr>
        </p:nvSpPr>
        <p:spPr/>
        <p:txBody>
          <a:bodyPr/>
          <a:lstStyle/>
          <a:p>
            <a:fld id="{1616C0C6-D663-134E-B02C-6CE14E87A137}" type="datetime1">
              <a:rPr lang="ru-RU" smtClean="0"/>
              <a:t>23.01.2026</a:t>
            </a:fld>
            <a:endParaRPr lang="ru-UA"/>
          </a:p>
        </p:txBody>
      </p:sp>
      <p:sp>
        <p:nvSpPr>
          <p:cNvPr id="8" name="Номер слайда 7">
            <a:extLst>
              <a:ext uri="{FF2B5EF4-FFF2-40B4-BE49-F238E27FC236}">
                <a16:creationId xmlns:a16="http://schemas.microsoft.com/office/drawing/2014/main" id="{9C9AB12A-5DA5-E05C-F14C-02B7C8B49F10}"/>
              </a:ext>
            </a:extLst>
          </p:cNvPr>
          <p:cNvSpPr>
            <a:spLocks noGrp="1"/>
          </p:cNvSpPr>
          <p:nvPr>
            <p:ph type="sldNum" sz="quarter" idx="12"/>
          </p:nvPr>
        </p:nvSpPr>
        <p:spPr>
          <a:xfrm>
            <a:off x="8590663" y="6041362"/>
            <a:ext cx="1274297" cy="470649"/>
          </a:xfrm>
        </p:spPr>
        <p:txBody>
          <a:bodyPr/>
          <a:lstStyle/>
          <a:p>
            <a:fld id="{7E919570-D5DA-FE4A-AFCE-0801BB8F2B09}" type="slidenum">
              <a:rPr lang="ru-UA" sz="1800" b="1" smtClean="0">
                <a:solidFill>
                  <a:schemeClr val="tx1"/>
                </a:solidFill>
              </a:rPr>
              <a:t>1</a:t>
            </a:fld>
            <a:endParaRPr lang="ru-UA" sz="1800" b="1" dirty="0">
              <a:solidFill>
                <a:schemeClr val="tx1"/>
              </a:solidFill>
            </a:endParaRPr>
          </a:p>
        </p:txBody>
      </p:sp>
      <p:pic>
        <p:nvPicPr>
          <p:cNvPr id="9" name="Рисунок 8">
            <a:extLst>
              <a:ext uri="{FF2B5EF4-FFF2-40B4-BE49-F238E27FC236}">
                <a16:creationId xmlns:a16="http://schemas.microsoft.com/office/drawing/2014/main" id="{1D124ABA-F75C-D8D8-4D3F-5FA66E962D27}"/>
              </a:ext>
            </a:extLst>
          </p:cNvPr>
          <p:cNvPicPr>
            <a:picLocks noChangeAspect="1"/>
          </p:cNvPicPr>
          <p:nvPr/>
        </p:nvPicPr>
        <p:blipFill>
          <a:blip r:embed="rId2"/>
          <a:stretch>
            <a:fillRect/>
          </a:stretch>
        </p:blipFill>
        <p:spPr>
          <a:xfrm>
            <a:off x="555435" y="1634213"/>
            <a:ext cx="3238810" cy="3238810"/>
          </a:xfrm>
          <a:prstGeom prst="rect">
            <a:avLst/>
          </a:prstGeom>
        </p:spPr>
      </p:pic>
      <p:sp>
        <p:nvSpPr>
          <p:cNvPr id="4" name="TextBox 3">
            <a:extLst>
              <a:ext uri="{FF2B5EF4-FFF2-40B4-BE49-F238E27FC236}">
                <a16:creationId xmlns:a16="http://schemas.microsoft.com/office/drawing/2014/main" id="{BEF18882-6EEE-A930-5594-E853264A30ED}"/>
              </a:ext>
            </a:extLst>
          </p:cNvPr>
          <p:cNvSpPr txBox="1"/>
          <p:nvPr/>
        </p:nvSpPr>
        <p:spPr>
          <a:xfrm>
            <a:off x="9588843" y="345989"/>
            <a:ext cx="1329210" cy="369332"/>
          </a:xfrm>
          <a:prstGeom prst="rect">
            <a:avLst/>
          </a:prstGeom>
          <a:noFill/>
        </p:spPr>
        <p:txBody>
          <a:bodyPr wrap="none" rtlCol="0">
            <a:spAutoFit/>
          </a:bodyPr>
          <a:lstStyle/>
          <a:p>
            <a:fld id="{99476E30-0901-CB4E-937C-727BA4D307CD}" type="datetime1">
              <a:rPr lang="ru-RU" smtClean="0"/>
              <a:t>23.01.2026</a:t>
            </a:fld>
            <a:endParaRPr lang="ru-UA" dirty="0"/>
          </a:p>
        </p:txBody>
      </p:sp>
    </p:spTree>
    <p:extLst>
      <p:ext uri="{BB962C8B-B14F-4D97-AF65-F5344CB8AC3E}">
        <p14:creationId xmlns:p14="http://schemas.microsoft.com/office/powerpoint/2010/main" val="171206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5C7A96-999C-6441-B1E6-DE57EE1653F7}"/>
              </a:ext>
            </a:extLst>
          </p:cNvPr>
          <p:cNvSpPr>
            <a:spLocks noGrp="1"/>
          </p:cNvSpPr>
          <p:nvPr>
            <p:ph type="title"/>
          </p:nvPr>
        </p:nvSpPr>
        <p:spPr>
          <a:xfrm>
            <a:off x="745943" y="415637"/>
            <a:ext cx="10532284" cy="854364"/>
          </a:xfrm>
        </p:spPr>
        <p:txBody>
          <a:bodyPr>
            <a:normAutofit fontScale="90000"/>
          </a:bodyPr>
          <a:lstStyle/>
          <a:p>
            <a:r>
              <a:rPr lang="ru-RU" b="1" dirty="0" err="1"/>
              <a:t>Підтримка</a:t>
            </a:r>
            <a:r>
              <a:rPr lang="ru-RU" b="1" dirty="0"/>
              <a:t> </a:t>
            </a:r>
            <a:r>
              <a:rPr lang="ru-RU" b="1" dirty="0" err="1"/>
              <a:t>майбутньої</a:t>
            </a:r>
            <a:r>
              <a:rPr lang="ru-RU" b="1" dirty="0"/>
              <a:t> </a:t>
            </a:r>
            <a:r>
              <a:rPr lang="ru-RU" b="1" dirty="0" err="1"/>
              <a:t>відбудови</a:t>
            </a:r>
            <a:br>
              <a:rPr lang="ru-RU" b="1" dirty="0"/>
            </a:br>
            <a:endParaRPr lang="ru-UA" dirty="0"/>
          </a:p>
        </p:txBody>
      </p:sp>
      <p:sp>
        <p:nvSpPr>
          <p:cNvPr id="3" name="Объект 2">
            <a:extLst>
              <a:ext uri="{FF2B5EF4-FFF2-40B4-BE49-F238E27FC236}">
                <a16:creationId xmlns:a16="http://schemas.microsoft.com/office/drawing/2014/main" id="{D1100FCB-9EDE-3A4C-828F-963107B96514}"/>
              </a:ext>
            </a:extLst>
          </p:cNvPr>
          <p:cNvSpPr>
            <a:spLocks noGrp="1"/>
          </p:cNvSpPr>
          <p:nvPr>
            <p:ph sz="quarter" idx="13"/>
          </p:nvPr>
        </p:nvSpPr>
        <p:spPr>
          <a:xfrm>
            <a:off x="745942" y="1270000"/>
            <a:ext cx="7607926" cy="4969483"/>
          </a:xfrm>
        </p:spPr>
        <p:txBody>
          <a:bodyPr>
            <a:normAutofit/>
          </a:bodyPr>
          <a:lstStyle/>
          <a:p>
            <a:pPr algn="just"/>
            <a:r>
              <a:rPr lang="ru-RU" dirty="0" err="1"/>
              <a:t>Щоб</a:t>
            </a:r>
            <a:r>
              <a:rPr lang="ru-RU" dirty="0"/>
              <a:t> </a:t>
            </a:r>
            <a:r>
              <a:rPr lang="ru-RU" dirty="0" err="1"/>
              <a:t>відновити</a:t>
            </a:r>
            <a:r>
              <a:rPr lang="ru-RU" dirty="0"/>
              <a:t> </a:t>
            </a:r>
            <a:r>
              <a:rPr lang="ru-RU" dirty="0" err="1"/>
              <a:t>Україну</a:t>
            </a:r>
            <a:r>
              <a:rPr lang="ru-RU" dirty="0"/>
              <a:t> </a:t>
            </a:r>
            <a:r>
              <a:rPr lang="ru-RU" dirty="0" err="1"/>
              <a:t>після</a:t>
            </a:r>
            <a:r>
              <a:rPr lang="ru-RU" dirty="0"/>
              <a:t> </a:t>
            </a:r>
            <a:r>
              <a:rPr lang="ru-RU" dirty="0" err="1"/>
              <a:t>війни</a:t>
            </a:r>
            <a:r>
              <a:rPr lang="ru-RU" dirty="0"/>
              <a:t>, </a:t>
            </a:r>
            <a:r>
              <a:rPr lang="ru-RU" dirty="0" err="1"/>
              <a:t>будуть</a:t>
            </a:r>
            <a:r>
              <a:rPr lang="ru-RU" dirty="0"/>
              <a:t> </a:t>
            </a:r>
            <a:r>
              <a:rPr lang="ru-RU" dirty="0" err="1"/>
              <a:t>потрібні</a:t>
            </a:r>
            <a:r>
              <a:rPr lang="ru-RU" dirty="0"/>
              <a:t> </a:t>
            </a:r>
            <a:r>
              <a:rPr lang="ru-RU" dirty="0" err="1"/>
              <a:t>великі</a:t>
            </a:r>
            <a:r>
              <a:rPr lang="ru-RU" dirty="0"/>
              <a:t> </a:t>
            </a:r>
            <a:r>
              <a:rPr lang="ru-RU" dirty="0" err="1"/>
              <a:t>глобальні</a:t>
            </a:r>
            <a:r>
              <a:rPr lang="ru-RU" dirty="0"/>
              <a:t> </a:t>
            </a:r>
            <a:r>
              <a:rPr lang="ru-RU" dirty="0" err="1"/>
              <a:t>фінансові</a:t>
            </a:r>
            <a:r>
              <a:rPr lang="ru-RU" dirty="0"/>
              <a:t> </a:t>
            </a:r>
            <a:r>
              <a:rPr lang="ru-RU" dirty="0" err="1"/>
              <a:t>зусилля</a:t>
            </a:r>
            <a:r>
              <a:rPr lang="ru-RU" dirty="0"/>
              <a:t>. </a:t>
            </a:r>
            <a:r>
              <a:rPr lang="ru-RU" dirty="0" err="1"/>
              <a:t>Зусилля</a:t>
            </a:r>
            <a:r>
              <a:rPr lang="ru-RU" dirty="0"/>
              <a:t> з </a:t>
            </a:r>
            <a:r>
              <a:rPr lang="ru-RU" dirty="0" err="1"/>
              <a:t>відбудови</a:t>
            </a:r>
            <a:r>
              <a:rPr lang="ru-RU" dirty="0"/>
              <a:t> </a:t>
            </a:r>
            <a:r>
              <a:rPr lang="ru-RU" dirty="0" err="1"/>
              <a:t>повинні</a:t>
            </a:r>
            <a:r>
              <a:rPr lang="ru-RU" dirty="0"/>
              <a:t> бути </a:t>
            </a:r>
            <a:r>
              <a:rPr lang="ru-RU" dirty="0" err="1"/>
              <a:t>очолені</a:t>
            </a:r>
            <a:r>
              <a:rPr lang="ru-RU" dirty="0"/>
              <a:t> </a:t>
            </a:r>
            <a:r>
              <a:rPr lang="ru-RU" dirty="0" err="1"/>
              <a:t>українською</a:t>
            </a:r>
            <a:r>
              <a:rPr lang="ru-RU" dirty="0"/>
              <a:t> </a:t>
            </a:r>
            <a:r>
              <a:rPr lang="ru-RU" dirty="0" err="1"/>
              <a:t>владою</a:t>
            </a:r>
            <a:r>
              <a:rPr lang="ru-RU" dirty="0"/>
              <a:t> у </a:t>
            </a:r>
            <a:r>
              <a:rPr lang="ru-RU" dirty="0" err="1"/>
              <a:t>тісному</a:t>
            </a:r>
            <a:r>
              <a:rPr lang="ru-RU" dirty="0"/>
              <a:t> </a:t>
            </a:r>
            <a:r>
              <a:rPr lang="ru-RU" dirty="0" err="1"/>
              <a:t>партнерстві</a:t>
            </a:r>
            <a:r>
              <a:rPr lang="ru-RU" dirty="0"/>
              <a:t> з ЄС і </a:t>
            </a:r>
            <a:r>
              <a:rPr lang="ru-RU" dirty="0" err="1"/>
              <a:t>ключовими</a:t>
            </a:r>
            <a:r>
              <a:rPr lang="ru-RU" dirty="0"/>
              <a:t> партнерами, як-от «Велика </a:t>
            </a:r>
            <a:r>
              <a:rPr lang="ru-RU" dirty="0" err="1"/>
              <a:t>сімка</a:t>
            </a:r>
            <a:r>
              <a:rPr lang="ru-RU" dirty="0"/>
              <a:t>» і «Велика </a:t>
            </a:r>
            <a:r>
              <a:rPr lang="ru-RU" dirty="0" err="1"/>
              <a:t>двадцятка</a:t>
            </a:r>
            <a:r>
              <a:rPr lang="ru-RU" dirty="0"/>
              <a:t>», а </a:t>
            </a:r>
            <a:r>
              <a:rPr lang="ru-RU" dirty="0" err="1"/>
              <a:t>також</a:t>
            </a:r>
            <a:r>
              <a:rPr lang="ru-RU" dirty="0"/>
              <a:t> з </a:t>
            </a:r>
            <a:r>
              <a:rPr lang="ru-RU" dirty="0" err="1"/>
              <a:t>міжнародними</a:t>
            </a:r>
            <a:r>
              <a:rPr lang="ru-RU" dirty="0"/>
              <a:t> </a:t>
            </a:r>
            <a:r>
              <a:rPr lang="ru-RU" dirty="0" err="1"/>
              <a:t>фінансовими</a:t>
            </a:r>
            <a:r>
              <a:rPr lang="ru-RU" dirty="0"/>
              <a:t> </a:t>
            </a:r>
            <a:r>
              <a:rPr lang="ru-RU" dirty="0" err="1"/>
              <a:t>установами</a:t>
            </a:r>
            <a:r>
              <a:rPr lang="ru-RU" dirty="0"/>
              <a:t> та </a:t>
            </a:r>
            <a:r>
              <a:rPr lang="ru-RU" dirty="0" err="1"/>
              <a:t>міжнародними</a:t>
            </a:r>
            <a:r>
              <a:rPr lang="ru-RU" dirty="0"/>
              <a:t> </a:t>
            </a:r>
            <a:r>
              <a:rPr lang="ru-RU" dirty="0" err="1"/>
              <a:t>організаціями</a:t>
            </a:r>
            <a:r>
              <a:rPr lang="ru-RU" dirty="0"/>
              <a:t>. </a:t>
            </a:r>
          </a:p>
          <a:p>
            <a:pPr algn="just"/>
            <a:r>
              <a:rPr lang="ru-RU" dirty="0" err="1"/>
              <a:t>Також</a:t>
            </a:r>
            <a:r>
              <a:rPr lang="ru-RU" dirty="0"/>
              <a:t> </a:t>
            </a:r>
            <a:r>
              <a:rPr lang="ru-RU" dirty="0" err="1"/>
              <a:t>було</a:t>
            </a:r>
            <a:r>
              <a:rPr lang="ru-RU" dirty="0"/>
              <a:t> </a:t>
            </a:r>
            <a:r>
              <a:rPr lang="ru-RU" dirty="0" err="1"/>
              <a:t>анонсовано</a:t>
            </a:r>
            <a:r>
              <a:rPr lang="ru-RU" dirty="0"/>
              <a:t> </a:t>
            </a:r>
            <a:r>
              <a:rPr lang="ru-RU" dirty="0" err="1"/>
              <a:t>створення</a:t>
            </a:r>
            <a:r>
              <a:rPr lang="ru-RU" dirty="0"/>
              <a:t> </a:t>
            </a:r>
            <a:r>
              <a:rPr lang="ru-RU" b="1" dirty="0" err="1"/>
              <a:t>міжнародної</a:t>
            </a:r>
            <a:r>
              <a:rPr lang="ru-RU" b="1" dirty="0"/>
              <a:t> </a:t>
            </a:r>
            <a:r>
              <a:rPr lang="ru-RU" b="1" dirty="0" err="1"/>
              <a:t>координаційної</a:t>
            </a:r>
            <a:r>
              <a:rPr lang="ru-RU" b="1" dirty="0"/>
              <a:t> </a:t>
            </a:r>
            <a:r>
              <a:rPr lang="ru-RU" b="1" dirty="0" err="1"/>
              <a:t>платформи</a:t>
            </a:r>
            <a:r>
              <a:rPr lang="ru-RU" b="1" dirty="0"/>
              <a:t> «Платформа </a:t>
            </a:r>
            <a:r>
              <a:rPr lang="ru-RU" b="1" dirty="0" err="1"/>
              <a:t>відновлення</a:t>
            </a:r>
            <a:r>
              <a:rPr lang="ru-RU" b="1" dirty="0"/>
              <a:t> </a:t>
            </a:r>
            <a:r>
              <a:rPr lang="ru-RU" b="1" dirty="0" err="1"/>
              <a:t>України</a:t>
            </a:r>
            <a:r>
              <a:rPr lang="ru-RU" b="1" dirty="0"/>
              <a:t>», </a:t>
            </a:r>
            <a:r>
              <a:rPr lang="ru-RU" dirty="0"/>
              <a:t>яку </a:t>
            </a:r>
            <a:r>
              <a:rPr lang="ru-RU" dirty="0" err="1"/>
              <a:t>очолить</a:t>
            </a:r>
            <a:r>
              <a:rPr lang="ru-RU" dirty="0"/>
              <a:t> </a:t>
            </a:r>
            <a:r>
              <a:rPr lang="ru-RU" dirty="0" err="1"/>
              <a:t>український</a:t>
            </a:r>
            <a:r>
              <a:rPr lang="ru-RU" dirty="0"/>
              <a:t> уряд. </a:t>
            </a:r>
            <a:r>
              <a:rPr lang="ru-RU" dirty="0" err="1"/>
              <a:t>Ця</a:t>
            </a:r>
            <a:r>
              <a:rPr lang="ru-RU" dirty="0"/>
              <a:t> Платформа </a:t>
            </a:r>
            <a:r>
              <a:rPr lang="ru-RU" dirty="0" err="1"/>
              <a:t>відповідатиме</a:t>
            </a:r>
            <a:r>
              <a:rPr lang="ru-RU" dirty="0"/>
              <a:t> за </a:t>
            </a:r>
            <a:r>
              <a:rPr lang="ru-RU" dirty="0" err="1"/>
              <a:t>підтримку</a:t>
            </a:r>
            <a:r>
              <a:rPr lang="ru-RU" dirty="0"/>
              <a:t> плану </a:t>
            </a:r>
            <a:r>
              <a:rPr lang="ru-RU" dirty="0" err="1"/>
              <a:t>відбудови</a:t>
            </a:r>
            <a:r>
              <a:rPr lang="ru-RU" dirty="0"/>
              <a:t>, </a:t>
            </a:r>
            <a:r>
              <a:rPr lang="ru-RU" dirty="0" err="1"/>
              <a:t>укладеного</a:t>
            </a:r>
            <a:r>
              <a:rPr lang="ru-RU" dirty="0"/>
              <a:t> і </a:t>
            </a:r>
            <a:r>
              <a:rPr lang="ru-RU" dirty="0" err="1"/>
              <a:t>втіленого</a:t>
            </a:r>
            <a:r>
              <a:rPr lang="ru-RU" dirty="0"/>
              <a:t> </a:t>
            </a:r>
            <a:r>
              <a:rPr lang="ru-RU" dirty="0" err="1"/>
              <a:t>Україною</a:t>
            </a:r>
            <a:r>
              <a:rPr lang="ru-RU" dirty="0"/>
              <a:t>, за </a:t>
            </a:r>
            <a:r>
              <a:rPr lang="ru-RU" dirty="0" err="1"/>
              <a:t>підтримки</a:t>
            </a:r>
            <a:r>
              <a:rPr lang="ru-RU" dirty="0"/>
              <a:t> </a:t>
            </a:r>
            <a:r>
              <a:rPr lang="ru-RU" dirty="0" err="1"/>
              <a:t>адміністративного</a:t>
            </a:r>
            <a:r>
              <a:rPr lang="ru-RU" dirty="0"/>
              <a:t> </a:t>
            </a:r>
            <a:r>
              <a:rPr lang="ru-RU" dirty="0" err="1"/>
              <a:t>потенціалу</a:t>
            </a:r>
            <a:r>
              <a:rPr lang="ru-RU" dirty="0"/>
              <a:t> і </a:t>
            </a:r>
            <a:r>
              <a:rPr lang="ru-RU" dirty="0" err="1"/>
              <a:t>технічної</a:t>
            </a:r>
            <a:r>
              <a:rPr lang="ru-RU" dirty="0"/>
              <a:t> </a:t>
            </a:r>
            <a:r>
              <a:rPr lang="ru-RU" dirty="0" err="1"/>
              <a:t>допомоги</a:t>
            </a:r>
            <a:r>
              <a:rPr lang="ru-RU" dirty="0"/>
              <a:t> з боку ЄС. Вона </a:t>
            </a:r>
            <a:r>
              <a:rPr lang="ru-RU" dirty="0" err="1"/>
              <a:t>об'єднає</a:t>
            </a:r>
            <a:r>
              <a:rPr lang="ru-RU" dirty="0"/>
              <a:t> </a:t>
            </a:r>
            <a:r>
              <a:rPr lang="ru-RU" dirty="0" err="1"/>
              <a:t>партнерів</a:t>
            </a:r>
            <a:r>
              <a:rPr lang="ru-RU" dirty="0"/>
              <a:t> і </a:t>
            </a:r>
            <a:r>
              <a:rPr lang="ru-RU" dirty="0" err="1"/>
              <a:t>організації</a:t>
            </a:r>
            <a:r>
              <a:rPr lang="ru-RU" dirty="0"/>
              <a:t>, </a:t>
            </a:r>
            <a:r>
              <a:rPr lang="ru-RU" dirty="0" err="1"/>
              <a:t>які</a:t>
            </a:r>
            <a:r>
              <a:rPr lang="ru-RU" dirty="0"/>
              <a:t> </a:t>
            </a:r>
            <a:r>
              <a:rPr lang="ru-RU" dirty="0" err="1"/>
              <a:t>надають</a:t>
            </a:r>
            <a:r>
              <a:rPr lang="ru-RU" dirty="0"/>
              <a:t> </a:t>
            </a:r>
            <a:r>
              <a:rPr lang="ru-RU" dirty="0" err="1"/>
              <a:t>допомогу</a:t>
            </a:r>
            <a:r>
              <a:rPr lang="ru-RU" dirty="0"/>
              <a:t>, </a:t>
            </a:r>
            <a:r>
              <a:rPr lang="ru-RU" dirty="0" err="1"/>
              <a:t>включно</a:t>
            </a:r>
            <a:r>
              <a:rPr lang="ru-RU" dirty="0"/>
              <a:t> з державами-членами ЄС, </a:t>
            </a:r>
            <a:r>
              <a:rPr lang="ru-RU" dirty="0" err="1"/>
              <a:t>інших</a:t>
            </a:r>
            <a:r>
              <a:rPr lang="ru-RU" dirty="0"/>
              <a:t> </a:t>
            </a:r>
            <a:r>
              <a:rPr lang="ru-RU" dirty="0" err="1"/>
              <a:t>двосторонніх</a:t>
            </a:r>
            <a:r>
              <a:rPr lang="ru-RU" dirty="0"/>
              <a:t> і </a:t>
            </a:r>
            <a:r>
              <a:rPr lang="ru-RU" dirty="0" err="1"/>
              <a:t>багатосторонніх</a:t>
            </a:r>
            <a:r>
              <a:rPr lang="ru-RU" dirty="0"/>
              <a:t> </a:t>
            </a:r>
            <a:r>
              <a:rPr lang="ru-RU" dirty="0" err="1"/>
              <a:t>партнерів</a:t>
            </a:r>
            <a:r>
              <a:rPr lang="ru-RU" dirty="0"/>
              <a:t> та </a:t>
            </a:r>
            <a:r>
              <a:rPr lang="ru-RU" dirty="0" err="1"/>
              <a:t>міжнародні</a:t>
            </a:r>
            <a:r>
              <a:rPr lang="ru-RU" dirty="0"/>
              <a:t> </a:t>
            </a:r>
            <a:r>
              <a:rPr lang="ru-RU" dirty="0" err="1"/>
              <a:t>фінансові</a:t>
            </a:r>
            <a:r>
              <a:rPr lang="ru-RU" dirty="0"/>
              <a:t> </a:t>
            </a:r>
            <a:r>
              <a:rPr lang="ru-RU" dirty="0" err="1"/>
              <a:t>інститути</a:t>
            </a:r>
            <a:r>
              <a:rPr lang="ru-RU" dirty="0"/>
              <a:t>. </a:t>
            </a:r>
            <a:r>
              <a:rPr lang="ru-RU" dirty="0" err="1"/>
              <a:t>Український</a:t>
            </a:r>
            <a:r>
              <a:rPr lang="ru-RU" dirty="0"/>
              <a:t> парламент і </a:t>
            </a:r>
            <a:r>
              <a:rPr lang="ru-RU" dirty="0" err="1"/>
              <a:t>Європейський</a:t>
            </a:r>
            <a:r>
              <a:rPr lang="ru-RU" dirty="0"/>
              <a:t> парламент </a:t>
            </a:r>
            <a:r>
              <a:rPr lang="ru-RU" dirty="0" err="1"/>
              <a:t>братимуть</a:t>
            </a:r>
            <a:r>
              <a:rPr lang="ru-RU" dirty="0"/>
              <a:t> участь у </a:t>
            </a:r>
            <a:r>
              <a:rPr lang="ru-RU" dirty="0" err="1"/>
              <a:t>якості</a:t>
            </a:r>
            <a:r>
              <a:rPr lang="ru-RU" dirty="0"/>
              <a:t> </a:t>
            </a:r>
            <a:r>
              <a:rPr lang="ru-RU" dirty="0" err="1"/>
              <a:t>спостерігачів</a:t>
            </a:r>
            <a:r>
              <a:rPr lang="ru-RU" dirty="0"/>
              <a:t>.</a:t>
            </a:r>
            <a:endParaRPr lang="ru-UA" dirty="0"/>
          </a:p>
        </p:txBody>
      </p:sp>
      <p:sp>
        <p:nvSpPr>
          <p:cNvPr id="6" name="Дата 5">
            <a:extLst>
              <a:ext uri="{FF2B5EF4-FFF2-40B4-BE49-F238E27FC236}">
                <a16:creationId xmlns:a16="http://schemas.microsoft.com/office/drawing/2014/main" id="{5A7077E5-37A9-964D-81C0-0B9890D8E229}"/>
              </a:ext>
            </a:extLst>
          </p:cNvPr>
          <p:cNvSpPr>
            <a:spLocks noGrp="1"/>
          </p:cNvSpPr>
          <p:nvPr>
            <p:ph type="dt" sz="half" idx="10"/>
          </p:nvPr>
        </p:nvSpPr>
        <p:spPr/>
        <p:txBody>
          <a:bodyPr/>
          <a:lstStyle/>
          <a:p>
            <a:fld id="{3A6E4355-FFFB-A84C-892C-E36164E730AC}" type="datetime1">
              <a:rPr lang="ru-RU" smtClean="0"/>
              <a:t>23.01.2026</a:t>
            </a:fld>
            <a:endParaRPr lang="ru-UA"/>
          </a:p>
        </p:txBody>
      </p:sp>
      <p:sp>
        <p:nvSpPr>
          <p:cNvPr id="7" name="Номер слайда 6">
            <a:extLst>
              <a:ext uri="{FF2B5EF4-FFF2-40B4-BE49-F238E27FC236}">
                <a16:creationId xmlns:a16="http://schemas.microsoft.com/office/drawing/2014/main" id="{EC6D5C5B-0BE6-3D4A-BC95-C85CF7991BF8}"/>
              </a:ext>
            </a:extLst>
          </p:cNvPr>
          <p:cNvSpPr>
            <a:spLocks noGrp="1"/>
          </p:cNvSpPr>
          <p:nvPr>
            <p:ph type="sldNum" sz="quarter" idx="12"/>
          </p:nvPr>
        </p:nvSpPr>
        <p:spPr/>
        <p:txBody>
          <a:bodyPr/>
          <a:lstStyle/>
          <a:p>
            <a:fld id="{D4CBF4CF-B119-4841-B505-2CAA97F19D28}" type="slidenum">
              <a:rPr lang="ru-UA" smtClean="0"/>
              <a:t>10</a:t>
            </a:fld>
            <a:endParaRPr lang="ru-UA"/>
          </a:p>
        </p:txBody>
      </p:sp>
      <p:pic>
        <p:nvPicPr>
          <p:cNvPr id="5" name="Рисунок 4">
            <a:extLst>
              <a:ext uri="{FF2B5EF4-FFF2-40B4-BE49-F238E27FC236}">
                <a16:creationId xmlns:a16="http://schemas.microsoft.com/office/drawing/2014/main" id="{CA180000-A4FA-B14C-A518-FDE3FE3A001F}"/>
              </a:ext>
            </a:extLst>
          </p:cNvPr>
          <p:cNvPicPr>
            <a:picLocks noChangeAspect="1"/>
          </p:cNvPicPr>
          <p:nvPr/>
        </p:nvPicPr>
        <p:blipFill>
          <a:blip r:embed="rId2"/>
          <a:stretch>
            <a:fillRect/>
          </a:stretch>
        </p:blipFill>
        <p:spPr>
          <a:xfrm>
            <a:off x="8870950" y="1428750"/>
            <a:ext cx="2927350" cy="2201186"/>
          </a:xfrm>
          <a:prstGeom prst="rect">
            <a:avLst/>
          </a:prstGeom>
        </p:spPr>
      </p:pic>
    </p:spTree>
    <p:extLst>
      <p:ext uri="{BB962C8B-B14F-4D97-AF65-F5344CB8AC3E}">
        <p14:creationId xmlns:p14="http://schemas.microsoft.com/office/powerpoint/2010/main" val="419158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DAF080E-B44D-1F4C-ADD6-2689EC0C5086}"/>
              </a:ext>
            </a:extLst>
          </p:cNvPr>
          <p:cNvSpPr>
            <a:spLocks noGrp="1"/>
          </p:cNvSpPr>
          <p:nvPr>
            <p:ph sz="quarter" idx="13"/>
          </p:nvPr>
        </p:nvSpPr>
        <p:spPr>
          <a:xfrm>
            <a:off x="913774" y="3111500"/>
            <a:ext cx="10363826" cy="2679699"/>
          </a:xfrm>
        </p:spPr>
        <p:txBody>
          <a:bodyPr/>
          <a:lstStyle/>
          <a:p>
            <a:r>
              <a:rPr lang="ru-RU" dirty="0"/>
              <a:t>Для </a:t>
            </a:r>
            <a:r>
              <a:rPr lang="ru-RU" dirty="0" err="1"/>
              <a:t>підтримки</a:t>
            </a:r>
            <a:r>
              <a:rPr lang="ru-RU" dirty="0"/>
              <a:t> плану </a:t>
            </a:r>
            <a:r>
              <a:rPr lang="ru-RU" dirty="0" err="1"/>
              <a:t>реконструкції</a:t>
            </a:r>
            <a:r>
              <a:rPr lang="ru-RU" dirty="0"/>
              <a:t> </a:t>
            </a:r>
            <a:r>
              <a:rPr lang="ru-RU" dirty="0" err="1"/>
              <a:t>Комісія</a:t>
            </a:r>
            <a:r>
              <a:rPr lang="ru-RU" dirty="0"/>
              <a:t> </a:t>
            </a:r>
            <a:r>
              <a:rPr lang="ru-RU" dirty="0" err="1"/>
              <a:t>запропонувала</a:t>
            </a:r>
            <a:r>
              <a:rPr lang="ru-RU" dirty="0"/>
              <a:t> </a:t>
            </a:r>
            <a:r>
              <a:rPr lang="ru-RU" dirty="0" err="1"/>
              <a:t>створити</a:t>
            </a:r>
            <a:r>
              <a:rPr lang="ru-RU" dirty="0"/>
              <a:t> </a:t>
            </a:r>
            <a:r>
              <a:rPr lang="ru-RU" u="sng" dirty="0">
                <a:hlinkClick r:id="rId2"/>
              </a:rPr>
              <a:t>Фонд ‘</a:t>
            </a:r>
            <a:r>
              <a:rPr lang="en" u="sng" dirty="0">
                <a:hlinkClick r:id="rId2"/>
              </a:rPr>
              <a:t>RebuildUkraine’</a:t>
            </a:r>
            <a:r>
              <a:rPr lang="en" dirty="0"/>
              <a:t> </a:t>
            </a:r>
            <a:r>
              <a:rPr lang="ru-RU" dirty="0"/>
              <a:t>як </a:t>
            </a:r>
            <a:r>
              <a:rPr lang="ru-RU" dirty="0" err="1"/>
              <a:t>основний</a:t>
            </a:r>
            <a:r>
              <a:rPr lang="ru-RU" dirty="0"/>
              <a:t> </a:t>
            </a:r>
            <a:r>
              <a:rPr lang="ru-RU" dirty="0" err="1"/>
              <a:t>правовий</a:t>
            </a:r>
            <a:r>
              <a:rPr lang="ru-RU" dirty="0"/>
              <a:t> </a:t>
            </a:r>
            <a:r>
              <a:rPr lang="ru-RU" dirty="0" err="1"/>
              <a:t>інструмент</a:t>
            </a:r>
            <a:r>
              <a:rPr lang="ru-RU" dirty="0"/>
              <a:t> </a:t>
            </a:r>
            <a:r>
              <a:rPr lang="ru-RU" dirty="0" err="1"/>
              <a:t>підтримки</a:t>
            </a:r>
            <a:r>
              <a:rPr lang="ru-RU" dirty="0"/>
              <a:t> з боку ЄС, шляхом </a:t>
            </a:r>
            <a:r>
              <a:rPr lang="ru-RU" dirty="0" err="1"/>
              <a:t>поєднання</a:t>
            </a:r>
            <a:r>
              <a:rPr lang="ru-RU" dirty="0"/>
              <a:t> </a:t>
            </a:r>
            <a:r>
              <a:rPr lang="ru-RU" dirty="0" err="1"/>
              <a:t>грантів</a:t>
            </a:r>
            <a:r>
              <a:rPr lang="ru-RU" dirty="0"/>
              <a:t> і </a:t>
            </a:r>
            <a:r>
              <a:rPr lang="ru-RU" dirty="0" err="1"/>
              <a:t>кредитів</a:t>
            </a:r>
            <a:r>
              <a:rPr lang="ru-RU" dirty="0"/>
              <a:t>. </a:t>
            </a:r>
            <a:r>
              <a:rPr lang="ru-RU" dirty="0" err="1"/>
              <a:t>Він</a:t>
            </a:r>
            <a:r>
              <a:rPr lang="ru-RU" dirty="0"/>
              <a:t> буде </a:t>
            </a:r>
            <a:r>
              <a:rPr lang="ru-RU" dirty="0" err="1"/>
              <a:t>вбудований</a:t>
            </a:r>
            <a:r>
              <a:rPr lang="ru-RU" dirty="0"/>
              <a:t> в бюджет ЄС, </a:t>
            </a:r>
            <a:r>
              <a:rPr lang="ru-RU" dirty="0" err="1"/>
              <a:t>тим</a:t>
            </a:r>
            <a:r>
              <a:rPr lang="ru-RU" dirty="0"/>
              <a:t> самим </a:t>
            </a:r>
            <a:r>
              <a:rPr lang="ru-RU" dirty="0" err="1"/>
              <a:t>забезпечуючи</a:t>
            </a:r>
            <a:r>
              <a:rPr lang="ru-RU" dirty="0"/>
              <a:t> </a:t>
            </a:r>
            <a:r>
              <a:rPr lang="ru-RU" dirty="0" err="1"/>
              <a:t>прозорість</a:t>
            </a:r>
            <a:r>
              <a:rPr lang="ru-RU" dirty="0"/>
              <a:t>, </a:t>
            </a:r>
            <a:r>
              <a:rPr lang="ru-RU" dirty="0" err="1"/>
              <a:t>підзвітність</a:t>
            </a:r>
            <a:r>
              <a:rPr lang="ru-RU" dirty="0"/>
              <a:t> і </a:t>
            </a:r>
            <a:r>
              <a:rPr lang="ru-RU" dirty="0" err="1"/>
              <a:t>належне</a:t>
            </a:r>
            <a:r>
              <a:rPr lang="ru-RU" dirty="0"/>
              <a:t> </a:t>
            </a:r>
            <a:r>
              <a:rPr lang="ru-RU" dirty="0" err="1"/>
              <a:t>фінансове</a:t>
            </a:r>
            <a:r>
              <a:rPr lang="ru-RU" dirty="0"/>
              <a:t> </a:t>
            </a:r>
            <a:r>
              <a:rPr lang="ru-RU" dirty="0" err="1"/>
              <a:t>управління</a:t>
            </a:r>
            <a:r>
              <a:rPr lang="ru-RU" dirty="0"/>
              <a:t> </a:t>
            </a:r>
            <a:r>
              <a:rPr lang="ru-RU" dirty="0" err="1"/>
              <a:t>цією</a:t>
            </a:r>
            <a:r>
              <a:rPr lang="ru-RU" dirty="0"/>
              <a:t> </a:t>
            </a:r>
            <a:r>
              <a:rPr lang="ru-RU" dirty="0" err="1"/>
              <a:t>ініціативою</a:t>
            </a:r>
            <a:r>
              <a:rPr lang="ru-RU" dirty="0"/>
              <a:t>, з </a:t>
            </a:r>
            <a:r>
              <a:rPr lang="ru-RU" dirty="0" err="1"/>
              <a:t>чітким</a:t>
            </a:r>
            <a:r>
              <a:rPr lang="ru-RU" dirty="0"/>
              <a:t> </a:t>
            </a:r>
            <a:r>
              <a:rPr lang="ru-RU" dirty="0" err="1"/>
              <a:t>зв'язком</a:t>
            </a:r>
            <a:r>
              <a:rPr lang="ru-RU" dirty="0"/>
              <a:t> з </a:t>
            </a:r>
            <a:r>
              <a:rPr lang="ru-RU" dirty="0" err="1"/>
              <a:t>інвестиціями</a:t>
            </a:r>
            <a:r>
              <a:rPr lang="ru-RU" dirty="0"/>
              <a:t> та реформами.</a:t>
            </a:r>
            <a:endParaRPr lang="ru-UA" dirty="0"/>
          </a:p>
        </p:txBody>
      </p:sp>
      <p:sp>
        <p:nvSpPr>
          <p:cNvPr id="6" name="Дата 5">
            <a:extLst>
              <a:ext uri="{FF2B5EF4-FFF2-40B4-BE49-F238E27FC236}">
                <a16:creationId xmlns:a16="http://schemas.microsoft.com/office/drawing/2014/main" id="{4E87FDA1-DCF2-9C4B-92C0-9A5177B6446E}"/>
              </a:ext>
            </a:extLst>
          </p:cNvPr>
          <p:cNvSpPr>
            <a:spLocks noGrp="1"/>
          </p:cNvSpPr>
          <p:nvPr>
            <p:ph type="dt" sz="half" idx="10"/>
          </p:nvPr>
        </p:nvSpPr>
        <p:spPr/>
        <p:txBody>
          <a:bodyPr/>
          <a:lstStyle/>
          <a:p>
            <a:fld id="{1C641EB6-5581-F14B-A51A-57A9C481F447}" type="datetime1">
              <a:rPr lang="ru-RU" smtClean="0"/>
              <a:t>23.01.2026</a:t>
            </a:fld>
            <a:endParaRPr lang="ru-UA"/>
          </a:p>
        </p:txBody>
      </p:sp>
      <p:sp>
        <p:nvSpPr>
          <p:cNvPr id="7" name="Номер слайда 6">
            <a:extLst>
              <a:ext uri="{FF2B5EF4-FFF2-40B4-BE49-F238E27FC236}">
                <a16:creationId xmlns:a16="http://schemas.microsoft.com/office/drawing/2014/main" id="{01AE0110-C6B1-2643-9123-EEBAC0B4F77F}"/>
              </a:ext>
            </a:extLst>
          </p:cNvPr>
          <p:cNvSpPr>
            <a:spLocks noGrp="1"/>
          </p:cNvSpPr>
          <p:nvPr>
            <p:ph type="sldNum" sz="quarter" idx="12"/>
          </p:nvPr>
        </p:nvSpPr>
        <p:spPr/>
        <p:txBody>
          <a:bodyPr/>
          <a:lstStyle/>
          <a:p>
            <a:fld id="{D4CBF4CF-B119-4841-B505-2CAA97F19D28}" type="slidenum">
              <a:rPr lang="ru-UA" smtClean="0"/>
              <a:t>11</a:t>
            </a:fld>
            <a:endParaRPr lang="ru-UA"/>
          </a:p>
        </p:txBody>
      </p:sp>
      <p:pic>
        <p:nvPicPr>
          <p:cNvPr id="5" name="Рисунок 4">
            <a:extLst>
              <a:ext uri="{FF2B5EF4-FFF2-40B4-BE49-F238E27FC236}">
                <a16:creationId xmlns:a16="http://schemas.microsoft.com/office/drawing/2014/main" id="{82939008-33A9-0648-8EC3-A8DD77B752CC}"/>
              </a:ext>
            </a:extLst>
          </p:cNvPr>
          <p:cNvPicPr>
            <a:picLocks noChangeAspect="1"/>
          </p:cNvPicPr>
          <p:nvPr/>
        </p:nvPicPr>
        <p:blipFill>
          <a:blip r:embed="rId3"/>
          <a:stretch>
            <a:fillRect/>
          </a:stretch>
        </p:blipFill>
        <p:spPr>
          <a:xfrm>
            <a:off x="3302000" y="508000"/>
            <a:ext cx="4044950" cy="2280374"/>
          </a:xfrm>
          <a:prstGeom prst="rect">
            <a:avLst/>
          </a:prstGeom>
        </p:spPr>
      </p:pic>
    </p:spTree>
    <p:extLst>
      <p:ext uri="{BB962C8B-B14F-4D97-AF65-F5344CB8AC3E}">
        <p14:creationId xmlns:p14="http://schemas.microsoft.com/office/powerpoint/2010/main" val="231386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D0BE39-E732-014D-8CAA-E982E543C41B}"/>
              </a:ext>
            </a:extLst>
          </p:cNvPr>
          <p:cNvSpPr>
            <a:spLocks noGrp="1"/>
          </p:cNvSpPr>
          <p:nvPr>
            <p:ph type="title"/>
          </p:nvPr>
        </p:nvSpPr>
        <p:spPr>
          <a:xfrm>
            <a:off x="2659360" y="454296"/>
            <a:ext cx="6873280" cy="594360"/>
          </a:xfrm>
        </p:spPr>
        <p:txBody>
          <a:bodyPr>
            <a:normAutofit fontScale="90000"/>
          </a:bodyPr>
          <a:lstStyle/>
          <a:p>
            <a:br>
              <a:rPr lang="ru-UA" b="1" dirty="0">
                <a:latin typeface="Times New Roman" panose="02020603050405020304" pitchFamily="18" charset="0"/>
                <a:ea typeface="Times New Roman" panose="02020603050405020304" pitchFamily="18" charset="0"/>
              </a:rPr>
            </a:br>
            <a:r>
              <a:rPr lang="ru-UA" b="1" dirty="0">
                <a:latin typeface="Times New Roman" panose="02020603050405020304" pitchFamily="18" charset="0"/>
                <a:ea typeface="Times New Roman" panose="02020603050405020304" pitchFamily="18" charset="0"/>
              </a:rPr>
              <a:t>Вплив Угоди про асоціацію</a:t>
            </a:r>
            <a:br>
              <a:rPr lang="ru-UA" dirty="0">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1C587EC2-45AE-154A-8059-1E134528BC71}"/>
              </a:ext>
            </a:extLst>
          </p:cNvPr>
          <p:cNvSpPr>
            <a:spLocks noGrp="1"/>
          </p:cNvSpPr>
          <p:nvPr>
            <p:ph idx="1"/>
          </p:nvPr>
        </p:nvSpPr>
        <p:spPr>
          <a:xfrm>
            <a:off x="838200" y="1183341"/>
            <a:ext cx="10515600" cy="1792941"/>
          </a:xfrm>
        </p:spPr>
        <p:txBody>
          <a:bodyPr>
            <a:normAutofit/>
          </a:bodyPr>
          <a:lstStyle/>
          <a:p>
            <a:pPr algn="just"/>
            <a:r>
              <a:rPr lang="ru-UA" sz="2000" b="1" dirty="0">
                <a:effectLst/>
                <a:latin typeface="Times New Roman" panose="02020603050405020304" pitchFamily="18" charset="0"/>
                <a:ea typeface="Times New Roman" panose="02020603050405020304" pitchFamily="18" charset="0"/>
              </a:rPr>
              <a:t> </a:t>
            </a:r>
            <a:r>
              <a:rPr lang="ru-UA" sz="2000" dirty="0">
                <a:effectLst/>
                <a:latin typeface="Times New Roman" panose="02020603050405020304" pitchFamily="18" charset="0"/>
                <a:ea typeface="Times New Roman" panose="02020603050405020304" pitchFamily="18" charset="0"/>
              </a:rPr>
              <a:t>Угода про асоціацію між Україною та ЄС, підписана в 2014 році, включає глибоку та всеосяжну зону вільної торгівлі (DCFTA), що сприяла значному зростанню товарообігу між сторонами. Це дозволило Україні диверсифікувати свої експортні ринки та зменшити залежність від традиційних партнерів.</a:t>
            </a:r>
          </a:p>
          <a:p>
            <a:pPr algn="just"/>
            <a:endParaRPr lang="ru-UA" sz="3200" dirty="0"/>
          </a:p>
        </p:txBody>
      </p:sp>
      <p:pic>
        <p:nvPicPr>
          <p:cNvPr id="5" name="Рисунок 4">
            <a:extLst>
              <a:ext uri="{FF2B5EF4-FFF2-40B4-BE49-F238E27FC236}">
                <a16:creationId xmlns:a16="http://schemas.microsoft.com/office/drawing/2014/main" id="{D1D432B9-5FA7-5948-A848-B5B3D534CF37}"/>
              </a:ext>
            </a:extLst>
          </p:cNvPr>
          <p:cNvPicPr>
            <a:picLocks noChangeAspect="1"/>
          </p:cNvPicPr>
          <p:nvPr/>
        </p:nvPicPr>
        <p:blipFill>
          <a:blip r:embed="rId2"/>
          <a:stretch>
            <a:fillRect/>
          </a:stretch>
        </p:blipFill>
        <p:spPr>
          <a:xfrm>
            <a:off x="3233084" y="2801357"/>
            <a:ext cx="5725832" cy="3435499"/>
          </a:xfrm>
          <a:prstGeom prst="rect">
            <a:avLst/>
          </a:prstGeom>
        </p:spPr>
      </p:pic>
    </p:spTree>
    <p:extLst>
      <p:ext uri="{BB962C8B-B14F-4D97-AF65-F5344CB8AC3E}">
        <p14:creationId xmlns:p14="http://schemas.microsoft.com/office/powerpoint/2010/main" val="185287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344B9-58BD-B542-B18B-DA9A350BEFA6}"/>
              </a:ext>
            </a:extLst>
          </p:cNvPr>
          <p:cNvSpPr>
            <a:spLocks noGrp="1"/>
          </p:cNvSpPr>
          <p:nvPr>
            <p:ph type="title"/>
          </p:nvPr>
        </p:nvSpPr>
        <p:spPr>
          <a:xfrm>
            <a:off x="699220" y="334353"/>
            <a:ext cx="7729728" cy="1188720"/>
          </a:xfrm>
        </p:spPr>
        <p:txBody>
          <a:bodyPr>
            <a:normAutofit fontScale="90000"/>
          </a:bodyPr>
          <a:lstStyle/>
          <a:p>
            <a:r>
              <a:rPr lang="ru-UA" b="1" dirty="0">
                <a:latin typeface="Times New Roman" panose="02020603050405020304" pitchFamily="18" charset="0"/>
                <a:ea typeface="Times New Roman" panose="02020603050405020304" pitchFamily="18" charset="0"/>
              </a:rPr>
              <a:t>Військова підтримка України з боку ЄС</a:t>
            </a:r>
            <a:br>
              <a:rPr lang="ru-UA" dirty="0">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C4AB4902-D37A-124C-BD88-CE07B09D347E}"/>
              </a:ext>
            </a:extLst>
          </p:cNvPr>
          <p:cNvSpPr>
            <a:spLocks noGrp="1"/>
          </p:cNvSpPr>
          <p:nvPr>
            <p:ph idx="1"/>
          </p:nvPr>
        </p:nvSpPr>
        <p:spPr>
          <a:xfrm>
            <a:off x="838200" y="1690688"/>
            <a:ext cx="6154271" cy="4486275"/>
          </a:xfrm>
        </p:spPr>
        <p:txBody>
          <a:bodyPr>
            <a:normAutofit/>
          </a:bodyPr>
          <a:lstStyle/>
          <a:p>
            <a:pPr algn="just"/>
            <a:r>
              <a:rPr lang="ru-UA" sz="2000" b="1" dirty="0">
                <a:effectLst/>
                <a:latin typeface="Times New Roman" panose="02020603050405020304" pitchFamily="18" charset="0"/>
                <a:ea typeface="Times New Roman" panose="02020603050405020304" pitchFamily="18" charset="0"/>
              </a:rPr>
              <a:t>Європейський фонд миру (EPF)</a:t>
            </a:r>
            <a:endParaRPr lang="ru-UA" sz="2000" dirty="0">
              <a:effectLst/>
              <a:latin typeface="Times New Roman" panose="02020603050405020304" pitchFamily="18" charset="0"/>
              <a:ea typeface="Times New Roman" panose="02020603050405020304" pitchFamily="18" charset="0"/>
            </a:endParaRPr>
          </a:p>
          <a:p>
            <a:pPr algn="just"/>
            <a:r>
              <a:rPr lang="ru-UA" sz="2000" dirty="0">
                <a:effectLst/>
                <a:latin typeface="Times New Roman" panose="02020603050405020304" pitchFamily="18" charset="0"/>
                <a:ea typeface="Times New Roman" panose="02020603050405020304" pitchFamily="18" charset="0"/>
              </a:rPr>
              <a:t>Європейський фонд миру (EPF) був створений у 2021 році для фінансування військової допомоги країнам-партнерам. Між 2022 і 2024 роками ЄС мобілізував 6,1 мільярда євро через EPF для задоволення нагальних військових та оборонних потреб України. У березні 2024 року фінансова межа EPF була збільшена на 5 мільярдів євро, створивши спеціальний фонд допомоги Україні, що підвищило загальний обсяг фінансування до 11,1 мільярда євро </a:t>
            </a:r>
            <a:endParaRPr lang="ru-UA" sz="3200" dirty="0"/>
          </a:p>
        </p:txBody>
      </p:sp>
      <p:pic>
        <p:nvPicPr>
          <p:cNvPr id="5" name="Рисунок 4">
            <a:extLst>
              <a:ext uri="{FF2B5EF4-FFF2-40B4-BE49-F238E27FC236}">
                <a16:creationId xmlns:a16="http://schemas.microsoft.com/office/drawing/2014/main" id="{B4EBF331-8275-C544-97EC-0DF55969AE7C}"/>
              </a:ext>
            </a:extLst>
          </p:cNvPr>
          <p:cNvPicPr>
            <a:picLocks noChangeAspect="1"/>
          </p:cNvPicPr>
          <p:nvPr/>
        </p:nvPicPr>
        <p:blipFill>
          <a:blip r:embed="rId2"/>
          <a:stretch>
            <a:fillRect/>
          </a:stretch>
        </p:blipFill>
        <p:spPr>
          <a:xfrm>
            <a:off x="8059643" y="1413656"/>
            <a:ext cx="3056591" cy="1680113"/>
          </a:xfrm>
          <a:prstGeom prst="rect">
            <a:avLst/>
          </a:prstGeom>
        </p:spPr>
      </p:pic>
      <p:pic>
        <p:nvPicPr>
          <p:cNvPr id="7" name="Рисунок 6">
            <a:extLst>
              <a:ext uri="{FF2B5EF4-FFF2-40B4-BE49-F238E27FC236}">
                <a16:creationId xmlns:a16="http://schemas.microsoft.com/office/drawing/2014/main" id="{3D4FDE39-441B-624A-A8AA-905F5B70D5FD}"/>
              </a:ext>
            </a:extLst>
          </p:cNvPr>
          <p:cNvPicPr>
            <a:picLocks noChangeAspect="1"/>
          </p:cNvPicPr>
          <p:nvPr/>
        </p:nvPicPr>
        <p:blipFill>
          <a:blip r:embed="rId3"/>
          <a:stretch>
            <a:fillRect/>
          </a:stretch>
        </p:blipFill>
        <p:spPr>
          <a:xfrm>
            <a:off x="8056651" y="3429000"/>
            <a:ext cx="3056591" cy="1723178"/>
          </a:xfrm>
          <a:prstGeom prst="rect">
            <a:avLst/>
          </a:prstGeom>
        </p:spPr>
      </p:pic>
    </p:spTree>
    <p:extLst>
      <p:ext uri="{BB962C8B-B14F-4D97-AF65-F5344CB8AC3E}">
        <p14:creationId xmlns:p14="http://schemas.microsoft.com/office/powerpoint/2010/main" val="139928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F380C34-67F7-B549-949A-2763533E6F38}"/>
              </a:ext>
            </a:extLst>
          </p:cNvPr>
          <p:cNvSpPr>
            <a:spLocks noGrp="1"/>
          </p:cNvSpPr>
          <p:nvPr>
            <p:ph idx="1"/>
          </p:nvPr>
        </p:nvSpPr>
        <p:spPr>
          <a:xfrm>
            <a:off x="838200" y="414524"/>
            <a:ext cx="10515600" cy="4351338"/>
          </a:xfrm>
        </p:spPr>
        <p:txBody>
          <a:bodyPr>
            <a:normAutofit/>
          </a:bodyPr>
          <a:lstStyle/>
          <a:p>
            <a:pPr algn="just"/>
            <a:r>
              <a:rPr lang="ru-UA" sz="2400" b="1" dirty="0">
                <a:effectLst/>
                <a:latin typeface="Apple Color Emoji" pitchFamily="2" charset="0"/>
                <a:ea typeface="Times New Roman" panose="02020603050405020304" pitchFamily="18" charset="0"/>
                <a:cs typeface="Apple Color Emoji" pitchFamily="2" charset="0"/>
              </a:rPr>
              <a:t>🎯</a:t>
            </a:r>
            <a:r>
              <a:rPr lang="ru-UA" sz="2400" b="1" dirty="0">
                <a:effectLst/>
                <a:latin typeface="Times New Roman" panose="02020603050405020304" pitchFamily="18" charset="0"/>
                <a:ea typeface="Times New Roman" panose="02020603050405020304" pitchFamily="18" charset="0"/>
              </a:rPr>
              <a:t> Місія з навчання українських військовослужбовців (EUMAM)</a:t>
            </a:r>
            <a:endParaRPr lang="ru-UA" sz="2400" dirty="0">
              <a:effectLst/>
              <a:latin typeface="Times New Roman" panose="02020603050405020304" pitchFamily="18" charset="0"/>
              <a:ea typeface="Times New Roman" panose="02020603050405020304" pitchFamily="18" charset="0"/>
            </a:endParaRPr>
          </a:p>
          <a:p>
            <a:pPr algn="just"/>
            <a:r>
              <a:rPr lang="ru-UA" sz="2400" dirty="0">
                <a:effectLst/>
                <a:latin typeface="Times New Roman" panose="02020603050405020304" pitchFamily="18" charset="0"/>
                <a:ea typeface="Times New Roman" panose="02020603050405020304" pitchFamily="18" charset="0"/>
              </a:rPr>
              <a:t>Місія ЄС з військової допомоги Україні (EUMAM) була започаткована в жовтні 2022 року з метою зміцнення спроможностей Збройних сил України для захисту територіальної цілісності та стримування потенційних агресорів. Місія працює в тісній співпраці з іншими міжнародними партнерами, надаючи навчальну підтримку українським військовим. Станом на листопад 2024 року EUMAM навчила понад 63 000 українських військовослужбовців, що еквівалентно десяти бригадам </a:t>
            </a:r>
            <a:endParaRPr lang="ru-UA" sz="3600" dirty="0"/>
          </a:p>
        </p:txBody>
      </p:sp>
      <p:pic>
        <p:nvPicPr>
          <p:cNvPr id="7" name="Рисунок 6">
            <a:extLst>
              <a:ext uri="{FF2B5EF4-FFF2-40B4-BE49-F238E27FC236}">
                <a16:creationId xmlns:a16="http://schemas.microsoft.com/office/drawing/2014/main" id="{418B8E1E-BF69-2547-9635-B1CFDE452269}"/>
              </a:ext>
            </a:extLst>
          </p:cNvPr>
          <p:cNvPicPr>
            <a:picLocks noChangeAspect="1"/>
          </p:cNvPicPr>
          <p:nvPr/>
        </p:nvPicPr>
        <p:blipFill>
          <a:blip r:embed="rId2"/>
          <a:stretch>
            <a:fillRect/>
          </a:stretch>
        </p:blipFill>
        <p:spPr>
          <a:xfrm>
            <a:off x="6658535" y="3217785"/>
            <a:ext cx="4695265" cy="3096153"/>
          </a:xfrm>
          <a:prstGeom prst="rect">
            <a:avLst/>
          </a:prstGeom>
        </p:spPr>
      </p:pic>
    </p:spTree>
    <p:extLst>
      <p:ext uri="{BB962C8B-B14F-4D97-AF65-F5344CB8AC3E}">
        <p14:creationId xmlns:p14="http://schemas.microsoft.com/office/powerpoint/2010/main" val="39637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9F6C861-9DB6-2240-B3A6-9BFC7619D044}"/>
              </a:ext>
            </a:extLst>
          </p:cNvPr>
          <p:cNvSpPr>
            <a:spLocks noGrp="1"/>
          </p:cNvSpPr>
          <p:nvPr>
            <p:ph idx="1"/>
          </p:nvPr>
        </p:nvSpPr>
        <p:spPr>
          <a:xfrm>
            <a:off x="838200" y="914400"/>
            <a:ext cx="10515600" cy="2904565"/>
          </a:xfrm>
        </p:spPr>
        <p:txBody>
          <a:bodyPr>
            <a:normAutofit fontScale="85000" lnSpcReduction="10000"/>
          </a:bodyPr>
          <a:lstStyle/>
          <a:p>
            <a:pPr algn="just"/>
            <a:r>
              <a:rPr lang="ru-UA" sz="2000" dirty="0">
                <a:effectLst/>
                <a:latin typeface="Times New Roman" panose="02020603050405020304" pitchFamily="18" charset="0"/>
                <a:ea typeface="Times New Roman" panose="02020603050405020304" pitchFamily="18" charset="0"/>
              </a:rPr>
              <a:t>Співпраця між Україною та Європейським Союзом охоплює широкий спектр напрямків, включаючи торговельно-економічну інтеграцію та військову підтримку. Ця співпраця є важливою складовою на шляху України до європейської інтеграції та зміцнення її національної безпеки.</a:t>
            </a:r>
          </a:p>
          <a:p>
            <a:pPr marL="0" indent="0" algn="just">
              <a:buNone/>
            </a:pPr>
            <a:endParaRPr lang="ru-UA" sz="2000" dirty="0">
              <a:effectLst/>
              <a:latin typeface="Times New Roman" panose="02020603050405020304" pitchFamily="18" charset="0"/>
              <a:ea typeface="Times New Roman" panose="02020603050405020304" pitchFamily="18" charset="0"/>
            </a:endParaRPr>
          </a:p>
          <a:p>
            <a:pPr algn="just"/>
            <a:r>
              <a:rPr lang="ru-UA" sz="2000" b="1" dirty="0">
                <a:effectLst/>
                <a:latin typeface="Times New Roman" panose="02020603050405020304" pitchFamily="18" charset="0"/>
                <a:ea typeface="Times New Roman" panose="02020603050405020304" pitchFamily="18" charset="0"/>
              </a:rPr>
              <a:t>Джерела:</a:t>
            </a:r>
            <a:endParaRPr lang="ru-UA" sz="20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ru-UA" sz="2000"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Європейська Комісія — Торговельні відносини з Україною</a:t>
            </a:r>
            <a:endParaRPr lang="ru-UA" sz="20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ru-UA" sz="2000"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Європейська Рада — Європейський фонд миру</a:t>
            </a:r>
            <a:endParaRPr lang="ru-UA" sz="20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ru-UA" sz="2000" dirty="0">
                <a:effectLst/>
                <a:latin typeface="Times New Roman" panose="02020603050405020304" pitchFamily="18" charset="0"/>
                <a:ea typeface="Times New Roman" panose="02020603050405020304" pitchFamily="18" charset="0"/>
              </a:rPr>
              <a:t>Європейська служба зовнішньої діяльності — Місія з військової допомоги Україні</a:t>
            </a:r>
          </a:p>
          <a:p>
            <a:pPr algn="just"/>
            <a:endParaRPr lang="ru-UA" sz="3200" dirty="0"/>
          </a:p>
        </p:txBody>
      </p:sp>
      <p:pic>
        <p:nvPicPr>
          <p:cNvPr id="9" name="Рисунок 8">
            <a:extLst>
              <a:ext uri="{FF2B5EF4-FFF2-40B4-BE49-F238E27FC236}">
                <a16:creationId xmlns:a16="http://schemas.microsoft.com/office/drawing/2014/main" id="{4688F3AB-A0FD-C44B-B4BE-47E9287EB459}"/>
              </a:ext>
            </a:extLst>
          </p:cNvPr>
          <p:cNvPicPr>
            <a:picLocks noChangeAspect="1"/>
          </p:cNvPicPr>
          <p:nvPr/>
        </p:nvPicPr>
        <p:blipFill>
          <a:blip r:embed="rId4"/>
          <a:stretch>
            <a:fillRect/>
          </a:stretch>
        </p:blipFill>
        <p:spPr>
          <a:xfrm>
            <a:off x="7297271" y="3978875"/>
            <a:ext cx="3854823" cy="2213919"/>
          </a:xfrm>
          <a:prstGeom prst="rect">
            <a:avLst/>
          </a:prstGeom>
        </p:spPr>
      </p:pic>
    </p:spTree>
    <p:extLst>
      <p:ext uri="{BB962C8B-B14F-4D97-AF65-F5344CB8AC3E}">
        <p14:creationId xmlns:p14="http://schemas.microsoft.com/office/powerpoint/2010/main" val="40168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0FA6D-777D-6D4C-B6CF-FE802AF81A31}"/>
              </a:ext>
            </a:extLst>
          </p:cNvPr>
          <p:cNvSpPr>
            <a:spLocks noGrp="1"/>
          </p:cNvSpPr>
          <p:nvPr>
            <p:ph type="title"/>
          </p:nvPr>
        </p:nvSpPr>
        <p:spPr>
          <a:xfrm>
            <a:off x="449838" y="347175"/>
            <a:ext cx="7729728" cy="1188720"/>
          </a:xfrm>
        </p:spPr>
        <p:txBody>
          <a:bodyPr>
            <a:normAutofit fontScale="90000"/>
          </a:bodyPr>
          <a:lstStyle/>
          <a:p>
            <a:r>
              <a:rPr lang="ru-UA" b="1" dirty="0">
                <a:latin typeface="Times New Roman" panose="02020603050405020304" pitchFamily="18" charset="0"/>
                <a:ea typeface="Times New Roman" panose="02020603050405020304" pitchFamily="18" charset="0"/>
              </a:rPr>
              <a:t>Дипломатична підтримка України з боку ЄС</a:t>
            </a:r>
            <a:br>
              <a:rPr lang="ru-UA" dirty="0">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4C3BA6B4-9D76-7845-AF11-5E440F066B0F}"/>
              </a:ext>
            </a:extLst>
          </p:cNvPr>
          <p:cNvSpPr>
            <a:spLocks noGrp="1"/>
          </p:cNvSpPr>
          <p:nvPr>
            <p:ph idx="1"/>
          </p:nvPr>
        </p:nvSpPr>
        <p:spPr>
          <a:xfrm>
            <a:off x="838200" y="1825625"/>
            <a:ext cx="5257800" cy="4351338"/>
          </a:xfrm>
        </p:spPr>
        <p:txBody>
          <a:bodyPr/>
          <a:lstStyle/>
          <a:p>
            <a:pPr marL="0" indent="0" algn="just">
              <a:buNone/>
            </a:pPr>
            <a:r>
              <a:rPr lang="ru-UA" sz="1800" b="1" dirty="0">
                <a:effectLst/>
                <a:latin typeface="Times New Roman" panose="02020603050405020304" pitchFamily="18" charset="0"/>
                <a:ea typeface="Times New Roman" panose="02020603050405020304" pitchFamily="18" charset="0"/>
              </a:rPr>
              <a:t> 1. Європейська політика сусідства та Східне партнерство</a:t>
            </a:r>
            <a:endParaRPr lang="ru-UA" sz="1800" dirty="0">
              <a:effectLst/>
              <a:latin typeface="Times New Roman" panose="02020603050405020304" pitchFamily="18" charset="0"/>
              <a:ea typeface="Times New Roman" panose="02020603050405020304" pitchFamily="18" charset="0"/>
            </a:endParaRPr>
          </a:p>
          <a:p>
            <a:pPr algn="just"/>
            <a:r>
              <a:rPr lang="ru-UA" sz="1800" dirty="0">
                <a:effectLst/>
                <a:latin typeface="Times New Roman" panose="02020603050405020304" pitchFamily="18" charset="0"/>
                <a:ea typeface="Times New Roman" panose="02020603050405020304" pitchFamily="18" charset="0"/>
              </a:rPr>
              <a:t>Європейський Союз активно підтримує Україну в рамках Європейської політики сусідства та Східного партнерства. Ці ініціативи спрямовані на зміцнення політичних, економічних та культурних зв'язків між ЄС та країнами-сусідами, включаючи Україну. Вони передбачають надання технічної допомоги, фінансування реформ та сприяння інтеграційним процесам.</a:t>
            </a:r>
          </a:p>
          <a:p>
            <a:pPr algn="just"/>
            <a:endParaRPr lang="ru-UA" dirty="0"/>
          </a:p>
        </p:txBody>
      </p:sp>
      <p:pic>
        <p:nvPicPr>
          <p:cNvPr id="5" name="Рисунок 4">
            <a:extLst>
              <a:ext uri="{FF2B5EF4-FFF2-40B4-BE49-F238E27FC236}">
                <a16:creationId xmlns:a16="http://schemas.microsoft.com/office/drawing/2014/main" id="{539802FB-A20E-3A42-9EAA-E8748EA3B66D}"/>
              </a:ext>
            </a:extLst>
          </p:cNvPr>
          <p:cNvPicPr>
            <a:picLocks noChangeAspect="1"/>
          </p:cNvPicPr>
          <p:nvPr/>
        </p:nvPicPr>
        <p:blipFill>
          <a:blip r:embed="rId2"/>
          <a:stretch>
            <a:fillRect/>
          </a:stretch>
        </p:blipFill>
        <p:spPr>
          <a:xfrm>
            <a:off x="7225179" y="1825625"/>
            <a:ext cx="4128621" cy="3302897"/>
          </a:xfrm>
          <a:prstGeom prst="rect">
            <a:avLst/>
          </a:prstGeom>
        </p:spPr>
      </p:pic>
    </p:spTree>
    <p:extLst>
      <p:ext uri="{BB962C8B-B14F-4D97-AF65-F5344CB8AC3E}">
        <p14:creationId xmlns:p14="http://schemas.microsoft.com/office/powerpoint/2010/main" val="216340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3FEF2E-46D5-FD42-BBCD-2EC00FF6F8E5}"/>
              </a:ext>
            </a:extLst>
          </p:cNvPr>
          <p:cNvSpPr>
            <a:spLocks noGrp="1"/>
          </p:cNvSpPr>
          <p:nvPr>
            <p:ph idx="1"/>
          </p:nvPr>
        </p:nvSpPr>
        <p:spPr>
          <a:xfrm>
            <a:off x="838200" y="3428999"/>
            <a:ext cx="10515600" cy="2747963"/>
          </a:xfrm>
        </p:spPr>
        <p:txBody>
          <a:bodyPr>
            <a:normAutofit fontScale="92500" lnSpcReduction="10000"/>
          </a:bodyPr>
          <a:lstStyle/>
          <a:p>
            <a:pPr algn="just"/>
            <a:r>
              <a:rPr lang="ru-UA" sz="1800" b="1" dirty="0">
                <a:effectLst/>
                <a:latin typeface="Times New Roman" panose="02020603050405020304" pitchFamily="18" charset="0"/>
                <a:ea typeface="Times New Roman" panose="02020603050405020304" pitchFamily="18" charset="0"/>
              </a:rPr>
              <a:t>2. Протистояння гібридним загрозам</a:t>
            </a:r>
            <a:endParaRPr lang="ru-UA" sz="1800" dirty="0">
              <a:effectLst/>
              <a:latin typeface="Times New Roman" panose="02020603050405020304" pitchFamily="18" charset="0"/>
              <a:ea typeface="Times New Roman" panose="02020603050405020304" pitchFamily="18" charset="0"/>
            </a:endParaRPr>
          </a:p>
          <a:p>
            <a:pPr algn="just"/>
            <a:r>
              <a:rPr lang="ru-UA" sz="1800" dirty="0">
                <a:effectLst/>
                <a:latin typeface="Times New Roman" panose="02020603050405020304" pitchFamily="18" charset="0"/>
                <a:ea typeface="Times New Roman" panose="02020603050405020304" pitchFamily="18" charset="0"/>
              </a:rPr>
              <a:t>ЄС визначає гібридні загрози як поєднання військових та невійськових засобів, таких як кібернапади, дезінформація та економічний тиск. У відповідь на ці виклики ЄС розробив стратегію, що включає:</a:t>
            </a:r>
          </a:p>
          <a:p>
            <a:pPr marL="342900" lvl="0" indent="-342900" algn="just">
              <a:buSzPts val="1000"/>
              <a:buFont typeface="Symbol" pitchFamily="2" charset="2"/>
              <a:buChar char=""/>
              <a:tabLst>
                <a:tab pos="457200" algn="l"/>
              </a:tabLst>
            </a:pPr>
            <a:r>
              <a:rPr lang="ru-UA" sz="1800" b="1" dirty="0">
                <a:effectLst/>
                <a:latin typeface="Times New Roman" panose="02020603050405020304" pitchFamily="18" charset="0"/>
                <a:ea typeface="Times New Roman" panose="02020603050405020304" pitchFamily="18" charset="0"/>
              </a:rPr>
              <a:t>Покращення обізнаності</a:t>
            </a:r>
            <a:r>
              <a:rPr lang="ru-UA" sz="1800" dirty="0">
                <a:effectLst/>
                <a:latin typeface="Times New Roman" panose="02020603050405020304" pitchFamily="18" charset="0"/>
                <a:ea typeface="Times New Roman" panose="02020603050405020304" pitchFamily="18" charset="0"/>
              </a:rPr>
              <a:t> про гібридні загрози серед держав-членів та партнерів.</a:t>
            </a:r>
          </a:p>
          <a:p>
            <a:pPr marL="342900" lvl="0" indent="-342900" algn="just">
              <a:buSzPts val="1000"/>
              <a:buFont typeface="Symbol" pitchFamily="2" charset="2"/>
              <a:buChar char=""/>
              <a:tabLst>
                <a:tab pos="457200" algn="l"/>
              </a:tabLst>
            </a:pPr>
            <a:r>
              <a:rPr lang="ru-UA" sz="1800" b="1" dirty="0">
                <a:effectLst/>
                <a:latin typeface="Times New Roman" panose="02020603050405020304" pitchFamily="18" charset="0"/>
                <a:ea typeface="Times New Roman" panose="02020603050405020304" pitchFamily="18" charset="0"/>
              </a:rPr>
              <a:t>Розвиток спільних механізмів реагування</a:t>
            </a:r>
            <a:r>
              <a:rPr lang="ru-UA" sz="1800" dirty="0">
                <a:effectLst/>
                <a:latin typeface="Times New Roman" panose="02020603050405020304" pitchFamily="18" charset="0"/>
                <a:ea typeface="Times New Roman" panose="02020603050405020304" pitchFamily="18" charset="0"/>
              </a:rPr>
              <a:t>, таких як Європейський інструмент реагування на кризові ситуації.</a:t>
            </a:r>
          </a:p>
          <a:p>
            <a:pPr marL="342900" lvl="0" indent="-342900" algn="just">
              <a:buSzPts val="1000"/>
              <a:buFont typeface="Symbol" pitchFamily="2" charset="2"/>
              <a:buChar char=""/>
              <a:tabLst>
                <a:tab pos="457200" algn="l"/>
              </a:tabLst>
            </a:pPr>
            <a:r>
              <a:rPr lang="ru-UA" sz="1800" b="1" dirty="0">
                <a:effectLst/>
                <a:latin typeface="Times New Roman" panose="02020603050405020304" pitchFamily="18" charset="0"/>
                <a:ea typeface="Times New Roman" panose="02020603050405020304" pitchFamily="18" charset="0"/>
              </a:rPr>
              <a:t>Співпраця з НАТО</a:t>
            </a:r>
            <a:r>
              <a:rPr lang="ru-UA" sz="1800" dirty="0">
                <a:effectLst/>
                <a:latin typeface="Times New Roman" panose="02020603050405020304" pitchFamily="18" charset="0"/>
                <a:ea typeface="Times New Roman" panose="02020603050405020304" pitchFamily="18" charset="0"/>
              </a:rPr>
              <a:t> для зміцнення кібербезпеки та захисту критичної інфраструктури.</a:t>
            </a:r>
          </a:p>
          <a:p>
            <a:pPr algn="just"/>
            <a:r>
              <a:rPr lang="ru-UA" sz="1800" dirty="0">
                <a:effectLst/>
                <a:latin typeface="Times New Roman" panose="02020603050405020304" pitchFamily="18" charset="0"/>
                <a:ea typeface="Times New Roman" panose="02020603050405020304" pitchFamily="18" charset="0"/>
              </a:rPr>
              <a:t>Ці заходи сприяють підвищенню стійкості України до гібридних загроз.</a:t>
            </a:r>
          </a:p>
          <a:p>
            <a:pPr algn="just"/>
            <a:endParaRPr lang="ru-UA" dirty="0"/>
          </a:p>
        </p:txBody>
      </p:sp>
      <p:pic>
        <p:nvPicPr>
          <p:cNvPr id="9" name="Рисунок 8">
            <a:extLst>
              <a:ext uri="{FF2B5EF4-FFF2-40B4-BE49-F238E27FC236}">
                <a16:creationId xmlns:a16="http://schemas.microsoft.com/office/drawing/2014/main" id="{9860B92B-9F1B-0946-B7C9-394130C94494}"/>
              </a:ext>
            </a:extLst>
          </p:cNvPr>
          <p:cNvPicPr>
            <a:picLocks noChangeAspect="1"/>
          </p:cNvPicPr>
          <p:nvPr/>
        </p:nvPicPr>
        <p:blipFill>
          <a:blip r:embed="rId2"/>
          <a:stretch>
            <a:fillRect/>
          </a:stretch>
        </p:blipFill>
        <p:spPr>
          <a:xfrm>
            <a:off x="6920753" y="505467"/>
            <a:ext cx="4031876" cy="2658701"/>
          </a:xfrm>
          <a:prstGeom prst="rect">
            <a:avLst/>
          </a:prstGeom>
        </p:spPr>
      </p:pic>
    </p:spTree>
    <p:extLst>
      <p:ext uri="{BB962C8B-B14F-4D97-AF65-F5344CB8AC3E}">
        <p14:creationId xmlns:p14="http://schemas.microsoft.com/office/powerpoint/2010/main" val="250219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8C4CB-EB0E-3644-B59A-7766147CA3C3}"/>
              </a:ext>
            </a:extLst>
          </p:cNvPr>
          <p:cNvSpPr>
            <a:spLocks noGrp="1"/>
          </p:cNvSpPr>
          <p:nvPr>
            <p:ph type="title"/>
          </p:nvPr>
        </p:nvSpPr>
        <p:spPr>
          <a:xfrm>
            <a:off x="3028207" y="168248"/>
            <a:ext cx="7467045" cy="841155"/>
          </a:xfrm>
        </p:spPr>
        <p:txBody>
          <a:bodyPr>
            <a:normAutofit fontScale="90000"/>
          </a:bodyPr>
          <a:lstStyle/>
          <a:p>
            <a:br>
              <a:rPr lang="ru-UA" b="1" dirty="0">
                <a:latin typeface="Apple Color Emoji" pitchFamily="2" charset="0"/>
                <a:ea typeface="Times New Roman" panose="02020603050405020304" pitchFamily="18" charset="0"/>
                <a:cs typeface="Apple Color Emoji" pitchFamily="2" charset="0"/>
              </a:rPr>
            </a:br>
            <a:r>
              <a:rPr lang="ru-UA" b="1" dirty="0">
                <a:latin typeface="Apple Color Emoji" pitchFamily="2" charset="0"/>
                <a:ea typeface="Times New Roman" panose="02020603050405020304" pitchFamily="18" charset="0"/>
                <a:cs typeface="Apple Color Emoji" pitchFamily="2" charset="0"/>
              </a:rPr>
              <a:t>⚡</a:t>
            </a:r>
            <a:r>
              <a:rPr lang="ru-UA" b="1" dirty="0">
                <a:latin typeface="Times New Roman" panose="02020603050405020304" pitchFamily="18" charset="0"/>
                <a:ea typeface="Times New Roman" panose="02020603050405020304" pitchFamily="18" charset="0"/>
              </a:rPr>
              <a:t> Енергетична підтримка України</a:t>
            </a:r>
            <a:br>
              <a:rPr lang="ru-UA" dirty="0">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90E53875-53CB-BD4B-8504-B967A3FF8A94}"/>
              </a:ext>
            </a:extLst>
          </p:cNvPr>
          <p:cNvSpPr>
            <a:spLocks noGrp="1"/>
          </p:cNvSpPr>
          <p:nvPr>
            <p:ph idx="1"/>
          </p:nvPr>
        </p:nvSpPr>
        <p:spPr>
          <a:xfrm>
            <a:off x="838200" y="1253331"/>
            <a:ext cx="10515600" cy="2493916"/>
          </a:xfrm>
        </p:spPr>
        <p:txBody>
          <a:bodyPr/>
          <a:lstStyle/>
          <a:p>
            <a:pPr algn="just"/>
            <a:r>
              <a:rPr lang="ru-UA" sz="1800" b="1" dirty="0">
                <a:effectLst/>
                <a:latin typeface="Times New Roman" panose="02020603050405020304" pitchFamily="18" charset="0"/>
                <a:ea typeface="Times New Roman" panose="02020603050405020304" pitchFamily="18" charset="0"/>
              </a:rPr>
              <a:t>1. Механізм цивільного захисту ЄС</a:t>
            </a:r>
            <a:endParaRPr lang="ru-UA" sz="1800" dirty="0">
              <a:effectLst/>
              <a:latin typeface="Times New Roman" panose="02020603050405020304" pitchFamily="18" charset="0"/>
              <a:ea typeface="Times New Roman" panose="02020603050405020304" pitchFamily="18" charset="0"/>
            </a:endParaRPr>
          </a:p>
          <a:p>
            <a:pPr algn="just"/>
            <a:r>
              <a:rPr lang="ru-UA" sz="1800" dirty="0">
                <a:effectLst/>
                <a:latin typeface="Times New Roman" panose="02020603050405020304" pitchFamily="18" charset="0"/>
                <a:ea typeface="Times New Roman" panose="02020603050405020304" pitchFamily="18" charset="0"/>
              </a:rPr>
              <a:t>У квітні 2023 року Україна приєдналася до Механізму цивільного захисту ЄС як країна-учасниця. Цей механізм сприяє співпраці між державами-членами ЄС та третіми країнами у сфері цивільного захисту, включаючи реагування на катастрофи та надзвичайні ситуації. У рамках цього механізму ЄС надав Україні значну кількість гуманітарної допомоги, зокрема понад 156 000 тонн вантажів, включаючи генератори, трансформатори та енергозберігаючі лампи.</a:t>
            </a:r>
          </a:p>
          <a:p>
            <a:pPr algn="just"/>
            <a:endParaRPr lang="ru-UA" dirty="0"/>
          </a:p>
        </p:txBody>
      </p:sp>
      <p:pic>
        <p:nvPicPr>
          <p:cNvPr id="5" name="Рисунок 4">
            <a:extLst>
              <a:ext uri="{FF2B5EF4-FFF2-40B4-BE49-F238E27FC236}">
                <a16:creationId xmlns:a16="http://schemas.microsoft.com/office/drawing/2014/main" id="{A2503043-275C-4742-AB82-D7B50937BB94}"/>
              </a:ext>
            </a:extLst>
          </p:cNvPr>
          <p:cNvPicPr>
            <a:picLocks noChangeAspect="1"/>
          </p:cNvPicPr>
          <p:nvPr/>
        </p:nvPicPr>
        <p:blipFill>
          <a:blip r:embed="rId2"/>
          <a:stretch>
            <a:fillRect/>
          </a:stretch>
        </p:blipFill>
        <p:spPr>
          <a:xfrm>
            <a:off x="1035424" y="3601476"/>
            <a:ext cx="4342348" cy="2493916"/>
          </a:xfrm>
          <a:prstGeom prst="rect">
            <a:avLst/>
          </a:prstGeom>
        </p:spPr>
      </p:pic>
      <p:pic>
        <p:nvPicPr>
          <p:cNvPr id="7" name="Рисунок 6">
            <a:extLst>
              <a:ext uri="{FF2B5EF4-FFF2-40B4-BE49-F238E27FC236}">
                <a16:creationId xmlns:a16="http://schemas.microsoft.com/office/drawing/2014/main" id="{323F67ED-F5B2-B449-B5DA-B50152EFF521}"/>
              </a:ext>
            </a:extLst>
          </p:cNvPr>
          <p:cNvPicPr>
            <a:picLocks noChangeAspect="1"/>
          </p:cNvPicPr>
          <p:nvPr/>
        </p:nvPicPr>
        <p:blipFill>
          <a:blip r:embed="rId3"/>
          <a:stretch>
            <a:fillRect/>
          </a:stretch>
        </p:blipFill>
        <p:spPr>
          <a:xfrm>
            <a:off x="6096000" y="3601476"/>
            <a:ext cx="4772309" cy="2493916"/>
          </a:xfrm>
          <a:prstGeom prst="rect">
            <a:avLst/>
          </a:prstGeom>
        </p:spPr>
      </p:pic>
    </p:spTree>
    <p:extLst>
      <p:ext uri="{BB962C8B-B14F-4D97-AF65-F5344CB8AC3E}">
        <p14:creationId xmlns:p14="http://schemas.microsoft.com/office/powerpoint/2010/main" val="361846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61492" y="1971279"/>
            <a:ext cx="6297018" cy="1181298"/>
          </a:xfrm>
          <a:prstGeom prst="rect">
            <a:avLst/>
          </a:prstGeom>
          <a:noFill/>
          <a:ln/>
        </p:spPr>
        <p:txBody>
          <a:bodyPr wrap="square" lIns="0" tIns="0" rIns="0" bIns="0" rtlCol="0" anchor="t"/>
          <a:lstStyle/>
          <a:p>
            <a:pPr>
              <a:lnSpc>
                <a:spcPts val="4625"/>
              </a:lnSpc>
            </a:pPr>
            <a:r>
              <a:rPr lang="en-US" sz="3708" dirty="0">
                <a:solidFill>
                  <a:srgbClr val="403CCF"/>
                </a:solidFill>
                <a:latin typeface="Libre Baskerville" pitchFamily="34" charset="0"/>
                <a:ea typeface="Libre Baskerville" pitchFamily="34" charset="-122"/>
                <a:cs typeface="Libre Baskerville" pitchFamily="34" charset="-120"/>
              </a:rPr>
              <a:t>Фінансова підтримка України від ЄС</a:t>
            </a:r>
            <a:endParaRPr lang="en-US" sz="3708" dirty="0"/>
          </a:p>
        </p:txBody>
      </p:sp>
      <p:sp>
        <p:nvSpPr>
          <p:cNvPr id="4" name="Text 1"/>
          <p:cNvSpPr/>
          <p:nvPr/>
        </p:nvSpPr>
        <p:spPr>
          <a:xfrm>
            <a:off x="661492" y="3436044"/>
            <a:ext cx="6297018" cy="907257"/>
          </a:xfrm>
          <a:prstGeom prst="rect">
            <a:avLst/>
          </a:prstGeom>
          <a:noFill/>
          <a:ln/>
        </p:spPr>
        <p:txBody>
          <a:bodyPr wrap="square" lIns="0" tIns="0" rIns="0" bIns="0" rtlCol="0" anchor="t"/>
          <a:lstStyle/>
          <a:p>
            <a:pPr>
              <a:lnSpc>
                <a:spcPts val="2375"/>
              </a:lnSpc>
            </a:pPr>
            <a:r>
              <a:rPr lang="en-US" sz="1458" dirty="0">
                <a:latin typeface="Open Sans" pitchFamily="34" charset="0"/>
                <a:ea typeface="Open Sans" pitchFamily="34" charset="-122"/>
                <a:cs typeface="Open Sans" pitchFamily="34" charset="-120"/>
              </a:rPr>
              <a:t>ЄС – найбільший донор прямої бюджетної допомоги з лютого 2022 року. Залучено 45 млрд євро. У 2024 році допомога ЄС становить понад 40% усіх зовнішніх надходжень.</a:t>
            </a:r>
            <a:endParaRPr lang="en-US" sz="1458" dirty="0"/>
          </a:p>
        </p:txBody>
      </p:sp>
      <p:sp>
        <p:nvSpPr>
          <p:cNvPr id="5" name="Shape 2"/>
          <p:cNvSpPr/>
          <p:nvPr/>
        </p:nvSpPr>
        <p:spPr>
          <a:xfrm>
            <a:off x="661492" y="4570016"/>
            <a:ext cx="302419" cy="302419"/>
          </a:xfrm>
          <a:prstGeom prst="roundRect">
            <a:avLst>
              <a:gd name="adj" fmla="val 25194296"/>
            </a:avLst>
          </a:prstGeom>
          <a:noFill/>
          <a:ln w="7620">
            <a:solidFill>
              <a:srgbClr val="FFFFFF"/>
            </a:solidFill>
            <a:prstDash val="solid"/>
          </a:ln>
        </p:spPr>
      </p:sp>
      <p:pic>
        <p:nvPicPr>
          <p:cNvPr id="6" name="Рисунок 5">
            <a:extLst>
              <a:ext uri="{FF2B5EF4-FFF2-40B4-BE49-F238E27FC236}">
                <a16:creationId xmlns:a16="http://schemas.microsoft.com/office/drawing/2014/main" id="{EA7B7900-9446-7C4F-8150-26A761CB1A25}"/>
              </a:ext>
            </a:extLst>
          </p:cNvPr>
          <p:cNvPicPr>
            <a:picLocks noChangeAspect="1"/>
          </p:cNvPicPr>
          <p:nvPr/>
        </p:nvPicPr>
        <p:blipFill>
          <a:blip r:embed="rId3"/>
          <a:stretch>
            <a:fillRect/>
          </a:stretch>
        </p:blipFill>
        <p:spPr>
          <a:xfrm>
            <a:off x="6958510" y="353682"/>
            <a:ext cx="4998027" cy="2798895"/>
          </a:xfrm>
          <a:prstGeom prst="rect">
            <a:avLst/>
          </a:prstGeom>
        </p:spPr>
      </p:pic>
      <p:pic>
        <p:nvPicPr>
          <p:cNvPr id="8" name="Рисунок 7">
            <a:extLst>
              <a:ext uri="{FF2B5EF4-FFF2-40B4-BE49-F238E27FC236}">
                <a16:creationId xmlns:a16="http://schemas.microsoft.com/office/drawing/2014/main" id="{2D819236-8BA2-B64D-B7D8-CD9D25E45101}"/>
              </a:ext>
            </a:extLst>
          </p:cNvPr>
          <p:cNvPicPr>
            <a:picLocks noChangeAspect="1"/>
          </p:cNvPicPr>
          <p:nvPr/>
        </p:nvPicPr>
        <p:blipFill>
          <a:blip r:embed="rId4"/>
          <a:stretch>
            <a:fillRect/>
          </a:stretch>
        </p:blipFill>
        <p:spPr>
          <a:xfrm>
            <a:off x="7134224" y="3321777"/>
            <a:ext cx="4213721" cy="2798895"/>
          </a:xfrm>
          <a:prstGeom prst="rect">
            <a:avLst/>
          </a:prstGeom>
        </p:spPr>
      </p:pic>
    </p:spTree>
    <p:extLst>
      <p:ext uri="{BB962C8B-B14F-4D97-AF65-F5344CB8AC3E}">
        <p14:creationId xmlns:p14="http://schemas.microsoft.com/office/powerpoint/2010/main" val="233618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8574" y="516767"/>
            <a:ext cx="7729728" cy="1188720"/>
          </a:xfrm>
        </p:spPr>
        <p:txBody>
          <a:bodyPr>
            <a:normAutofit fontScale="90000"/>
          </a:bodyPr>
          <a:lstStyle/>
          <a:p>
            <a:r>
              <a:rPr lang="uk-UA" sz="2800" dirty="0"/>
              <a:t>Структурні та інвестиційні фонди ЄС є найбільшою регіональною інвестиційною програмою</a:t>
            </a:r>
            <a:r>
              <a:rPr lang="en-US" sz="2800" dirty="0"/>
              <a:t> </a:t>
            </a:r>
            <a:r>
              <a:rPr lang="uk-UA" sz="2800" dirty="0"/>
              <a:t>ЄС</a:t>
            </a:r>
            <a:endParaRPr lang="uk-UA" dirty="0"/>
          </a:p>
        </p:txBody>
      </p:sp>
      <p:sp>
        <p:nvSpPr>
          <p:cNvPr id="3" name="Объект 2"/>
          <p:cNvSpPr>
            <a:spLocks noGrp="1"/>
          </p:cNvSpPr>
          <p:nvPr>
            <p:ph idx="1"/>
          </p:nvPr>
        </p:nvSpPr>
        <p:spPr>
          <a:xfrm>
            <a:off x="365420" y="1933209"/>
            <a:ext cx="8161165" cy="4670791"/>
          </a:xfrm>
          <a:solidFill>
            <a:schemeClr val="accent2">
              <a:lumMod val="75000"/>
            </a:schemeClr>
          </a:solidFill>
        </p:spPr>
        <p:txBody>
          <a:bodyPr>
            <a:normAutofit fontScale="85000" lnSpcReduction="20000"/>
          </a:bodyPr>
          <a:lstStyle/>
          <a:p>
            <a:pPr algn="just"/>
            <a:r>
              <a:rPr lang="uk-UA" dirty="0"/>
              <a:t>підтримує соціальний та економічний</a:t>
            </a:r>
            <a:r>
              <a:rPr lang="en-US" dirty="0"/>
              <a:t> </a:t>
            </a:r>
            <a:r>
              <a:rPr lang="uk-UA" dirty="0"/>
              <a:t>розвиток різних регіонів Європи, зменшуючи</a:t>
            </a:r>
            <a:r>
              <a:rPr lang="en-US" dirty="0"/>
              <a:t> </a:t>
            </a:r>
            <a:r>
              <a:rPr lang="uk-UA" dirty="0"/>
              <a:t>прогалини між ними. </a:t>
            </a:r>
            <a:endParaRPr lang="en-US" dirty="0"/>
          </a:p>
          <a:p>
            <a:pPr algn="just"/>
            <a:r>
              <a:rPr lang="uk-UA" dirty="0"/>
              <a:t>Хоча більшість коштів надається державам-членам ЄС, існують можливості</a:t>
            </a:r>
            <a:r>
              <a:rPr lang="en-US" dirty="0"/>
              <a:t> b</a:t>
            </a:r>
            <a:r>
              <a:rPr lang="uk-UA" dirty="0"/>
              <a:t>для отримання фінансування й іншими країнами</a:t>
            </a:r>
            <a:r>
              <a:rPr lang="en-US" dirty="0"/>
              <a:t> </a:t>
            </a:r>
            <a:r>
              <a:rPr lang="uk-UA" dirty="0"/>
              <a:t>Європи – насамперед, через програми територіального співробітництва (</a:t>
            </a:r>
            <a:r>
              <a:rPr lang="en-US" dirty="0" err="1"/>
              <a:t>Interreg</a:t>
            </a:r>
            <a:r>
              <a:rPr lang="en-US" dirty="0"/>
              <a:t>) </a:t>
            </a:r>
            <a:r>
              <a:rPr lang="uk-UA" dirty="0"/>
              <a:t>та програми</a:t>
            </a:r>
            <a:r>
              <a:rPr lang="en-US" dirty="0"/>
              <a:t> </a:t>
            </a:r>
            <a:r>
              <a:rPr lang="uk-UA" dirty="0"/>
              <a:t>фінансової допомоги для країн-кандидатів та потенційних кандидатів на вступ до ЄС (Фонд допомоги країнам перед набуттям членства у ЄС).</a:t>
            </a:r>
          </a:p>
          <a:p>
            <a:pPr marL="0" indent="0" algn="just">
              <a:buNone/>
            </a:pPr>
            <a:r>
              <a:rPr lang="uk-UA" dirty="0"/>
              <a:t>Так, більше половини фінансування ЄС спрямовується за допомогою 5 європейських структурних та інвестиційних фондів:</a:t>
            </a:r>
          </a:p>
          <a:p>
            <a:pPr algn="just"/>
            <a:r>
              <a:rPr lang="uk-UA" dirty="0"/>
              <a:t>Європейський фонд</a:t>
            </a:r>
            <a:r>
              <a:rPr lang="en-US" dirty="0"/>
              <a:t> </a:t>
            </a:r>
            <a:r>
              <a:rPr lang="uk-UA" dirty="0"/>
              <a:t>регіонального розвитку, </a:t>
            </a:r>
          </a:p>
          <a:p>
            <a:pPr algn="just"/>
            <a:r>
              <a:rPr lang="uk-UA" dirty="0"/>
              <a:t>Фонд згуртування, </a:t>
            </a:r>
          </a:p>
          <a:p>
            <a:pPr algn="just"/>
            <a:r>
              <a:rPr lang="uk-UA" dirty="0"/>
              <a:t>Європейський сільськогосподарський фонд, </a:t>
            </a:r>
          </a:p>
          <a:p>
            <a:pPr algn="just"/>
            <a:r>
              <a:rPr lang="uk-UA" dirty="0"/>
              <a:t>Європейський соціальний фонд </a:t>
            </a:r>
          </a:p>
          <a:p>
            <a:pPr algn="just"/>
            <a:r>
              <a:rPr lang="uk-UA" dirty="0"/>
              <a:t>Європейський</a:t>
            </a:r>
            <a:r>
              <a:rPr lang="en-US" dirty="0"/>
              <a:t> </a:t>
            </a:r>
            <a:r>
              <a:rPr lang="uk-UA" dirty="0"/>
              <a:t>фонд морського та рибного господарства)</a:t>
            </a:r>
          </a:p>
          <a:p>
            <a:pPr marL="0" indent="0" algn="just">
              <a:buNone/>
            </a:pPr>
            <a:r>
              <a:rPr lang="uk-UA" dirty="0"/>
              <a:t> керуються Європейською Комісією</a:t>
            </a:r>
            <a:r>
              <a:rPr lang="en-US" dirty="0"/>
              <a:t> </a:t>
            </a:r>
            <a:r>
              <a:rPr lang="uk-UA" dirty="0"/>
              <a:t>та країнами ЄС. </a:t>
            </a:r>
          </a:p>
          <a:p>
            <a:pPr marL="0" indent="0" algn="just">
              <a:buNone/>
            </a:pPr>
            <a:r>
              <a:rPr lang="uk-UA" dirty="0"/>
              <a:t>Вони інвестують у створення</a:t>
            </a:r>
            <a:r>
              <a:rPr lang="en-US" dirty="0"/>
              <a:t> </a:t>
            </a:r>
            <a:r>
              <a:rPr lang="uk-UA" dirty="0"/>
              <a:t>робочих місць, соціальну рівність, стійку й здорову європейську економіку та довкілля.</a:t>
            </a:r>
          </a:p>
        </p:txBody>
      </p:sp>
      <p:sp>
        <p:nvSpPr>
          <p:cNvPr id="4" name="Дата 3">
            <a:extLst>
              <a:ext uri="{FF2B5EF4-FFF2-40B4-BE49-F238E27FC236}">
                <a16:creationId xmlns:a16="http://schemas.microsoft.com/office/drawing/2014/main" id="{B90749B9-F8E1-174B-B85C-287645CCC5BF}"/>
              </a:ext>
            </a:extLst>
          </p:cNvPr>
          <p:cNvSpPr>
            <a:spLocks noGrp="1"/>
          </p:cNvSpPr>
          <p:nvPr>
            <p:ph type="dt" sz="half" idx="10"/>
          </p:nvPr>
        </p:nvSpPr>
        <p:spPr/>
        <p:txBody>
          <a:bodyPr/>
          <a:lstStyle/>
          <a:p>
            <a:fld id="{351C2C48-D29D-AE41-81E2-9299B08C47DD}" type="datetime1">
              <a:rPr lang="ru-RU" smtClean="0"/>
              <a:t>23.01.2026</a:t>
            </a:fld>
            <a:endParaRPr lang="ru-UA"/>
          </a:p>
        </p:txBody>
      </p:sp>
      <p:sp>
        <p:nvSpPr>
          <p:cNvPr id="5" name="Номер слайда 4">
            <a:extLst>
              <a:ext uri="{FF2B5EF4-FFF2-40B4-BE49-F238E27FC236}">
                <a16:creationId xmlns:a16="http://schemas.microsoft.com/office/drawing/2014/main" id="{C903F7F1-6A87-144E-A56D-E5573FC74BC9}"/>
              </a:ext>
            </a:extLst>
          </p:cNvPr>
          <p:cNvSpPr>
            <a:spLocks noGrp="1"/>
          </p:cNvSpPr>
          <p:nvPr>
            <p:ph type="sldNum" sz="quarter" idx="12"/>
          </p:nvPr>
        </p:nvSpPr>
        <p:spPr/>
        <p:txBody>
          <a:bodyPr/>
          <a:lstStyle/>
          <a:p>
            <a:fld id="{D4CBF4CF-B119-4841-B505-2CAA97F19D28}" type="slidenum">
              <a:rPr lang="ru-UA" smtClean="0"/>
              <a:t>2</a:t>
            </a:fld>
            <a:endParaRPr lang="ru-U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777" y="1933209"/>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777" y="4346698"/>
            <a:ext cx="32766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67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83346C-6E0E-FF45-B1B0-3A87329BDE8A}"/>
              </a:ext>
            </a:extLst>
          </p:cNvPr>
          <p:cNvSpPr>
            <a:spLocks noGrp="1"/>
          </p:cNvSpPr>
          <p:nvPr>
            <p:ph idx="1"/>
          </p:nvPr>
        </p:nvSpPr>
        <p:spPr>
          <a:xfrm>
            <a:off x="838200" y="498847"/>
            <a:ext cx="4343400" cy="5633011"/>
          </a:xfrm>
        </p:spPr>
        <p:txBody>
          <a:bodyPr>
            <a:normAutofit/>
          </a:bodyPr>
          <a:lstStyle/>
          <a:p>
            <a:pPr algn="just"/>
            <a:r>
              <a:rPr lang="ru-UA" sz="2000" b="1" dirty="0">
                <a:effectLst/>
                <a:latin typeface="Times New Roman" panose="02020603050405020304" pitchFamily="18" charset="0"/>
                <a:ea typeface="Times New Roman" panose="02020603050405020304" pitchFamily="18" charset="0"/>
              </a:rPr>
              <a:t>2. Фінансова підтримка енергетичного сектору</a:t>
            </a:r>
            <a:endParaRPr lang="ru-UA" sz="2000" dirty="0">
              <a:effectLst/>
              <a:latin typeface="Times New Roman" panose="02020603050405020304" pitchFamily="18" charset="0"/>
              <a:ea typeface="Times New Roman" panose="02020603050405020304" pitchFamily="18" charset="0"/>
            </a:endParaRPr>
          </a:p>
          <a:p>
            <a:pPr algn="just"/>
            <a:r>
              <a:rPr lang="ru-UA" sz="2000" dirty="0">
                <a:effectLst/>
                <a:latin typeface="Times New Roman" panose="02020603050405020304" pitchFamily="18" charset="0"/>
                <a:ea typeface="Times New Roman" panose="02020603050405020304" pitchFamily="18" charset="0"/>
              </a:rPr>
              <a:t>ЄС також надає фінансову підтримку для відновлення енергетичної інфраструктури України. У серпні 2025 року Європейська Комісія підписала угоду з Європейським банком реконструкції та розвитку (ЄБРР) на суму 500 мільйонів євро для поповнення газових резервів України, постраждалих від російських атак. Це фінансування допомагає відновити енергетичну безпеку країни та забезпечити стабільність енергопостачання.</a:t>
            </a:r>
          </a:p>
          <a:p>
            <a:pPr algn="just"/>
            <a:endParaRPr lang="ru-UA" sz="3200" dirty="0"/>
          </a:p>
        </p:txBody>
      </p:sp>
      <p:pic>
        <p:nvPicPr>
          <p:cNvPr id="5" name="Рисунок 4">
            <a:extLst>
              <a:ext uri="{FF2B5EF4-FFF2-40B4-BE49-F238E27FC236}">
                <a16:creationId xmlns:a16="http://schemas.microsoft.com/office/drawing/2014/main" id="{BA7FD899-25D0-CA4A-9A1A-EF4A6F1E8245}"/>
              </a:ext>
            </a:extLst>
          </p:cNvPr>
          <p:cNvPicPr>
            <a:picLocks noChangeAspect="1"/>
          </p:cNvPicPr>
          <p:nvPr/>
        </p:nvPicPr>
        <p:blipFill>
          <a:blip r:embed="rId2"/>
          <a:stretch>
            <a:fillRect/>
          </a:stretch>
        </p:blipFill>
        <p:spPr>
          <a:xfrm>
            <a:off x="6270438" y="825126"/>
            <a:ext cx="5083362" cy="3376540"/>
          </a:xfrm>
          <a:prstGeom prst="rect">
            <a:avLst/>
          </a:prstGeom>
        </p:spPr>
      </p:pic>
    </p:spTree>
    <p:extLst>
      <p:ext uri="{BB962C8B-B14F-4D97-AF65-F5344CB8AC3E}">
        <p14:creationId xmlns:p14="http://schemas.microsoft.com/office/powerpoint/2010/main" val="314375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DCEA66-B2E9-074C-9063-A9AE60484800}"/>
              </a:ext>
            </a:extLst>
          </p:cNvPr>
          <p:cNvSpPr>
            <a:spLocks noGrp="1"/>
          </p:cNvSpPr>
          <p:nvPr>
            <p:ph type="title"/>
          </p:nvPr>
        </p:nvSpPr>
        <p:spPr>
          <a:xfrm>
            <a:off x="2231136" y="192796"/>
            <a:ext cx="7729728" cy="1188720"/>
          </a:xfrm>
        </p:spPr>
        <p:txBody>
          <a:bodyPr>
            <a:normAutofit fontScale="90000"/>
          </a:bodyPr>
          <a:lstStyle/>
          <a:p>
            <a:br>
              <a:rPr lang="ru-UA" b="1" dirty="0">
                <a:latin typeface="Times New Roman" panose="02020603050405020304" pitchFamily="18" charset="0"/>
                <a:ea typeface="Times New Roman" panose="02020603050405020304" pitchFamily="18" charset="0"/>
              </a:rPr>
            </a:br>
            <a:r>
              <a:rPr lang="ru-UA" b="1" dirty="0">
                <a:latin typeface="Times New Roman" panose="02020603050405020304" pitchFamily="18" charset="0"/>
                <a:ea typeface="Times New Roman" panose="02020603050405020304" pitchFamily="18" charset="0"/>
              </a:rPr>
              <a:t>Використання заморожених російських активів для відбудови України</a:t>
            </a:r>
            <a:br>
              <a:rPr lang="ru-UA" dirty="0">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02E4BA21-EFC9-0D42-8148-31317EAEDDC9}"/>
              </a:ext>
            </a:extLst>
          </p:cNvPr>
          <p:cNvSpPr>
            <a:spLocks noGrp="1"/>
          </p:cNvSpPr>
          <p:nvPr>
            <p:ph idx="1"/>
          </p:nvPr>
        </p:nvSpPr>
        <p:spPr>
          <a:xfrm>
            <a:off x="838200" y="1725332"/>
            <a:ext cx="10515600" cy="1993340"/>
          </a:xfrm>
        </p:spPr>
        <p:txBody>
          <a:bodyPr/>
          <a:lstStyle/>
          <a:p>
            <a:pPr marL="0" indent="0" algn="just">
              <a:buNone/>
            </a:pPr>
            <a:r>
              <a:rPr lang="ru-UA" sz="1800" b="1" dirty="0">
                <a:effectLst/>
                <a:latin typeface="Apple Color Emoji" pitchFamily="2" charset="0"/>
                <a:ea typeface="Times New Roman" panose="02020603050405020304" pitchFamily="18" charset="0"/>
                <a:cs typeface="Apple Color Emoji" pitchFamily="2" charset="0"/>
              </a:rPr>
              <a:t>💰</a:t>
            </a:r>
            <a:r>
              <a:rPr lang="ru-UA" sz="1800" b="1" dirty="0">
                <a:effectLst/>
                <a:latin typeface="Times New Roman" panose="02020603050405020304" pitchFamily="18" charset="0"/>
                <a:ea typeface="Times New Roman" panose="02020603050405020304" pitchFamily="18" charset="0"/>
              </a:rPr>
              <a:t> 1. План "Репараційного кредиту"</a:t>
            </a:r>
            <a:endParaRPr lang="ru-UA" sz="1800" dirty="0">
              <a:effectLst/>
              <a:latin typeface="Times New Roman" panose="02020603050405020304" pitchFamily="18" charset="0"/>
              <a:ea typeface="Times New Roman" panose="02020603050405020304" pitchFamily="18" charset="0"/>
            </a:endParaRPr>
          </a:p>
          <a:p>
            <a:pPr algn="just"/>
            <a:r>
              <a:rPr lang="ru-UA" sz="1800" dirty="0">
                <a:effectLst/>
                <a:latin typeface="Times New Roman" panose="02020603050405020304" pitchFamily="18" charset="0"/>
                <a:ea typeface="Times New Roman" panose="02020603050405020304" pitchFamily="18" charset="0"/>
              </a:rPr>
              <a:t>ЄС розробляє механізм використання заморожених російських активів для фінансування відбудови України. Оскільки пряме конфіскування цих активів суперечить міжнародному праву, пропонується створити спеціальний фінансовий інструмент — "репараційний кредит". Цей кредит буде наданий Україні під гарантії заморожених російських активів, і повернення коштів відбудеться лише після того, як Росія виплатить репарації Україні відповідно до мирної угоди.</a:t>
            </a:r>
          </a:p>
          <a:p>
            <a:pPr algn="just"/>
            <a:endParaRPr lang="ru-UA" dirty="0"/>
          </a:p>
        </p:txBody>
      </p:sp>
      <p:pic>
        <p:nvPicPr>
          <p:cNvPr id="5" name="Рисунок 4">
            <a:extLst>
              <a:ext uri="{FF2B5EF4-FFF2-40B4-BE49-F238E27FC236}">
                <a16:creationId xmlns:a16="http://schemas.microsoft.com/office/drawing/2014/main" id="{751E2B4B-9B30-2A41-B4BE-193D5ECF2178}"/>
              </a:ext>
            </a:extLst>
          </p:cNvPr>
          <p:cNvPicPr>
            <a:picLocks noChangeAspect="1"/>
          </p:cNvPicPr>
          <p:nvPr/>
        </p:nvPicPr>
        <p:blipFill>
          <a:blip r:embed="rId2"/>
          <a:stretch>
            <a:fillRect/>
          </a:stretch>
        </p:blipFill>
        <p:spPr>
          <a:xfrm>
            <a:off x="6096000" y="3843236"/>
            <a:ext cx="3824287" cy="2540220"/>
          </a:xfrm>
          <a:prstGeom prst="rect">
            <a:avLst/>
          </a:prstGeom>
        </p:spPr>
      </p:pic>
    </p:spTree>
    <p:extLst>
      <p:ext uri="{BB962C8B-B14F-4D97-AF65-F5344CB8AC3E}">
        <p14:creationId xmlns:p14="http://schemas.microsoft.com/office/powerpoint/2010/main" val="164690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9E200-EBED-8A45-B6F6-F39C4467A245}"/>
              </a:ext>
            </a:extLst>
          </p:cNvPr>
          <p:cNvSpPr>
            <a:spLocks noGrp="1"/>
          </p:cNvSpPr>
          <p:nvPr>
            <p:ph type="title"/>
          </p:nvPr>
        </p:nvSpPr>
        <p:spPr/>
        <p:txBody>
          <a:bodyPr/>
          <a:lstStyle/>
          <a:p>
            <a:r>
              <a:rPr lang="ru-UA" b="1" dirty="0">
                <a:latin typeface="Times New Roman" panose="02020603050405020304" pitchFamily="18" charset="0"/>
                <a:ea typeface="Times New Roman" panose="02020603050405020304" pitchFamily="18" charset="0"/>
              </a:rPr>
              <a:t>2. Підтримка ініціативи</a:t>
            </a:r>
            <a:br>
              <a:rPr lang="ru-UA" dirty="0">
                <a:latin typeface="Times New Roman" panose="02020603050405020304" pitchFamily="18" charset="0"/>
                <a:ea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5258D432-6B71-DB45-84C6-B31A8313CE7A}"/>
              </a:ext>
            </a:extLst>
          </p:cNvPr>
          <p:cNvSpPr>
            <a:spLocks noGrp="1"/>
          </p:cNvSpPr>
          <p:nvPr>
            <p:ph idx="1"/>
          </p:nvPr>
        </p:nvSpPr>
        <p:spPr>
          <a:xfrm>
            <a:off x="685801" y="3314700"/>
            <a:ext cx="10131425" cy="2476500"/>
          </a:xfrm>
        </p:spPr>
        <p:txBody>
          <a:bodyPr/>
          <a:lstStyle/>
          <a:p>
            <a:r>
              <a:rPr lang="ru-UA" sz="1800" dirty="0">
                <a:effectLst/>
                <a:latin typeface="Times New Roman" panose="02020603050405020304" pitchFamily="18" charset="0"/>
                <a:ea typeface="Times New Roman" panose="02020603050405020304" pitchFamily="18" charset="0"/>
              </a:rPr>
              <a:t>Підтримка цього плану зростає серед європейських країн. Зокрема, Німеччина та Фінляндія висловили свою підтримку, вважаючи його ефективним способом забезпечити фінансування відбудови України без порушення міжнародного права. Однак деякі країни, такі як Бельгія та Угорщина, висловлюють сумніви щодо правових та економічних наслідків такого кроку.</a:t>
            </a:r>
          </a:p>
          <a:p>
            <a:endParaRPr lang="ru-UA" dirty="0"/>
          </a:p>
        </p:txBody>
      </p:sp>
      <p:pic>
        <p:nvPicPr>
          <p:cNvPr id="5" name="Рисунок 4">
            <a:extLst>
              <a:ext uri="{FF2B5EF4-FFF2-40B4-BE49-F238E27FC236}">
                <a16:creationId xmlns:a16="http://schemas.microsoft.com/office/drawing/2014/main" id="{056572E8-BB38-F34E-BA3A-ECB9D7C7ADC8}"/>
              </a:ext>
            </a:extLst>
          </p:cNvPr>
          <p:cNvPicPr>
            <a:picLocks noChangeAspect="1"/>
          </p:cNvPicPr>
          <p:nvPr/>
        </p:nvPicPr>
        <p:blipFill>
          <a:blip r:embed="rId2"/>
          <a:stretch>
            <a:fillRect/>
          </a:stretch>
        </p:blipFill>
        <p:spPr>
          <a:xfrm>
            <a:off x="1598745" y="1337733"/>
            <a:ext cx="3816217" cy="2137081"/>
          </a:xfrm>
          <a:prstGeom prst="rect">
            <a:avLst/>
          </a:prstGeom>
        </p:spPr>
      </p:pic>
    </p:spTree>
    <p:extLst>
      <p:ext uri="{BB962C8B-B14F-4D97-AF65-F5344CB8AC3E}">
        <p14:creationId xmlns:p14="http://schemas.microsoft.com/office/powerpoint/2010/main" val="206758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24C0159-35AE-FE41-A7C2-CFA82E42C5DD}"/>
              </a:ext>
            </a:extLst>
          </p:cNvPr>
          <p:cNvSpPr>
            <a:spLocks noGrp="1"/>
          </p:cNvSpPr>
          <p:nvPr>
            <p:ph idx="1"/>
          </p:nvPr>
        </p:nvSpPr>
        <p:spPr>
          <a:xfrm>
            <a:off x="838200" y="806824"/>
            <a:ext cx="5078506" cy="5370139"/>
          </a:xfrm>
        </p:spPr>
        <p:txBody>
          <a:bodyPr>
            <a:normAutofit/>
          </a:bodyPr>
          <a:lstStyle/>
          <a:p>
            <a:pPr algn="just"/>
            <a:r>
              <a:rPr lang="ru-UA" sz="2400" dirty="0">
                <a:effectLst/>
                <a:latin typeface="Times New Roman" panose="02020603050405020304" pitchFamily="18" charset="0"/>
                <a:ea typeface="Times New Roman" panose="02020603050405020304" pitchFamily="18" charset="0"/>
              </a:rPr>
              <a:t>Європейський Союз активно підтримує Україну в різних сферах, включаючи дипломатичну підтримку, протистояння гібридним загрозам, енергетичну допомогу та використання заморожених російських активів для відбудови країни. Ця співпраця сприяє зміцненню стійкості України та наближає її до європейських стандартів у різних сферах.</a:t>
            </a:r>
          </a:p>
          <a:p>
            <a:pPr algn="just"/>
            <a:endParaRPr lang="ru-UA" sz="3600" dirty="0"/>
          </a:p>
        </p:txBody>
      </p:sp>
      <p:pic>
        <p:nvPicPr>
          <p:cNvPr id="5" name="Рисунок 4">
            <a:extLst>
              <a:ext uri="{FF2B5EF4-FFF2-40B4-BE49-F238E27FC236}">
                <a16:creationId xmlns:a16="http://schemas.microsoft.com/office/drawing/2014/main" id="{232ED26F-1673-3E41-A2D8-5B3E99EA466A}"/>
              </a:ext>
            </a:extLst>
          </p:cNvPr>
          <p:cNvPicPr>
            <a:picLocks noChangeAspect="1"/>
          </p:cNvPicPr>
          <p:nvPr/>
        </p:nvPicPr>
        <p:blipFill>
          <a:blip r:embed="rId2"/>
          <a:stretch>
            <a:fillRect/>
          </a:stretch>
        </p:blipFill>
        <p:spPr>
          <a:xfrm>
            <a:off x="7364132" y="567885"/>
            <a:ext cx="3989668" cy="2650071"/>
          </a:xfrm>
          <a:prstGeom prst="rect">
            <a:avLst/>
          </a:prstGeom>
        </p:spPr>
      </p:pic>
      <p:pic>
        <p:nvPicPr>
          <p:cNvPr id="7" name="Рисунок 6">
            <a:extLst>
              <a:ext uri="{FF2B5EF4-FFF2-40B4-BE49-F238E27FC236}">
                <a16:creationId xmlns:a16="http://schemas.microsoft.com/office/drawing/2014/main" id="{2B2FEB82-6D36-1D4B-8154-7BA5783B2F73}"/>
              </a:ext>
            </a:extLst>
          </p:cNvPr>
          <p:cNvPicPr>
            <a:picLocks noChangeAspect="1"/>
          </p:cNvPicPr>
          <p:nvPr/>
        </p:nvPicPr>
        <p:blipFill>
          <a:blip r:embed="rId3"/>
          <a:stretch>
            <a:fillRect/>
          </a:stretch>
        </p:blipFill>
        <p:spPr>
          <a:xfrm>
            <a:off x="6275296" y="3690751"/>
            <a:ext cx="5364984" cy="2486212"/>
          </a:xfrm>
          <a:prstGeom prst="rect">
            <a:avLst/>
          </a:prstGeom>
        </p:spPr>
      </p:pic>
    </p:spTree>
    <p:extLst>
      <p:ext uri="{BB962C8B-B14F-4D97-AF65-F5344CB8AC3E}">
        <p14:creationId xmlns:p14="http://schemas.microsoft.com/office/powerpoint/2010/main" val="340829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741D530-BC27-644B-8B2E-817D46DB112A}"/>
              </a:ext>
            </a:extLst>
          </p:cNvPr>
          <p:cNvSpPr>
            <a:spLocks noGrp="1"/>
          </p:cNvSpPr>
          <p:nvPr>
            <p:ph idx="1"/>
          </p:nvPr>
        </p:nvSpPr>
        <p:spPr>
          <a:xfrm>
            <a:off x="838200" y="1825625"/>
            <a:ext cx="5706035" cy="4351338"/>
          </a:xfrm>
        </p:spPr>
        <p:txBody>
          <a:bodyPr/>
          <a:lstStyle/>
          <a:p>
            <a:r>
              <a:rPr lang="ru-UA" sz="1800" b="1" dirty="0">
                <a:effectLst/>
                <a:latin typeface="Times New Roman" panose="02020603050405020304" pitchFamily="18" charset="0"/>
                <a:ea typeface="Times New Roman" panose="02020603050405020304" pitchFamily="18" charset="0"/>
              </a:rPr>
              <a:t>Джерела:</a:t>
            </a:r>
            <a:endParaRPr lang="ru-UA" sz="1800" dirty="0">
              <a:effectLst/>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ru-UA" sz="1800" dirty="0">
                <a:effectLst/>
                <a:latin typeface="Times New Roman" panose="02020603050405020304" pitchFamily="18" charset="0"/>
                <a:ea typeface="Times New Roman" panose="02020603050405020304" pitchFamily="18" charset="0"/>
              </a:rPr>
              <a:t>Європейська Комісія — Підтримка України</a:t>
            </a:r>
          </a:p>
          <a:p>
            <a:pPr marL="342900" lvl="0" indent="-342900">
              <a:buSzPts val="1000"/>
              <a:buFont typeface="Symbol" pitchFamily="2" charset="2"/>
              <a:buChar char=""/>
              <a:tabLst>
                <a:tab pos="457200" algn="l"/>
              </a:tabLst>
            </a:pPr>
            <a:r>
              <a:rPr lang="ru-UA" sz="1800" dirty="0">
                <a:effectLst/>
                <a:latin typeface="Times New Roman" panose="02020603050405020304" pitchFamily="18" charset="0"/>
                <a:ea typeface="Times New Roman" panose="02020603050405020304" pitchFamily="18" charset="0"/>
              </a:rPr>
              <a:t>Європейська Рада — Гібридні загрози</a:t>
            </a:r>
          </a:p>
          <a:p>
            <a:pPr marL="342900" lvl="0" indent="-342900">
              <a:buSzPts val="1000"/>
              <a:buFont typeface="Symbol" pitchFamily="2" charset="2"/>
              <a:buChar char=""/>
              <a:tabLst>
                <a:tab pos="457200" algn="l"/>
              </a:tabLst>
            </a:pPr>
            <a:r>
              <a:rPr lang="ru-UA" sz="1800" dirty="0">
                <a:effectLst/>
                <a:latin typeface="Times New Roman" panose="02020603050405020304" pitchFamily="18" charset="0"/>
                <a:ea typeface="Times New Roman" panose="02020603050405020304" pitchFamily="18" charset="0"/>
              </a:rPr>
              <a:t>Європейська служба зовнішньої діяльності — Заморожені активи Росії</a:t>
            </a:r>
          </a:p>
          <a:p>
            <a:pPr marL="342900" lvl="0" indent="-342900">
              <a:buSzPts val="1000"/>
              <a:buFont typeface="Symbol" pitchFamily="2" charset="2"/>
              <a:buChar char=""/>
              <a:tabLst>
                <a:tab pos="457200" algn="l"/>
              </a:tabLst>
            </a:pPr>
            <a:r>
              <a:rPr lang="ru-UA" sz="1800" dirty="0">
                <a:effectLst/>
                <a:latin typeface="Times New Roman" panose="02020603050405020304" pitchFamily="18" charset="0"/>
                <a:ea typeface="Times New Roman" panose="02020603050405020304" pitchFamily="18" charset="0"/>
              </a:rPr>
              <a:t>Звісно, ось актуальна статистична інформація щодо підтримки України Європейським Союзом у 2024–2025 роках, подана у вигляді таблиць для зручності сприйняття:</a:t>
            </a:r>
          </a:p>
          <a:p>
            <a:endParaRPr lang="ru-UA" dirty="0"/>
          </a:p>
        </p:txBody>
      </p:sp>
      <p:pic>
        <p:nvPicPr>
          <p:cNvPr id="5" name="Рисунок 4">
            <a:extLst>
              <a:ext uri="{FF2B5EF4-FFF2-40B4-BE49-F238E27FC236}">
                <a16:creationId xmlns:a16="http://schemas.microsoft.com/office/drawing/2014/main" id="{D7D2D870-832B-A74E-8305-0B11CB058A9D}"/>
              </a:ext>
            </a:extLst>
          </p:cNvPr>
          <p:cNvPicPr>
            <a:picLocks noChangeAspect="1"/>
          </p:cNvPicPr>
          <p:nvPr/>
        </p:nvPicPr>
        <p:blipFill>
          <a:blip r:embed="rId2"/>
          <a:stretch>
            <a:fillRect/>
          </a:stretch>
        </p:blipFill>
        <p:spPr>
          <a:xfrm>
            <a:off x="6544235" y="1502570"/>
            <a:ext cx="4957856" cy="3293174"/>
          </a:xfrm>
          <a:prstGeom prst="rect">
            <a:avLst/>
          </a:prstGeom>
        </p:spPr>
      </p:pic>
    </p:spTree>
    <p:extLst>
      <p:ext uri="{BB962C8B-B14F-4D97-AF65-F5344CB8AC3E}">
        <p14:creationId xmlns:p14="http://schemas.microsoft.com/office/powerpoint/2010/main" val="286688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DDDA3E-3123-4D4B-81E2-E94F6B7AA285}"/>
              </a:ext>
            </a:extLst>
          </p:cNvPr>
          <p:cNvSpPr>
            <a:spLocks noGrp="1"/>
          </p:cNvSpPr>
          <p:nvPr>
            <p:ph type="title"/>
          </p:nvPr>
        </p:nvSpPr>
        <p:spPr/>
        <p:txBody>
          <a:bodyPr/>
          <a:lstStyle/>
          <a:p>
            <a:r>
              <a:rPr lang="ru-UA" sz="1800" b="1" dirty="0">
                <a:effectLst/>
                <a:latin typeface="Times New Roman" panose="02020603050405020304" pitchFamily="18" charset="0"/>
                <a:ea typeface="Times New Roman" panose="02020603050405020304" pitchFamily="18" charset="0"/>
              </a:rPr>
              <a:t> Військова допомога від ЄС</a:t>
            </a:r>
            <a:br>
              <a:rPr lang="ru-UA" sz="1800" dirty="0">
                <a:effectLst/>
                <a:latin typeface="Times New Roman" panose="02020603050405020304" pitchFamily="18" charset="0"/>
                <a:ea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8C43FEAC-46ED-2146-9616-2C6918B00213}"/>
              </a:ext>
            </a:extLst>
          </p:cNvPr>
          <p:cNvGraphicFramePr>
            <a:graphicFrameLocks noGrp="1"/>
          </p:cNvGraphicFramePr>
          <p:nvPr>
            <p:ph idx="1"/>
            <p:extLst>
              <p:ext uri="{D42A27DB-BD31-4B8C-83A1-F6EECF244321}">
                <p14:modId xmlns:p14="http://schemas.microsoft.com/office/powerpoint/2010/main" val="181921180"/>
              </p:ext>
            </p:extLst>
          </p:nvPr>
        </p:nvGraphicFramePr>
        <p:xfrm>
          <a:off x="838200" y="2043953"/>
          <a:ext cx="10515600" cy="3755662"/>
        </p:xfrm>
        <a:graphic>
          <a:graphicData uri="http://schemas.openxmlformats.org/drawingml/2006/table">
            <a:tbl>
              <a:tblPr firstRow="1" firstCol="1" bandRow="1">
                <a:tableStyleId>{21E4AEA4-8DFA-4A89-87EB-49C32662AFE0}</a:tableStyleId>
              </a:tblPr>
              <a:tblGrid>
                <a:gridCol w="3505200">
                  <a:extLst>
                    <a:ext uri="{9D8B030D-6E8A-4147-A177-3AD203B41FA5}">
                      <a16:colId xmlns:a16="http://schemas.microsoft.com/office/drawing/2014/main" val="405662155"/>
                    </a:ext>
                  </a:extLst>
                </a:gridCol>
                <a:gridCol w="3505200">
                  <a:extLst>
                    <a:ext uri="{9D8B030D-6E8A-4147-A177-3AD203B41FA5}">
                      <a16:colId xmlns:a16="http://schemas.microsoft.com/office/drawing/2014/main" val="1752614386"/>
                    </a:ext>
                  </a:extLst>
                </a:gridCol>
                <a:gridCol w="3505200">
                  <a:extLst>
                    <a:ext uri="{9D8B030D-6E8A-4147-A177-3AD203B41FA5}">
                      <a16:colId xmlns:a16="http://schemas.microsoft.com/office/drawing/2014/main" val="857384028"/>
                    </a:ext>
                  </a:extLst>
                </a:gridCol>
              </a:tblGrid>
              <a:tr h="469458">
                <a:tc>
                  <a:txBody>
                    <a:bodyPr/>
                    <a:lstStyle/>
                    <a:p>
                      <a:pPr algn="ctr"/>
                      <a:r>
                        <a:rPr lang="ru-UA" sz="2000">
                          <a:effectLst/>
                        </a:rPr>
                        <a:t>Категорія підтримки</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Сума (євро)</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Примітки</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3404036"/>
                  </a:ext>
                </a:extLst>
              </a:tr>
              <a:tr h="1408373">
                <a:tc>
                  <a:txBody>
                    <a:bodyPr/>
                    <a:lstStyle/>
                    <a:p>
                      <a:r>
                        <a:rPr lang="ru-UA" sz="2000" dirty="0">
                          <a:effectLst/>
                        </a:rPr>
                        <a:t>Загальна військова допомога</a:t>
                      </a:r>
                      <a:endParaRPr lang="ru-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€13,4 млрд</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Включає поставки техніки, озброєння та навчання </a:t>
                      </a:r>
                      <a:r>
                        <a:rPr lang="ru-UA" sz="2000" dirty="0">
                          <a:effectLst/>
                          <a:hlinkClick r:id="rId2"/>
                        </a:rPr>
                        <a:t>Congress.gov</a:t>
                      </a:r>
                      <a:endParaRPr lang="ru-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4585929"/>
                  </a:ext>
                </a:extLst>
              </a:tr>
              <a:tr h="1877831">
                <a:tc>
                  <a:txBody>
                    <a:bodyPr/>
                    <a:lstStyle/>
                    <a:p>
                      <a:r>
                        <a:rPr lang="ru-UA" sz="2000">
                          <a:effectLst/>
                        </a:rPr>
                        <a:t>Внесок ЄС у загальну військову допомогу</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€6,7 млрд</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ЄС надав 83% танків та 76% систем ППО, поставлених Україні з початку війни </a:t>
                      </a:r>
                      <a:r>
                        <a:rPr lang="ru-UA" sz="2000" dirty="0">
                          <a:effectLst/>
                          <a:hlinkClick r:id="rId3"/>
                        </a:rPr>
                        <a:t>Epthinktank</a:t>
                      </a:r>
                      <a:endParaRPr lang="ru-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47022"/>
                  </a:ext>
                </a:extLst>
              </a:tr>
            </a:tbl>
          </a:graphicData>
        </a:graphic>
      </p:graphicFrame>
    </p:spTree>
    <p:extLst>
      <p:ext uri="{BB962C8B-B14F-4D97-AF65-F5344CB8AC3E}">
        <p14:creationId xmlns:p14="http://schemas.microsoft.com/office/powerpoint/2010/main" val="93330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195F9-3D17-534A-AAB0-EB763ECE9803}"/>
              </a:ext>
            </a:extLst>
          </p:cNvPr>
          <p:cNvSpPr>
            <a:spLocks noGrp="1"/>
          </p:cNvSpPr>
          <p:nvPr>
            <p:ph type="title"/>
          </p:nvPr>
        </p:nvSpPr>
        <p:spPr/>
        <p:txBody>
          <a:bodyPr/>
          <a:lstStyle/>
          <a:p>
            <a:r>
              <a:rPr lang="ru-UA" sz="1800" b="1" dirty="0">
                <a:effectLst/>
                <a:latin typeface="Apple Color Emoji" pitchFamily="2" charset="0"/>
                <a:ea typeface="Times New Roman" panose="02020603050405020304" pitchFamily="18" charset="0"/>
                <a:cs typeface="Apple Color Emoji" pitchFamily="2" charset="0"/>
              </a:rPr>
              <a:t>⚠️</a:t>
            </a:r>
            <a:r>
              <a:rPr lang="ru-UA" sz="1800" b="1" dirty="0">
                <a:effectLst/>
                <a:latin typeface="Times New Roman" panose="02020603050405020304" pitchFamily="18" charset="0"/>
                <a:ea typeface="Times New Roman" panose="02020603050405020304" pitchFamily="18" charset="0"/>
              </a:rPr>
              <a:t> Кібер- та гібридні загрози</a:t>
            </a:r>
            <a:br>
              <a:rPr lang="ru-UA" sz="1800" dirty="0">
                <a:effectLst/>
                <a:latin typeface="Times New Roman" panose="02020603050405020304" pitchFamily="18" charset="0"/>
                <a:ea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D275DB54-A40F-E34D-A449-489EC8840107}"/>
              </a:ext>
            </a:extLst>
          </p:cNvPr>
          <p:cNvGraphicFramePr>
            <a:graphicFrameLocks noGrp="1"/>
          </p:cNvGraphicFramePr>
          <p:nvPr>
            <p:ph idx="1"/>
            <p:extLst>
              <p:ext uri="{D42A27DB-BD31-4B8C-83A1-F6EECF244321}">
                <p14:modId xmlns:p14="http://schemas.microsoft.com/office/powerpoint/2010/main" val="1968020852"/>
              </p:ext>
            </p:extLst>
          </p:nvPr>
        </p:nvGraphicFramePr>
        <p:xfrm>
          <a:off x="838200" y="1840860"/>
          <a:ext cx="10515600" cy="4061358"/>
        </p:xfrm>
        <a:graphic>
          <a:graphicData uri="http://schemas.openxmlformats.org/drawingml/2006/table">
            <a:tbl>
              <a:tblPr firstRow="1" firstCol="1" bandRow="1">
                <a:tableStyleId>{21E4AEA4-8DFA-4A89-87EB-49C32662AFE0}</a:tableStyleId>
              </a:tblPr>
              <a:tblGrid>
                <a:gridCol w="3505200">
                  <a:extLst>
                    <a:ext uri="{9D8B030D-6E8A-4147-A177-3AD203B41FA5}">
                      <a16:colId xmlns:a16="http://schemas.microsoft.com/office/drawing/2014/main" val="2464552655"/>
                    </a:ext>
                  </a:extLst>
                </a:gridCol>
                <a:gridCol w="3505200">
                  <a:extLst>
                    <a:ext uri="{9D8B030D-6E8A-4147-A177-3AD203B41FA5}">
                      <a16:colId xmlns:a16="http://schemas.microsoft.com/office/drawing/2014/main" val="125772578"/>
                    </a:ext>
                  </a:extLst>
                </a:gridCol>
                <a:gridCol w="3505200">
                  <a:extLst>
                    <a:ext uri="{9D8B030D-6E8A-4147-A177-3AD203B41FA5}">
                      <a16:colId xmlns:a16="http://schemas.microsoft.com/office/drawing/2014/main" val="1894299104"/>
                    </a:ext>
                  </a:extLst>
                </a:gridCol>
              </a:tblGrid>
              <a:tr h="369214">
                <a:tc>
                  <a:txBody>
                    <a:bodyPr/>
                    <a:lstStyle/>
                    <a:p>
                      <a:pPr algn="ctr"/>
                      <a:r>
                        <a:rPr lang="ru-UA" sz="2000">
                          <a:effectLst/>
                        </a:rPr>
                        <a:t>Показник</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Значення</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Примітки</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8678621"/>
                  </a:ext>
                </a:extLst>
              </a:tr>
              <a:tr h="738429">
                <a:tc>
                  <a:txBody>
                    <a:bodyPr/>
                    <a:lstStyle/>
                    <a:p>
                      <a:r>
                        <a:rPr lang="ru-UA" sz="2000">
                          <a:effectLst/>
                        </a:rPr>
                        <a:t>Кількість кіберінцидентів</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&gt;1 000</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Підтверджених як прямі кіберзагрози </a:t>
                      </a:r>
                      <a:r>
                        <a:rPr lang="ru-UA" sz="2000" dirty="0">
                          <a:effectLst/>
                          <a:hlinkClick r:id="rId2"/>
                        </a:rPr>
                        <a:t>Cyble</a:t>
                      </a:r>
                      <a:endParaRPr lang="ru-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1390991"/>
                  </a:ext>
                </a:extLst>
              </a:tr>
              <a:tr h="1107643">
                <a:tc>
                  <a:txBody>
                    <a:bodyPr/>
                    <a:lstStyle/>
                    <a:p>
                      <a:r>
                        <a:rPr lang="ru-UA" sz="2000">
                          <a:effectLst/>
                        </a:rPr>
                        <a:t>Документовані кібернапади</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&gt;650</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Операції про-російських акторів проти українських об'єктів </a:t>
                      </a:r>
                      <a:r>
                        <a:rPr lang="ru-UA" sz="2000" dirty="0">
                          <a:effectLst/>
                          <a:hlinkClick r:id="rId3"/>
                        </a:rPr>
                        <a:t>CyberPeace Institute</a:t>
                      </a:r>
                      <a:endParaRPr lang="ru-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1549192"/>
                  </a:ext>
                </a:extLst>
              </a:tr>
              <a:tr h="1846072">
                <a:tc>
                  <a:txBody>
                    <a:bodyPr/>
                    <a:lstStyle/>
                    <a:p>
                      <a:r>
                        <a:rPr lang="ru-UA" sz="2000" dirty="0">
                          <a:effectLst/>
                        </a:rPr>
                        <a:t>Спільні заходи з ЄС</a:t>
                      </a:r>
                      <a:endParaRPr lang="ru-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3+</a:t>
                      </a:r>
                      <a:endParaRPr lang="ru-U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Третя сесія діалогу з кібербезпеки відбулася в Брюсселі в липні 2024 року </a:t>
                      </a:r>
                      <a:r>
                        <a:rPr lang="ru-UA" sz="2000" dirty="0">
                          <a:effectLst/>
                          <a:hlinkClick r:id="rId4"/>
                        </a:rPr>
                        <a:t>Enlargement and Eastern Neighbourhood</a:t>
                      </a:r>
                      <a:endParaRPr lang="ru-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0339198"/>
                  </a:ext>
                </a:extLst>
              </a:tr>
            </a:tbl>
          </a:graphicData>
        </a:graphic>
      </p:graphicFrame>
    </p:spTree>
    <p:extLst>
      <p:ext uri="{BB962C8B-B14F-4D97-AF65-F5344CB8AC3E}">
        <p14:creationId xmlns:p14="http://schemas.microsoft.com/office/powerpoint/2010/main" val="160417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45D4F0-C7A2-2E46-85D0-425B47FC4EF2}"/>
              </a:ext>
            </a:extLst>
          </p:cNvPr>
          <p:cNvSpPr>
            <a:spLocks noGrp="1"/>
          </p:cNvSpPr>
          <p:nvPr>
            <p:ph type="title"/>
          </p:nvPr>
        </p:nvSpPr>
        <p:spPr/>
        <p:txBody>
          <a:bodyPr>
            <a:normAutofit/>
          </a:bodyPr>
          <a:lstStyle/>
          <a:p>
            <a:r>
              <a:rPr lang="ru-UA" sz="1800" b="1" dirty="0">
                <a:effectLst/>
                <a:latin typeface="Apple Color Emoji" pitchFamily="2" charset="0"/>
                <a:ea typeface="Times New Roman" panose="02020603050405020304" pitchFamily="18" charset="0"/>
                <a:cs typeface="Apple Color Emoji" pitchFamily="2" charset="0"/>
              </a:rPr>
              <a:t>🔒</a:t>
            </a:r>
            <a:r>
              <a:rPr lang="ru-UA" sz="1800" b="1" dirty="0">
                <a:effectLst/>
                <a:latin typeface="Times New Roman" panose="02020603050405020304" pitchFamily="18" charset="0"/>
                <a:ea typeface="Times New Roman" panose="02020603050405020304" pitchFamily="18" charset="0"/>
              </a:rPr>
              <a:t> Використання заморожених російських активів</a:t>
            </a:r>
            <a:br>
              <a:rPr lang="ru-UA" sz="1800" dirty="0">
                <a:effectLst/>
                <a:latin typeface="Times New Roman" panose="02020603050405020304" pitchFamily="18" charset="0"/>
                <a:ea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446CAFBD-0EDA-0D4A-8C5A-90FF71956BA3}"/>
              </a:ext>
            </a:extLst>
          </p:cNvPr>
          <p:cNvGraphicFramePr>
            <a:graphicFrameLocks noGrp="1"/>
          </p:cNvGraphicFramePr>
          <p:nvPr>
            <p:ph idx="1"/>
            <p:extLst>
              <p:ext uri="{D42A27DB-BD31-4B8C-83A1-F6EECF244321}">
                <p14:modId xmlns:p14="http://schemas.microsoft.com/office/powerpoint/2010/main" val="3324240530"/>
              </p:ext>
            </p:extLst>
          </p:nvPr>
        </p:nvGraphicFramePr>
        <p:xfrm>
          <a:off x="838200" y="1658760"/>
          <a:ext cx="10515600" cy="4834115"/>
        </p:xfrm>
        <a:graphic>
          <a:graphicData uri="http://schemas.openxmlformats.org/drawingml/2006/table">
            <a:tbl>
              <a:tblPr firstRow="1" firstCol="1" bandRow="1">
                <a:tableStyleId>{21E4AEA4-8DFA-4A89-87EB-49C32662AFE0}</a:tableStyleId>
              </a:tblPr>
              <a:tblGrid>
                <a:gridCol w="3505200">
                  <a:extLst>
                    <a:ext uri="{9D8B030D-6E8A-4147-A177-3AD203B41FA5}">
                      <a16:colId xmlns:a16="http://schemas.microsoft.com/office/drawing/2014/main" val="894402042"/>
                    </a:ext>
                  </a:extLst>
                </a:gridCol>
                <a:gridCol w="3505200">
                  <a:extLst>
                    <a:ext uri="{9D8B030D-6E8A-4147-A177-3AD203B41FA5}">
                      <a16:colId xmlns:a16="http://schemas.microsoft.com/office/drawing/2014/main" val="406502879"/>
                    </a:ext>
                  </a:extLst>
                </a:gridCol>
                <a:gridCol w="3505200">
                  <a:extLst>
                    <a:ext uri="{9D8B030D-6E8A-4147-A177-3AD203B41FA5}">
                      <a16:colId xmlns:a16="http://schemas.microsoft.com/office/drawing/2014/main" val="2876567094"/>
                    </a:ext>
                  </a:extLst>
                </a:gridCol>
              </a:tblGrid>
              <a:tr h="371855">
                <a:tc>
                  <a:txBody>
                    <a:bodyPr/>
                    <a:lstStyle/>
                    <a:p>
                      <a:pPr algn="ctr"/>
                      <a:r>
                        <a:rPr lang="ru-UA" sz="2000">
                          <a:effectLst/>
                        </a:rPr>
                        <a:t>Показник</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Значення</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Примітки</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0965750"/>
                  </a:ext>
                </a:extLst>
              </a:tr>
              <a:tr h="743710">
                <a:tc>
                  <a:txBody>
                    <a:bodyPr/>
                    <a:lstStyle/>
                    <a:p>
                      <a:r>
                        <a:rPr lang="ru-UA" sz="2000" dirty="0">
                          <a:effectLst/>
                        </a:rPr>
                        <a:t>Загальна сума заморожених активів</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€210 млрд</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З них €185 млрд знаходяться в Euroclear, Бельгія </a:t>
                      </a:r>
                      <a:r>
                        <a:rPr lang="ru-UA" sz="2000">
                          <a:effectLst/>
                          <a:hlinkClick r:id="rId2"/>
                        </a:rPr>
                        <a:t>Al Jazeera</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2653892"/>
                  </a:ext>
                </a:extLst>
              </a:tr>
              <a:tr h="1859275">
                <a:tc>
                  <a:txBody>
                    <a:bodyPr/>
                    <a:lstStyle/>
                    <a:p>
                      <a:r>
                        <a:rPr lang="ru-UA" sz="2000">
                          <a:effectLst/>
                        </a:rPr>
                        <a:t>Плановане використання</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€140 млрд</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ЄС розглядає можливість використання доходів від цих активів для фінансування кредиту на відбудову України </a:t>
                      </a:r>
                      <a:r>
                        <a:rPr lang="ru-UA" sz="2000">
                          <a:effectLst/>
                          <a:hlinkClick r:id="rId3"/>
                        </a:rPr>
                        <a:t>AP News</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6447728"/>
                  </a:ext>
                </a:extLst>
              </a:tr>
              <a:tr h="1859275">
                <a:tc>
                  <a:txBody>
                    <a:bodyPr/>
                    <a:lstStyle/>
                    <a:p>
                      <a:r>
                        <a:rPr lang="ru-UA" sz="2000">
                          <a:effectLst/>
                        </a:rPr>
                        <a:t>Підтримка ініціативи</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Змішана</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Країни, такі як Німеччина, Фінляндія та Швеція підтримують, Франція та Бельгія висловлюють обережність </a:t>
                      </a:r>
                      <a:r>
                        <a:rPr lang="ru-UA" sz="2000" dirty="0">
                          <a:effectLst/>
                          <a:hlinkClick r:id="rId4"/>
                        </a:rPr>
                        <a:t>Фінансовий час</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3860441"/>
                  </a:ext>
                </a:extLst>
              </a:tr>
            </a:tbl>
          </a:graphicData>
        </a:graphic>
      </p:graphicFrame>
    </p:spTree>
    <p:extLst>
      <p:ext uri="{BB962C8B-B14F-4D97-AF65-F5344CB8AC3E}">
        <p14:creationId xmlns:p14="http://schemas.microsoft.com/office/powerpoint/2010/main" val="3809192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E10B7A-E428-E748-93EE-A02042B91B90}"/>
              </a:ext>
            </a:extLst>
          </p:cNvPr>
          <p:cNvSpPr>
            <a:spLocks noGrp="1"/>
          </p:cNvSpPr>
          <p:nvPr>
            <p:ph type="title"/>
          </p:nvPr>
        </p:nvSpPr>
        <p:spPr/>
        <p:txBody>
          <a:bodyPr>
            <a:normAutofit/>
          </a:bodyPr>
          <a:lstStyle/>
          <a:p>
            <a:r>
              <a:rPr lang="ru-UA" sz="1800" b="1" dirty="0">
                <a:solidFill>
                  <a:srgbClr val="000000"/>
                </a:solidFill>
                <a:effectLst/>
                <a:latin typeface="Apple Color Emoji" pitchFamily="2" charset="0"/>
                <a:ea typeface="Times New Roman" panose="02020603050405020304" pitchFamily="18" charset="0"/>
                <a:cs typeface="Apple Color Emoji" pitchFamily="2" charset="0"/>
              </a:rPr>
              <a:t>⚡</a:t>
            </a:r>
            <a:r>
              <a:rPr lang="ru-UA" sz="1800" b="1" dirty="0">
                <a:solidFill>
                  <a:srgbClr val="000000"/>
                </a:solidFill>
                <a:effectLst/>
                <a:latin typeface="Times New Roman" panose="02020603050405020304" pitchFamily="18" charset="0"/>
                <a:ea typeface="Times New Roman" panose="02020603050405020304" pitchFamily="18" charset="0"/>
              </a:rPr>
              <a:t> Енергетична підтримка та імпорт енергоносіїв з Росії</a:t>
            </a:r>
            <a:br>
              <a:rPr lang="ru-UA" sz="1800" dirty="0">
                <a:effectLst/>
                <a:latin typeface="Times New Roman" panose="02020603050405020304" pitchFamily="18" charset="0"/>
                <a:ea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E4D540FB-13D7-D946-9B2D-68D1D9D96108}"/>
              </a:ext>
            </a:extLst>
          </p:cNvPr>
          <p:cNvGraphicFramePr>
            <a:graphicFrameLocks noGrp="1"/>
          </p:cNvGraphicFramePr>
          <p:nvPr>
            <p:ph idx="1"/>
            <p:extLst>
              <p:ext uri="{D42A27DB-BD31-4B8C-83A1-F6EECF244321}">
                <p14:modId xmlns:p14="http://schemas.microsoft.com/office/powerpoint/2010/main" val="4187985358"/>
              </p:ext>
            </p:extLst>
          </p:nvPr>
        </p:nvGraphicFramePr>
        <p:xfrm>
          <a:off x="838200" y="1027906"/>
          <a:ext cx="10515600" cy="3048000"/>
        </p:xfrm>
        <a:graphic>
          <a:graphicData uri="http://schemas.openxmlformats.org/drawingml/2006/table">
            <a:tbl>
              <a:tblPr firstRow="1" firstCol="1" bandRow="1">
                <a:tableStyleId>{21E4AEA4-8DFA-4A89-87EB-49C32662AFE0}</a:tableStyleId>
              </a:tblPr>
              <a:tblGrid>
                <a:gridCol w="3505200">
                  <a:extLst>
                    <a:ext uri="{9D8B030D-6E8A-4147-A177-3AD203B41FA5}">
                      <a16:colId xmlns:a16="http://schemas.microsoft.com/office/drawing/2014/main" val="1732257765"/>
                    </a:ext>
                  </a:extLst>
                </a:gridCol>
                <a:gridCol w="3505200">
                  <a:extLst>
                    <a:ext uri="{9D8B030D-6E8A-4147-A177-3AD203B41FA5}">
                      <a16:colId xmlns:a16="http://schemas.microsoft.com/office/drawing/2014/main" val="3972931205"/>
                    </a:ext>
                  </a:extLst>
                </a:gridCol>
                <a:gridCol w="3505200">
                  <a:extLst>
                    <a:ext uri="{9D8B030D-6E8A-4147-A177-3AD203B41FA5}">
                      <a16:colId xmlns:a16="http://schemas.microsoft.com/office/drawing/2014/main" val="9969777"/>
                    </a:ext>
                  </a:extLst>
                </a:gridCol>
              </a:tblGrid>
              <a:tr h="0">
                <a:tc>
                  <a:txBody>
                    <a:bodyPr/>
                    <a:lstStyle/>
                    <a:p>
                      <a:pPr algn="ctr"/>
                      <a:r>
                        <a:rPr lang="ru-UA" sz="2000" dirty="0">
                          <a:effectLst/>
                        </a:rPr>
                        <a:t>Показник</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Значення</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Примітки</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6182868"/>
                  </a:ext>
                </a:extLst>
              </a:tr>
              <a:tr h="0">
                <a:tc>
                  <a:txBody>
                    <a:bodyPr/>
                    <a:lstStyle/>
                    <a:p>
                      <a:r>
                        <a:rPr lang="ru-UA" sz="2000" dirty="0">
                          <a:effectLst/>
                        </a:rPr>
                        <a:t>Імпорт енергоносіїв з Росії (2024)</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€21,9 млрд</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ЄС імпортував енергоносії з Росії на суму €21,9 млрд, що перевищує фінансову допомогу Україні в 2024 році </a:t>
                      </a:r>
                      <a:r>
                        <a:rPr lang="ru-UA" sz="2000">
                          <a:effectLst/>
                          <a:hlinkClick r:id="rId2"/>
                        </a:rPr>
                        <a:t>CREA</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1719814"/>
                  </a:ext>
                </a:extLst>
              </a:tr>
              <a:tr h="0">
                <a:tc>
                  <a:txBody>
                    <a:bodyPr/>
                    <a:lstStyle/>
                    <a:p>
                      <a:r>
                        <a:rPr lang="ru-UA" sz="2000" dirty="0">
                          <a:effectLst/>
                        </a:rPr>
                        <a:t>Зменшення залежності від Росії</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-26% (газ)</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З 45% у 2021 році до 19% у 2024 році </a:t>
                      </a:r>
                      <a:r>
                        <a:rPr lang="ru-UA" sz="2000">
                          <a:effectLst/>
                          <a:hlinkClick r:id="rId3"/>
                        </a:rPr>
                        <a:t>Al Jazeera</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2254961"/>
                  </a:ext>
                </a:extLst>
              </a:tr>
              <a:tr h="0">
                <a:tc>
                  <a:txBody>
                    <a:bodyPr/>
                    <a:lstStyle/>
                    <a:p>
                      <a:endParaRPr lang="ru-UA" sz="1800">
                        <a:effectLst/>
                        <a:latin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-24% (нафта)</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З 27% у 2021 році до 3% у 2024 році </a:t>
                      </a:r>
                      <a:r>
                        <a:rPr lang="ru-UA" sz="2000" dirty="0">
                          <a:effectLst/>
                          <a:hlinkClick r:id="rId3"/>
                        </a:rPr>
                        <a:t>Al Jazeera</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8601201"/>
                  </a:ext>
                </a:extLst>
              </a:tr>
            </a:tbl>
          </a:graphicData>
        </a:graphic>
      </p:graphicFrame>
      <p:pic>
        <p:nvPicPr>
          <p:cNvPr id="6" name="Рисунок 5">
            <a:extLst>
              <a:ext uri="{FF2B5EF4-FFF2-40B4-BE49-F238E27FC236}">
                <a16:creationId xmlns:a16="http://schemas.microsoft.com/office/drawing/2014/main" id="{0CC0CE4D-F431-964B-8369-9C053BE1F059}"/>
              </a:ext>
            </a:extLst>
          </p:cNvPr>
          <p:cNvPicPr>
            <a:picLocks noChangeAspect="1"/>
          </p:cNvPicPr>
          <p:nvPr/>
        </p:nvPicPr>
        <p:blipFill>
          <a:blip r:embed="rId4"/>
          <a:stretch>
            <a:fillRect/>
          </a:stretch>
        </p:blipFill>
        <p:spPr>
          <a:xfrm>
            <a:off x="6809954" y="4118349"/>
            <a:ext cx="4543846" cy="2374526"/>
          </a:xfrm>
          <a:prstGeom prst="rect">
            <a:avLst/>
          </a:prstGeom>
        </p:spPr>
      </p:pic>
    </p:spTree>
    <p:extLst>
      <p:ext uri="{BB962C8B-B14F-4D97-AF65-F5344CB8AC3E}">
        <p14:creationId xmlns:p14="http://schemas.microsoft.com/office/powerpoint/2010/main" val="3629003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6D7759-B154-E842-8CAD-512E1D99BB5D}"/>
              </a:ext>
            </a:extLst>
          </p:cNvPr>
          <p:cNvSpPr>
            <a:spLocks noGrp="1"/>
          </p:cNvSpPr>
          <p:nvPr>
            <p:ph type="title"/>
          </p:nvPr>
        </p:nvSpPr>
        <p:spPr/>
        <p:txBody>
          <a:bodyPr>
            <a:normAutofit/>
          </a:bodyPr>
          <a:lstStyle/>
          <a:p>
            <a:r>
              <a:rPr lang="ru-UA" sz="1800" b="1" dirty="0">
                <a:solidFill>
                  <a:srgbClr val="000000"/>
                </a:solidFill>
                <a:effectLst/>
                <a:latin typeface="Times New Roman" panose="02020603050405020304" pitchFamily="18" charset="0"/>
                <a:ea typeface="Times New Roman" panose="02020603050405020304" pitchFamily="18" charset="0"/>
              </a:rPr>
              <a:t>Фінансова та гуманітарна підтримка України від ЄС</a:t>
            </a:r>
            <a:br>
              <a:rPr lang="ru-UA" sz="1800" dirty="0">
                <a:effectLst/>
                <a:latin typeface="Times New Roman" panose="02020603050405020304" pitchFamily="18" charset="0"/>
                <a:ea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8203A09E-6003-8644-9413-D73699D4C154}"/>
              </a:ext>
            </a:extLst>
          </p:cNvPr>
          <p:cNvGraphicFramePr>
            <a:graphicFrameLocks noGrp="1"/>
          </p:cNvGraphicFramePr>
          <p:nvPr>
            <p:ph idx="1"/>
            <p:extLst>
              <p:ext uri="{D42A27DB-BD31-4B8C-83A1-F6EECF244321}">
                <p14:modId xmlns:p14="http://schemas.microsoft.com/office/powerpoint/2010/main" val="35556492"/>
              </p:ext>
            </p:extLst>
          </p:nvPr>
        </p:nvGraphicFramePr>
        <p:xfrm>
          <a:off x="493713" y="762000"/>
          <a:ext cx="10515600" cy="5486400"/>
        </p:xfrm>
        <a:graphic>
          <a:graphicData uri="http://schemas.openxmlformats.org/drawingml/2006/table">
            <a:tbl>
              <a:tblPr firstRow="1" firstCol="1" bandRow="1">
                <a:tableStyleId>{21E4AEA4-8DFA-4A89-87EB-49C32662AFE0}</a:tableStyleId>
              </a:tblPr>
              <a:tblGrid>
                <a:gridCol w="3505200">
                  <a:extLst>
                    <a:ext uri="{9D8B030D-6E8A-4147-A177-3AD203B41FA5}">
                      <a16:colId xmlns:a16="http://schemas.microsoft.com/office/drawing/2014/main" val="1644637566"/>
                    </a:ext>
                  </a:extLst>
                </a:gridCol>
                <a:gridCol w="3505200">
                  <a:extLst>
                    <a:ext uri="{9D8B030D-6E8A-4147-A177-3AD203B41FA5}">
                      <a16:colId xmlns:a16="http://schemas.microsoft.com/office/drawing/2014/main" val="2757627931"/>
                    </a:ext>
                  </a:extLst>
                </a:gridCol>
                <a:gridCol w="3505200">
                  <a:extLst>
                    <a:ext uri="{9D8B030D-6E8A-4147-A177-3AD203B41FA5}">
                      <a16:colId xmlns:a16="http://schemas.microsoft.com/office/drawing/2014/main" val="140697806"/>
                    </a:ext>
                  </a:extLst>
                </a:gridCol>
              </a:tblGrid>
              <a:tr h="0">
                <a:tc>
                  <a:txBody>
                    <a:bodyPr/>
                    <a:lstStyle/>
                    <a:p>
                      <a:pPr algn="ctr"/>
                      <a:r>
                        <a:rPr lang="ru-UA" sz="2000">
                          <a:effectLst/>
                        </a:rPr>
                        <a:t>Категорія підтримки</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Сума (євро)</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ru-UA" sz="2000">
                          <a:effectLst/>
                        </a:rPr>
                        <a:t>Примітки</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6338564"/>
                  </a:ext>
                </a:extLst>
              </a:tr>
              <a:tr h="0">
                <a:tc>
                  <a:txBody>
                    <a:bodyPr/>
                    <a:lstStyle/>
                    <a:p>
                      <a:r>
                        <a:rPr lang="ru-UA" sz="2000" dirty="0">
                          <a:effectLst/>
                        </a:rPr>
                        <a:t>Загальна фінансова допомога</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€36 млрд</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Включає гранти, кредити та гарантії від ЄС та його держав-членів за період 2022–2025 </a:t>
                      </a:r>
                      <a:r>
                        <a:rPr lang="ru-UA" sz="2000">
                          <a:effectLst/>
                          <a:hlinkClick r:id="rId2"/>
                        </a:rPr>
                        <a:t>Європейська служба зовнішньої діяльності</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6225456"/>
                  </a:ext>
                </a:extLst>
              </a:tr>
              <a:tr h="0">
                <a:tc>
                  <a:txBody>
                    <a:bodyPr/>
                    <a:lstStyle/>
                    <a:p>
                      <a:r>
                        <a:rPr lang="ru-UA" sz="2000" dirty="0">
                          <a:effectLst/>
                        </a:rPr>
                        <a:t>Підтримка через Ukraine Facility</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€15,6 млрд</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З них €12,4 млрд вже надано у 2024 році </a:t>
                      </a:r>
                      <a:r>
                        <a:rPr lang="ru-UA" sz="2000">
                          <a:effectLst/>
                          <a:hlinkClick r:id="rId3"/>
                        </a:rPr>
                        <a:t>Enlargement and Eastern Neighbourhood</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0881486"/>
                  </a:ext>
                </a:extLst>
              </a:tr>
              <a:tr h="0">
                <a:tc>
                  <a:txBody>
                    <a:bodyPr/>
                    <a:lstStyle/>
                    <a:p>
                      <a:r>
                        <a:rPr lang="ru-UA" sz="2000">
                          <a:effectLst/>
                        </a:rPr>
                        <a:t>Гуманітарна допомога</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€4,8 млрд</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Включає допомогу на відновлення шкіл, кризову допомогу та бюджетну підтримку </a:t>
                      </a:r>
                      <a:r>
                        <a:rPr lang="ru-UA" sz="2000">
                          <a:effectLst/>
                          <a:hlinkClick r:id="rId2"/>
                        </a:rPr>
                        <a:t>Європейська служба зовнішньої діяльності</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3420180"/>
                  </a:ext>
                </a:extLst>
              </a:tr>
              <a:tr h="0">
                <a:tc>
                  <a:txBody>
                    <a:bodyPr/>
                    <a:lstStyle/>
                    <a:p>
                      <a:r>
                        <a:rPr lang="ru-UA" sz="2000">
                          <a:effectLst/>
                        </a:rPr>
                        <a:t>Енергетична підтримка</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a:effectLst/>
                        </a:rPr>
                        <a:t>€160 млн</a:t>
                      </a:r>
                      <a:endParaRPr lang="ru-U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ru-UA" sz="2000" dirty="0">
                          <a:effectLst/>
                        </a:rPr>
                        <a:t>Спрямована на забезпечення енергетичної безпеки України в зимовий період 2024–2025 років </a:t>
                      </a:r>
                      <a:r>
                        <a:rPr lang="ru-UA" sz="2000" dirty="0">
                          <a:effectLst/>
                          <a:hlinkClick r:id="rId4"/>
                        </a:rPr>
                        <a:t>European Commission</a:t>
                      </a:r>
                      <a:endParaRPr lang="ru-U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9581380"/>
                  </a:ext>
                </a:extLst>
              </a:tr>
            </a:tbl>
          </a:graphicData>
        </a:graphic>
      </p:graphicFrame>
    </p:spTree>
    <p:extLst>
      <p:ext uri="{BB962C8B-B14F-4D97-AF65-F5344CB8AC3E}">
        <p14:creationId xmlns:p14="http://schemas.microsoft.com/office/powerpoint/2010/main" val="16388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84" y="232623"/>
            <a:ext cx="10364451" cy="1596177"/>
          </a:xfrm>
        </p:spPr>
        <p:txBody>
          <a:bodyPr>
            <a:normAutofit/>
          </a:bodyPr>
          <a:lstStyle/>
          <a:p>
            <a:r>
              <a:rPr lang="uk-UA" sz="3200" dirty="0"/>
              <a:t>Фінансування фондів планується на семирічний термін</a:t>
            </a:r>
            <a:endParaRPr lang="uk-UA" dirty="0"/>
          </a:p>
        </p:txBody>
      </p:sp>
      <p:sp>
        <p:nvSpPr>
          <p:cNvPr id="3" name="Объект 2"/>
          <p:cNvSpPr>
            <a:spLocks noGrp="1"/>
          </p:cNvSpPr>
          <p:nvPr>
            <p:ph idx="1"/>
          </p:nvPr>
        </p:nvSpPr>
        <p:spPr>
          <a:xfrm>
            <a:off x="279918" y="1828800"/>
            <a:ext cx="8090359" cy="4446954"/>
          </a:xfrm>
          <a:solidFill>
            <a:schemeClr val="accent2">
              <a:lumMod val="75000"/>
            </a:schemeClr>
          </a:solidFill>
        </p:spPr>
        <p:txBody>
          <a:bodyPr>
            <a:normAutofit fontScale="92500" lnSpcReduction="10000"/>
          </a:bodyPr>
          <a:lstStyle/>
          <a:p>
            <a:r>
              <a:rPr lang="uk-UA" dirty="0"/>
              <a:t>Наступний період фінансування, на який Україна потенційно може вплинути – 2021-2027.</a:t>
            </a:r>
          </a:p>
          <a:p>
            <a:r>
              <a:rPr lang="uk-UA" dirty="0"/>
              <a:t> Для багатьох країн, структурні та інвестиційні фонди ЄС – це необхідні додаткові інвестиції у часи, коли державний сектор потребує структурних реформ та реформ соціальної політики.</a:t>
            </a:r>
          </a:p>
          <a:p>
            <a:r>
              <a:rPr lang="uk-UA" dirty="0"/>
              <a:t>Таким чином, вищезазначені європейські фонди підтримують:</a:t>
            </a:r>
          </a:p>
          <a:p>
            <a:pPr marL="0" indent="0">
              <a:buNone/>
            </a:pPr>
            <a:r>
              <a:rPr lang="uk-UA" dirty="0"/>
              <a:t>• соціальні інновації та новітні методи боротьби з соціальними проблемами у державах-членах ЄС;</a:t>
            </a:r>
          </a:p>
          <a:p>
            <a:pPr marL="0" indent="0">
              <a:buNone/>
            </a:pPr>
            <a:r>
              <a:rPr lang="uk-UA" dirty="0"/>
              <a:t>• обмін досвідом та кооперацію між різними країнами щодо соціальної політики, її проблем та викликів;</a:t>
            </a:r>
          </a:p>
          <a:p>
            <a:pPr marL="0" indent="0">
              <a:buNone/>
            </a:pPr>
            <a:r>
              <a:rPr lang="uk-UA" dirty="0"/>
              <a:t>• розвиток масштабних європейських проектів або масштабування менших задля поліпшення соціальної ситуації у країнах Європи;</a:t>
            </a:r>
          </a:p>
          <a:p>
            <a:pPr marL="0" indent="0">
              <a:buNone/>
            </a:pPr>
            <a:r>
              <a:rPr lang="uk-UA" dirty="0"/>
              <a:t>• продовження впливових проектів, на імплементацію яких не вистачає коштів без підтримки структурних та інвестиційних фондів ЄС.</a:t>
            </a:r>
          </a:p>
        </p:txBody>
      </p:sp>
      <p:sp>
        <p:nvSpPr>
          <p:cNvPr id="4" name="Дата 3">
            <a:extLst>
              <a:ext uri="{FF2B5EF4-FFF2-40B4-BE49-F238E27FC236}">
                <a16:creationId xmlns:a16="http://schemas.microsoft.com/office/drawing/2014/main" id="{654A2920-C011-7D4F-B567-B99C2FDEC0D5}"/>
              </a:ext>
            </a:extLst>
          </p:cNvPr>
          <p:cNvSpPr>
            <a:spLocks noGrp="1"/>
          </p:cNvSpPr>
          <p:nvPr>
            <p:ph type="dt" sz="half" idx="10"/>
          </p:nvPr>
        </p:nvSpPr>
        <p:spPr/>
        <p:txBody>
          <a:bodyPr/>
          <a:lstStyle/>
          <a:p>
            <a:fld id="{28151058-60B8-9945-B707-1055C60763B4}" type="datetime1">
              <a:rPr lang="ru-RU" smtClean="0"/>
              <a:t>23.01.2026</a:t>
            </a:fld>
            <a:endParaRPr lang="ru-UA"/>
          </a:p>
        </p:txBody>
      </p:sp>
      <p:sp>
        <p:nvSpPr>
          <p:cNvPr id="5" name="Номер слайда 4">
            <a:extLst>
              <a:ext uri="{FF2B5EF4-FFF2-40B4-BE49-F238E27FC236}">
                <a16:creationId xmlns:a16="http://schemas.microsoft.com/office/drawing/2014/main" id="{6B7DC423-6B26-2148-A6E3-7381A380E315}"/>
              </a:ext>
            </a:extLst>
          </p:cNvPr>
          <p:cNvSpPr>
            <a:spLocks noGrp="1"/>
          </p:cNvSpPr>
          <p:nvPr>
            <p:ph type="sldNum" sz="quarter" idx="12"/>
          </p:nvPr>
        </p:nvSpPr>
        <p:spPr/>
        <p:txBody>
          <a:bodyPr/>
          <a:lstStyle/>
          <a:p>
            <a:fld id="{D4CBF4CF-B119-4841-B505-2CAA97F19D28}" type="slidenum">
              <a:rPr lang="ru-UA" smtClean="0"/>
              <a:t>3</a:t>
            </a:fld>
            <a:endParaRPr lang="ru-U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109" y="4723179"/>
            <a:ext cx="2659796" cy="175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105" y="1238249"/>
            <a:ext cx="2574803" cy="270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766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2F1DA0-CE47-9445-8ED7-0D968757FC16}"/>
              </a:ext>
            </a:extLst>
          </p:cNvPr>
          <p:cNvSpPr>
            <a:spLocks noGrp="1"/>
          </p:cNvSpPr>
          <p:nvPr>
            <p:ph idx="1"/>
          </p:nvPr>
        </p:nvSpPr>
        <p:spPr>
          <a:xfrm>
            <a:off x="5396752" y="842682"/>
            <a:ext cx="5957047" cy="5334281"/>
          </a:xfrm>
        </p:spPr>
        <p:txBody>
          <a:bodyPr>
            <a:normAutofit/>
          </a:bodyPr>
          <a:lstStyle/>
          <a:p>
            <a:pPr algn="just"/>
            <a:r>
              <a:rPr lang="ru-UA" sz="1800" dirty="0">
                <a:effectLst/>
                <a:latin typeface="Times New Roman" panose="02020603050405020304" pitchFamily="18" charset="0"/>
                <a:ea typeface="Times New Roman" panose="02020603050405020304" pitchFamily="18" charset="0"/>
              </a:rPr>
              <a:t>Європейський Союз виступає для України не лише як стратегічний партнер, а й як цілісна система інституцій та механізмів підтримки, яка охоплює політичну, економічну, безпекову, правову та гуманітарну сфери. Статус кандидата на членство та переговорний процес відкривають Україні перспективу глибшої інтеграції, проте це вимагає комплексної модернізації, реформ та тісної співпраці з усіма інституціями ЄС.</a:t>
            </a:r>
          </a:p>
          <a:p>
            <a:pPr algn="just"/>
            <a:r>
              <a:rPr lang="ru-UA" sz="1800" dirty="0">
                <a:effectLst/>
                <a:latin typeface="Times New Roman" panose="02020603050405020304" pitchFamily="18" charset="0"/>
                <a:ea typeface="Times New Roman" panose="02020603050405020304" pitchFamily="18" charset="0"/>
              </a:rPr>
              <a:t>Сучасна геополітична реальність, зокрема війна та гібридні загрози, роблять співробітництво з ЄС стратегічним фактором виживання й розвитку України. ЄС відповідає на виклики через різноманітні механізми: від дипломатії до практичної допомоги в обороні та відбудові. Це створює міцну платформу для майбутньої інтеграції України до європейської спільноти.</a:t>
            </a:r>
          </a:p>
          <a:p>
            <a:pPr algn="just"/>
            <a:endParaRPr lang="ru-UA" sz="2400" dirty="0"/>
          </a:p>
        </p:txBody>
      </p:sp>
      <p:pic>
        <p:nvPicPr>
          <p:cNvPr id="5" name="Рисунок 4">
            <a:extLst>
              <a:ext uri="{FF2B5EF4-FFF2-40B4-BE49-F238E27FC236}">
                <a16:creationId xmlns:a16="http://schemas.microsoft.com/office/drawing/2014/main" id="{BA1A5622-C5BC-A046-9A34-52D79C1A2076}"/>
              </a:ext>
            </a:extLst>
          </p:cNvPr>
          <p:cNvPicPr>
            <a:picLocks noChangeAspect="1"/>
          </p:cNvPicPr>
          <p:nvPr/>
        </p:nvPicPr>
        <p:blipFill>
          <a:blip r:embed="rId2"/>
          <a:stretch>
            <a:fillRect/>
          </a:stretch>
        </p:blipFill>
        <p:spPr>
          <a:xfrm>
            <a:off x="681318" y="523688"/>
            <a:ext cx="4536141" cy="2740585"/>
          </a:xfrm>
          <a:prstGeom prst="rect">
            <a:avLst/>
          </a:prstGeom>
        </p:spPr>
      </p:pic>
      <p:pic>
        <p:nvPicPr>
          <p:cNvPr id="7" name="Рисунок 6">
            <a:extLst>
              <a:ext uri="{FF2B5EF4-FFF2-40B4-BE49-F238E27FC236}">
                <a16:creationId xmlns:a16="http://schemas.microsoft.com/office/drawing/2014/main" id="{9C7B4300-D3ED-B44A-830A-D0374B36F2D8}"/>
              </a:ext>
            </a:extLst>
          </p:cNvPr>
          <p:cNvPicPr>
            <a:picLocks noChangeAspect="1"/>
          </p:cNvPicPr>
          <p:nvPr/>
        </p:nvPicPr>
        <p:blipFill>
          <a:blip r:embed="rId3"/>
          <a:stretch>
            <a:fillRect/>
          </a:stretch>
        </p:blipFill>
        <p:spPr>
          <a:xfrm>
            <a:off x="681317" y="3429000"/>
            <a:ext cx="4536141" cy="2540239"/>
          </a:xfrm>
          <a:prstGeom prst="rect">
            <a:avLst/>
          </a:prstGeom>
        </p:spPr>
      </p:pic>
    </p:spTree>
    <p:extLst>
      <p:ext uri="{BB962C8B-B14F-4D97-AF65-F5344CB8AC3E}">
        <p14:creationId xmlns:p14="http://schemas.microsoft.com/office/powerpoint/2010/main" val="2943116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378" y="447188"/>
            <a:ext cx="10569245" cy="1358166"/>
          </a:xfrm>
        </p:spPr>
        <p:txBody>
          <a:bodyPr>
            <a:normAutofit/>
          </a:bodyPr>
          <a:lstStyle/>
          <a:p>
            <a:pPr algn="just"/>
            <a:r>
              <a:rPr lang="uk-UA" sz="2000" dirty="0"/>
              <a:t>ЄС пропонує країнам, охопленим Європейською політикою сусідства, можливість участі у різноманітних видах діяльності ЄС за допомогою більш інтенсивної співпраці у сфері політики, економіки та культури, з метою зміцнення стабільності, безпеки та добробуту всіх партнерів.</a:t>
            </a:r>
            <a:endParaRPr lang="uk-UA" sz="3200" dirty="0"/>
          </a:p>
        </p:txBody>
      </p:sp>
      <p:sp>
        <p:nvSpPr>
          <p:cNvPr id="3" name="Объект 2"/>
          <p:cNvSpPr>
            <a:spLocks noGrp="1"/>
          </p:cNvSpPr>
          <p:nvPr>
            <p:ph idx="1"/>
          </p:nvPr>
        </p:nvSpPr>
        <p:spPr>
          <a:xfrm>
            <a:off x="384444" y="1911927"/>
            <a:ext cx="8344657" cy="4340383"/>
          </a:xfrm>
          <a:solidFill>
            <a:schemeClr val="accent2">
              <a:lumMod val="75000"/>
            </a:schemeClr>
          </a:solidFill>
        </p:spPr>
        <p:txBody>
          <a:bodyPr>
            <a:normAutofit fontScale="92500" lnSpcReduction="20000"/>
          </a:bodyPr>
          <a:lstStyle/>
          <a:p>
            <a:endParaRPr lang="uk-UA" dirty="0"/>
          </a:p>
          <a:p>
            <a:pPr algn="just"/>
            <a:r>
              <a:rPr lang="uk-UA" dirty="0"/>
              <a:t>Впровадження інструменту </a:t>
            </a:r>
            <a:r>
              <a:rPr lang="en-US" dirty="0"/>
              <a:t>Twinning </a:t>
            </a:r>
            <a:r>
              <a:rPr lang="uk-UA" dirty="0"/>
              <a:t>було започатковано Європейською Комісією в 1997 році у контексті розширення Європейського Союзу. Цей новий інструмент інституційної розбудови був створений з метою інтеграції законодавства ЄС у законодавство </a:t>
            </a:r>
            <a:r>
              <a:rPr lang="uk-UA" dirty="0" err="1"/>
              <a:t>країн-бенефіціарів</a:t>
            </a:r>
            <a:r>
              <a:rPr lang="uk-UA" dirty="0"/>
              <a:t>.</a:t>
            </a:r>
          </a:p>
          <a:p>
            <a:pPr algn="just"/>
            <a:endParaRPr lang="uk-UA" dirty="0"/>
          </a:p>
          <a:p>
            <a:pPr algn="just"/>
            <a:r>
              <a:rPr lang="en-US" b="1" dirty="0"/>
              <a:t>Twinning (TWG) </a:t>
            </a:r>
            <a:r>
              <a:rPr lang="uk-UA" dirty="0"/>
              <a:t>- це інструмент інституційного будівництва, форма прямої технічної співпраці між центральними органами виконавчої влади країни, що виступають </a:t>
            </a:r>
            <a:r>
              <a:rPr lang="uk-UA" dirty="0" err="1"/>
              <a:t>бенефіціарами</a:t>
            </a:r>
            <a:r>
              <a:rPr lang="uk-UA" dirty="0"/>
              <a:t> цього виду зовнішньої допомоги ЄС, та органами влади країн-членів Європейського Союзу. </a:t>
            </a:r>
            <a:r>
              <a:rPr lang="en-US" dirty="0"/>
              <a:t>Twinning </a:t>
            </a:r>
            <a:r>
              <a:rPr lang="uk-UA" dirty="0"/>
              <a:t>має на меті допомагати </a:t>
            </a:r>
            <a:r>
              <a:rPr lang="uk-UA" dirty="0" err="1"/>
              <a:t>країнам-бенефіціарам</a:t>
            </a:r>
            <a:r>
              <a:rPr lang="uk-UA" dirty="0"/>
              <a:t> у розбудові сучасних і ефективних органів центральної та місцевої влади, структури, людських ресурсів та управлінського потенціалу яких дозволяли б впроваджувати законодавство ЄС (</a:t>
            </a:r>
            <a:r>
              <a:rPr lang="en-US" dirty="0" err="1"/>
              <a:t>acquis</a:t>
            </a:r>
            <a:r>
              <a:rPr lang="en-US" dirty="0"/>
              <a:t> </a:t>
            </a:r>
            <a:r>
              <a:rPr lang="en-US" dirty="0" err="1"/>
              <a:t>communautaire</a:t>
            </a:r>
            <a:r>
              <a:rPr lang="en-US" dirty="0"/>
              <a:t>) </a:t>
            </a:r>
            <a:r>
              <a:rPr lang="uk-UA" dirty="0"/>
              <a:t>на рівні стандартів, прийнятих у країнах-членах ЄС. </a:t>
            </a:r>
            <a:r>
              <a:rPr lang="en-US" dirty="0"/>
              <a:t>Twinning </a:t>
            </a:r>
            <a:r>
              <a:rPr lang="uk-UA" dirty="0"/>
              <a:t>надає державним органам рамки для роботи з партнерами з країн-членів ЄС. У співпраці вони розробляють і впроваджують проект, націлений на інтегрування в національне законодавство та виконання конкретної частини </a:t>
            </a:r>
            <a:r>
              <a:rPr lang="en-US" dirty="0" err="1"/>
              <a:t>acquis</a:t>
            </a:r>
            <a:r>
              <a:rPr lang="en-US" dirty="0"/>
              <a:t> </a:t>
            </a:r>
            <a:r>
              <a:rPr lang="en-US" dirty="0" err="1"/>
              <a:t>communautaire</a:t>
            </a:r>
            <a:r>
              <a:rPr lang="en-US" dirty="0"/>
              <a:t>.</a:t>
            </a:r>
            <a:endParaRPr lang="uk-UA" dirty="0"/>
          </a:p>
        </p:txBody>
      </p:sp>
      <p:sp>
        <p:nvSpPr>
          <p:cNvPr id="4" name="Дата 3">
            <a:extLst>
              <a:ext uri="{FF2B5EF4-FFF2-40B4-BE49-F238E27FC236}">
                <a16:creationId xmlns:a16="http://schemas.microsoft.com/office/drawing/2014/main" id="{D30C8D23-C55E-6674-1CB9-1C150BAF55A0}"/>
              </a:ext>
            </a:extLst>
          </p:cNvPr>
          <p:cNvSpPr>
            <a:spLocks noGrp="1"/>
          </p:cNvSpPr>
          <p:nvPr>
            <p:ph type="dt" sz="half" idx="10"/>
          </p:nvPr>
        </p:nvSpPr>
        <p:spPr/>
        <p:txBody>
          <a:bodyPr/>
          <a:lstStyle/>
          <a:p>
            <a:fld id="{A1F3141A-90A7-7B41-B572-7654F10C65CC}" type="datetime1">
              <a:rPr lang="ru-RU" smtClean="0"/>
              <a:t>23.01.2026</a:t>
            </a:fld>
            <a:endParaRPr lang="ru-UA"/>
          </a:p>
        </p:txBody>
      </p:sp>
      <p:sp>
        <p:nvSpPr>
          <p:cNvPr id="5" name="Номер слайда 4">
            <a:extLst>
              <a:ext uri="{FF2B5EF4-FFF2-40B4-BE49-F238E27FC236}">
                <a16:creationId xmlns:a16="http://schemas.microsoft.com/office/drawing/2014/main" id="{545A62DC-FE60-ADFA-9EDC-46F6112EF0D1}"/>
              </a:ext>
            </a:extLst>
          </p:cNvPr>
          <p:cNvSpPr>
            <a:spLocks noGrp="1"/>
          </p:cNvSpPr>
          <p:nvPr>
            <p:ph type="sldNum" sz="quarter" idx="12"/>
          </p:nvPr>
        </p:nvSpPr>
        <p:spPr/>
        <p:txBody>
          <a:bodyPr/>
          <a:lstStyle/>
          <a:p>
            <a:fld id="{7E919570-D5DA-FE4A-AFCE-0801BB8F2B09}" type="slidenum">
              <a:rPr lang="ru-UA" smtClean="0"/>
              <a:t>31</a:t>
            </a:fld>
            <a:endParaRPr lang="ru-UA"/>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016" y="1544640"/>
            <a:ext cx="214256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016" y="3862459"/>
            <a:ext cx="2352183" cy="265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125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1377" y="43475"/>
            <a:ext cx="10569245" cy="970450"/>
          </a:xfrm>
        </p:spPr>
        <p:txBody>
          <a:bodyPr>
            <a:normAutofit fontScale="90000"/>
          </a:bodyPr>
          <a:lstStyle/>
          <a:p>
            <a:r>
              <a:rPr lang="uk-UA" sz="2000" dirty="0"/>
              <a:t>У рамках проектів </a:t>
            </a:r>
            <a:r>
              <a:rPr lang="en-US" sz="2000" dirty="0"/>
              <a:t>Twinning </a:t>
            </a:r>
            <a:r>
              <a:rPr lang="uk-UA" sz="2000" dirty="0"/>
              <a:t>передбачені такі види діяльності як консультування (підготовка законопроектів, організаційно-інформаційні питання), тренінги, навчально-ознайомлювальні поїздки та стажування.</a:t>
            </a:r>
            <a:endParaRPr lang="uk-UA" dirty="0"/>
          </a:p>
        </p:txBody>
      </p:sp>
      <p:sp>
        <p:nvSpPr>
          <p:cNvPr id="3" name="Объект 2"/>
          <p:cNvSpPr>
            <a:spLocks noGrp="1"/>
          </p:cNvSpPr>
          <p:nvPr>
            <p:ph idx="1"/>
          </p:nvPr>
        </p:nvSpPr>
        <p:spPr>
          <a:xfrm>
            <a:off x="2543175" y="1224454"/>
            <a:ext cx="9304114" cy="5143500"/>
          </a:xfrm>
          <a:solidFill>
            <a:schemeClr val="accent2">
              <a:lumMod val="75000"/>
            </a:schemeClr>
          </a:solidFill>
        </p:spPr>
        <p:txBody>
          <a:bodyPr>
            <a:noAutofit/>
          </a:bodyPr>
          <a:lstStyle/>
          <a:p>
            <a:pPr marL="0" indent="0" algn="just">
              <a:buNone/>
            </a:pPr>
            <a:r>
              <a:rPr lang="uk-UA" sz="1200" dirty="0"/>
              <a:t>Партнери по проектах </a:t>
            </a:r>
            <a:r>
              <a:rPr lang="en-US" sz="1200" dirty="0"/>
              <a:t>Twinning </a:t>
            </a:r>
            <a:r>
              <a:rPr lang="uk-UA" sz="1200" dirty="0"/>
              <a:t>отримують спільну користь, це, наприклад:</a:t>
            </a:r>
          </a:p>
          <a:p>
            <a:pPr algn="just"/>
            <a:r>
              <a:rPr lang="uk-UA" sz="1200" dirty="0"/>
              <a:t>Обмін досвідом і знаннями на основі рівноправного спілкування між партнерами проекту Т</a:t>
            </a:r>
            <a:r>
              <a:rPr lang="en-US" sz="1200" dirty="0"/>
              <a:t>winning (“</a:t>
            </a:r>
            <a:r>
              <a:rPr lang="uk-UA" sz="1200" dirty="0"/>
              <a:t>від державного службовця до державного службовця”);</a:t>
            </a:r>
          </a:p>
          <a:p>
            <a:pPr algn="just"/>
            <a:r>
              <a:rPr lang="uk-UA" sz="1200" dirty="0"/>
              <a:t>Впровадження кращої практики органів влади країн-членів ЄС;</a:t>
            </a:r>
          </a:p>
          <a:p>
            <a:pPr algn="just"/>
            <a:r>
              <a:rPr lang="uk-UA" sz="1200" dirty="0"/>
              <a:t>Досвід управління проектами Т</a:t>
            </a:r>
            <a:r>
              <a:rPr lang="en-US" sz="1200" dirty="0"/>
              <a:t>winning;</a:t>
            </a:r>
          </a:p>
          <a:p>
            <a:pPr algn="just"/>
            <a:r>
              <a:rPr lang="uk-UA" sz="1200" dirty="0" err="1"/>
              <a:t>Взаємодоповнення</a:t>
            </a:r>
            <a:r>
              <a:rPr lang="uk-UA" sz="1200" dirty="0"/>
              <a:t>, якщо партнером від ЄС виступає консорціум;</a:t>
            </a:r>
          </a:p>
          <a:p>
            <a:pPr algn="just"/>
            <a:r>
              <a:rPr lang="uk-UA" sz="1200" dirty="0"/>
              <a:t>Досягнення відповідності національного законодавства у певній сфері чинному законодавству ЄС;</a:t>
            </a:r>
          </a:p>
          <a:p>
            <a:pPr algn="just"/>
            <a:r>
              <a:rPr lang="uk-UA" sz="1200" dirty="0"/>
              <a:t>Оволодіння знаннями у сфері політико-адміністративних систем;</a:t>
            </a:r>
          </a:p>
          <a:p>
            <a:pPr algn="just"/>
            <a:r>
              <a:rPr lang="uk-UA" sz="1200" dirty="0"/>
              <a:t>Встановлення довгострокових і структурованих робочих взаємин, створення професійних мереж і, відповідно, вплив на ставлення до </a:t>
            </a:r>
            <a:r>
              <a:rPr lang="uk-UA" sz="1200" dirty="0" err="1"/>
              <a:t>країни-бенефіціара</a:t>
            </a:r>
            <a:r>
              <a:rPr lang="uk-UA" sz="1200" dirty="0"/>
              <a:t> з боку ЄС;</a:t>
            </a:r>
          </a:p>
          <a:p>
            <a:pPr algn="just"/>
            <a:r>
              <a:rPr lang="uk-UA" sz="1200" dirty="0"/>
              <a:t>Навчальна підготовка, покращення професійних спроможностей;</a:t>
            </a:r>
          </a:p>
          <a:p>
            <a:pPr algn="just"/>
            <a:r>
              <a:rPr lang="uk-UA" sz="1200" dirty="0"/>
              <a:t>Розроблення та впровадження адаптованого законодавства, що є необхідною умовою виконання як спільних угод і планів дій, так і інтеграції в європейські ринки;</a:t>
            </a:r>
          </a:p>
          <a:p>
            <a:pPr algn="just"/>
            <a:r>
              <a:rPr lang="uk-UA" sz="1200" dirty="0"/>
              <a:t>Зміни в організаційній практиці та культурі, покращення стилю керівництва, комунікації та координації між та всередині </a:t>
            </a:r>
            <a:r>
              <a:rPr lang="uk-UA" sz="1200" dirty="0" err="1"/>
              <a:t>органів-бенефіціарів</a:t>
            </a:r>
            <a:r>
              <a:rPr lang="uk-UA" sz="1200" dirty="0"/>
              <a:t> – цінні “побічні” результати тісної співпраці державних службовців із країн-членів ЄС з партнерами з </a:t>
            </a:r>
            <a:r>
              <a:rPr lang="uk-UA" sz="1200" dirty="0" err="1"/>
              <a:t>країн-бенефіціарів</a:t>
            </a:r>
            <a:r>
              <a:rPr lang="uk-UA" sz="1200" dirty="0"/>
              <a:t>.</a:t>
            </a:r>
          </a:p>
          <a:p>
            <a:pPr algn="just"/>
            <a:r>
              <a:rPr lang="uk-UA" sz="1200" dirty="0"/>
              <a:t>Проект </a:t>
            </a:r>
            <a:r>
              <a:rPr lang="en-US" sz="1200" dirty="0"/>
              <a:t>Twinning </a:t>
            </a:r>
            <a:r>
              <a:rPr lang="uk-UA" sz="1200" dirty="0"/>
              <a:t>може виконуватися як класичний </a:t>
            </a:r>
            <a:r>
              <a:rPr lang="en-US" sz="1200" dirty="0"/>
              <a:t>Twinning (</a:t>
            </a:r>
            <a:r>
              <a:rPr lang="uk-UA" sz="1200" dirty="0"/>
              <a:t>тривалістю до 24 місяців) і бюджетом до 2 млн. євро або </a:t>
            </a:r>
            <a:r>
              <a:rPr lang="uk-UA" sz="1200" dirty="0" err="1"/>
              <a:t>якполегшений</a:t>
            </a:r>
            <a:r>
              <a:rPr lang="uk-UA" sz="1200" dirty="0"/>
              <a:t> </a:t>
            </a:r>
            <a:r>
              <a:rPr lang="en-US" sz="1200" dirty="0"/>
              <a:t>Twinning (</a:t>
            </a:r>
            <a:r>
              <a:rPr lang="uk-UA" sz="1200" dirty="0"/>
              <a:t>тривалістю до 6 місяців).</a:t>
            </a:r>
          </a:p>
          <a:p>
            <a:pPr marL="0" indent="0" algn="just">
              <a:buNone/>
            </a:pPr>
            <a:r>
              <a:rPr lang="uk-UA" sz="1200" dirty="0"/>
              <a:t>Більш детальну інформацію щодо механізму отримання допомоги в рамках </a:t>
            </a:r>
            <a:r>
              <a:rPr lang="en-US" sz="1200" dirty="0"/>
              <a:t>Twinning </a:t>
            </a:r>
            <a:r>
              <a:rPr lang="uk-UA" sz="1200" dirty="0"/>
              <a:t>можна знайти на сайті </a:t>
            </a:r>
            <a:r>
              <a:rPr lang="en-US" sz="1200" dirty="0"/>
              <a:t>www.twinning.com.ua  </a:t>
            </a:r>
            <a:r>
              <a:rPr lang="uk-UA" sz="1200" dirty="0"/>
              <a:t>та </a:t>
            </a:r>
            <a:r>
              <a:rPr lang="en-US" sz="1200" dirty="0"/>
              <a:t>www.center.gov.ua .</a:t>
            </a:r>
            <a:endParaRPr lang="uk-UA" sz="1600" dirty="0"/>
          </a:p>
        </p:txBody>
      </p:sp>
      <p:sp>
        <p:nvSpPr>
          <p:cNvPr id="4" name="Дата 3">
            <a:extLst>
              <a:ext uri="{FF2B5EF4-FFF2-40B4-BE49-F238E27FC236}">
                <a16:creationId xmlns:a16="http://schemas.microsoft.com/office/drawing/2014/main" id="{CE1796F0-7215-34ED-5982-5D9C3E5094AA}"/>
              </a:ext>
            </a:extLst>
          </p:cNvPr>
          <p:cNvSpPr>
            <a:spLocks noGrp="1"/>
          </p:cNvSpPr>
          <p:nvPr>
            <p:ph type="dt" sz="half" idx="10"/>
          </p:nvPr>
        </p:nvSpPr>
        <p:spPr/>
        <p:txBody>
          <a:bodyPr/>
          <a:lstStyle/>
          <a:p>
            <a:fld id="{7B6BF08C-3C31-EB4D-9821-1C7EFD138D96}" type="datetime1">
              <a:rPr lang="ru-RU" smtClean="0"/>
              <a:t>23.01.2026</a:t>
            </a:fld>
            <a:endParaRPr lang="ru-UA"/>
          </a:p>
        </p:txBody>
      </p:sp>
      <p:sp>
        <p:nvSpPr>
          <p:cNvPr id="5" name="Номер слайда 4">
            <a:extLst>
              <a:ext uri="{FF2B5EF4-FFF2-40B4-BE49-F238E27FC236}">
                <a16:creationId xmlns:a16="http://schemas.microsoft.com/office/drawing/2014/main" id="{5C7AE137-1C53-8707-AE71-0B77E0952777}"/>
              </a:ext>
            </a:extLst>
          </p:cNvPr>
          <p:cNvSpPr>
            <a:spLocks noGrp="1"/>
          </p:cNvSpPr>
          <p:nvPr>
            <p:ph type="sldNum" sz="quarter" idx="12"/>
          </p:nvPr>
        </p:nvSpPr>
        <p:spPr/>
        <p:txBody>
          <a:bodyPr/>
          <a:lstStyle/>
          <a:p>
            <a:fld id="{7E919570-D5DA-FE4A-AFCE-0801BB8F2B09}" type="slidenum">
              <a:rPr lang="ru-UA" smtClean="0"/>
              <a:t>32</a:t>
            </a:fld>
            <a:endParaRPr lang="ru-UA"/>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6" y="2091716"/>
            <a:ext cx="214256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76" y="4712679"/>
            <a:ext cx="2150457" cy="165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61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643" y="106879"/>
            <a:ext cx="10331462" cy="898432"/>
          </a:xfrm>
        </p:spPr>
        <p:txBody>
          <a:bodyPr>
            <a:normAutofit/>
          </a:bodyPr>
          <a:lstStyle/>
          <a:p>
            <a:r>
              <a:rPr lang="en-US" sz="3200" dirty="0"/>
              <a:t>TAIEX</a:t>
            </a:r>
            <a:r>
              <a:rPr lang="uk-UA" sz="3200" dirty="0"/>
              <a:t> </a:t>
            </a:r>
            <a:r>
              <a:rPr lang="en-US" sz="3200" dirty="0"/>
              <a:t>(Technical Assistance Information Exchange)</a:t>
            </a:r>
            <a:endParaRPr lang="uk-UA" dirty="0"/>
          </a:p>
        </p:txBody>
      </p:sp>
      <p:sp>
        <p:nvSpPr>
          <p:cNvPr id="3" name="Объект 2"/>
          <p:cNvSpPr>
            <a:spLocks noGrp="1"/>
          </p:cNvSpPr>
          <p:nvPr>
            <p:ph idx="1"/>
          </p:nvPr>
        </p:nvSpPr>
        <p:spPr>
          <a:xfrm>
            <a:off x="476299" y="1199408"/>
            <a:ext cx="7721492" cy="5365515"/>
          </a:xfrm>
          <a:solidFill>
            <a:schemeClr val="accent2">
              <a:lumMod val="75000"/>
            </a:schemeClr>
          </a:solidFill>
        </p:spPr>
        <p:txBody>
          <a:bodyPr>
            <a:normAutofit fontScale="92500" lnSpcReduction="10000"/>
          </a:bodyPr>
          <a:lstStyle/>
          <a:p>
            <a:pPr algn="just"/>
            <a:r>
              <a:rPr lang="uk-UA" sz="2000" dirty="0"/>
              <a:t>це інструмент зовнішньої допомоги, що надається Європейською Комісією для обміну інформацією з метою розбудови інституціональної спроможності, необхідної для адаптації національного законодавства до </a:t>
            </a:r>
            <a:r>
              <a:rPr lang="en-US" sz="2000" dirty="0" err="1"/>
              <a:t>acquis</a:t>
            </a:r>
            <a:r>
              <a:rPr lang="en-US" sz="2000" dirty="0"/>
              <a:t> </a:t>
            </a:r>
            <a:r>
              <a:rPr lang="en-US" sz="2000" dirty="0" err="1"/>
              <a:t>communautaire</a:t>
            </a:r>
            <a:r>
              <a:rPr lang="en-US" sz="2000" dirty="0"/>
              <a:t>.</a:t>
            </a:r>
          </a:p>
          <a:p>
            <a:pPr algn="just"/>
            <a:r>
              <a:rPr lang="uk-UA" sz="2000" dirty="0"/>
              <a:t>Інструмент технічної допомоги та обміну інформацією (</a:t>
            </a:r>
            <a:r>
              <a:rPr lang="en-US" sz="2000" dirty="0"/>
              <a:t>TAIEX) </a:t>
            </a:r>
            <a:r>
              <a:rPr lang="uk-UA" sz="2000" dirty="0"/>
              <a:t>був заснований Генеральним Директоратом Європейської Комісії з питань розширення у 1996 році як програма, що покликана допомагати країнам-кандидатам у стислі терміни розв’язати питання запровадження законодавства ЄС (</a:t>
            </a:r>
            <a:r>
              <a:rPr lang="en-US" sz="2000" dirty="0" err="1"/>
              <a:t>acquis</a:t>
            </a:r>
            <a:r>
              <a:rPr lang="en-US" sz="2000" dirty="0"/>
              <a:t> </a:t>
            </a:r>
            <a:r>
              <a:rPr lang="en-US" sz="2000" dirty="0" err="1"/>
              <a:t>communautaire</a:t>
            </a:r>
            <a:r>
              <a:rPr lang="en-US" sz="2000" dirty="0"/>
              <a:t>). </a:t>
            </a:r>
            <a:r>
              <a:rPr lang="uk-UA" sz="2000" dirty="0"/>
              <a:t>Завдання ТАІЕХ полягає в спрощеному механізмі передачі та обміні передовим досвідом між </a:t>
            </a:r>
            <a:r>
              <a:rPr lang="uk-UA" sz="2000" dirty="0" err="1"/>
              <a:t>країнами-бенефіціарами</a:t>
            </a:r>
            <a:r>
              <a:rPr lang="uk-UA" sz="2000" dirty="0"/>
              <a:t> й країнами-членами Європейського союзу. </a:t>
            </a:r>
          </a:p>
          <a:p>
            <a:pPr algn="just"/>
            <a:r>
              <a:rPr lang="uk-UA" sz="2000" dirty="0"/>
              <a:t>Визначальними рисами інструменту </a:t>
            </a:r>
            <a:r>
              <a:rPr lang="en-US" sz="2000" dirty="0"/>
              <a:t>TAIEX </a:t>
            </a:r>
            <a:r>
              <a:rPr lang="uk-UA" sz="2000" dirty="0"/>
              <a:t>є </a:t>
            </a:r>
            <a:r>
              <a:rPr lang="uk-UA" sz="2000" dirty="0" err="1"/>
              <a:t>сфокусованість</a:t>
            </a:r>
            <a:r>
              <a:rPr lang="uk-UA" sz="2000" dirty="0"/>
              <a:t> на розв’язанні конкретних проблем розвитку та інтеграції, що вимагає від адміністрацій </a:t>
            </a:r>
            <a:r>
              <a:rPr lang="uk-UA" sz="2000" dirty="0" err="1"/>
              <a:t>країн-бенефіціарів</a:t>
            </a:r>
            <a:r>
              <a:rPr lang="uk-UA" sz="2000" dirty="0"/>
              <a:t> ініціативного підходу, самостійного визначення своїх потреб, підготовки і подання заявок, та мобільність (від подання заявки </a:t>
            </a:r>
            <a:r>
              <a:rPr lang="en-US" sz="2000" dirty="0"/>
              <a:t>on-line </a:t>
            </a:r>
            <a:r>
              <a:rPr lang="uk-UA" sz="2000" dirty="0"/>
              <a:t>до надання допомоги проходить від двох до трьох місяців), що дає змогу використовувати його для вирішення термінових нагальних питань.</a:t>
            </a:r>
          </a:p>
        </p:txBody>
      </p:sp>
      <p:sp>
        <p:nvSpPr>
          <p:cNvPr id="4" name="Дата 3">
            <a:extLst>
              <a:ext uri="{FF2B5EF4-FFF2-40B4-BE49-F238E27FC236}">
                <a16:creationId xmlns:a16="http://schemas.microsoft.com/office/drawing/2014/main" id="{A09B73D1-1421-6CF6-53A4-282230B396F3}"/>
              </a:ext>
            </a:extLst>
          </p:cNvPr>
          <p:cNvSpPr>
            <a:spLocks noGrp="1"/>
          </p:cNvSpPr>
          <p:nvPr>
            <p:ph type="dt" sz="half" idx="10"/>
          </p:nvPr>
        </p:nvSpPr>
        <p:spPr/>
        <p:txBody>
          <a:bodyPr/>
          <a:lstStyle/>
          <a:p>
            <a:fld id="{91E852B5-6193-6E44-9CEF-970C24D7DF11}" type="datetime1">
              <a:rPr lang="ru-RU" smtClean="0"/>
              <a:t>23.01.2026</a:t>
            </a:fld>
            <a:endParaRPr lang="ru-UA"/>
          </a:p>
        </p:txBody>
      </p:sp>
      <p:sp>
        <p:nvSpPr>
          <p:cNvPr id="5" name="Номер слайда 4">
            <a:extLst>
              <a:ext uri="{FF2B5EF4-FFF2-40B4-BE49-F238E27FC236}">
                <a16:creationId xmlns:a16="http://schemas.microsoft.com/office/drawing/2014/main" id="{BC0C8D98-AD89-2F96-5B46-ADBC4DF0BFD6}"/>
              </a:ext>
            </a:extLst>
          </p:cNvPr>
          <p:cNvSpPr>
            <a:spLocks noGrp="1"/>
          </p:cNvSpPr>
          <p:nvPr>
            <p:ph type="sldNum" sz="quarter" idx="12"/>
          </p:nvPr>
        </p:nvSpPr>
        <p:spPr/>
        <p:txBody>
          <a:bodyPr/>
          <a:lstStyle/>
          <a:p>
            <a:fld id="{7E919570-D5DA-FE4A-AFCE-0801BB8F2B09}" type="slidenum">
              <a:rPr lang="ru-UA" smtClean="0"/>
              <a:t>33</a:t>
            </a:fld>
            <a:endParaRPr lang="ru-UA"/>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834" y="2115896"/>
            <a:ext cx="222827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590" y="4543306"/>
            <a:ext cx="2771053"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159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456" y="148052"/>
            <a:ext cx="8968546" cy="1181984"/>
          </a:xfrm>
        </p:spPr>
        <p:txBody>
          <a:bodyPr>
            <a:normAutofit/>
          </a:bodyPr>
          <a:lstStyle/>
          <a:p>
            <a:r>
              <a:rPr lang="uk-UA" sz="3200" dirty="0"/>
              <a:t>У рамках інструменту </a:t>
            </a:r>
            <a:r>
              <a:rPr lang="en-US" sz="3200" dirty="0"/>
              <a:t>TAIEX </a:t>
            </a:r>
            <a:r>
              <a:rPr lang="uk-UA" sz="3200" dirty="0"/>
              <a:t>за рахунок коштів ЄС надаються такі послуги:</a:t>
            </a:r>
            <a:endParaRPr lang="uk-UA" dirty="0"/>
          </a:p>
        </p:txBody>
      </p:sp>
      <p:sp>
        <p:nvSpPr>
          <p:cNvPr id="3" name="Объект 2"/>
          <p:cNvSpPr>
            <a:spLocks noGrp="1"/>
          </p:cNvSpPr>
          <p:nvPr>
            <p:ph idx="1"/>
          </p:nvPr>
        </p:nvSpPr>
        <p:spPr>
          <a:xfrm>
            <a:off x="2917998" y="1330036"/>
            <a:ext cx="8357531" cy="5379912"/>
          </a:xfrm>
          <a:solidFill>
            <a:schemeClr val="accent2">
              <a:lumMod val="75000"/>
            </a:schemeClr>
          </a:solidFill>
        </p:spPr>
        <p:txBody>
          <a:bodyPr>
            <a:noAutofit/>
          </a:bodyPr>
          <a:lstStyle/>
          <a:p>
            <a:pPr algn="just"/>
            <a:r>
              <a:rPr lang="uk-UA" sz="1050" dirty="0">
                <a:latin typeface="Times New Roman" pitchFamily="18" charset="0"/>
                <a:cs typeface="Times New Roman" pitchFamily="18" charset="0"/>
              </a:rPr>
              <a:t>надання експертів країнам-</a:t>
            </a:r>
            <a:r>
              <a:rPr lang="uk-UA" sz="1050" dirty="0" err="1">
                <a:latin typeface="Times New Roman" pitchFamily="18" charset="0"/>
                <a:cs typeface="Times New Roman" pitchFamily="18" charset="0"/>
              </a:rPr>
              <a:t>бенефіціарам</a:t>
            </a:r>
            <a:r>
              <a:rPr lang="uk-UA" sz="1050" dirty="0">
                <a:latin typeface="Times New Roman" pitchFamily="18" charset="0"/>
                <a:cs typeface="Times New Roman" pitchFamily="18" charset="0"/>
              </a:rPr>
              <a:t> в якості радників щодо розроблення законодавчих  та інтерпретації </a:t>
            </a:r>
            <a:r>
              <a:rPr lang="en-US" sz="1050" dirty="0" err="1">
                <a:latin typeface="Times New Roman" pitchFamily="18" charset="0"/>
                <a:cs typeface="Times New Roman" pitchFamily="18" charset="0"/>
              </a:rPr>
              <a:t>acquiscommunautaire</a:t>
            </a:r>
            <a:r>
              <a:rPr lang="en-US" sz="1050" dirty="0">
                <a:latin typeface="Times New Roman" pitchFamily="18" charset="0"/>
                <a:cs typeface="Times New Roman" pitchFamily="18" charset="0"/>
              </a:rPr>
              <a:t>;</a:t>
            </a:r>
          </a:p>
          <a:p>
            <a:pPr algn="just"/>
            <a:r>
              <a:rPr lang="uk-UA" sz="1050" dirty="0">
                <a:latin typeface="Times New Roman" pitchFamily="18" charset="0"/>
                <a:cs typeface="Times New Roman" pitchFamily="18" charset="0"/>
              </a:rPr>
              <a:t>навчальні візити, що дають змогу державним службовцям з </a:t>
            </a:r>
            <a:r>
              <a:rPr lang="uk-UA" sz="1050" dirty="0" err="1">
                <a:latin typeface="Times New Roman" pitchFamily="18" charset="0"/>
                <a:cs typeface="Times New Roman" pitchFamily="18" charset="0"/>
              </a:rPr>
              <a:t>країни-бенефіціара</a:t>
            </a:r>
            <a:r>
              <a:rPr lang="uk-UA" sz="1050" dirty="0">
                <a:latin typeface="Times New Roman" pitchFamily="18" charset="0"/>
                <a:cs typeface="Times New Roman" pitchFamily="18" charset="0"/>
              </a:rPr>
              <a:t> вивчити досвід країни-члена щодо вирішення практичних питань, пов’язаних із впровадженням і забезпеченням дотримання </a:t>
            </a:r>
            <a:r>
              <a:rPr lang="en-US" sz="1050" dirty="0" err="1">
                <a:latin typeface="Times New Roman" pitchFamily="18" charset="0"/>
                <a:cs typeface="Times New Roman" pitchFamily="18" charset="0"/>
              </a:rPr>
              <a:t>acquis</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communautaire</a:t>
            </a:r>
            <a:r>
              <a:rPr lang="en-US" sz="1050" dirty="0">
                <a:latin typeface="Times New Roman" pitchFamily="18" charset="0"/>
                <a:cs typeface="Times New Roman" pitchFamily="18" charset="0"/>
              </a:rPr>
              <a:t> </a:t>
            </a:r>
            <a:r>
              <a:rPr lang="uk-UA" sz="1050" dirty="0">
                <a:latin typeface="Times New Roman" pitchFamily="18" charset="0"/>
                <a:cs typeface="Times New Roman" pitchFamily="18" charset="0"/>
              </a:rPr>
              <a:t>та взаємодією із зацікавленими сторонами;</a:t>
            </a:r>
          </a:p>
          <a:p>
            <a:pPr algn="just"/>
            <a:r>
              <a:rPr lang="uk-UA" sz="1050" dirty="0">
                <a:latin typeface="Times New Roman" pitchFamily="18" charset="0"/>
                <a:cs typeface="Times New Roman" pitchFamily="18" charset="0"/>
              </a:rPr>
              <a:t>організація і проведення семінарів та робочих зустрічей з метою представлення та роз’яснення аспектів </a:t>
            </a:r>
            <a:r>
              <a:rPr lang="en-US" sz="1050" dirty="0" err="1">
                <a:latin typeface="Times New Roman" pitchFamily="18" charset="0"/>
                <a:cs typeface="Times New Roman" pitchFamily="18" charset="0"/>
              </a:rPr>
              <a:t>acquiscommunautaire</a:t>
            </a:r>
            <a:r>
              <a:rPr lang="en-US" sz="1050" dirty="0">
                <a:latin typeface="Times New Roman" pitchFamily="18" charset="0"/>
                <a:cs typeface="Times New Roman" pitchFamily="18" charset="0"/>
              </a:rPr>
              <a:t> </a:t>
            </a:r>
            <a:r>
              <a:rPr lang="uk-UA" sz="1050" dirty="0">
                <a:latin typeface="Times New Roman" pitchFamily="18" charset="0"/>
                <a:cs typeface="Times New Roman" pitchFamily="18" charset="0"/>
              </a:rPr>
              <a:t>широкій аудиторії.</a:t>
            </a:r>
          </a:p>
          <a:p>
            <a:pPr algn="just"/>
            <a:r>
              <a:rPr lang="uk-UA" sz="1050" dirty="0">
                <a:latin typeface="Times New Roman" pitchFamily="18" charset="0"/>
                <a:cs typeface="Times New Roman" pitchFamily="18" charset="0"/>
              </a:rPr>
              <a:t>Сфера діяльності </a:t>
            </a:r>
            <a:r>
              <a:rPr lang="uk-UA" sz="1050" dirty="0" err="1">
                <a:latin typeface="Times New Roman" pitchFamily="18" charset="0"/>
                <a:cs typeface="Times New Roman" pitchFamily="18" charset="0"/>
              </a:rPr>
              <a:t>партнерів-бенефіціарів</a:t>
            </a:r>
            <a:r>
              <a:rPr lang="uk-UA" sz="1050" dirty="0">
                <a:latin typeface="Times New Roman" pitchFamily="18" charset="0"/>
                <a:cs typeface="Times New Roman" pitchFamily="18" charset="0"/>
              </a:rPr>
              <a:t>, отримувачів допомоги в рамках ТАІЕХ, повинна стосуватись публічного сектору, але таку допомогу може отримувати також приватний сектор, до компетенції якого відноситься сфера імплементації та удосконалення законодавства в </a:t>
            </a:r>
            <a:r>
              <a:rPr lang="uk-UA" sz="1050" dirty="0" err="1">
                <a:latin typeface="Times New Roman" pitchFamily="18" charset="0"/>
                <a:cs typeface="Times New Roman" pitchFamily="18" charset="0"/>
              </a:rPr>
              <a:t>країні-бенефіціарі</a:t>
            </a:r>
            <a:r>
              <a:rPr lang="uk-UA" sz="1050" dirty="0">
                <a:latin typeface="Times New Roman" pitchFamily="18" charset="0"/>
                <a:cs typeface="Times New Roman" pitchFamily="18" charset="0"/>
              </a:rPr>
              <a:t> з метою його гармонізації з відповідним законодавством Європейського Союзу.</a:t>
            </a:r>
          </a:p>
          <a:p>
            <a:pPr algn="just"/>
            <a:r>
              <a:rPr lang="uk-UA" sz="1050" dirty="0">
                <a:latin typeface="Times New Roman" pitchFamily="18" charset="0"/>
                <a:cs typeface="Times New Roman" pitchFamily="18" charset="0"/>
              </a:rPr>
              <a:t>Однією з головних умов отримання послуг ЄС у рамках інструменту ТАІЕХ є базове знання іноземної мови (англійської)</a:t>
            </a:r>
            <a:r>
              <a:rPr lang="uk-UA" sz="1050" dirty="0" err="1">
                <a:latin typeface="Times New Roman" pitchFamily="18" charset="0"/>
                <a:cs typeface="Times New Roman" pitchFamily="18" charset="0"/>
              </a:rPr>
              <a:t>партнером-бенефіціаром</a:t>
            </a:r>
            <a:r>
              <a:rPr lang="uk-UA" sz="1050" dirty="0">
                <a:latin typeface="Times New Roman" pitchFamily="18" charset="0"/>
                <a:cs typeface="Times New Roman" pitchFamily="18" charset="0"/>
              </a:rPr>
              <a:t>.</a:t>
            </a:r>
          </a:p>
          <a:p>
            <a:pPr algn="just"/>
            <a:r>
              <a:rPr lang="uk-UA" sz="1050" dirty="0">
                <a:latin typeface="Times New Roman" pitchFamily="18" charset="0"/>
                <a:cs typeface="Times New Roman" pitchFamily="18" charset="0"/>
              </a:rPr>
              <a:t>Використання зовнішньої допомоги Європейської Комісії у рамках </a:t>
            </a:r>
            <a:r>
              <a:rPr lang="en-US" sz="1050" dirty="0">
                <a:latin typeface="Times New Roman" pitchFamily="18" charset="0"/>
                <a:cs typeface="Times New Roman" pitchFamily="18" charset="0"/>
              </a:rPr>
              <a:t>TAIEX </a:t>
            </a:r>
            <a:r>
              <a:rPr lang="uk-UA" sz="1050" dirty="0">
                <a:latin typeface="Times New Roman" pitchFamily="18" charset="0"/>
                <a:cs typeface="Times New Roman" pitchFamily="18" charset="0"/>
              </a:rPr>
              <a:t>в Україні здійснюється відповідно до Порядку підготовки та виконання плану залучення зовнішньої допомоги Європейської Комісії у рамках </a:t>
            </a:r>
            <a:r>
              <a:rPr lang="en-US" sz="1050" dirty="0">
                <a:latin typeface="Times New Roman" pitchFamily="18" charset="0"/>
                <a:cs typeface="Times New Roman" pitchFamily="18" charset="0"/>
              </a:rPr>
              <a:t>TAIEX, </a:t>
            </a:r>
            <a:r>
              <a:rPr lang="uk-UA" sz="1050" dirty="0">
                <a:latin typeface="Times New Roman" pitchFamily="18" charset="0"/>
                <a:cs typeface="Times New Roman" pitchFamily="18" charset="0"/>
              </a:rPr>
              <a:t>затвердженого постановою Кабінету Міністрів України від 9 квітня 2008 р. № 316 </a:t>
            </a:r>
            <a:r>
              <a:rPr lang="uk-UA" sz="1050" dirty="0" err="1">
                <a:latin typeface="Times New Roman" pitchFamily="18" charset="0"/>
                <a:cs typeface="Times New Roman" pitchFamily="18" charset="0"/>
              </a:rPr>
              <a:t>„Про</a:t>
            </a:r>
            <a:r>
              <a:rPr lang="uk-UA" sz="1050" dirty="0">
                <a:latin typeface="Times New Roman" pitchFamily="18" charset="0"/>
                <a:cs typeface="Times New Roman" pitchFamily="18" charset="0"/>
              </a:rPr>
              <a:t> затвердження Порядку підготовки та виконання плану залучення зовнішньої допомоги Європейської Комісії у рамках ТАІЕХ”. </a:t>
            </a:r>
          </a:p>
          <a:p>
            <a:pPr algn="just"/>
            <a:r>
              <a:rPr lang="uk-UA" sz="1050" dirty="0">
                <a:latin typeface="Times New Roman" pitchFamily="18" charset="0"/>
                <a:cs typeface="Times New Roman" pitchFamily="18" charset="0"/>
              </a:rPr>
              <a:t>Для реалізації проектів ТАІЕХ Міністерством праці та соціальної політики України було утворено робочу групу з питань ініціювання заходів ТАІЕХ (наказ Мінпраці від 21.10.2009 №389).</a:t>
            </a:r>
          </a:p>
          <a:p>
            <a:pPr algn="just"/>
            <a:r>
              <a:rPr lang="uk-UA" sz="1050" dirty="0">
                <a:latin typeface="Times New Roman" pitchFamily="18" charset="0"/>
                <a:cs typeface="Times New Roman" pitchFamily="18" charset="0"/>
              </a:rPr>
              <a:t>У рамках залучення зовнішньої допомоги Європейської Комісії Міністерство успішно провело семінар ТАІЕХ на тему </a:t>
            </a:r>
            <a:r>
              <a:rPr lang="uk-UA" sz="1050" dirty="0" err="1">
                <a:latin typeface="Times New Roman" pitchFamily="18" charset="0"/>
                <a:cs typeface="Times New Roman" pitchFamily="18" charset="0"/>
              </a:rPr>
              <a:t>„Реінтеграція</a:t>
            </a:r>
            <a:r>
              <a:rPr lang="uk-UA" sz="1050" dirty="0">
                <a:latin typeface="Times New Roman" pitchFamily="18" charset="0"/>
                <a:cs typeface="Times New Roman" pitchFamily="18" charset="0"/>
              </a:rPr>
              <a:t> бездомних громадян та соціальна адаптація осіб, звільнених з місць позбавлення волі, в країнах Європи та України”, який відбувся 25 вересня 2009 року. Захід надав змогу фахівцям Мінпраці, інших центральних органів виконавчої влади, представникам регіональних органів праці та соціального захисту населення, директорам закладів відповідного спрямування ознайомитись із досвідом роботи щодо надання послуг бездомним громадянам та особам, звільненим із місць позбавлення волі, в країнах Європи. </a:t>
            </a:r>
          </a:p>
        </p:txBody>
      </p:sp>
      <p:sp>
        <p:nvSpPr>
          <p:cNvPr id="4" name="Дата 3">
            <a:extLst>
              <a:ext uri="{FF2B5EF4-FFF2-40B4-BE49-F238E27FC236}">
                <a16:creationId xmlns:a16="http://schemas.microsoft.com/office/drawing/2014/main" id="{5BA27C5F-1143-3EB2-D584-43975DE7E89D}"/>
              </a:ext>
            </a:extLst>
          </p:cNvPr>
          <p:cNvSpPr>
            <a:spLocks noGrp="1"/>
          </p:cNvSpPr>
          <p:nvPr>
            <p:ph type="dt" sz="half" idx="10"/>
          </p:nvPr>
        </p:nvSpPr>
        <p:spPr/>
        <p:txBody>
          <a:bodyPr/>
          <a:lstStyle/>
          <a:p>
            <a:fld id="{48AB3DBF-6EA4-C94F-8085-F542278F47F4}" type="datetime1">
              <a:rPr lang="ru-RU" smtClean="0"/>
              <a:t>23.01.2026</a:t>
            </a:fld>
            <a:endParaRPr lang="ru-UA"/>
          </a:p>
        </p:txBody>
      </p:sp>
      <p:sp>
        <p:nvSpPr>
          <p:cNvPr id="5" name="Номер слайда 4">
            <a:extLst>
              <a:ext uri="{FF2B5EF4-FFF2-40B4-BE49-F238E27FC236}">
                <a16:creationId xmlns:a16="http://schemas.microsoft.com/office/drawing/2014/main" id="{9D13431B-9D06-51AC-3392-C2A3B8325426}"/>
              </a:ext>
            </a:extLst>
          </p:cNvPr>
          <p:cNvSpPr>
            <a:spLocks noGrp="1"/>
          </p:cNvSpPr>
          <p:nvPr>
            <p:ph type="sldNum" sz="quarter" idx="12"/>
          </p:nvPr>
        </p:nvSpPr>
        <p:spPr/>
        <p:txBody>
          <a:bodyPr/>
          <a:lstStyle/>
          <a:p>
            <a:fld id="{7E919570-D5DA-FE4A-AFCE-0801BB8F2B09}" type="slidenum">
              <a:rPr lang="ru-UA" smtClean="0"/>
              <a:t>34</a:t>
            </a:fld>
            <a:endParaRPr lang="ru-UA"/>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56" y="2279286"/>
            <a:ext cx="214256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18" y="4699977"/>
            <a:ext cx="190450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3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C755219-150C-E7CE-47C8-4222F6891BCB}"/>
              </a:ext>
            </a:extLst>
          </p:cNvPr>
          <p:cNvPicPr>
            <a:picLocks noChangeAspect="1"/>
          </p:cNvPicPr>
          <p:nvPr/>
        </p:nvPicPr>
        <p:blipFill>
          <a:blip r:embed="rId2"/>
          <a:stretch>
            <a:fillRect/>
          </a:stretch>
        </p:blipFill>
        <p:spPr>
          <a:xfrm>
            <a:off x="1032933" y="294688"/>
            <a:ext cx="6364817" cy="6268623"/>
          </a:xfrm>
          <a:prstGeom prst="rect">
            <a:avLst/>
          </a:prstGeom>
        </p:spPr>
      </p:pic>
      <p:sp>
        <p:nvSpPr>
          <p:cNvPr id="2" name="Дата 1">
            <a:extLst>
              <a:ext uri="{FF2B5EF4-FFF2-40B4-BE49-F238E27FC236}">
                <a16:creationId xmlns:a16="http://schemas.microsoft.com/office/drawing/2014/main" id="{AEE7BB02-5C1A-0941-BD7E-1BF10CF7F4C4}"/>
              </a:ext>
            </a:extLst>
          </p:cNvPr>
          <p:cNvSpPr>
            <a:spLocks noGrp="1"/>
          </p:cNvSpPr>
          <p:nvPr>
            <p:ph type="dt" sz="half" idx="10"/>
          </p:nvPr>
        </p:nvSpPr>
        <p:spPr/>
        <p:txBody>
          <a:bodyPr/>
          <a:lstStyle/>
          <a:p>
            <a:fld id="{CEF0D5B5-0628-4B4D-9950-2F6685E99E1C}" type="datetime1">
              <a:rPr lang="ru-RU" smtClean="0"/>
              <a:t>23.01.2026</a:t>
            </a:fld>
            <a:endParaRPr lang="ru-UA"/>
          </a:p>
        </p:txBody>
      </p:sp>
      <p:sp>
        <p:nvSpPr>
          <p:cNvPr id="3" name="Номер слайда 2">
            <a:extLst>
              <a:ext uri="{FF2B5EF4-FFF2-40B4-BE49-F238E27FC236}">
                <a16:creationId xmlns:a16="http://schemas.microsoft.com/office/drawing/2014/main" id="{E7E05F87-ED12-F14C-AB64-42E27986D124}"/>
              </a:ext>
            </a:extLst>
          </p:cNvPr>
          <p:cNvSpPr>
            <a:spLocks noGrp="1"/>
          </p:cNvSpPr>
          <p:nvPr>
            <p:ph type="sldNum" sz="quarter" idx="12"/>
          </p:nvPr>
        </p:nvSpPr>
        <p:spPr/>
        <p:txBody>
          <a:bodyPr/>
          <a:lstStyle/>
          <a:p>
            <a:fld id="{D4CBF4CF-B119-4841-B505-2CAA97F19D28}" type="slidenum">
              <a:rPr lang="ru-UA" smtClean="0"/>
              <a:t>35</a:t>
            </a:fld>
            <a:endParaRPr lang="ru-UA"/>
          </a:p>
        </p:txBody>
      </p:sp>
    </p:spTree>
    <p:extLst>
      <p:ext uri="{BB962C8B-B14F-4D97-AF65-F5344CB8AC3E}">
        <p14:creationId xmlns:p14="http://schemas.microsoft.com/office/powerpoint/2010/main" val="312558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964F40-E00C-2254-716C-83D4C813B1B6}"/>
              </a:ext>
            </a:extLst>
          </p:cNvPr>
          <p:cNvPicPr>
            <a:picLocks noChangeAspect="1"/>
          </p:cNvPicPr>
          <p:nvPr/>
        </p:nvPicPr>
        <p:blipFill rotWithShape="1">
          <a:blip r:embed="rId2"/>
          <a:srcRect t="2162" b="-1735"/>
          <a:stretch/>
        </p:blipFill>
        <p:spPr>
          <a:xfrm>
            <a:off x="1337733" y="321733"/>
            <a:ext cx="7092950" cy="5977467"/>
          </a:xfrm>
          <a:prstGeom prst="rect">
            <a:avLst/>
          </a:prstGeom>
        </p:spPr>
      </p:pic>
      <p:sp>
        <p:nvSpPr>
          <p:cNvPr id="2" name="Дата 1">
            <a:extLst>
              <a:ext uri="{FF2B5EF4-FFF2-40B4-BE49-F238E27FC236}">
                <a16:creationId xmlns:a16="http://schemas.microsoft.com/office/drawing/2014/main" id="{B8F6BF8B-1427-9D46-8A28-DC6539F76EEF}"/>
              </a:ext>
            </a:extLst>
          </p:cNvPr>
          <p:cNvSpPr>
            <a:spLocks noGrp="1"/>
          </p:cNvSpPr>
          <p:nvPr>
            <p:ph type="dt" sz="half" idx="10"/>
          </p:nvPr>
        </p:nvSpPr>
        <p:spPr/>
        <p:txBody>
          <a:bodyPr/>
          <a:lstStyle/>
          <a:p>
            <a:fld id="{40307DB8-2C4E-954C-955B-6A72A625FC7B}" type="datetime1">
              <a:rPr lang="ru-RU" smtClean="0"/>
              <a:t>23.01.2026</a:t>
            </a:fld>
            <a:endParaRPr lang="ru-UA"/>
          </a:p>
        </p:txBody>
      </p:sp>
      <p:sp>
        <p:nvSpPr>
          <p:cNvPr id="3" name="Номер слайда 2">
            <a:extLst>
              <a:ext uri="{FF2B5EF4-FFF2-40B4-BE49-F238E27FC236}">
                <a16:creationId xmlns:a16="http://schemas.microsoft.com/office/drawing/2014/main" id="{A203185B-D79A-AA42-A113-BDCABEEBB15B}"/>
              </a:ext>
            </a:extLst>
          </p:cNvPr>
          <p:cNvSpPr>
            <a:spLocks noGrp="1"/>
          </p:cNvSpPr>
          <p:nvPr>
            <p:ph type="sldNum" sz="quarter" idx="12"/>
          </p:nvPr>
        </p:nvSpPr>
        <p:spPr/>
        <p:txBody>
          <a:bodyPr/>
          <a:lstStyle/>
          <a:p>
            <a:fld id="{D4CBF4CF-B119-4841-B505-2CAA97F19D28}" type="slidenum">
              <a:rPr lang="ru-UA" smtClean="0"/>
              <a:t>36</a:t>
            </a:fld>
            <a:endParaRPr lang="ru-UA"/>
          </a:p>
        </p:txBody>
      </p:sp>
    </p:spTree>
    <p:extLst>
      <p:ext uri="{BB962C8B-B14F-4D97-AF65-F5344CB8AC3E}">
        <p14:creationId xmlns:p14="http://schemas.microsoft.com/office/powerpoint/2010/main" val="4096905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034" y="2060848"/>
            <a:ext cx="11029583" cy="4392488"/>
          </a:xfrm>
        </p:spPr>
        <p:txBody>
          <a:bodyPr>
            <a:normAutofit/>
          </a:bodyPr>
          <a:lstStyle/>
          <a:p>
            <a:pPr algn="just"/>
            <a:r>
              <a:rPr lang="uk-UA" sz="1600" dirty="0"/>
              <a:t>Загалом, ЄС та фінансові інституції (Європейський інвестиційний банк та Європейський банк реконструкції та розвитку</a:t>
            </a:r>
            <a:r>
              <a:rPr lang="en-US" sz="1600" dirty="0"/>
              <a:t>) </a:t>
            </a:r>
            <a:r>
              <a:rPr lang="uk-UA" sz="1600" dirty="0"/>
              <a:t>за період з 2014 року по теперішній час залучили для України понад 13 </a:t>
            </a:r>
            <a:r>
              <a:rPr lang="uk-UA" sz="1600" dirty="0" err="1"/>
              <a:t>млрд</a:t>
            </a:r>
            <a:r>
              <a:rPr lang="uk-UA" sz="1600" dirty="0"/>
              <a:t> євро у вигляді позик та 2 </a:t>
            </a:r>
            <a:r>
              <a:rPr lang="uk-UA" sz="1600" dirty="0" err="1"/>
              <a:t>млрд</a:t>
            </a:r>
            <a:r>
              <a:rPr lang="uk-UA" sz="1600" dirty="0"/>
              <a:t> євро у виглядів грантів, для допомоги у стабілізації економіки, проведення комплексних реформ та підвищення рівня життя своїх громадян. </a:t>
            </a:r>
          </a:p>
          <a:p>
            <a:pPr algn="just"/>
            <a:r>
              <a:rPr lang="uk-UA" sz="1600" dirty="0"/>
              <a:t>Сюди також входить значна двостороння фінансова та технічна допомога в рамках Європейського інструменту сусідства (понад 1,4 </a:t>
            </a:r>
            <a:r>
              <a:rPr lang="uk-UA" sz="1600" dirty="0" err="1"/>
              <a:t>млрд</a:t>
            </a:r>
            <a:r>
              <a:rPr lang="uk-UA" sz="1600" dirty="0"/>
              <a:t> євро). Україна також отримує допомогу в рамках інструментів </a:t>
            </a:r>
            <a:r>
              <a:rPr lang="en-US" sz="1600" dirty="0"/>
              <a:t>Twinning </a:t>
            </a:r>
            <a:r>
              <a:rPr lang="uk-UA" sz="1600" dirty="0"/>
              <a:t>і </a:t>
            </a:r>
            <a:r>
              <a:rPr lang="en-US" sz="1600" dirty="0"/>
              <a:t>TAIEX, </a:t>
            </a:r>
            <a:endParaRPr lang="uk-UA" sz="1600" dirty="0"/>
          </a:p>
          <a:p>
            <a:pPr algn="just"/>
            <a:r>
              <a:rPr lang="uk-UA" sz="1600" dirty="0"/>
              <a:t>двосторонньої підтримки – в рамках регіональних та багатонаціональних програм ЄІС для країн Східного партнерства. Окрім Чорнобильського фонду «Укриття», підтримка надається через Інструмент співробітництва у сфері ядерної безпеки (ІСЯБ </a:t>
            </a:r>
            <a:r>
              <a:rPr lang="en-US" sz="1600" dirty="0"/>
              <a:t>II) </a:t>
            </a:r>
            <a:r>
              <a:rPr lang="uk-UA" sz="1600" dirty="0"/>
              <a:t>на 2014-2020 рр. Крім того, за допомогою чотирьох програм ЄС залучив для України 4,41 млрд євро у вигляді макрофінансової допомоги, що виплачується після виконання умов, пов’язаних із проведенням реформ.</a:t>
            </a:r>
          </a:p>
          <a:p>
            <a:pPr algn="just"/>
            <a:r>
              <a:rPr lang="uk-UA" sz="1600" dirty="0"/>
              <a:t>І нарешті, з 2017 року діє комплексна програма підтримки </a:t>
            </a:r>
            <a:r>
              <a:rPr lang="uk-UA" sz="1600" dirty="0" err="1"/>
              <a:t>контрольвоаної</a:t>
            </a:r>
            <a:r>
              <a:rPr lang="uk-UA" sz="1600" dirty="0"/>
              <a:t> Урядом частини Донецької та Луганської областей на суму 50 </a:t>
            </a:r>
            <a:r>
              <a:rPr lang="uk-UA" sz="1600" dirty="0" err="1"/>
              <a:t>млн</a:t>
            </a:r>
            <a:r>
              <a:rPr lang="uk-UA" sz="1600" dirty="0"/>
              <a:t> євро. Вона спрямована на зміцнення належного державного управління та децентралізації, підтримку пожвавлення економіки та малих і середніх підприємств (МСП), підвищення рівня безпеки громадян та соціальної згуртованості, сприяння розвитку регіональної системи охорони здоров’я, підтримку переміщених університетів та надання допомоги у вирішенні інфраструктурних проблем. Нещодавно програму було поповнено ще на 10 </a:t>
            </a:r>
            <a:r>
              <a:rPr lang="uk-UA" sz="1600" dirty="0" err="1"/>
              <a:t>млн</a:t>
            </a:r>
            <a:r>
              <a:rPr lang="uk-UA" sz="1600" dirty="0"/>
              <a:t> євро та розширено для підтримки Приазов'я.</a:t>
            </a:r>
          </a:p>
        </p:txBody>
      </p:sp>
      <p:sp>
        <p:nvSpPr>
          <p:cNvPr id="4" name="Дата 3"/>
          <p:cNvSpPr>
            <a:spLocks noGrp="1"/>
          </p:cNvSpPr>
          <p:nvPr>
            <p:ph type="dt" sz="half" idx="10"/>
          </p:nvPr>
        </p:nvSpPr>
        <p:spPr/>
        <p:txBody>
          <a:bodyPr/>
          <a:lstStyle/>
          <a:p>
            <a:pPr>
              <a:defRPr/>
            </a:pPr>
            <a:fld id="{134A075D-223D-DB4E-AAE3-5F33BAB28D3C}" type="datetime1">
              <a:rPr lang="ru-RU" smtClean="0">
                <a:solidFill>
                  <a:prstClr val="black">
                    <a:tint val="75000"/>
                  </a:prstClr>
                </a:solidFill>
              </a:rPr>
              <a:t>23.01.2026</a:t>
            </a:fld>
            <a:endParaRPr lang="uk-UA">
              <a:solidFill>
                <a:prstClr val="black">
                  <a:tint val="75000"/>
                </a:prstClr>
              </a:solidFill>
            </a:endParaRPr>
          </a:p>
        </p:txBody>
      </p:sp>
      <p:sp>
        <p:nvSpPr>
          <p:cNvPr id="2" name="Номер слайда 1"/>
          <p:cNvSpPr>
            <a:spLocks noGrp="1"/>
          </p:cNvSpPr>
          <p:nvPr>
            <p:ph type="sldNum" sz="quarter" idx="12"/>
          </p:nvPr>
        </p:nvSpPr>
        <p:spPr/>
        <p:txBody>
          <a:bodyPr/>
          <a:lstStyle/>
          <a:p>
            <a:pPr>
              <a:defRPr/>
            </a:pPr>
            <a:fld id="{237C55A1-0595-4466-B811-9080A7FDB365}" type="slidenum">
              <a:rPr lang="uk-UA" altLang="ru-RU" smtClean="0"/>
              <a:pPr>
                <a:defRPr/>
              </a:pPr>
              <a:t>37</a:t>
            </a:fld>
            <a:endParaRPr lang="uk-UA" altLang="ru-RU"/>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8" y="116632"/>
            <a:ext cx="2664297"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826" y="116632"/>
            <a:ext cx="2354957" cy="169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90" y="20383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630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5610"/>
            <a:ext cx="8596668" cy="1320800"/>
          </a:xfrm>
        </p:spPr>
        <p:txBody>
          <a:bodyPr>
            <a:normAutofit/>
          </a:bodyPr>
          <a:lstStyle/>
          <a:p>
            <a:r>
              <a:rPr lang="ru-RU" sz="3600" b="1" dirty="0" err="1">
                <a:solidFill>
                  <a:srgbClr val="FFC000"/>
                </a:solidFill>
              </a:rPr>
              <a:t>Огляд</a:t>
            </a:r>
            <a:r>
              <a:rPr lang="ru-RU" sz="3600" b="1" dirty="0">
                <a:solidFill>
                  <a:srgbClr val="FFC000"/>
                </a:solidFill>
              </a:rPr>
              <a:t> </a:t>
            </a:r>
            <a:r>
              <a:rPr lang="ru-RU" sz="3600" b="1" dirty="0" err="1">
                <a:solidFill>
                  <a:srgbClr val="FFC000"/>
                </a:solidFill>
              </a:rPr>
              <a:t>підтримки</a:t>
            </a:r>
            <a:r>
              <a:rPr lang="ru-RU" sz="3600" b="1" dirty="0">
                <a:solidFill>
                  <a:srgbClr val="FFC000"/>
                </a:solidFill>
              </a:rPr>
              <a:t> ЄС для </a:t>
            </a:r>
            <a:r>
              <a:rPr lang="ru-RU" sz="3600" b="1" dirty="0" err="1">
                <a:solidFill>
                  <a:srgbClr val="FFC000"/>
                </a:solidFill>
              </a:rPr>
              <a:t>України</a:t>
            </a:r>
            <a:r>
              <a:rPr lang="ru-RU" sz="3600" b="1" dirty="0">
                <a:solidFill>
                  <a:srgbClr val="FFC000"/>
                </a:solidFill>
              </a:rPr>
              <a:t> </a:t>
            </a:r>
            <a:r>
              <a:rPr lang="ru-RU" sz="3600" b="1" dirty="0" err="1">
                <a:solidFill>
                  <a:srgbClr val="FFC000"/>
                </a:solidFill>
              </a:rPr>
              <a:t>після</a:t>
            </a:r>
            <a:r>
              <a:rPr lang="ru-RU" sz="3600" b="1" dirty="0">
                <a:solidFill>
                  <a:srgbClr val="FFC000"/>
                </a:solidFill>
              </a:rPr>
              <a:t> Майдану</a:t>
            </a:r>
            <a:endParaRPr lang="uk-UA" sz="3600" b="1" dirty="0">
              <a:solidFill>
                <a:srgbClr val="FFC000"/>
              </a:solidFill>
            </a:endParaRPr>
          </a:p>
        </p:txBody>
      </p:sp>
      <p:sp>
        <p:nvSpPr>
          <p:cNvPr id="4" name="Дата 3"/>
          <p:cNvSpPr>
            <a:spLocks noGrp="1"/>
          </p:cNvSpPr>
          <p:nvPr>
            <p:ph type="dt" sz="half" idx="10"/>
          </p:nvPr>
        </p:nvSpPr>
        <p:spPr/>
        <p:txBody>
          <a:bodyPr/>
          <a:lstStyle/>
          <a:p>
            <a:pPr>
              <a:defRPr/>
            </a:pPr>
            <a:fld id="{7813B624-D980-2348-9BF4-CEC4A5DC0EB6}" type="datetime1">
              <a:rPr lang="ru-RU" smtClean="0">
                <a:solidFill>
                  <a:prstClr val="black">
                    <a:tint val="75000"/>
                  </a:prstClr>
                </a:solidFill>
              </a:rPr>
              <a:t>23.01.2026</a:t>
            </a:fld>
            <a:endParaRPr lang="uk-UA">
              <a:solidFill>
                <a:prstClr val="black">
                  <a:tint val="75000"/>
                </a:prstClr>
              </a:solidFill>
            </a:endParaRPr>
          </a:p>
        </p:txBody>
      </p:sp>
      <p:sp>
        <p:nvSpPr>
          <p:cNvPr id="3" name="Номер слайда 2"/>
          <p:cNvSpPr>
            <a:spLocks noGrp="1"/>
          </p:cNvSpPr>
          <p:nvPr>
            <p:ph type="sldNum" sz="quarter" idx="12"/>
          </p:nvPr>
        </p:nvSpPr>
        <p:spPr/>
        <p:txBody>
          <a:bodyPr/>
          <a:lstStyle/>
          <a:p>
            <a:pPr>
              <a:defRPr/>
            </a:pPr>
            <a:fld id="{237C55A1-0595-4466-B811-9080A7FDB365}" type="slidenum">
              <a:rPr lang="uk-UA" altLang="ru-RU" smtClean="0"/>
              <a:pPr>
                <a:defRPr/>
              </a:pPr>
              <a:t>38</a:t>
            </a:fld>
            <a:endParaRPr lang="uk-UA" altLang="ru-RU"/>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27" y="1458214"/>
            <a:ext cx="7354622" cy="48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472268" y="1124745"/>
            <a:ext cx="3528392" cy="923330"/>
          </a:xfrm>
          <a:prstGeom prst="rect">
            <a:avLst/>
          </a:prstGeom>
        </p:spPr>
        <p:txBody>
          <a:bodyPr wrap="square">
            <a:spAutoFit/>
          </a:bodyPr>
          <a:lstStyle/>
          <a:p>
            <a:r>
              <a:rPr lang="en-US" dirty="0">
                <a:solidFill>
                  <a:schemeClr val="bg1"/>
                </a:solidFill>
              </a:rPr>
              <a:t>https://eeas.europa.eu/headquarters/headquarters-homepage/10781/node/10781_uk</a:t>
            </a:r>
            <a:endParaRPr lang="uk-UA" dirty="0">
              <a:solidFill>
                <a:schemeClr val="bg1"/>
              </a:solidFill>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299" y="2758087"/>
            <a:ext cx="265747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727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000" y="447188"/>
            <a:ext cx="6176954" cy="970450"/>
          </a:xfrm>
        </p:spPr>
        <p:txBody>
          <a:bodyPr>
            <a:normAutofit/>
          </a:bodyPr>
          <a:lstStyle/>
          <a:p>
            <a:r>
              <a:rPr lang="uk-UA" sz="2400" dirty="0"/>
              <a:t>Фінансова допомога</a:t>
            </a:r>
            <a:br>
              <a:rPr lang="uk-UA" sz="2400" dirty="0"/>
            </a:br>
            <a:r>
              <a:rPr lang="uk-UA" sz="2400" dirty="0"/>
              <a:t> Україні з боку ЄС</a:t>
            </a:r>
          </a:p>
        </p:txBody>
      </p:sp>
      <p:sp>
        <p:nvSpPr>
          <p:cNvPr id="3" name="Объект 2"/>
          <p:cNvSpPr>
            <a:spLocks noGrp="1"/>
          </p:cNvSpPr>
          <p:nvPr>
            <p:ph idx="1"/>
          </p:nvPr>
        </p:nvSpPr>
        <p:spPr>
          <a:xfrm>
            <a:off x="568620" y="2198841"/>
            <a:ext cx="6793473" cy="4366082"/>
          </a:xfrm>
          <a:solidFill>
            <a:schemeClr val="accent2">
              <a:lumMod val="75000"/>
            </a:schemeClr>
          </a:solidFill>
        </p:spPr>
        <p:txBody>
          <a:bodyPr>
            <a:normAutofit/>
          </a:bodyPr>
          <a:lstStyle/>
          <a:p>
            <a:r>
              <a:rPr lang="ru-RU" dirty="0"/>
              <a:t> </a:t>
            </a:r>
            <a:r>
              <a:rPr lang="ru-RU" dirty="0" err="1"/>
              <a:t>Україні</a:t>
            </a:r>
            <a:r>
              <a:rPr lang="ru-RU" dirty="0"/>
              <a:t> на </a:t>
            </a:r>
            <a:r>
              <a:rPr lang="ru-RU" dirty="0" err="1"/>
              <a:t>були</a:t>
            </a:r>
            <a:r>
              <a:rPr lang="ru-RU" dirty="0"/>
              <a:t> </a:t>
            </a:r>
            <a:r>
              <a:rPr lang="ru-RU" dirty="0" err="1"/>
              <a:t>доступні</a:t>
            </a:r>
            <a:r>
              <a:rPr lang="ru-RU" dirty="0"/>
              <a:t> </a:t>
            </a:r>
            <a:r>
              <a:rPr lang="ru-RU" dirty="0" err="1"/>
              <a:t>лише</a:t>
            </a:r>
            <a:r>
              <a:rPr lang="ru-RU" dirty="0"/>
              <a:t> </a:t>
            </a:r>
            <a:r>
              <a:rPr lang="ru-RU" dirty="0" err="1"/>
              <a:t>програми</a:t>
            </a:r>
            <a:r>
              <a:rPr lang="ru-RU" dirty="0"/>
              <a:t> </a:t>
            </a:r>
            <a:r>
              <a:rPr lang="ru-RU" dirty="0" err="1"/>
              <a:t>транснаціонального</a:t>
            </a:r>
            <a:r>
              <a:rPr lang="ru-RU" dirty="0"/>
              <a:t> </a:t>
            </a:r>
            <a:r>
              <a:rPr lang="ru-RU" dirty="0" err="1"/>
              <a:t>співробітництва</a:t>
            </a:r>
            <a:r>
              <a:rPr lang="ru-RU" dirty="0"/>
              <a:t> (</a:t>
            </a:r>
            <a:r>
              <a:rPr lang="ru-RU" dirty="0" err="1"/>
              <a:t>Interreg</a:t>
            </a:r>
            <a:r>
              <a:rPr lang="ru-RU" dirty="0"/>
              <a:t> B), </a:t>
            </a:r>
            <a:r>
              <a:rPr lang="ru-RU" dirty="0" err="1"/>
              <a:t>які</a:t>
            </a:r>
            <a:r>
              <a:rPr lang="ru-RU" dirty="0"/>
              <a:t> </a:t>
            </a:r>
            <a:r>
              <a:rPr lang="ru-RU" dirty="0" err="1"/>
              <a:t>можуть</a:t>
            </a:r>
            <a:r>
              <a:rPr lang="ru-RU" dirty="0"/>
              <a:t> </a:t>
            </a:r>
            <a:r>
              <a:rPr lang="ru-RU" dirty="0" err="1"/>
              <a:t>включати</a:t>
            </a:r>
            <a:r>
              <a:rPr lang="ru-RU" dirty="0"/>
              <a:t> </a:t>
            </a:r>
            <a:r>
              <a:rPr lang="ru-RU" dirty="0" err="1"/>
              <a:t>держави</a:t>
            </a:r>
            <a:r>
              <a:rPr lang="ru-RU" dirty="0"/>
              <a:t>, </a:t>
            </a:r>
            <a:r>
              <a:rPr lang="ru-RU" dirty="0" err="1"/>
              <a:t>що</a:t>
            </a:r>
            <a:r>
              <a:rPr lang="ru-RU" dirty="0"/>
              <a:t> не є членами, кандидатами </a:t>
            </a:r>
            <a:r>
              <a:rPr lang="ru-RU" dirty="0" err="1"/>
              <a:t>або</a:t>
            </a:r>
            <a:r>
              <a:rPr lang="ru-RU" dirty="0"/>
              <a:t> </a:t>
            </a:r>
            <a:r>
              <a:rPr lang="ru-RU" dirty="0" err="1"/>
              <a:t>потенційними</a:t>
            </a:r>
            <a:r>
              <a:rPr lang="ru-RU" dirty="0"/>
              <a:t> кандидатами на членство в ЄС (за </a:t>
            </a:r>
            <a:r>
              <a:rPr lang="ru-RU" dirty="0" err="1"/>
              <a:t>умови</a:t>
            </a:r>
            <a:r>
              <a:rPr lang="ru-RU" dirty="0"/>
              <a:t> </a:t>
            </a:r>
            <a:r>
              <a:rPr lang="ru-RU" dirty="0" err="1"/>
              <a:t>кооперації</a:t>
            </a:r>
            <a:r>
              <a:rPr lang="ru-RU" dirty="0"/>
              <a:t> з </a:t>
            </a:r>
            <a:r>
              <a:rPr lang="ru-RU" dirty="0" err="1"/>
              <a:t>країнами</a:t>
            </a:r>
            <a:r>
              <a:rPr lang="ru-RU" dirty="0"/>
              <a:t>-членами ЄС).</a:t>
            </a:r>
          </a:p>
          <a:p>
            <a:r>
              <a:rPr lang="ru-RU" dirty="0"/>
              <a:t>Коли  </a:t>
            </a:r>
            <a:r>
              <a:rPr lang="ru-RU" dirty="0" err="1"/>
              <a:t>Україна</a:t>
            </a:r>
            <a:r>
              <a:rPr lang="ru-RU" dirty="0"/>
              <a:t> стала </a:t>
            </a:r>
            <a:r>
              <a:rPr lang="ru-RU" dirty="0" err="1"/>
              <a:t>потенційним</a:t>
            </a:r>
            <a:r>
              <a:rPr lang="ru-RU" dirty="0"/>
              <a:t> кандидатом на членство в ЄС, стала </a:t>
            </a:r>
            <a:r>
              <a:rPr lang="ru-RU" dirty="0" err="1"/>
              <a:t>можливою</a:t>
            </a:r>
            <a:r>
              <a:rPr lang="ru-RU" dirty="0"/>
              <a:t> перспектива </a:t>
            </a:r>
            <a:r>
              <a:rPr lang="ru-RU" dirty="0" err="1"/>
              <a:t>транскордонного</a:t>
            </a:r>
            <a:r>
              <a:rPr lang="ru-RU" dirty="0"/>
              <a:t> </a:t>
            </a:r>
            <a:r>
              <a:rPr lang="ru-RU" dirty="0" err="1"/>
              <a:t>співробітництва</a:t>
            </a:r>
            <a:r>
              <a:rPr lang="ru-RU" dirty="0"/>
              <a:t> (</a:t>
            </a:r>
            <a:r>
              <a:rPr lang="ru-RU" dirty="0" err="1"/>
              <a:t>Interreg</a:t>
            </a:r>
            <a:r>
              <a:rPr lang="ru-RU" dirty="0"/>
              <a:t> </a:t>
            </a:r>
            <a:r>
              <a:rPr lang="ru-RU" dirty="0" err="1"/>
              <a:t>A</a:t>
            </a:r>
            <a:r>
              <a:rPr lang="ru-RU" dirty="0"/>
              <a:t>).</a:t>
            </a:r>
          </a:p>
        </p:txBody>
      </p:sp>
      <p:sp>
        <p:nvSpPr>
          <p:cNvPr id="4" name="Дата 3">
            <a:extLst>
              <a:ext uri="{FF2B5EF4-FFF2-40B4-BE49-F238E27FC236}">
                <a16:creationId xmlns:a16="http://schemas.microsoft.com/office/drawing/2014/main" id="{7F0704B6-3447-5B48-87BB-588DFC9E04B3}"/>
              </a:ext>
            </a:extLst>
          </p:cNvPr>
          <p:cNvSpPr>
            <a:spLocks noGrp="1"/>
          </p:cNvSpPr>
          <p:nvPr>
            <p:ph type="dt" sz="half" idx="10"/>
          </p:nvPr>
        </p:nvSpPr>
        <p:spPr/>
        <p:txBody>
          <a:bodyPr/>
          <a:lstStyle/>
          <a:p>
            <a:fld id="{DC0F6F01-D107-5248-8F17-0F44106F87D1}" type="datetime1">
              <a:rPr lang="ru-RU" smtClean="0"/>
              <a:t>23.01.2026</a:t>
            </a:fld>
            <a:endParaRPr lang="ru-UA"/>
          </a:p>
        </p:txBody>
      </p:sp>
      <p:sp>
        <p:nvSpPr>
          <p:cNvPr id="5" name="Номер слайда 4">
            <a:extLst>
              <a:ext uri="{FF2B5EF4-FFF2-40B4-BE49-F238E27FC236}">
                <a16:creationId xmlns:a16="http://schemas.microsoft.com/office/drawing/2014/main" id="{FD21E6FF-6C44-434B-9ABD-EBDDE6E3CBC1}"/>
              </a:ext>
            </a:extLst>
          </p:cNvPr>
          <p:cNvSpPr>
            <a:spLocks noGrp="1"/>
          </p:cNvSpPr>
          <p:nvPr>
            <p:ph type="sldNum" sz="quarter" idx="12"/>
          </p:nvPr>
        </p:nvSpPr>
        <p:spPr/>
        <p:txBody>
          <a:bodyPr/>
          <a:lstStyle/>
          <a:p>
            <a:fld id="{D4CBF4CF-B119-4841-B505-2CAA97F19D28}" type="slidenum">
              <a:rPr lang="ru-UA" smtClean="0"/>
              <a:t>39</a:t>
            </a:fld>
            <a:endParaRPr lang="ru-UA"/>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850" y="299915"/>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556" y="2097332"/>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600" y="4630127"/>
            <a:ext cx="34290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72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89054"/>
            <a:ext cx="10364451" cy="1596177"/>
          </a:xfrm>
        </p:spPr>
        <p:txBody>
          <a:bodyPr>
            <a:normAutofit/>
          </a:bodyPr>
          <a:lstStyle/>
          <a:p>
            <a:r>
              <a:rPr lang="uk-UA" sz="2400" dirty="0"/>
              <a:t>Структурні та інвестиційні фонди фінансуються безпосередньо з бюджету ЄС, в який роблять внески усі держави-члени</a:t>
            </a:r>
            <a:endParaRPr lang="uk-UA" dirty="0"/>
          </a:p>
        </p:txBody>
      </p:sp>
      <p:sp>
        <p:nvSpPr>
          <p:cNvPr id="3" name="Объект 2"/>
          <p:cNvSpPr>
            <a:spLocks noGrp="1"/>
          </p:cNvSpPr>
          <p:nvPr>
            <p:ph idx="1"/>
          </p:nvPr>
        </p:nvSpPr>
        <p:spPr>
          <a:xfrm>
            <a:off x="3081116" y="1713673"/>
            <a:ext cx="8455391" cy="4955273"/>
          </a:xfrm>
          <a:solidFill>
            <a:schemeClr val="accent2">
              <a:lumMod val="75000"/>
            </a:schemeClr>
          </a:solidFill>
        </p:spPr>
        <p:txBody>
          <a:bodyPr>
            <a:normAutofit lnSpcReduction="10000"/>
          </a:bodyPr>
          <a:lstStyle/>
          <a:p>
            <a:pPr algn="just"/>
            <a:r>
              <a:rPr lang="uk-UA" dirty="0"/>
              <a:t>Так, понад 76% бюджету ЄС розподіляються у партнерстві з національними та регіональними органами влади через систему "спільного управління" – тобто, в основному, за допомогою 5 великих структурних та інвестиційних фондів.</a:t>
            </a:r>
          </a:p>
          <a:p>
            <a:pPr algn="just"/>
            <a:r>
              <a:rPr lang="uk-UA" dirty="0"/>
              <a:t>Разом, вони допомагають реалізовувати стратегію "Європа-2020". "Європа-2020" - це десятирічна стратегія ЄС, яку було започатковано у 2010 році. Серед її цілей були: </a:t>
            </a:r>
          </a:p>
          <a:p>
            <a:pPr algn="just">
              <a:buFontTx/>
              <a:buChar char="-"/>
            </a:pPr>
            <a:r>
              <a:rPr lang="uk-UA" dirty="0"/>
              <a:t>вивести 20 мільйонів людей із стану бідності,</a:t>
            </a:r>
          </a:p>
          <a:p>
            <a:pPr algn="just">
              <a:buFontTx/>
              <a:buChar char="-"/>
            </a:pPr>
            <a:r>
              <a:rPr lang="uk-UA" dirty="0"/>
              <a:t> знизити рівень незакінченої шкільної освіти до 10% </a:t>
            </a:r>
          </a:p>
          <a:p>
            <a:pPr algn="just">
              <a:buFontTx/>
              <a:buChar char="-"/>
            </a:pPr>
            <a:r>
              <a:rPr lang="uk-UA" dirty="0"/>
              <a:t> забезпечити зайнятість 75% 20-64-річних людей на ринку праці.</a:t>
            </a:r>
          </a:p>
          <a:p>
            <a:pPr marL="0" indent="0" algn="just">
              <a:buNone/>
            </a:pPr>
            <a:r>
              <a:rPr lang="uk-UA" dirty="0"/>
              <a:t>      Оскільки даний період фінансування – 2014-2020 рр., Європейська Комісія наполягла на тому, щоб у пріоритеті було використання коштів ЄС саме задля досягнення цілей стратегії "Європа-2020". Наступний період фінансування – 2021-2027 рр. – також матиме свої пріоритети</a:t>
            </a:r>
          </a:p>
          <a:p>
            <a:pPr marL="0" indent="0" algn="just">
              <a:buNone/>
            </a:pPr>
            <a:r>
              <a:rPr lang="uk-UA" dirty="0"/>
              <a:t>      Таким чином, структурні та інвестиційні фонди ЄС є головним фінансовим інструментом реалізації політики згуртованості ЄС, метою якого є зменшення економічних та соціальних розбіжностей між регіонами Європи.</a:t>
            </a:r>
          </a:p>
        </p:txBody>
      </p:sp>
      <p:sp>
        <p:nvSpPr>
          <p:cNvPr id="4" name="Дата 3">
            <a:extLst>
              <a:ext uri="{FF2B5EF4-FFF2-40B4-BE49-F238E27FC236}">
                <a16:creationId xmlns:a16="http://schemas.microsoft.com/office/drawing/2014/main" id="{F0A5AA9E-7392-324F-9BFF-1AC123C7D371}"/>
              </a:ext>
            </a:extLst>
          </p:cNvPr>
          <p:cNvSpPr>
            <a:spLocks noGrp="1"/>
          </p:cNvSpPr>
          <p:nvPr>
            <p:ph type="dt" sz="half" idx="10"/>
          </p:nvPr>
        </p:nvSpPr>
        <p:spPr/>
        <p:txBody>
          <a:bodyPr/>
          <a:lstStyle/>
          <a:p>
            <a:fld id="{2205CA21-9982-DD47-AA3F-D342BBE32E73}" type="datetime1">
              <a:rPr lang="ru-RU" smtClean="0"/>
              <a:t>23.01.2026</a:t>
            </a:fld>
            <a:endParaRPr lang="ru-UA"/>
          </a:p>
        </p:txBody>
      </p:sp>
      <p:sp>
        <p:nvSpPr>
          <p:cNvPr id="5" name="Номер слайда 4">
            <a:extLst>
              <a:ext uri="{FF2B5EF4-FFF2-40B4-BE49-F238E27FC236}">
                <a16:creationId xmlns:a16="http://schemas.microsoft.com/office/drawing/2014/main" id="{7D73B0CF-B4A2-7B44-8CEB-1EFB523F516B}"/>
              </a:ext>
            </a:extLst>
          </p:cNvPr>
          <p:cNvSpPr>
            <a:spLocks noGrp="1"/>
          </p:cNvSpPr>
          <p:nvPr>
            <p:ph type="sldNum" sz="quarter" idx="12"/>
          </p:nvPr>
        </p:nvSpPr>
        <p:spPr/>
        <p:txBody>
          <a:bodyPr/>
          <a:lstStyle/>
          <a:p>
            <a:fld id="{D4CBF4CF-B119-4841-B505-2CAA97F19D28}" type="slidenum">
              <a:rPr lang="ru-UA" smtClean="0"/>
              <a:t>4</a:t>
            </a:fld>
            <a:endParaRPr lang="ru-U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56" y="1983198"/>
            <a:ext cx="22479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44" y="4743450"/>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66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923" y="468923"/>
            <a:ext cx="10108092" cy="1328614"/>
          </a:xfrm>
        </p:spPr>
        <p:txBody>
          <a:bodyPr>
            <a:normAutofit/>
          </a:bodyPr>
          <a:lstStyle/>
          <a:p>
            <a:pPr algn="ctr"/>
            <a:r>
              <a:rPr lang="ru-RU" sz="2400" dirty="0"/>
              <a:t>У </a:t>
            </a:r>
            <a:r>
              <a:rPr lang="ru-RU" sz="2400" dirty="0" err="1"/>
              <a:t>грудні</a:t>
            </a:r>
            <a:r>
              <a:rPr lang="ru-RU" sz="2400" dirty="0"/>
              <a:t> 2017 року </a:t>
            </a:r>
            <a:r>
              <a:rPr lang="ru-RU" sz="2400" dirty="0" err="1"/>
              <a:t>Європейською</a:t>
            </a:r>
            <a:r>
              <a:rPr lang="ru-RU" sz="2400" dirty="0"/>
              <a:t> </a:t>
            </a:r>
            <a:r>
              <a:rPr lang="ru-RU" sz="2400" dirty="0" err="1"/>
              <a:t>Комісією</a:t>
            </a:r>
            <a:r>
              <a:rPr lang="ru-RU" sz="2400" dirty="0"/>
              <a:t> </a:t>
            </a:r>
            <a:r>
              <a:rPr lang="ru-RU" sz="2400" dirty="0" err="1"/>
              <a:t>було</a:t>
            </a:r>
            <a:r>
              <a:rPr lang="ru-RU" sz="2400" dirty="0"/>
              <a:t> </a:t>
            </a:r>
            <a:r>
              <a:rPr lang="ru-RU" sz="2400" dirty="0" err="1"/>
              <a:t>затверджено</a:t>
            </a:r>
            <a:r>
              <a:rPr lang="ru-RU" sz="2400" dirty="0"/>
              <a:t> </a:t>
            </a:r>
            <a:r>
              <a:rPr lang="ru-RU" sz="2400" dirty="0" err="1"/>
              <a:t>новий</a:t>
            </a:r>
            <a:r>
              <a:rPr lang="ru-RU" sz="2400" dirty="0"/>
              <a:t> </a:t>
            </a:r>
            <a:r>
              <a:rPr lang="ru-RU" sz="2400" dirty="0" err="1"/>
              <a:t>Стратегічний</a:t>
            </a:r>
            <a:r>
              <a:rPr lang="ru-RU" sz="2400" dirty="0"/>
              <a:t> документ </a:t>
            </a:r>
            <a:r>
              <a:rPr lang="ru-RU" sz="2400" dirty="0" err="1"/>
              <a:t>щодо</a:t>
            </a:r>
            <a:r>
              <a:rPr lang="ru-RU" sz="2400" dirty="0"/>
              <a:t> </a:t>
            </a:r>
            <a:r>
              <a:rPr lang="ru-RU" sz="2400" dirty="0" err="1"/>
              <a:t>допомоги</a:t>
            </a:r>
            <a:r>
              <a:rPr lang="ru-RU" sz="2400" dirty="0"/>
              <a:t> </a:t>
            </a:r>
            <a:r>
              <a:rPr lang="ru-RU" sz="2400" dirty="0" err="1"/>
              <a:t>Україні</a:t>
            </a:r>
            <a:r>
              <a:rPr lang="ru-RU" sz="2400" dirty="0"/>
              <a:t> на </a:t>
            </a:r>
            <a:br>
              <a:rPr lang="ru-RU" sz="2400" dirty="0"/>
            </a:br>
            <a:r>
              <a:rPr lang="ru-RU" sz="2400" dirty="0"/>
              <a:t>2018-2020 роки. </a:t>
            </a:r>
            <a:endParaRPr lang="uk-UA" sz="2400" dirty="0"/>
          </a:p>
        </p:txBody>
      </p:sp>
      <p:sp>
        <p:nvSpPr>
          <p:cNvPr id="3" name="Объект 2"/>
          <p:cNvSpPr>
            <a:spLocks noGrp="1"/>
          </p:cNvSpPr>
          <p:nvPr>
            <p:ph idx="1"/>
          </p:nvPr>
        </p:nvSpPr>
        <p:spPr>
          <a:xfrm>
            <a:off x="4140250" y="2222287"/>
            <a:ext cx="6910703" cy="3636511"/>
          </a:xfrm>
          <a:solidFill>
            <a:schemeClr val="accent2">
              <a:lumMod val="75000"/>
            </a:schemeClr>
          </a:solidFill>
        </p:spPr>
        <p:txBody>
          <a:bodyPr>
            <a:normAutofit/>
          </a:bodyPr>
          <a:lstStyle/>
          <a:p>
            <a:r>
              <a:rPr lang="uk-UA" dirty="0"/>
              <a:t>У ньому було визначено 4 стратегічні сектори:</a:t>
            </a:r>
          </a:p>
          <a:p>
            <a:pPr marL="0" indent="0">
              <a:buNone/>
            </a:pPr>
            <a:r>
              <a:rPr lang="uk-UA" dirty="0"/>
              <a:t>• зміцнення інституцій та належного управління;</a:t>
            </a:r>
          </a:p>
          <a:p>
            <a:pPr marL="0" indent="0">
              <a:buNone/>
            </a:pPr>
            <a:r>
              <a:rPr lang="uk-UA" dirty="0"/>
              <a:t>• економічний розвиток та розвиток можливостей ринку;</a:t>
            </a:r>
          </a:p>
          <a:p>
            <a:pPr marL="0" indent="0">
              <a:buNone/>
            </a:pPr>
            <a:r>
              <a:rPr lang="uk-UA" dirty="0"/>
              <a:t>• покращення транспортного сполучення, енергоефективність, захист навколишнього середовища та запобігання зміні клімату;</a:t>
            </a:r>
          </a:p>
          <a:p>
            <a:pPr marL="0" indent="0">
              <a:buNone/>
            </a:pPr>
            <a:r>
              <a:rPr lang="uk-UA" dirty="0"/>
              <a:t>• мобільність та контакти між людьми.</a:t>
            </a:r>
          </a:p>
        </p:txBody>
      </p:sp>
      <p:sp>
        <p:nvSpPr>
          <p:cNvPr id="4" name="Дата 3">
            <a:extLst>
              <a:ext uri="{FF2B5EF4-FFF2-40B4-BE49-F238E27FC236}">
                <a16:creationId xmlns:a16="http://schemas.microsoft.com/office/drawing/2014/main" id="{3B27ECB3-7D55-EF48-9067-8D99AF970156}"/>
              </a:ext>
            </a:extLst>
          </p:cNvPr>
          <p:cNvSpPr>
            <a:spLocks noGrp="1"/>
          </p:cNvSpPr>
          <p:nvPr>
            <p:ph type="dt" sz="half" idx="10"/>
          </p:nvPr>
        </p:nvSpPr>
        <p:spPr/>
        <p:txBody>
          <a:bodyPr/>
          <a:lstStyle/>
          <a:p>
            <a:fld id="{029A5AF8-BA8D-E24B-BADF-8CAC53AF6725}" type="datetime1">
              <a:rPr lang="ru-RU" smtClean="0"/>
              <a:t>23.01.2026</a:t>
            </a:fld>
            <a:endParaRPr lang="ru-UA"/>
          </a:p>
        </p:txBody>
      </p:sp>
      <p:sp>
        <p:nvSpPr>
          <p:cNvPr id="5" name="Номер слайда 4">
            <a:extLst>
              <a:ext uri="{FF2B5EF4-FFF2-40B4-BE49-F238E27FC236}">
                <a16:creationId xmlns:a16="http://schemas.microsoft.com/office/drawing/2014/main" id="{8C52E77D-4BCB-704C-A519-DF6EDF02E12B}"/>
              </a:ext>
            </a:extLst>
          </p:cNvPr>
          <p:cNvSpPr>
            <a:spLocks noGrp="1"/>
          </p:cNvSpPr>
          <p:nvPr>
            <p:ph type="sldNum" sz="quarter" idx="12"/>
          </p:nvPr>
        </p:nvSpPr>
        <p:spPr/>
        <p:txBody>
          <a:bodyPr/>
          <a:lstStyle/>
          <a:p>
            <a:fld id="{D4CBF4CF-B119-4841-B505-2CAA97F19D28}" type="slidenum">
              <a:rPr lang="ru-UA" smtClean="0"/>
              <a:t>40</a:t>
            </a:fld>
            <a:endParaRPr lang="ru-UA"/>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40" y="2406040"/>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986" y="4291013"/>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449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477" y="447187"/>
            <a:ext cx="10936521" cy="1240935"/>
          </a:xfrm>
        </p:spPr>
        <p:txBody>
          <a:bodyPr>
            <a:normAutofit/>
          </a:bodyPr>
          <a:lstStyle/>
          <a:p>
            <a:pPr algn="ctr"/>
            <a:r>
              <a:rPr lang="uk-UA" sz="2000" dirty="0"/>
              <a:t>    </a:t>
            </a:r>
            <a:r>
              <a:rPr lang="uk-UA" sz="2000" dirty="0" err="1"/>
              <a:t>Віце-президентка</a:t>
            </a:r>
            <a:r>
              <a:rPr lang="uk-UA" sz="2000" dirty="0"/>
              <a:t> Європейської комісії відмітила,</a:t>
            </a:r>
            <a:br>
              <a:rPr lang="uk-UA" sz="2000" dirty="0"/>
            </a:br>
            <a:r>
              <a:rPr lang="uk-UA" sz="2000" dirty="0"/>
              <a:t>що ЄС за останні роки надав Україні близько 15 </a:t>
            </a:r>
            <a:r>
              <a:rPr lang="uk-UA" sz="2000" dirty="0" err="1"/>
              <a:t>млрд</a:t>
            </a:r>
            <a:r>
              <a:rPr lang="uk-UA" sz="2000" dirty="0"/>
              <a:t> євро допомоги. </a:t>
            </a:r>
            <a:br>
              <a:rPr lang="uk-UA" sz="2000" dirty="0"/>
            </a:br>
            <a:r>
              <a:rPr lang="uk-UA" sz="2000" dirty="0"/>
              <a:t>За її словами, це безпрецедентний і найбільший пакет підтримки в історії.</a:t>
            </a:r>
            <a:endParaRPr lang="uk-UA" dirty="0"/>
          </a:p>
        </p:txBody>
      </p:sp>
      <p:sp>
        <p:nvSpPr>
          <p:cNvPr id="3" name="Объект 2"/>
          <p:cNvSpPr>
            <a:spLocks noGrp="1"/>
          </p:cNvSpPr>
          <p:nvPr>
            <p:ph idx="1"/>
          </p:nvPr>
        </p:nvSpPr>
        <p:spPr>
          <a:xfrm>
            <a:off x="445477" y="1872792"/>
            <a:ext cx="7981411" cy="4538021"/>
          </a:xfrm>
          <a:solidFill>
            <a:schemeClr val="accent2">
              <a:lumMod val="75000"/>
            </a:schemeClr>
          </a:solidFill>
        </p:spPr>
        <p:txBody>
          <a:bodyPr>
            <a:normAutofit fontScale="92500" lnSpcReduction="10000"/>
          </a:bodyPr>
          <a:lstStyle/>
          <a:p>
            <a:pPr algn="just"/>
            <a:endParaRPr lang="uk-UA" dirty="0"/>
          </a:p>
          <a:p>
            <a:pPr algn="just"/>
            <a:r>
              <a:rPr lang="uk-UA" dirty="0"/>
              <a:t>Разом тим, у такій риториці чітко не прослідковуються частки поворотної та безповоротної допомоги. У свою чергу, аналіз показав, що основними каналами допомоги були такі:</a:t>
            </a:r>
          </a:p>
          <a:p>
            <a:pPr marL="0" indent="0" algn="just">
              <a:buNone/>
            </a:pPr>
            <a:r>
              <a:rPr lang="uk-UA" dirty="0"/>
              <a:t>• 200 </a:t>
            </a:r>
            <a:r>
              <a:rPr lang="uk-UA" dirty="0" err="1"/>
              <a:t>млн</a:t>
            </a:r>
            <a:r>
              <a:rPr lang="uk-UA" dirty="0"/>
              <a:t> євро на рік у формі грантів (безоплатна допомога);</a:t>
            </a:r>
          </a:p>
          <a:p>
            <a:pPr marL="0" indent="0" algn="just">
              <a:buNone/>
            </a:pPr>
            <a:r>
              <a:rPr lang="uk-UA" dirty="0"/>
              <a:t>• понад 181 </a:t>
            </a:r>
            <a:r>
              <a:rPr lang="uk-UA" dirty="0" err="1"/>
              <a:t>млн</a:t>
            </a:r>
            <a:r>
              <a:rPr lang="uk-UA" dirty="0"/>
              <a:t> євро було спрямовано в Україну через інвестиційну платформу сусідства для підтримки фінансування інфраструктури у таких сферах, як вода та каналізація, енергоефективність, навколишнє середовище та фінансування МСП;</a:t>
            </a:r>
          </a:p>
          <a:p>
            <a:pPr marL="0" indent="0" algn="just">
              <a:buNone/>
            </a:pPr>
            <a:r>
              <a:rPr lang="uk-UA" dirty="0"/>
              <a:t>• 70 </a:t>
            </a:r>
            <a:r>
              <a:rPr lang="uk-UA" dirty="0" err="1"/>
              <a:t>млн</a:t>
            </a:r>
            <a:r>
              <a:rPr lang="uk-UA" dirty="0"/>
              <a:t> євро у вигляді гуманітарної допомоги (безоплатна допомога).</a:t>
            </a:r>
          </a:p>
          <a:p>
            <a:pPr marL="0" indent="0" algn="just">
              <a:buNone/>
            </a:pPr>
            <a:r>
              <a:rPr lang="uk-UA" dirty="0"/>
              <a:t>• 4,4 </a:t>
            </a:r>
            <a:r>
              <a:rPr lang="uk-UA" dirty="0" err="1"/>
              <a:t>млрд</a:t>
            </a:r>
            <a:r>
              <a:rPr lang="uk-UA" dirty="0"/>
              <a:t> євро для макрофінансової допомоги (у формі позик), що є найбільшим обсягом, спрямованим на країну, яка не є членом ЄС. 4 </a:t>
            </a:r>
            <a:r>
              <a:rPr lang="uk-UA" dirty="0" err="1"/>
              <a:t>млрд</a:t>
            </a:r>
            <a:r>
              <a:rPr lang="uk-UA" dirty="0"/>
              <a:t> євро у вигляді позик Європейського банку реконструкції та розвитку (у формі позик) задля сприяння розвитку та реформуванню, серед іншого, банківського сектору, агробізнесу, транспорту та малого бізнесу в Україні, включаючи сприяння придбанню 300 </a:t>
            </a:r>
            <a:r>
              <a:rPr lang="uk-UA" dirty="0" err="1"/>
              <a:t>млн</a:t>
            </a:r>
            <a:r>
              <a:rPr lang="uk-UA" dirty="0"/>
              <a:t> доларів газу на опалювальний сезон 2015-2016 років та проекти з ядерної безпеки</a:t>
            </a:r>
          </a:p>
        </p:txBody>
      </p:sp>
      <p:sp>
        <p:nvSpPr>
          <p:cNvPr id="4" name="Дата 3">
            <a:extLst>
              <a:ext uri="{FF2B5EF4-FFF2-40B4-BE49-F238E27FC236}">
                <a16:creationId xmlns:a16="http://schemas.microsoft.com/office/drawing/2014/main" id="{1D569CDD-D6F4-5E4D-A991-03BE743F9337}"/>
              </a:ext>
            </a:extLst>
          </p:cNvPr>
          <p:cNvSpPr>
            <a:spLocks noGrp="1"/>
          </p:cNvSpPr>
          <p:nvPr>
            <p:ph type="dt" sz="half" idx="10"/>
          </p:nvPr>
        </p:nvSpPr>
        <p:spPr/>
        <p:txBody>
          <a:bodyPr/>
          <a:lstStyle/>
          <a:p>
            <a:fld id="{FA64E5CC-9E3F-614F-B4B6-E01EFE0AD356}" type="datetime1">
              <a:rPr lang="ru-RU" smtClean="0"/>
              <a:t>23.01.2026</a:t>
            </a:fld>
            <a:endParaRPr lang="ru-UA"/>
          </a:p>
        </p:txBody>
      </p:sp>
      <p:sp>
        <p:nvSpPr>
          <p:cNvPr id="5" name="Номер слайда 4">
            <a:extLst>
              <a:ext uri="{FF2B5EF4-FFF2-40B4-BE49-F238E27FC236}">
                <a16:creationId xmlns:a16="http://schemas.microsoft.com/office/drawing/2014/main" id="{F30D7C27-4BFA-534E-B935-8CD48EF41856}"/>
              </a:ext>
            </a:extLst>
          </p:cNvPr>
          <p:cNvSpPr>
            <a:spLocks noGrp="1"/>
          </p:cNvSpPr>
          <p:nvPr>
            <p:ph type="sldNum" sz="quarter" idx="12"/>
          </p:nvPr>
        </p:nvSpPr>
        <p:spPr/>
        <p:txBody>
          <a:bodyPr/>
          <a:lstStyle/>
          <a:p>
            <a:fld id="{D4CBF4CF-B119-4841-B505-2CAA97F19D28}" type="slidenum">
              <a:rPr lang="ru-UA" smtClean="0"/>
              <a:t>41</a:t>
            </a:fld>
            <a:endParaRPr lang="ru-UA"/>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975" y="3813908"/>
            <a:ext cx="3682614" cy="245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282" y="197912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622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7789" y="2480195"/>
            <a:ext cx="10554574" cy="3636511"/>
          </a:xfrm>
          <a:solidFill>
            <a:schemeClr val="accent2">
              <a:lumMod val="75000"/>
            </a:schemeClr>
          </a:solidFill>
        </p:spPr>
        <p:txBody>
          <a:bodyPr>
            <a:normAutofit/>
          </a:bodyPr>
          <a:lstStyle/>
          <a:p>
            <a:pPr>
              <a:buFont typeface="Arial" pitchFamily="34" charset="0"/>
              <a:buChar char="•"/>
            </a:pPr>
            <a:r>
              <a:rPr lang="uk-UA" dirty="0"/>
              <a:t>4,6 </a:t>
            </a:r>
            <a:r>
              <a:rPr lang="uk-UA" dirty="0" err="1"/>
              <a:t>млрд</a:t>
            </a:r>
            <a:r>
              <a:rPr lang="uk-UA" dirty="0"/>
              <a:t> євро у вигляді позик Європейського інвестиційного банку (у формі позик) з метою підтримки розвитку інфраструктури та реформ у транспортній, енергетичній сфері, сільському господарстві, освіті та муніципальному секторі, а також суттєва фінансова та технічна підтримка розвитку МСП.</a:t>
            </a:r>
          </a:p>
          <a:p>
            <a:pPr marL="0" indent="0">
              <a:buNone/>
            </a:pPr>
            <a:r>
              <a:rPr lang="uk-UA" dirty="0"/>
              <a:t>• 1,284 </a:t>
            </a:r>
            <a:r>
              <a:rPr lang="uk-UA" dirty="0" err="1"/>
              <a:t>млрд</a:t>
            </a:r>
            <a:r>
              <a:rPr lang="uk-UA" dirty="0"/>
              <a:t> євро отримано від Європейського інструменту сусідства.</a:t>
            </a:r>
          </a:p>
          <a:p>
            <a:pPr marL="0" indent="0">
              <a:buNone/>
            </a:pPr>
            <a:r>
              <a:rPr lang="uk-UA" dirty="0"/>
              <a:t>• понад 100 мільйонів євро з 2014 року отримано за програмою Інструменту з підтримки стабільності та миру для підтримки заходів з спостереження за виборами та зміцнення довіри, Спеціальної моніторингової місії ОБСЄ, внутрішньо переміщених осіб (ВПО), постраждалого від конфлікту населення, відновлення управління та примирення у постраждалих від кризи громадах, посилення їхньої стійкості, реінтеграції ветеранів, а також реформи поліції;</a:t>
            </a:r>
          </a:p>
          <a:p>
            <a:pPr marL="0" indent="0">
              <a:buNone/>
            </a:pPr>
            <a:r>
              <a:rPr lang="uk-UA" dirty="0"/>
              <a:t>• 83 мільйони євро складає бюджет програми "Консультативна місія Європейського Союзу" з метою досягнення ефективного та надійного сектору цивільної безпеки, в тому числі в боротьбі з корупцією</a:t>
            </a:r>
          </a:p>
        </p:txBody>
      </p:sp>
      <p:sp>
        <p:nvSpPr>
          <p:cNvPr id="2" name="Дата 1">
            <a:extLst>
              <a:ext uri="{FF2B5EF4-FFF2-40B4-BE49-F238E27FC236}">
                <a16:creationId xmlns:a16="http://schemas.microsoft.com/office/drawing/2014/main" id="{10512433-6282-A74F-B96C-4FF2079A3490}"/>
              </a:ext>
            </a:extLst>
          </p:cNvPr>
          <p:cNvSpPr>
            <a:spLocks noGrp="1"/>
          </p:cNvSpPr>
          <p:nvPr>
            <p:ph type="dt" sz="half" idx="10"/>
          </p:nvPr>
        </p:nvSpPr>
        <p:spPr/>
        <p:txBody>
          <a:bodyPr/>
          <a:lstStyle/>
          <a:p>
            <a:fld id="{130FA545-CA4B-1A4C-91AB-B7C70744A80A}" type="datetime1">
              <a:rPr lang="ru-RU" smtClean="0"/>
              <a:t>23.01.2026</a:t>
            </a:fld>
            <a:endParaRPr lang="ru-UA"/>
          </a:p>
        </p:txBody>
      </p:sp>
      <p:sp>
        <p:nvSpPr>
          <p:cNvPr id="4" name="Номер слайда 3">
            <a:extLst>
              <a:ext uri="{FF2B5EF4-FFF2-40B4-BE49-F238E27FC236}">
                <a16:creationId xmlns:a16="http://schemas.microsoft.com/office/drawing/2014/main" id="{7E173D5E-B8A7-514A-A898-F77F5CE9E659}"/>
              </a:ext>
            </a:extLst>
          </p:cNvPr>
          <p:cNvSpPr>
            <a:spLocks noGrp="1"/>
          </p:cNvSpPr>
          <p:nvPr>
            <p:ph type="sldNum" sz="quarter" idx="12"/>
          </p:nvPr>
        </p:nvSpPr>
        <p:spPr/>
        <p:txBody>
          <a:bodyPr/>
          <a:lstStyle/>
          <a:p>
            <a:fld id="{D4CBF4CF-B119-4841-B505-2CAA97F19D28}" type="slidenum">
              <a:rPr lang="ru-UA" smtClean="0"/>
              <a:t>42</a:t>
            </a:fld>
            <a:endParaRPr lang="ru-UA"/>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886" y="284407"/>
            <a:ext cx="26479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786" y="217731"/>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901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72" y="305104"/>
            <a:ext cx="6397061" cy="624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Дата 1"/>
          <p:cNvSpPr>
            <a:spLocks noGrp="1"/>
          </p:cNvSpPr>
          <p:nvPr>
            <p:ph type="dt" sz="half" idx="10"/>
          </p:nvPr>
        </p:nvSpPr>
        <p:spPr/>
        <p:txBody>
          <a:bodyPr/>
          <a:lstStyle/>
          <a:p>
            <a:fld id="{CC333652-D029-5944-BFBE-4DBFDEA56E8B}" type="datetime1">
              <a:rPr lang="ru-RU" smtClean="0">
                <a:solidFill>
                  <a:prstClr val="white"/>
                </a:solidFill>
              </a:rPr>
              <a:t>23.01.2026</a:t>
            </a:fld>
            <a:endParaRPr lang="ru-RU">
              <a:solidFill>
                <a:prstClr val="white"/>
              </a:solidFill>
            </a:endParaRPr>
          </a:p>
        </p:txBody>
      </p:sp>
      <p:sp>
        <p:nvSpPr>
          <p:cNvPr id="3" name="Номер слайда 2"/>
          <p:cNvSpPr>
            <a:spLocks noGrp="1"/>
          </p:cNvSpPr>
          <p:nvPr>
            <p:ph type="sldNum" sz="quarter" idx="12"/>
          </p:nvPr>
        </p:nvSpPr>
        <p:spPr/>
        <p:txBody>
          <a:bodyPr/>
          <a:lstStyle/>
          <a:p>
            <a:fld id="{459306BC-6D2C-4369-868C-BA617023CD70}" type="slidenum">
              <a:rPr lang="ru-RU" smtClean="0">
                <a:solidFill>
                  <a:srgbClr val="94B6D2"/>
                </a:solidFill>
              </a:rPr>
              <a:pPr/>
              <a:t>43</a:t>
            </a:fld>
            <a:endParaRPr lang="ru-RU">
              <a:solidFill>
                <a:srgbClr val="94B6D2"/>
              </a:solidFill>
            </a:endParaRPr>
          </a:p>
        </p:txBody>
      </p:sp>
    </p:spTree>
    <p:extLst>
      <p:ext uri="{BB962C8B-B14F-4D97-AF65-F5344CB8AC3E}">
        <p14:creationId xmlns:p14="http://schemas.microsoft.com/office/powerpoint/2010/main" val="2496835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509" y="537160"/>
            <a:ext cx="7729728" cy="1188720"/>
          </a:xfrm>
        </p:spPr>
        <p:txBody>
          <a:bodyPr/>
          <a:lstStyle/>
          <a:p>
            <a:r>
              <a:rPr lang="uk-UA" dirty="0"/>
              <a:t>Сильніше суспільство</a:t>
            </a:r>
          </a:p>
        </p:txBody>
      </p:sp>
      <p:sp>
        <p:nvSpPr>
          <p:cNvPr id="3" name="Объект 2"/>
          <p:cNvSpPr>
            <a:spLocks noGrp="1"/>
          </p:cNvSpPr>
          <p:nvPr>
            <p:ph idx="1"/>
          </p:nvPr>
        </p:nvSpPr>
        <p:spPr>
          <a:xfrm>
            <a:off x="3259758" y="1985109"/>
            <a:ext cx="8112158" cy="4267199"/>
          </a:xfrm>
        </p:spPr>
        <p:txBody>
          <a:bodyPr>
            <a:normAutofit fontScale="92500" lnSpcReduction="20000"/>
          </a:bodyPr>
          <a:lstStyle/>
          <a:p>
            <a:pPr algn="just"/>
            <a:r>
              <a:rPr lang="uk-UA" dirty="0"/>
              <a:t> 11 червня 2017 року набув чинності «</a:t>
            </a:r>
            <a:r>
              <a:rPr lang="uk-UA" dirty="0" err="1"/>
              <a:t>безвіз</a:t>
            </a:r>
            <a:r>
              <a:rPr lang="uk-UA" dirty="0"/>
              <a:t>» для громадян України з біометричними паспортами.</a:t>
            </a:r>
          </a:p>
          <a:p>
            <a:pPr algn="just"/>
            <a:r>
              <a:rPr lang="uk-UA" dirty="0"/>
              <a:t> Україна є одним з найбільших </a:t>
            </a:r>
            <a:r>
              <a:rPr lang="uk-UA" dirty="0" err="1"/>
              <a:t>бенефіціарів</a:t>
            </a:r>
            <a:r>
              <a:rPr lang="uk-UA" dirty="0"/>
              <a:t> програми </a:t>
            </a:r>
            <a:r>
              <a:rPr lang="en-US" dirty="0"/>
              <a:t>Erasmus + </a:t>
            </a:r>
            <a:r>
              <a:rPr lang="uk-UA" dirty="0"/>
              <a:t>у регіоні Східного партнерства. Більше 7,250 українських та майже 3000 європейських студентів та викладачів користуються можливостями академічного обміну </a:t>
            </a:r>
            <a:r>
              <a:rPr lang="en-US" dirty="0"/>
              <a:t>Erasmus.</a:t>
            </a:r>
          </a:p>
          <a:p>
            <a:pPr algn="just"/>
            <a:r>
              <a:rPr lang="en-US" dirty="0"/>
              <a:t> </a:t>
            </a:r>
            <a:r>
              <a:rPr lang="uk-UA" dirty="0"/>
              <a:t>Професійний, культурний та молодіжний обмін, мистецьке співробітництво та участь України в програмах ЄС підтримуються за допомогою програми «Дім Європи» (18 </a:t>
            </a:r>
            <a:r>
              <a:rPr lang="uk-UA" dirty="0" err="1"/>
              <a:t>млн</a:t>
            </a:r>
            <a:r>
              <a:rPr lang="uk-UA" dirty="0"/>
              <a:t> євро). ЄС також надає 53 мільйони євро на підтримку модернізації системи професійно-технічної освіти та середньої освіти, а також переміщених університетів на сході України.</a:t>
            </a:r>
          </a:p>
          <a:p>
            <a:pPr algn="just"/>
            <a:r>
              <a:rPr lang="uk-UA" dirty="0"/>
              <a:t> Більше 40 мільйонів євро було спрямовано на підтримку громадянського суспільства України.</a:t>
            </a:r>
          </a:p>
          <a:p>
            <a:pPr algn="just"/>
            <a:r>
              <a:rPr lang="uk-UA" dirty="0"/>
              <a:t>Україна бере участь у Програмі «Горизонт 2020», програмі досліджень та тренінгів </a:t>
            </a:r>
            <a:r>
              <a:rPr lang="uk-UA" dirty="0" err="1"/>
              <a:t>Євроатом</a:t>
            </a:r>
            <a:r>
              <a:rPr lang="uk-UA" dirty="0"/>
              <a:t>, програмі «Креативна Європа» та підписала Договір про співпрацю «Коперник».</a:t>
            </a:r>
          </a:p>
        </p:txBody>
      </p:sp>
      <p:sp>
        <p:nvSpPr>
          <p:cNvPr id="4" name="Дата 3"/>
          <p:cNvSpPr>
            <a:spLocks noGrp="1"/>
          </p:cNvSpPr>
          <p:nvPr>
            <p:ph type="dt" sz="half" idx="10"/>
          </p:nvPr>
        </p:nvSpPr>
        <p:spPr/>
        <p:txBody>
          <a:bodyPr/>
          <a:lstStyle/>
          <a:p>
            <a:fld id="{45D87656-6730-484A-BF0F-3BA862136C14}" type="datetime1">
              <a:rPr lang="ru-RU" smtClean="0">
                <a:solidFill>
                  <a:prstClr val="white"/>
                </a:solidFill>
              </a:rPr>
              <a:t>23.01.2026</a:t>
            </a:fld>
            <a:endParaRPr lang="ru-RU">
              <a:solidFill>
                <a:prstClr val="white"/>
              </a:solidFill>
            </a:endParaRPr>
          </a:p>
        </p:txBody>
      </p:sp>
      <p:sp>
        <p:nvSpPr>
          <p:cNvPr id="5" name="Номер слайда 4"/>
          <p:cNvSpPr>
            <a:spLocks noGrp="1"/>
          </p:cNvSpPr>
          <p:nvPr>
            <p:ph type="sldNum" sz="quarter" idx="12"/>
          </p:nvPr>
        </p:nvSpPr>
        <p:spPr/>
        <p:txBody>
          <a:bodyPr/>
          <a:lstStyle/>
          <a:p>
            <a:fld id="{459306BC-6D2C-4369-868C-BA617023CD70}" type="slidenum">
              <a:rPr lang="ru-RU" smtClean="0">
                <a:solidFill>
                  <a:srgbClr val="94B6D2"/>
                </a:solidFill>
              </a:rPr>
              <a:pPr/>
              <a:t>44</a:t>
            </a:fld>
            <a:endParaRPr lang="ru-RU">
              <a:solidFill>
                <a:srgbClr val="94B6D2"/>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311" y="388710"/>
            <a:ext cx="3190044"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09" y="2143752"/>
            <a:ext cx="2190179"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36" y="4447093"/>
            <a:ext cx="25901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209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3" y="148493"/>
            <a:ext cx="4644642" cy="309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542" y="99972"/>
            <a:ext cx="1569818" cy="258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625524" y="2822463"/>
            <a:ext cx="8071156" cy="3841730"/>
          </a:xfrm>
          <a:solidFill>
            <a:schemeClr val="accent2">
              <a:lumMod val="75000"/>
            </a:schemeClr>
          </a:solidFill>
        </p:spPr>
        <p:txBody>
          <a:bodyPr>
            <a:normAutofit/>
          </a:bodyPr>
          <a:lstStyle/>
          <a:p>
            <a:pPr algn="just"/>
            <a:r>
              <a:rPr lang="uk-UA" dirty="0">
                <a:solidFill>
                  <a:schemeClr val="tx1"/>
                </a:solidFill>
              </a:rPr>
              <a:t>Окрім цього, у 2019-2024 роках виділено додатково фінансову допомогу ЄС у розмірі 272,5 млн євро, з яких:</a:t>
            </a:r>
          </a:p>
          <a:p>
            <a:pPr marL="0" indent="0" algn="just">
              <a:buNone/>
            </a:pPr>
            <a:r>
              <a:rPr lang="uk-UA" dirty="0">
                <a:solidFill>
                  <a:schemeClr val="tx1"/>
                </a:solidFill>
              </a:rPr>
              <a:t>• 104 </a:t>
            </a:r>
            <a:r>
              <a:rPr lang="uk-UA" dirty="0" err="1">
                <a:solidFill>
                  <a:schemeClr val="tx1"/>
                </a:solidFill>
              </a:rPr>
              <a:t>млн</a:t>
            </a:r>
            <a:r>
              <a:rPr lang="uk-UA" dirty="0">
                <a:solidFill>
                  <a:schemeClr val="tx1"/>
                </a:solidFill>
              </a:rPr>
              <a:t> євро буде направлено на підтримку енергоефективності.</a:t>
            </a:r>
          </a:p>
          <a:p>
            <a:pPr marL="0" indent="0" algn="just">
              <a:buNone/>
            </a:pPr>
            <a:r>
              <a:rPr lang="uk-UA" dirty="0">
                <a:solidFill>
                  <a:schemeClr val="tx1"/>
                </a:solidFill>
              </a:rPr>
              <a:t>• 55,5 </a:t>
            </a:r>
            <a:r>
              <a:rPr lang="uk-UA" dirty="0" err="1">
                <a:solidFill>
                  <a:schemeClr val="tx1"/>
                </a:solidFill>
              </a:rPr>
              <a:t>млн</a:t>
            </a:r>
            <a:r>
              <a:rPr lang="uk-UA" dirty="0">
                <a:solidFill>
                  <a:schemeClr val="tx1"/>
                </a:solidFill>
              </a:rPr>
              <a:t> євро буде спрямовано на підтримку державного управління фінансами для України.</a:t>
            </a:r>
          </a:p>
          <a:p>
            <a:pPr marL="0" indent="0" algn="just">
              <a:buNone/>
            </a:pPr>
            <a:r>
              <a:rPr lang="uk-UA" dirty="0">
                <a:solidFill>
                  <a:schemeClr val="tx1"/>
                </a:solidFill>
              </a:rPr>
              <a:t>• 37 </a:t>
            </a:r>
            <a:r>
              <a:rPr lang="uk-UA" dirty="0" err="1">
                <a:solidFill>
                  <a:schemeClr val="tx1"/>
                </a:solidFill>
              </a:rPr>
              <a:t>млн</a:t>
            </a:r>
            <a:r>
              <a:rPr lang="uk-UA" dirty="0">
                <a:solidFill>
                  <a:schemeClr val="tx1"/>
                </a:solidFill>
              </a:rPr>
              <a:t> євро буде залучено на підвищення потенціалу органів державної влади України щодо виконання Угоди про асоціацію та ПВЗВТ.</a:t>
            </a:r>
          </a:p>
          <a:p>
            <a:pPr marL="0" indent="0" algn="just">
              <a:buNone/>
            </a:pPr>
            <a:r>
              <a:rPr lang="uk-UA" dirty="0">
                <a:solidFill>
                  <a:schemeClr val="tx1"/>
                </a:solidFill>
              </a:rPr>
              <a:t>• 58 </a:t>
            </a:r>
            <a:r>
              <a:rPr lang="uk-UA" dirty="0" err="1">
                <a:solidFill>
                  <a:schemeClr val="tx1"/>
                </a:solidFill>
              </a:rPr>
              <a:t>млн</a:t>
            </a:r>
            <a:r>
              <a:rPr lang="uk-UA" dirty="0">
                <a:solidFill>
                  <a:schemeClr val="tx1"/>
                </a:solidFill>
              </a:rPr>
              <a:t> євро буде спрямовано на підвищення ефективності реформ в сфері професійно-технічної освіти в Україні.</a:t>
            </a:r>
          </a:p>
          <a:p>
            <a:pPr marL="0" indent="0" algn="just">
              <a:buNone/>
            </a:pPr>
            <a:r>
              <a:rPr lang="uk-UA" dirty="0">
                <a:solidFill>
                  <a:schemeClr val="tx1"/>
                </a:solidFill>
              </a:rPr>
              <a:t>• 18 </a:t>
            </a:r>
            <a:r>
              <a:rPr lang="uk-UA" dirty="0" err="1">
                <a:solidFill>
                  <a:schemeClr val="tx1"/>
                </a:solidFill>
              </a:rPr>
              <a:t>млн</a:t>
            </a:r>
            <a:r>
              <a:rPr lang="uk-UA" dirty="0">
                <a:solidFill>
                  <a:schemeClr val="tx1"/>
                </a:solidFill>
              </a:rPr>
              <a:t> євро буде профінансовано для професійних обмінів та короткострокового професійного стажування у країнах-членах ЄС.</a:t>
            </a:r>
          </a:p>
        </p:txBody>
      </p:sp>
      <p:sp>
        <p:nvSpPr>
          <p:cNvPr id="2" name="Дата 1"/>
          <p:cNvSpPr>
            <a:spLocks noGrp="1"/>
          </p:cNvSpPr>
          <p:nvPr>
            <p:ph type="dt" sz="half" idx="10"/>
          </p:nvPr>
        </p:nvSpPr>
        <p:spPr/>
        <p:txBody>
          <a:bodyPr/>
          <a:lstStyle/>
          <a:p>
            <a:fld id="{948B4CAB-B53B-124A-9C76-1906565AEC8E}" type="datetime1">
              <a:rPr lang="ru-RU" smtClean="0">
                <a:solidFill>
                  <a:prstClr val="white"/>
                </a:solidFill>
              </a:rPr>
              <a:t>23.01.2026</a:t>
            </a:fld>
            <a:endParaRPr lang="ru-RU">
              <a:solidFill>
                <a:prstClr val="white"/>
              </a:solidFill>
            </a:endParaRPr>
          </a:p>
        </p:txBody>
      </p:sp>
      <p:sp>
        <p:nvSpPr>
          <p:cNvPr id="4" name="Номер слайда 3"/>
          <p:cNvSpPr>
            <a:spLocks noGrp="1"/>
          </p:cNvSpPr>
          <p:nvPr>
            <p:ph type="sldNum" sz="quarter" idx="12"/>
          </p:nvPr>
        </p:nvSpPr>
        <p:spPr/>
        <p:txBody>
          <a:bodyPr/>
          <a:lstStyle/>
          <a:p>
            <a:fld id="{459306BC-6D2C-4369-868C-BA617023CD70}" type="slidenum">
              <a:rPr lang="ru-RU" smtClean="0">
                <a:solidFill>
                  <a:srgbClr val="94B6D2"/>
                </a:solidFill>
              </a:rPr>
              <a:pPr/>
              <a:t>45</a:t>
            </a:fld>
            <a:endParaRPr lang="ru-RU">
              <a:solidFill>
                <a:srgbClr val="94B6D2"/>
              </a:solidFill>
            </a:endParaRP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8" y="3595077"/>
            <a:ext cx="2830100" cy="229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085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4" y="447187"/>
            <a:ext cx="3659193" cy="1600199"/>
          </a:xfrm>
        </p:spPr>
        <p:txBody>
          <a:bodyPr>
            <a:normAutofit/>
          </a:bodyPr>
          <a:lstStyle/>
          <a:p>
            <a:r>
              <a:rPr lang="uk-UA" sz="3200" dirty="0"/>
              <a:t>Проте, існує і</a:t>
            </a:r>
            <a:br>
              <a:rPr lang="uk-UA" sz="3200" dirty="0"/>
            </a:br>
            <a:r>
              <a:rPr lang="uk-UA" sz="3200" dirty="0"/>
              <a:t>низка проблем:</a:t>
            </a:r>
            <a:endParaRPr lang="uk-UA" sz="4800" dirty="0"/>
          </a:p>
        </p:txBody>
      </p:sp>
      <p:sp>
        <p:nvSpPr>
          <p:cNvPr id="3" name="Объект 2"/>
          <p:cNvSpPr>
            <a:spLocks noGrp="1"/>
          </p:cNvSpPr>
          <p:nvPr>
            <p:ph idx="1"/>
          </p:nvPr>
        </p:nvSpPr>
        <p:spPr>
          <a:xfrm>
            <a:off x="196927" y="2290886"/>
            <a:ext cx="4602063" cy="3031393"/>
          </a:xfrm>
          <a:solidFill>
            <a:schemeClr val="accent2">
              <a:lumMod val="75000"/>
            </a:schemeClr>
          </a:solidFill>
        </p:spPr>
        <p:txBody>
          <a:bodyPr>
            <a:normAutofit/>
          </a:bodyPr>
          <a:lstStyle/>
          <a:p>
            <a:pPr algn="just"/>
            <a:r>
              <a:rPr lang="uk-UA" sz="1600" dirty="0">
                <a:solidFill>
                  <a:schemeClr val="tx1"/>
                </a:solidFill>
              </a:rPr>
              <a:t>• Понад 13 </a:t>
            </a:r>
            <a:r>
              <a:rPr lang="uk-UA" sz="1600" dirty="0" err="1">
                <a:solidFill>
                  <a:schemeClr val="tx1"/>
                </a:solidFill>
              </a:rPr>
              <a:t>млрд</a:t>
            </a:r>
            <a:r>
              <a:rPr lang="uk-UA" sz="1600" dirty="0">
                <a:solidFill>
                  <a:schemeClr val="tx1"/>
                </a:solidFill>
              </a:rPr>
              <a:t> з 15 </a:t>
            </a:r>
            <a:r>
              <a:rPr lang="uk-UA" sz="1600" dirty="0" err="1">
                <a:solidFill>
                  <a:schemeClr val="tx1"/>
                </a:solidFill>
              </a:rPr>
              <a:t>млрд</a:t>
            </a:r>
            <a:r>
              <a:rPr lang="uk-UA" sz="1600" dirty="0">
                <a:solidFill>
                  <a:schemeClr val="tx1"/>
                </a:solidFill>
              </a:rPr>
              <a:t> євро – це позики на поворотній основі (у формі кредитів). Хоч вони і надаються на пільгових умовах, але, зважаючи на такі критичні обсяги, це додає Україні додаткових ризиків розвитку, бо у майбутньому існує необхідність повертати таку допомогу. Частка ж безповоротної допомоги залишається доволі малою</a:t>
            </a:r>
          </a:p>
        </p:txBody>
      </p:sp>
      <p:sp>
        <p:nvSpPr>
          <p:cNvPr id="4" name="Дата 3"/>
          <p:cNvSpPr>
            <a:spLocks noGrp="1"/>
          </p:cNvSpPr>
          <p:nvPr>
            <p:ph type="dt" sz="half" idx="10"/>
          </p:nvPr>
        </p:nvSpPr>
        <p:spPr/>
        <p:txBody>
          <a:bodyPr/>
          <a:lstStyle/>
          <a:p>
            <a:fld id="{3426DD42-0225-AA41-84CD-BA02F4246BC9}" type="datetime1">
              <a:rPr lang="ru-RU" smtClean="0">
                <a:solidFill>
                  <a:prstClr val="white"/>
                </a:solidFill>
              </a:rPr>
              <a:t>23.01.2026</a:t>
            </a:fld>
            <a:endParaRPr lang="ru-RU">
              <a:solidFill>
                <a:prstClr val="white"/>
              </a:solidFill>
            </a:endParaRPr>
          </a:p>
        </p:txBody>
      </p:sp>
      <p:sp>
        <p:nvSpPr>
          <p:cNvPr id="5" name="Номер слайда 4"/>
          <p:cNvSpPr>
            <a:spLocks noGrp="1"/>
          </p:cNvSpPr>
          <p:nvPr>
            <p:ph type="sldNum" sz="quarter" idx="12"/>
          </p:nvPr>
        </p:nvSpPr>
        <p:spPr/>
        <p:txBody>
          <a:bodyPr/>
          <a:lstStyle/>
          <a:p>
            <a:fld id="{459306BC-6D2C-4369-868C-BA617023CD70}" type="slidenum">
              <a:rPr lang="ru-RU" smtClean="0">
                <a:solidFill>
                  <a:srgbClr val="94B6D2"/>
                </a:solidFill>
              </a:rPr>
              <a:pPr/>
              <a:t>46</a:t>
            </a:fld>
            <a:endParaRPr lang="ru-RU">
              <a:solidFill>
                <a:srgbClr val="94B6D2"/>
              </a:solidFill>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871" y="120162"/>
            <a:ext cx="2568518" cy="37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113" y="221762"/>
            <a:ext cx="284723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120" y="1884501"/>
            <a:ext cx="4254430" cy="478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812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6414" y="0"/>
            <a:ext cx="2775986" cy="205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12312" y="1943100"/>
            <a:ext cx="11258988" cy="4914900"/>
          </a:xfrm>
          <a:solidFill>
            <a:schemeClr val="accent2">
              <a:lumMod val="75000"/>
            </a:schemeClr>
          </a:solidFill>
        </p:spPr>
        <p:txBody>
          <a:bodyPr>
            <a:noAutofit/>
          </a:bodyPr>
          <a:lstStyle/>
          <a:p>
            <a:r>
              <a:rPr lang="uk-UA" sz="1100" dirty="0"/>
              <a:t>1 листопада – особливий день: це дата заснування Євросоюзу, адже у 1993 році набув чинності Маастрихтський договір. Отже, ТОП цікавих фактів про ЄС та відносини з Україною.</a:t>
            </a:r>
          </a:p>
          <a:p>
            <a:r>
              <a:rPr lang="uk-UA" sz="1100" dirty="0"/>
              <a:t>Маастрихтський договір - це «Договір про Європейський Союз», а не «Договір про заснування Європейського Союзу», він є одним із етапів еволюційного процесу євроінтеграції.</a:t>
            </a:r>
          </a:p>
          <a:p>
            <a:r>
              <a:rPr lang="uk-UA" sz="1100" dirty="0"/>
              <a:t>Цей договір має, серед іншого, глави про освіту, культуру, охорону здоров’я, захист споживачів, що сприяє функціонуванню єдиного ринку ЄС.</a:t>
            </a:r>
          </a:p>
          <a:p>
            <a:r>
              <a:rPr lang="uk-UA" sz="1100" dirty="0"/>
              <a:t>Ціль договору – ще тісніший союз народів Європи.</a:t>
            </a:r>
          </a:p>
          <a:p>
            <a:r>
              <a:rPr lang="uk-UA" sz="1100" dirty="0"/>
              <a:t>Громадянство ЄС не замінює національне, а доповнює, надає ще більше прав: голосувати та балотуватися на виборах до європейських інституцій, подавати петиції до Європарламенту, звертатись до інших інституцій Євросоюзу та ін.  </a:t>
            </a:r>
          </a:p>
          <a:p>
            <a:r>
              <a:rPr lang="uk-UA" sz="1100" dirty="0"/>
              <a:t>Європейський Союз не є міжнародною організацією чи державою, це об’єднання європейських держав, На сьогодні їх 27.</a:t>
            </a:r>
          </a:p>
          <a:p>
            <a:r>
              <a:rPr lang="uk-UA" sz="1100" dirty="0"/>
              <a:t>Шенгенська зона охоплює 22 країни ЄС, водночас, її правила діють на території 4 країн, що не є членами Європейського Союзу.</a:t>
            </a:r>
          </a:p>
          <a:p>
            <a:r>
              <a:rPr lang="uk-UA" sz="1100" dirty="0"/>
              <a:t> До Єврозони входять держави, на території яких євро діє як єдина валюта.</a:t>
            </a:r>
          </a:p>
          <a:p>
            <a:r>
              <a:rPr lang="uk-UA" sz="1100" dirty="0"/>
              <a:t>ЄС має Нобелівську премію миру.</a:t>
            </a:r>
          </a:p>
          <a:p>
            <a:r>
              <a:rPr lang="uk-UA" sz="1100" dirty="0"/>
              <a:t>Представництво ЄС в Україні з’явилось у 1993 році.</a:t>
            </a:r>
          </a:p>
          <a:p>
            <a:r>
              <a:rPr lang="uk-UA" sz="1100" dirty="0"/>
              <a:t>Україна – один з найбільших </a:t>
            </a:r>
            <a:r>
              <a:rPr lang="uk-UA" sz="1100" dirty="0" err="1"/>
              <a:t>бенефіціарів</a:t>
            </a:r>
            <a:r>
              <a:rPr lang="uk-UA" sz="1100" dirty="0"/>
              <a:t> програми «</a:t>
            </a:r>
            <a:r>
              <a:rPr lang="uk-UA" sz="1100" dirty="0" err="1"/>
              <a:t>Еразмус+</a:t>
            </a:r>
            <a:r>
              <a:rPr lang="uk-UA" sz="1100" dirty="0"/>
              <a:t>» серед країн Східного партнерства.</a:t>
            </a:r>
          </a:p>
          <a:p>
            <a:r>
              <a:rPr lang="uk-UA" sz="1100" dirty="0"/>
              <a:t>ЄС надав країнам Східного партнерства близько 1 </a:t>
            </a:r>
            <a:r>
              <a:rPr lang="uk-UA" sz="1100" dirty="0" err="1"/>
              <a:t>млрд</a:t>
            </a:r>
            <a:r>
              <a:rPr lang="uk-UA" sz="1100" dirty="0"/>
              <a:t> євро на боротьбу з </a:t>
            </a:r>
            <a:r>
              <a:rPr lang="en-US" sz="1100" dirty="0"/>
              <a:t>COVID-19.</a:t>
            </a:r>
          </a:p>
          <a:p>
            <a:r>
              <a:rPr lang="uk-UA" sz="1100" dirty="0"/>
              <a:t>Україну запросили як спостерігача долучитися до Комітету з питань безпеки здоров’я ЄС, щоб отримати інформацію про передовий досвід у подоланні загроз.</a:t>
            </a:r>
          </a:p>
          <a:p>
            <a:r>
              <a:rPr lang="uk-UA" sz="1100" dirty="0"/>
              <a:t>З початку дії безвізового режиму українці здійснили понад 50 </a:t>
            </a:r>
            <a:r>
              <a:rPr lang="uk-UA" sz="1100" dirty="0" err="1"/>
              <a:t>млн</a:t>
            </a:r>
            <a:r>
              <a:rPr lang="uk-UA" sz="1100" dirty="0"/>
              <a:t> поїздок до країн ЄС.</a:t>
            </a:r>
          </a:p>
          <a:p>
            <a:r>
              <a:rPr lang="uk-UA" sz="1100" dirty="0"/>
              <a:t>З 2014 року Євросоюз виділив близько 15 </a:t>
            </a:r>
            <a:r>
              <a:rPr lang="uk-UA" sz="1100" dirty="0" err="1"/>
              <a:t>млрд</a:t>
            </a:r>
            <a:r>
              <a:rPr lang="uk-UA" sz="1100" dirty="0"/>
              <a:t> євро на підтримку реформ в Україні.</a:t>
            </a:r>
          </a:p>
        </p:txBody>
      </p:sp>
      <p:sp>
        <p:nvSpPr>
          <p:cNvPr id="2" name="Дата 1">
            <a:extLst>
              <a:ext uri="{FF2B5EF4-FFF2-40B4-BE49-F238E27FC236}">
                <a16:creationId xmlns:a16="http://schemas.microsoft.com/office/drawing/2014/main" id="{201BB566-FAB1-0A44-B1F0-61E626555C3F}"/>
              </a:ext>
            </a:extLst>
          </p:cNvPr>
          <p:cNvSpPr>
            <a:spLocks noGrp="1"/>
          </p:cNvSpPr>
          <p:nvPr>
            <p:ph type="dt" sz="half" idx="10"/>
          </p:nvPr>
        </p:nvSpPr>
        <p:spPr/>
        <p:txBody>
          <a:bodyPr/>
          <a:lstStyle/>
          <a:p>
            <a:fld id="{55F1C277-054A-7247-BAF0-F3525A04FE0E}" type="datetime1">
              <a:rPr lang="ru-RU" smtClean="0"/>
              <a:t>23.01.2026</a:t>
            </a:fld>
            <a:endParaRPr lang="ru-UA"/>
          </a:p>
        </p:txBody>
      </p:sp>
      <p:sp>
        <p:nvSpPr>
          <p:cNvPr id="4" name="Номер слайда 3">
            <a:extLst>
              <a:ext uri="{FF2B5EF4-FFF2-40B4-BE49-F238E27FC236}">
                <a16:creationId xmlns:a16="http://schemas.microsoft.com/office/drawing/2014/main" id="{62D1D777-AB55-584F-B376-2D7EA08600B8}"/>
              </a:ext>
            </a:extLst>
          </p:cNvPr>
          <p:cNvSpPr>
            <a:spLocks noGrp="1"/>
          </p:cNvSpPr>
          <p:nvPr>
            <p:ph type="sldNum" sz="quarter" idx="12"/>
          </p:nvPr>
        </p:nvSpPr>
        <p:spPr/>
        <p:txBody>
          <a:bodyPr/>
          <a:lstStyle/>
          <a:p>
            <a:fld id="{D4CBF4CF-B119-4841-B505-2CAA97F19D28}" type="slidenum">
              <a:rPr lang="ru-UA" smtClean="0"/>
              <a:t>47</a:t>
            </a:fld>
            <a:endParaRPr lang="ru-UA"/>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392" y="78154"/>
            <a:ext cx="3104833" cy="175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858" y="86319"/>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643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 y="453417"/>
            <a:ext cx="6239608" cy="1591283"/>
          </a:xfrm>
        </p:spPr>
        <p:txBody>
          <a:bodyPr/>
          <a:lstStyle/>
          <a:p>
            <a:r>
              <a:rPr lang="uk-UA" dirty="0"/>
              <a:t>Цікаві факти про ЄС</a:t>
            </a:r>
          </a:p>
        </p:txBody>
      </p:sp>
      <p:sp>
        <p:nvSpPr>
          <p:cNvPr id="3" name="Объект 2"/>
          <p:cNvSpPr>
            <a:spLocks noGrp="1"/>
          </p:cNvSpPr>
          <p:nvPr>
            <p:ph idx="1"/>
          </p:nvPr>
        </p:nvSpPr>
        <p:spPr>
          <a:xfrm>
            <a:off x="6674338" y="196360"/>
            <a:ext cx="5040923" cy="6010031"/>
          </a:xfrm>
          <a:solidFill>
            <a:schemeClr val="accent2">
              <a:lumMod val="75000"/>
            </a:schemeClr>
          </a:solidFill>
        </p:spPr>
        <p:txBody>
          <a:bodyPr>
            <a:normAutofit fontScale="70000" lnSpcReduction="20000"/>
          </a:bodyPr>
          <a:lstStyle/>
          <a:p>
            <a:pPr algn="just"/>
            <a:r>
              <a:rPr lang="uk-UA" dirty="0"/>
              <a:t>Територіально Європейський союз займає не лише Західну і Центральну Європу, а й деякі землі американського континенту, басейну Карибського моря та Індійського океану. ЄС у Гваделупі чи неподалік о. Мадагаскар — наслідок давньої колонізації цих земель європейцями.</a:t>
            </a:r>
          </a:p>
          <a:p>
            <a:pPr algn="just"/>
            <a:r>
              <a:rPr lang="uk-UA" dirty="0"/>
              <a:t>Європейський союз — це не міжнародна організація і не окрема держава, хоча має ознаки й того, й іншого.</a:t>
            </a:r>
          </a:p>
          <a:p>
            <a:pPr algn="just"/>
            <a:r>
              <a:rPr lang="uk-UA" dirty="0"/>
              <a:t>ЄС розглядають як майбутню наддержаву, при цьому в нього немає й ніколи не було офіційного очільника.</a:t>
            </a:r>
          </a:p>
          <a:p>
            <a:pPr algn="just"/>
            <a:r>
              <a:rPr lang="uk-UA" dirty="0"/>
              <a:t>Більшість важливих рішень щодо Європейського Союзу приймають у Брюсселі.</a:t>
            </a:r>
          </a:p>
          <a:p>
            <a:pPr algn="just"/>
            <a:r>
              <a:rPr lang="uk-UA" dirty="0"/>
              <a:t>У ЄС немає власних збройних сил, зате більшість країн-учасниць входять в НАТО.</a:t>
            </a:r>
          </a:p>
          <a:p>
            <a:pPr algn="just"/>
            <a:r>
              <a:rPr lang="uk-UA" dirty="0"/>
              <a:t>Шенгенська зона охоплює не всю територію ЄС, а лише 22 країни з 28. При цьому її правила діють на території 4 країн, що не є членами Європейського союзу. Шенгенська зона включає в себе європейські країни, які відмовились від контролю на внутрішніх кордонах. Створення Шенгенської зони бере свій початок у 1985-му році, коли в люксембурзькому містечку Шенген п'ять країн ЄС - Бельгія, Нідерланди, Люксембург, Франція та Німеччина - підписали угоду про скасування контролю на внутрішніх кордонах. На цей момент до Шенгенської угоди приєднались загалом уже 26 країн, а саме - Бельгія, Нідерланди, Люксембург, Франція, Німеччина, Португалія, Іспанія, Італія, Австрія, Греція, Данія, Фінляндія, Ісландія, Норвегія, Швеція, Естонія, Латвія, Литва, Мальта, Польща, Словаччина, Словенія, Чехія, Угорщина, Швейцарія, Ліхтенштейн. Сьогодні Шенгенська зона – це двадцять дві держави-члени ЄС та чотири країни Європейської асоціації вільної торгівлі, які не входять до Євросоюзу – Норвегія, Швейцарія, Ліхтенштейн та Ісландія.</a:t>
            </a:r>
          </a:p>
        </p:txBody>
      </p:sp>
      <p:sp>
        <p:nvSpPr>
          <p:cNvPr id="4" name="Дата 3">
            <a:extLst>
              <a:ext uri="{FF2B5EF4-FFF2-40B4-BE49-F238E27FC236}">
                <a16:creationId xmlns:a16="http://schemas.microsoft.com/office/drawing/2014/main" id="{9086666F-E36B-2345-AB4C-B76BF7FCA755}"/>
              </a:ext>
            </a:extLst>
          </p:cNvPr>
          <p:cNvSpPr>
            <a:spLocks noGrp="1"/>
          </p:cNvSpPr>
          <p:nvPr>
            <p:ph type="dt" sz="half" idx="10"/>
          </p:nvPr>
        </p:nvSpPr>
        <p:spPr/>
        <p:txBody>
          <a:bodyPr/>
          <a:lstStyle/>
          <a:p>
            <a:fld id="{68CFF04E-F4A2-7C45-A940-44C61BB6B963}" type="datetime1">
              <a:rPr lang="ru-RU" smtClean="0"/>
              <a:t>23.01.2026</a:t>
            </a:fld>
            <a:endParaRPr lang="ru-UA"/>
          </a:p>
        </p:txBody>
      </p:sp>
      <p:sp>
        <p:nvSpPr>
          <p:cNvPr id="5" name="Номер слайда 4">
            <a:extLst>
              <a:ext uri="{FF2B5EF4-FFF2-40B4-BE49-F238E27FC236}">
                <a16:creationId xmlns:a16="http://schemas.microsoft.com/office/drawing/2014/main" id="{69B77949-F254-E54F-AFB1-38446159C11B}"/>
              </a:ext>
            </a:extLst>
          </p:cNvPr>
          <p:cNvSpPr>
            <a:spLocks noGrp="1"/>
          </p:cNvSpPr>
          <p:nvPr>
            <p:ph type="sldNum" sz="quarter" idx="12"/>
          </p:nvPr>
        </p:nvSpPr>
        <p:spPr/>
        <p:txBody>
          <a:bodyPr/>
          <a:lstStyle/>
          <a:p>
            <a:fld id="{D4CBF4CF-B119-4841-B505-2CAA97F19D28}" type="slidenum">
              <a:rPr lang="ru-UA" smtClean="0"/>
              <a:t>48</a:t>
            </a:fld>
            <a:endParaRPr lang="ru-UA"/>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6" y="2336800"/>
            <a:ext cx="6142892" cy="386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7999" y="324339"/>
            <a:ext cx="7729728" cy="1188720"/>
          </a:xfrm>
        </p:spPr>
        <p:txBody>
          <a:bodyPr/>
          <a:lstStyle/>
          <a:p>
            <a:r>
              <a:rPr lang="ru-RU" dirty="0"/>
              <a:t>Ц</a:t>
            </a:r>
            <a:r>
              <a:rPr lang="uk-UA" dirty="0" err="1"/>
              <a:t>ікаві</a:t>
            </a:r>
            <a:r>
              <a:rPr lang="uk-UA" dirty="0"/>
              <a:t> факти про ЄС</a:t>
            </a:r>
          </a:p>
        </p:txBody>
      </p:sp>
      <p:sp>
        <p:nvSpPr>
          <p:cNvPr id="3" name="Объект 2"/>
          <p:cNvSpPr>
            <a:spLocks noGrp="1"/>
          </p:cNvSpPr>
          <p:nvPr>
            <p:ph idx="1"/>
          </p:nvPr>
        </p:nvSpPr>
        <p:spPr>
          <a:xfrm>
            <a:off x="3524738" y="1695938"/>
            <a:ext cx="7848547" cy="4837723"/>
          </a:xfrm>
          <a:solidFill>
            <a:schemeClr val="accent2">
              <a:lumMod val="75000"/>
            </a:schemeClr>
          </a:solidFill>
        </p:spPr>
        <p:txBody>
          <a:bodyPr>
            <a:normAutofit fontScale="55000" lnSpcReduction="20000"/>
          </a:bodyPr>
          <a:lstStyle/>
          <a:p>
            <a:pPr algn="just"/>
            <a:r>
              <a:rPr lang="uk-UA" dirty="0"/>
              <a:t>Населення Євросоюзу — понад 500 мільйонів осіб.</a:t>
            </a:r>
          </a:p>
          <a:p>
            <a:pPr algn="just"/>
            <a:r>
              <a:rPr lang="uk-UA" dirty="0"/>
              <a:t>75% громадян Європейського союзу мешкають у містах, і цей відсоток </a:t>
            </a:r>
            <a:r>
              <a:rPr lang="uk-UA" dirty="0" err="1"/>
              <a:t>неперервно</a:t>
            </a:r>
            <a:r>
              <a:rPr lang="uk-UA" dirty="0"/>
              <a:t> зростає.</a:t>
            </a:r>
          </a:p>
          <a:p>
            <a:pPr algn="just"/>
            <a:r>
              <a:rPr lang="uk-UA" dirty="0"/>
              <a:t>Найменша країна, що входить до Європейського союзу — республіка Мальта, територія якої менша навіть за Люксембург і </a:t>
            </a:r>
            <a:r>
              <a:rPr lang="uk-UA" dirty="0" err="1"/>
              <a:t>о.Кріт</a:t>
            </a:r>
            <a:r>
              <a:rPr lang="uk-UA" dirty="0"/>
              <a:t>.</a:t>
            </a:r>
          </a:p>
          <a:p>
            <a:pPr algn="just"/>
            <a:r>
              <a:rPr lang="uk-UA" dirty="0"/>
              <a:t>Найбільша країна ЄС — Франція.</a:t>
            </a:r>
          </a:p>
          <a:p>
            <a:pPr algn="just"/>
            <a:r>
              <a:rPr lang="uk-UA" dirty="0"/>
              <a:t>Упродовж 61 року існування Європейського Союзу його не покинула жодна держава-учасниця. Про бажання вийти з Євросоюзу заявила Великобританія.</a:t>
            </a:r>
          </a:p>
          <a:p>
            <a:pPr algn="just"/>
            <a:r>
              <a:rPr lang="uk-UA" dirty="0"/>
              <a:t>Британія залишила ЄС у січні 2020 року  після трьох років запеклих суперечок з Брюсселем, прагне укласти всеосяжну угоду про вільну торгівлю з ЄС. Наразі на Британію тимчасово поширюються правила ЄС, поки розробляється нова постійна угода.</a:t>
            </a:r>
          </a:p>
          <a:p>
            <a:pPr algn="just"/>
            <a:r>
              <a:rPr lang="uk-UA" dirty="0"/>
              <a:t>Гренландія — єдина провінція, яка вийшла зі складу ЄС окремо від своєї держави (Данії).</a:t>
            </a:r>
          </a:p>
          <a:p>
            <a:pPr algn="just"/>
            <a:r>
              <a:rPr lang="uk-UA" dirty="0"/>
              <a:t>2% території — саме така частина Данії входить до ЄС, у той час як її Фарерські острови й Гренландія — ні.</a:t>
            </a:r>
          </a:p>
          <a:p>
            <a:pPr algn="just"/>
            <a:r>
              <a:rPr lang="uk-UA" dirty="0"/>
              <a:t>Великобританія і Данія — країни ЄС, що офіційно відмовились замінити національну валюту на євро — ні тепер, ні будь-коли.</a:t>
            </a:r>
          </a:p>
          <a:p>
            <a:pPr algn="just"/>
            <a:r>
              <a:rPr lang="uk-UA" dirty="0"/>
              <a:t>Євро — грошова одиниця, що стала офіційною в 19 країнах Європейського Союзу і з часом повинна нею стати ще у сімох.</a:t>
            </a:r>
          </a:p>
          <a:p>
            <a:pPr algn="just"/>
            <a:r>
              <a:rPr lang="uk-UA" dirty="0"/>
              <a:t>Існують 4 країни, які не входять до Європейського Союзу, проте перейшли на євро на внутрішньому ринку. Це місто-держава Монако поблизу Франції, анклав Ватикан у Римі, карликова держава Андорра між Францією та Іспанією та Найсвітліша республіка Сан-Марино в Італії.</a:t>
            </a:r>
          </a:p>
          <a:p>
            <a:pPr algn="just"/>
            <a:r>
              <a:rPr lang="uk-UA" dirty="0"/>
              <a:t>ЄЕС — Європейський економічний союз або Єврозона, яку часто плутають за звучанням і значенням із Європейським союзом. Насправді це спілка держав, на території яких євро діє як єдина валюта.</a:t>
            </a:r>
          </a:p>
          <a:p>
            <a:pPr algn="just"/>
            <a:r>
              <a:rPr lang="uk-UA" dirty="0"/>
              <a:t>Чорногорія веде всі розрахунки в євро, проте до складу Єврозони не входить.</a:t>
            </a:r>
          </a:p>
          <a:p>
            <a:pPr algn="just"/>
            <a:r>
              <a:rPr lang="uk-UA" dirty="0"/>
              <a:t>Джеми й варення для продажу на території ЄС дозволено виготовляти лише з фруктів. Однак рецепти країн-учасниць, які включають у ці заготівлі овочі, виявились надто смачними, щоб відмовитись від них по всій Європі. Відтак, продовольчі норми Європейського Союзу визнають за фрукти також моркву, помідори й ревінь.</a:t>
            </a:r>
          </a:p>
          <a:p>
            <a:pPr algn="just"/>
            <a:r>
              <a:rPr lang="uk-UA" dirty="0"/>
              <a:t>7 років тому Європейський Союз  отримав Нобелівську премію миру.</a:t>
            </a:r>
          </a:p>
        </p:txBody>
      </p:sp>
      <p:sp>
        <p:nvSpPr>
          <p:cNvPr id="4" name="Дата 3">
            <a:extLst>
              <a:ext uri="{FF2B5EF4-FFF2-40B4-BE49-F238E27FC236}">
                <a16:creationId xmlns:a16="http://schemas.microsoft.com/office/drawing/2014/main" id="{82D29D81-A54F-0A4B-8CEB-6A8FCB39E6E8}"/>
              </a:ext>
            </a:extLst>
          </p:cNvPr>
          <p:cNvSpPr>
            <a:spLocks noGrp="1"/>
          </p:cNvSpPr>
          <p:nvPr>
            <p:ph type="dt" sz="half" idx="10"/>
          </p:nvPr>
        </p:nvSpPr>
        <p:spPr/>
        <p:txBody>
          <a:bodyPr/>
          <a:lstStyle/>
          <a:p>
            <a:fld id="{F7F3F7FF-3C9B-B14E-89E0-43637145EFAB}" type="datetime1">
              <a:rPr lang="ru-RU" smtClean="0"/>
              <a:t>23.01.2026</a:t>
            </a:fld>
            <a:endParaRPr lang="ru-UA"/>
          </a:p>
        </p:txBody>
      </p:sp>
      <p:sp>
        <p:nvSpPr>
          <p:cNvPr id="5" name="Номер слайда 4">
            <a:extLst>
              <a:ext uri="{FF2B5EF4-FFF2-40B4-BE49-F238E27FC236}">
                <a16:creationId xmlns:a16="http://schemas.microsoft.com/office/drawing/2014/main" id="{F5875C12-3FA6-A544-A055-CE03A54984C7}"/>
              </a:ext>
            </a:extLst>
          </p:cNvPr>
          <p:cNvSpPr>
            <a:spLocks noGrp="1"/>
          </p:cNvSpPr>
          <p:nvPr>
            <p:ph type="sldNum" sz="quarter" idx="12"/>
          </p:nvPr>
        </p:nvSpPr>
        <p:spPr/>
        <p:txBody>
          <a:bodyPr/>
          <a:lstStyle/>
          <a:p>
            <a:fld id="{D4CBF4CF-B119-4841-B505-2CAA97F19D28}" type="slidenum">
              <a:rPr lang="ru-UA" smtClean="0"/>
              <a:t>49</a:t>
            </a:fld>
            <a:endParaRPr lang="ru-UA"/>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94" y="2360246"/>
            <a:ext cx="3038838" cy="232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59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4421" y="558800"/>
            <a:ext cx="8286443" cy="1188720"/>
          </a:xfrm>
        </p:spPr>
        <p:txBody>
          <a:bodyPr>
            <a:normAutofit/>
          </a:bodyPr>
          <a:lstStyle/>
          <a:p>
            <a:r>
              <a:rPr lang="uk-UA" sz="2800" dirty="0"/>
              <a:t>На наступний період фінансування ЄС –</a:t>
            </a:r>
            <a:br>
              <a:rPr lang="uk-UA" sz="2800" dirty="0"/>
            </a:br>
            <a:r>
              <a:rPr lang="uk-UA" sz="2800" dirty="0"/>
              <a:t>2021-2027 рр. – визначено п'ять основних цілей:</a:t>
            </a:r>
            <a:endParaRPr lang="uk-UA" dirty="0"/>
          </a:p>
        </p:txBody>
      </p:sp>
      <p:sp>
        <p:nvSpPr>
          <p:cNvPr id="3" name="Объект 2"/>
          <p:cNvSpPr>
            <a:spLocks noGrp="1"/>
          </p:cNvSpPr>
          <p:nvPr>
            <p:ph idx="1"/>
          </p:nvPr>
        </p:nvSpPr>
        <p:spPr>
          <a:xfrm>
            <a:off x="406400" y="2034718"/>
            <a:ext cx="10964985" cy="4264482"/>
          </a:xfrm>
          <a:solidFill>
            <a:schemeClr val="accent2">
              <a:lumMod val="75000"/>
            </a:schemeClr>
          </a:solidFill>
        </p:spPr>
        <p:txBody>
          <a:bodyPr>
            <a:normAutofit/>
          </a:bodyPr>
          <a:lstStyle/>
          <a:p>
            <a:pPr marL="0" indent="0" algn="just">
              <a:buNone/>
            </a:pPr>
            <a:r>
              <a:rPr lang="uk-UA" dirty="0"/>
              <a:t> • Одним з найголовніших пріоритетів 2021-2027 рр. буде інвестування у проекти регіонального розвитку. 65% - 85% (залежно від бюджету держав-членів ЄС) ресурсів Європейського фонду регіонального розвитку та Фонду згуртування будуть виділені саме на цей напрямок.</a:t>
            </a:r>
          </a:p>
          <a:p>
            <a:pPr marL="0" indent="0" algn="just">
              <a:buNone/>
            </a:pPr>
            <a:r>
              <a:rPr lang="uk-UA" dirty="0"/>
              <a:t>• Інноваційні проекти, </a:t>
            </a:r>
            <a:r>
              <a:rPr lang="uk-UA" dirty="0" err="1"/>
              <a:t>діджиталізація</a:t>
            </a:r>
            <a:r>
              <a:rPr lang="uk-UA" dirty="0"/>
              <a:t>, економічний розвиток та підтримка малого й середнього бізнесу.</a:t>
            </a:r>
          </a:p>
          <a:p>
            <a:pPr marL="0" indent="0" algn="just">
              <a:buNone/>
            </a:pPr>
            <a:r>
              <a:rPr lang="uk-UA" dirty="0"/>
              <a:t>• Екологічні проекти, виконання Паризької угоди, інвестиції у перехід на відновлювальну енергетику та боротьбу зі змінами клімату.</a:t>
            </a:r>
          </a:p>
          <a:p>
            <a:pPr marL="0" indent="0" algn="just">
              <a:buNone/>
            </a:pPr>
            <a:r>
              <a:rPr lang="uk-UA" dirty="0"/>
              <a:t>• Проекти на покращення зв’язків у Європі, транспортних і цифрових мереж.</a:t>
            </a:r>
          </a:p>
          <a:p>
            <a:pPr marL="0" indent="0" algn="just">
              <a:buNone/>
            </a:pPr>
            <a:r>
              <a:rPr lang="uk-UA" dirty="0"/>
              <a:t>• Соціальні проекти, спрямовані на підвищення рівня зайнятості, додаткове навчання, соціальну </a:t>
            </a:r>
            <a:r>
              <a:rPr lang="uk-UA" dirty="0" err="1"/>
              <a:t>інклюзивність</a:t>
            </a:r>
            <a:r>
              <a:rPr lang="uk-UA" dirty="0"/>
              <a:t>, рівні права та рівний доступ до медичного обслуговування.</a:t>
            </a:r>
          </a:p>
          <a:p>
            <a:pPr marL="0" indent="0" algn="just">
              <a:buNone/>
            </a:pPr>
            <a:r>
              <a:rPr lang="uk-UA" dirty="0"/>
              <a:t>• Сталий розвиток міст у ЄС.</a:t>
            </a:r>
          </a:p>
          <a:p>
            <a:pPr marL="0" indent="0" algn="just">
              <a:buNone/>
            </a:pPr>
            <a:r>
              <a:rPr lang="uk-UA" dirty="0"/>
              <a:t>• Підтримка програм територіальної співпраці</a:t>
            </a:r>
          </a:p>
        </p:txBody>
      </p:sp>
      <p:sp>
        <p:nvSpPr>
          <p:cNvPr id="4" name="Дата 3">
            <a:extLst>
              <a:ext uri="{FF2B5EF4-FFF2-40B4-BE49-F238E27FC236}">
                <a16:creationId xmlns:a16="http://schemas.microsoft.com/office/drawing/2014/main" id="{49278F59-F9DD-7A47-8CF4-9A82109C5CA7}"/>
              </a:ext>
            </a:extLst>
          </p:cNvPr>
          <p:cNvSpPr>
            <a:spLocks noGrp="1"/>
          </p:cNvSpPr>
          <p:nvPr>
            <p:ph type="dt" sz="half" idx="10"/>
          </p:nvPr>
        </p:nvSpPr>
        <p:spPr/>
        <p:txBody>
          <a:bodyPr/>
          <a:lstStyle/>
          <a:p>
            <a:fld id="{18DCE882-C781-5545-8547-C014FED853BE}" type="datetime1">
              <a:rPr lang="ru-RU" smtClean="0"/>
              <a:t>23.01.2026</a:t>
            </a:fld>
            <a:endParaRPr lang="ru-UA"/>
          </a:p>
        </p:txBody>
      </p:sp>
      <p:sp>
        <p:nvSpPr>
          <p:cNvPr id="5" name="Номер слайда 4">
            <a:extLst>
              <a:ext uri="{FF2B5EF4-FFF2-40B4-BE49-F238E27FC236}">
                <a16:creationId xmlns:a16="http://schemas.microsoft.com/office/drawing/2014/main" id="{E81BC107-051D-D248-879E-8AAECE5E8931}"/>
              </a:ext>
            </a:extLst>
          </p:cNvPr>
          <p:cNvSpPr>
            <a:spLocks noGrp="1"/>
          </p:cNvSpPr>
          <p:nvPr>
            <p:ph type="sldNum" sz="quarter" idx="12"/>
          </p:nvPr>
        </p:nvSpPr>
        <p:spPr/>
        <p:txBody>
          <a:bodyPr/>
          <a:lstStyle/>
          <a:p>
            <a:fld id="{D4CBF4CF-B119-4841-B505-2CAA97F19D28}" type="slidenum">
              <a:rPr lang="ru-UA" smtClean="0"/>
              <a:t>5</a:t>
            </a:fld>
            <a:endParaRPr lang="ru-UA"/>
          </a:p>
        </p:txBody>
      </p:sp>
    </p:spTree>
    <p:extLst>
      <p:ext uri="{BB962C8B-B14F-4D97-AF65-F5344CB8AC3E}">
        <p14:creationId xmlns:p14="http://schemas.microsoft.com/office/powerpoint/2010/main" val="1685344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668" y="134173"/>
            <a:ext cx="10634132" cy="1110743"/>
          </a:xfrm>
        </p:spPr>
        <p:txBody>
          <a:bodyPr>
            <a:noAutofit/>
          </a:bodyPr>
          <a:lstStyle/>
          <a:p>
            <a:pPr>
              <a:defRPr/>
            </a:pPr>
            <a:br>
              <a:rPr lang="uk-UA" sz="2400" u="sng" dirty="0">
                <a:solidFill>
                  <a:schemeClr val="accent5">
                    <a:lumMod val="50000"/>
                  </a:schemeClr>
                </a:solidFill>
              </a:rPr>
            </a:br>
            <a:r>
              <a:rPr lang="uk-UA" sz="2400" b="1" u="sng" dirty="0">
                <a:solidFill>
                  <a:schemeClr val="accent5">
                    <a:lumMod val="50000"/>
                  </a:schemeClr>
                </a:solidFill>
              </a:rPr>
              <a:t>5 цікавих фактів про унію</a:t>
            </a:r>
            <a:endParaRPr lang="uk-UA" sz="1400" b="1" dirty="0"/>
          </a:p>
        </p:txBody>
      </p:sp>
      <p:sp>
        <p:nvSpPr>
          <p:cNvPr id="124931" name="Объект 2"/>
          <p:cNvSpPr>
            <a:spLocks noGrp="1"/>
          </p:cNvSpPr>
          <p:nvPr>
            <p:ph idx="1"/>
          </p:nvPr>
        </p:nvSpPr>
        <p:spPr>
          <a:xfrm>
            <a:off x="719668" y="1411288"/>
            <a:ext cx="7584017" cy="3313112"/>
          </a:xfrm>
          <a:solidFill>
            <a:schemeClr val="accent2">
              <a:lumMod val="75000"/>
            </a:schemeClr>
          </a:solidFill>
        </p:spPr>
        <p:txBody>
          <a:bodyPr>
            <a:normAutofit/>
          </a:bodyPr>
          <a:lstStyle/>
          <a:p>
            <a:r>
              <a:rPr lang="uk-UA" sz="1100" dirty="0"/>
              <a:t>За всю історію Європейського Союзу </a:t>
            </a:r>
            <a:r>
              <a:rPr lang="uk-UA" sz="1100" b="1" dirty="0"/>
              <a:t>тільки одна країна заявила про в</a:t>
            </a:r>
            <a:r>
              <a:rPr lang="uk-UA" sz="1100" dirty="0"/>
              <a:t>ихід зі співтовариства. Це Велика Британія. Втім, британська влада досі не може вирішити, як втілити в життя рішення референдуму 2016 року, на якому громадяни країни вирішили покинути ЄС.</a:t>
            </a:r>
          </a:p>
          <a:p>
            <a:r>
              <a:rPr lang="uk-UA" sz="1100" b="1" dirty="0"/>
              <a:t>Євро – офіційна валюта 19 країн Європейського Союзу</a:t>
            </a:r>
            <a:r>
              <a:rPr lang="uk-UA" sz="1100" dirty="0"/>
              <a:t>. На євро перейшли навіть </a:t>
            </a:r>
            <a:r>
              <a:rPr lang="uk-UA" sz="1100" b="1" dirty="0"/>
              <a:t>шість країн, які не входять до ЄС</a:t>
            </a:r>
            <a:r>
              <a:rPr lang="uk-UA" sz="1100" dirty="0"/>
              <a:t>: Андорра, Ватикан, Монако, Сан-Марино, Чорногорія й Косово. Проте, в готівковому обігу євро з’явилися лише у 2002 році.</a:t>
            </a:r>
          </a:p>
          <a:p>
            <a:r>
              <a:rPr lang="uk-UA" sz="1100" dirty="0"/>
              <a:t>В Євросоюзі – </a:t>
            </a:r>
            <a:r>
              <a:rPr lang="uk-UA" sz="1100" b="1" dirty="0"/>
              <a:t>24 офіційні мови</a:t>
            </a:r>
            <a:r>
              <a:rPr lang="uk-UA" sz="1100" dirty="0"/>
              <a:t>. На засіданнях Європарламенту депутати можуть використовувати будь-яку з них. Тому, щоб народні обранці розуміли один одного, в парламенті працюють </a:t>
            </a:r>
            <a:r>
              <a:rPr lang="uk-UA" sz="1100" b="1" dirty="0"/>
              <a:t>330 штатних і 1800 позаштатних перекладачів-синхроністів</a:t>
            </a:r>
            <a:r>
              <a:rPr lang="uk-UA" sz="1100" dirty="0"/>
              <a:t>.</a:t>
            </a:r>
          </a:p>
          <a:p>
            <a:r>
              <a:rPr lang="uk-UA" sz="1100" b="1" dirty="0"/>
              <a:t>Найменша країна ЄС – Республіка Мальта</a:t>
            </a:r>
            <a:r>
              <a:rPr lang="uk-UA" sz="1100" dirty="0"/>
              <a:t>, розташована на островах в Середземному морі. Її площа – всього 316 кв. км. За кількістю жителів Мальта теж на останньому місці в Євросоюзі (417 тис., тобто 0,8% усього населення євроспільноти). При цьому Мальта – </a:t>
            </a:r>
            <a:r>
              <a:rPr lang="uk-UA" sz="1100" b="1" dirty="0"/>
              <a:t>європейський лідер зі щільності населення: 1305 осіб на 1кв</a:t>
            </a:r>
            <a:r>
              <a:rPr lang="uk-UA" sz="1100" dirty="0"/>
              <a:t>. км.</a:t>
            </a:r>
          </a:p>
          <a:p>
            <a:r>
              <a:rPr lang="uk-UA" sz="1100" b="1" dirty="0" err="1"/>
              <a:t>Найвідвідуваніша</a:t>
            </a:r>
            <a:r>
              <a:rPr lang="uk-UA" sz="1100" b="1" dirty="0"/>
              <a:t> країна Євросоюзу – Франція</a:t>
            </a:r>
            <a:r>
              <a:rPr lang="uk-UA" sz="1100" dirty="0"/>
              <a:t>, а найбільш відвідуване місто – Париж.</a:t>
            </a:r>
          </a:p>
        </p:txBody>
      </p:sp>
      <p:sp>
        <p:nvSpPr>
          <p:cNvPr id="3" name="Дата 2">
            <a:extLst>
              <a:ext uri="{FF2B5EF4-FFF2-40B4-BE49-F238E27FC236}">
                <a16:creationId xmlns:a16="http://schemas.microsoft.com/office/drawing/2014/main" id="{9B334D95-CAD1-1C43-8C1E-CECF5311DB70}"/>
              </a:ext>
            </a:extLst>
          </p:cNvPr>
          <p:cNvSpPr>
            <a:spLocks noGrp="1"/>
          </p:cNvSpPr>
          <p:nvPr>
            <p:ph type="dt" sz="half" idx="10"/>
          </p:nvPr>
        </p:nvSpPr>
        <p:spPr/>
        <p:txBody>
          <a:bodyPr/>
          <a:lstStyle/>
          <a:p>
            <a:fld id="{1DE9EA83-8C46-7042-99A4-E71661952A62}" type="datetime1">
              <a:rPr lang="ru-RU" smtClean="0"/>
              <a:t>23.01.2026</a:t>
            </a:fld>
            <a:endParaRPr lang="ru-UA"/>
          </a:p>
        </p:txBody>
      </p:sp>
      <p:sp>
        <p:nvSpPr>
          <p:cNvPr id="4" name="Номер слайда 3">
            <a:extLst>
              <a:ext uri="{FF2B5EF4-FFF2-40B4-BE49-F238E27FC236}">
                <a16:creationId xmlns:a16="http://schemas.microsoft.com/office/drawing/2014/main" id="{F1BE0B49-D4A2-D544-807C-B218BE219DEC}"/>
              </a:ext>
            </a:extLst>
          </p:cNvPr>
          <p:cNvSpPr>
            <a:spLocks noGrp="1"/>
          </p:cNvSpPr>
          <p:nvPr>
            <p:ph type="sldNum" sz="quarter" idx="12"/>
          </p:nvPr>
        </p:nvSpPr>
        <p:spPr/>
        <p:txBody>
          <a:bodyPr/>
          <a:lstStyle/>
          <a:p>
            <a:fld id="{D4CBF4CF-B119-4841-B505-2CAA97F19D28}" type="slidenum">
              <a:rPr lang="ru-UA" smtClean="0"/>
              <a:t>50</a:t>
            </a:fld>
            <a:endParaRPr lang="ru-UA"/>
          </a:p>
        </p:txBody>
      </p:sp>
      <p:pic>
        <p:nvPicPr>
          <p:cNvPr id="1249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0" y="3190876"/>
            <a:ext cx="2838451"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267" y="1484314"/>
            <a:ext cx="2914651"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651" y="4905376"/>
            <a:ext cx="2472267"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652" y="5027613"/>
            <a:ext cx="284903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51" y="4767264"/>
            <a:ext cx="3454400" cy="181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908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9F8C58D-B6F9-1CFD-0FCF-92F4A97A940E}"/>
              </a:ext>
            </a:extLst>
          </p:cNvPr>
          <p:cNvSpPr>
            <a:spLocks noGrp="1"/>
          </p:cNvSpPr>
          <p:nvPr>
            <p:ph idx="1"/>
          </p:nvPr>
        </p:nvSpPr>
        <p:spPr>
          <a:xfrm>
            <a:off x="1251678" y="814039"/>
            <a:ext cx="6194151" cy="5065553"/>
          </a:xfrm>
        </p:spPr>
        <p:txBody>
          <a:bodyPr>
            <a:normAutofit/>
          </a:bodyPr>
          <a:lstStyle/>
          <a:p>
            <a:pPr algn="just"/>
            <a:endParaRPr lang="ru-RU" dirty="0"/>
          </a:p>
          <a:p>
            <a:pPr algn="just"/>
            <a:r>
              <a:rPr lang="ru-RU" sz="3200" b="1" u="sng" dirty="0">
                <a:solidFill>
                  <a:srgbClr val="002060"/>
                </a:solidFill>
              </a:rPr>
              <a:t>ПРАПОР ЄС</a:t>
            </a:r>
          </a:p>
          <a:p>
            <a:pPr algn="just"/>
            <a:endParaRPr lang="ru-RU" dirty="0"/>
          </a:p>
          <a:p>
            <a:pPr algn="just"/>
            <a:r>
              <a:rPr lang="ru-RU" dirty="0"/>
              <a:t>На </a:t>
            </a:r>
            <a:r>
              <a:rPr lang="ru-RU" dirty="0" err="1"/>
              <a:t>тлі</a:t>
            </a:r>
            <a:r>
              <a:rPr lang="ru-RU" dirty="0"/>
              <a:t> блакитного неба </a:t>
            </a:r>
            <a:r>
              <a:rPr lang="ru-RU" dirty="0" err="1"/>
              <a:t>зірки</a:t>
            </a:r>
            <a:r>
              <a:rPr lang="ru-RU" dirty="0"/>
              <a:t> </a:t>
            </a:r>
            <a:r>
              <a:rPr lang="ru-RU" dirty="0" err="1"/>
              <a:t>утворюють</a:t>
            </a:r>
            <a:r>
              <a:rPr lang="ru-RU" dirty="0"/>
              <a:t> коло, знак союзу. Як символ </a:t>
            </a:r>
            <a:r>
              <a:rPr lang="ru-RU" dirty="0" err="1"/>
              <a:t>досконалості</a:t>
            </a:r>
            <a:r>
              <a:rPr lang="ru-RU" dirty="0"/>
              <a:t> і </a:t>
            </a:r>
            <a:r>
              <a:rPr lang="ru-RU" dirty="0" err="1"/>
              <a:t>цілісності</a:t>
            </a:r>
            <a:r>
              <a:rPr lang="ru-RU" dirty="0"/>
              <a:t>, </a:t>
            </a:r>
            <a:r>
              <a:rPr lang="ru-RU" dirty="0" err="1"/>
              <a:t>зірок</a:t>
            </a:r>
            <a:r>
              <a:rPr lang="ru-RU" dirty="0"/>
              <a:t> </a:t>
            </a:r>
            <a:r>
              <a:rPr lang="ru-RU" dirty="0" err="1"/>
              <a:t>незмінно</a:t>
            </a:r>
            <a:r>
              <a:rPr lang="ru-RU" dirty="0"/>
              <a:t> </a:t>
            </a:r>
            <a:r>
              <a:rPr lang="ru-RU" dirty="0" err="1"/>
              <a:t>дванадцять</a:t>
            </a:r>
            <a:r>
              <a:rPr lang="ru-RU" dirty="0"/>
              <a:t>, так само як і </a:t>
            </a:r>
            <a:r>
              <a:rPr lang="ru-RU" dirty="0" err="1"/>
              <a:t>апостолів</a:t>
            </a:r>
            <a:r>
              <a:rPr lang="ru-RU" dirty="0"/>
              <a:t>, </a:t>
            </a:r>
            <a:r>
              <a:rPr lang="ru-RU" dirty="0" err="1"/>
              <a:t>синів</a:t>
            </a:r>
            <a:r>
              <a:rPr lang="ru-RU" dirty="0"/>
              <a:t> Якова, </a:t>
            </a:r>
            <a:r>
              <a:rPr lang="ru-RU" dirty="0" err="1"/>
              <a:t>подвигів</a:t>
            </a:r>
            <a:r>
              <a:rPr lang="ru-RU" dirty="0"/>
              <a:t> Геракла, </a:t>
            </a:r>
            <a:r>
              <a:rPr lang="ru-RU" dirty="0" err="1"/>
              <a:t>місяців</a:t>
            </a:r>
            <a:r>
              <a:rPr lang="ru-RU" dirty="0"/>
              <a:t> у </a:t>
            </a:r>
            <a:r>
              <a:rPr lang="ru-RU" dirty="0" err="1"/>
              <a:t>році</a:t>
            </a:r>
            <a:r>
              <a:rPr lang="ru-RU" dirty="0"/>
              <a:t>.</a:t>
            </a:r>
          </a:p>
          <a:p>
            <a:pPr algn="just"/>
            <a:r>
              <a:rPr lang="ru-RU" dirty="0"/>
              <a:t>З моменту </a:t>
            </a:r>
            <a:r>
              <a:rPr lang="ru-RU" dirty="0" err="1"/>
              <a:t>свого</a:t>
            </a:r>
            <a:r>
              <a:rPr lang="ru-RU" dirty="0"/>
              <a:t> </a:t>
            </a:r>
            <a:r>
              <a:rPr lang="ru-RU" dirty="0" err="1"/>
              <a:t>створення</a:t>
            </a:r>
            <a:r>
              <a:rPr lang="ru-RU" dirty="0"/>
              <a:t> в 1949 </a:t>
            </a:r>
            <a:r>
              <a:rPr lang="ru-RU" dirty="0" err="1"/>
              <a:t>році</a:t>
            </a:r>
            <a:r>
              <a:rPr lang="ru-RU" dirty="0"/>
              <a:t>, Рада </a:t>
            </a:r>
            <a:r>
              <a:rPr lang="ru-RU" dirty="0" err="1"/>
              <a:t>Європи</a:t>
            </a:r>
            <a:r>
              <a:rPr lang="ru-RU" dirty="0"/>
              <a:t> </a:t>
            </a:r>
            <a:r>
              <a:rPr lang="ru-RU" dirty="0" err="1"/>
              <a:t>усвідомлює</a:t>
            </a:r>
            <a:r>
              <a:rPr lang="ru-RU" dirty="0"/>
              <a:t> </a:t>
            </a:r>
            <a:r>
              <a:rPr lang="ru-RU" dirty="0" err="1"/>
              <a:t>необхідність</a:t>
            </a:r>
            <a:r>
              <a:rPr lang="ru-RU" dirty="0"/>
              <a:t> </a:t>
            </a:r>
            <a:r>
              <a:rPr lang="ru-RU" dirty="0" err="1"/>
              <a:t>надання</a:t>
            </a:r>
            <a:r>
              <a:rPr lang="ru-RU" dirty="0"/>
              <a:t> </a:t>
            </a:r>
            <a:r>
              <a:rPr lang="ru-RU" dirty="0" err="1"/>
              <a:t>Європі</a:t>
            </a:r>
            <a:r>
              <a:rPr lang="ru-RU" dirty="0"/>
              <a:t> символа, з </a:t>
            </a:r>
            <a:r>
              <a:rPr lang="ru-RU" dirty="0" err="1"/>
              <a:t>яким</a:t>
            </a:r>
            <a:r>
              <a:rPr lang="ru-RU" dirty="0"/>
              <a:t> </a:t>
            </a:r>
            <a:r>
              <a:rPr lang="ru-RU" dirty="0" err="1"/>
              <a:t>можуть</a:t>
            </a:r>
            <a:r>
              <a:rPr lang="ru-RU" dirty="0"/>
              <a:t> себе </a:t>
            </a:r>
            <a:r>
              <a:rPr lang="ru-RU" dirty="0" err="1"/>
              <a:t>ідентифікувати</a:t>
            </a:r>
            <a:r>
              <a:rPr lang="ru-RU" dirty="0"/>
              <a:t> </a:t>
            </a:r>
            <a:r>
              <a:rPr lang="ru-RU" dirty="0" err="1"/>
              <a:t>мешканці</a:t>
            </a:r>
            <a:r>
              <a:rPr lang="ru-RU" dirty="0"/>
              <a:t> континенту. 25 </a:t>
            </a:r>
            <a:r>
              <a:rPr lang="ru-RU" dirty="0" err="1"/>
              <a:t>жовтня</a:t>
            </a:r>
            <a:r>
              <a:rPr lang="ru-RU" dirty="0"/>
              <a:t> 1955 р. </a:t>
            </a:r>
            <a:r>
              <a:rPr lang="ru-RU" dirty="0" err="1"/>
              <a:t>Парламентська</a:t>
            </a:r>
            <a:r>
              <a:rPr lang="ru-RU" dirty="0"/>
              <a:t> </a:t>
            </a:r>
            <a:r>
              <a:rPr lang="ru-RU" dirty="0" err="1"/>
              <a:t>асамблея</a:t>
            </a:r>
            <a:r>
              <a:rPr lang="ru-RU" dirty="0"/>
              <a:t> одноголосно </a:t>
            </a:r>
            <a:r>
              <a:rPr lang="ru-RU" dirty="0" err="1"/>
              <a:t>обрала</a:t>
            </a:r>
            <a:r>
              <a:rPr lang="ru-RU" dirty="0"/>
              <a:t> </a:t>
            </a:r>
            <a:r>
              <a:rPr lang="ru-RU" dirty="0" err="1"/>
              <a:t>емблему</a:t>
            </a:r>
            <a:r>
              <a:rPr lang="ru-RU" dirty="0"/>
              <a:t> з </a:t>
            </a:r>
            <a:r>
              <a:rPr lang="ru-RU" dirty="0" err="1"/>
              <a:t>вінцем</a:t>
            </a:r>
            <a:r>
              <a:rPr lang="ru-RU" dirty="0"/>
              <a:t> з </a:t>
            </a:r>
            <a:r>
              <a:rPr lang="ru-RU" dirty="0" err="1"/>
              <a:t>дванадцяти</a:t>
            </a:r>
            <a:r>
              <a:rPr lang="ru-RU" dirty="0"/>
              <a:t> </a:t>
            </a:r>
            <a:r>
              <a:rPr lang="ru-RU" dirty="0" err="1"/>
              <a:t>золотих</a:t>
            </a:r>
            <a:r>
              <a:rPr lang="ru-RU" dirty="0"/>
              <a:t> </a:t>
            </a:r>
            <a:r>
              <a:rPr lang="ru-RU" dirty="0" err="1"/>
              <a:t>зірок</a:t>
            </a:r>
            <a:r>
              <a:rPr lang="ru-RU" dirty="0"/>
              <a:t> на блакитному </a:t>
            </a:r>
            <a:r>
              <a:rPr lang="ru-RU" dirty="0" err="1"/>
              <a:t>тлі</a:t>
            </a:r>
            <a:r>
              <a:rPr lang="ru-RU" dirty="0"/>
              <a:t>. 9 </a:t>
            </a:r>
            <a:r>
              <a:rPr lang="ru-RU" dirty="0" err="1"/>
              <a:t>грудня</a:t>
            </a:r>
            <a:r>
              <a:rPr lang="ru-RU" dirty="0"/>
              <a:t> 1955 р. </a:t>
            </a:r>
            <a:r>
              <a:rPr lang="ru-RU" dirty="0" err="1"/>
              <a:t>Комітет</a:t>
            </a:r>
            <a:r>
              <a:rPr lang="ru-RU" dirty="0"/>
              <a:t> </a:t>
            </a:r>
            <a:r>
              <a:rPr lang="ru-RU" dirty="0" err="1"/>
              <a:t>міністрів</a:t>
            </a:r>
            <a:r>
              <a:rPr lang="ru-RU" dirty="0"/>
              <a:t> Ради </a:t>
            </a:r>
            <a:r>
              <a:rPr lang="ru-RU" dirty="0" err="1"/>
              <a:t>Європи</a:t>
            </a:r>
            <a:r>
              <a:rPr lang="ru-RU" dirty="0"/>
              <a:t> </a:t>
            </a:r>
            <a:r>
              <a:rPr lang="ru-RU" dirty="0" err="1"/>
              <a:t>схвалив</a:t>
            </a:r>
            <a:r>
              <a:rPr lang="ru-RU" dirty="0"/>
              <a:t> проект прапора, </a:t>
            </a:r>
            <a:r>
              <a:rPr lang="ru-RU" dirty="0" err="1"/>
              <a:t>урочиста</a:t>
            </a:r>
            <a:r>
              <a:rPr lang="ru-RU" dirty="0"/>
              <a:t> </a:t>
            </a:r>
            <a:r>
              <a:rPr lang="ru-RU" dirty="0" err="1"/>
              <a:t>інавгурація</a:t>
            </a:r>
            <a:r>
              <a:rPr lang="ru-RU" dirty="0"/>
              <a:t> </a:t>
            </a:r>
            <a:r>
              <a:rPr lang="ru-RU" dirty="0" err="1"/>
              <a:t>якого</a:t>
            </a:r>
            <a:r>
              <a:rPr lang="ru-RU" dirty="0"/>
              <a:t> </a:t>
            </a:r>
            <a:r>
              <a:rPr lang="ru-RU" dirty="0" err="1"/>
              <a:t>відбулася</a:t>
            </a:r>
            <a:r>
              <a:rPr lang="ru-RU" dirty="0"/>
              <a:t> 13 </a:t>
            </a:r>
            <a:r>
              <a:rPr lang="ru-RU" dirty="0" err="1"/>
              <a:t>грудня</a:t>
            </a:r>
            <a:r>
              <a:rPr lang="ru-RU" dirty="0"/>
              <a:t> того ж року в </a:t>
            </a:r>
            <a:r>
              <a:rPr lang="ru-RU" dirty="0" err="1"/>
              <a:t>Парижі</a:t>
            </a:r>
            <a:r>
              <a:rPr lang="ru-RU" dirty="0"/>
              <a:t>.</a:t>
            </a:r>
          </a:p>
        </p:txBody>
      </p:sp>
      <p:sp>
        <p:nvSpPr>
          <p:cNvPr id="4" name="Дата 3">
            <a:extLst>
              <a:ext uri="{FF2B5EF4-FFF2-40B4-BE49-F238E27FC236}">
                <a16:creationId xmlns:a16="http://schemas.microsoft.com/office/drawing/2014/main" id="{937649A4-1D6E-A543-82AD-C352449AFAF6}"/>
              </a:ext>
            </a:extLst>
          </p:cNvPr>
          <p:cNvSpPr>
            <a:spLocks noGrp="1"/>
          </p:cNvSpPr>
          <p:nvPr>
            <p:ph type="dt" sz="half" idx="10"/>
          </p:nvPr>
        </p:nvSpPr>
        <p:spPr/>
        <p:txBody>
          <a:bodyPr/>
          <a:lstStyle/>
          <a:p>
            <a:fld id="{8D4AD46A-7DFB-A34B-B34F-4BA886C5EE4B}" type="datetime1">
              <a:rPr lang="ru-RU" smtClean="0"/>
              <a:t>23.01.2026</a:t>
            </a:fld>
            <a:endParaRPr lang="ru-UA"/>
          </a:p>
        </p:txBody>
      </p:sp>
      <p:sp>
        <p:nvSpPr>
          <p:cNvPr id="5" name="Номер слайда 4">
            <a:extLst>
              <a:ext uri="{FF2B5EF4-FFF2-40B4-BE49-F238E27FC236}">
                <a16:creationId xmlns:a16="http://schemas.microsoft.com/office/drawing/2014/main" id="{FC4B40D4-309A-83A3-4BFC-E05B17823B87}"/>
              </a:ext>
            </a:extLst>
          </p:cNvPr>
          <p:cNvSpPr>
            <a:spLocks noGrp="1"/>
          </p:cNvSpPr>
          <p:nvPr>
            <p:ph type="sldNum" sz="quarter" idx="12"/>
          </p:nvPr>
        </p:nvSpPr>
        <p:spPr/>
        <p:txBody>
          <a:bodyPr/>
          <a:lstStyle/>
          <a:p>
            <a:fld id="{D0E2E3A0-6B7B-CD4A-8999-E2D0F517CFAE}" type="slidenum">
              <a:rPr lang="ru-UA" smtClean="0"/>
              <a:t>51</a:t>
            </a:fld>
            <a:endParaRPr lang="ru-UA"/>
          </a:p>
        </p:txBody>
      </p:sp>
      <p:pic>
        <p:nvPicPr>
          <p:cNvPr id="7" name="Рисунок 6">
            <a:extLst>
              <a:ext uri="{FF2B5EF4-FFF2-40B4-BE49-F238E27FC236}">
                <a16:creationId xmlns:a16="http://schemas.microsoft.com/office/drawing/2014/main" id="{325EBA5F-58D9-B25C-3D07-F259189E51A6}"/>
              </a:ext>
            </a:extLst>
          </p:cNvPr>
          <p:cNvPicPr>
            <a:picLocks noChangeAspect="1"/>
          </p:cNvPicPr>
          <p:nvPr/>
        </p:nvPicPr>
        <p:blipFill>
          <a:blip r:embed="rId2"/>
          <a:stretch>
            <a:fillRect/>
          </a:stretch>
        </p:blipFill>
        <p:spPr>
          <a:xfrm>
            <a:off x="7849590" y="320635"/>
            <a:ext cx="3676568" cy="2304328"/>
          </a:xfrm>
          <a:prstGeom prst="rect">
            <a:avLst/>
          </a:prstGeom>
        </p:spPr>
      </p:pic>
      <p:pic>
        <p:nvPicPr>
          <p:cNvPr id="9" name="Рисунок 8">
            <a:extLst>
              <a:ext uri="{FF2B5EF4-FFF2-40B4-BE49-F238E27FC236}">
                <a16:creationId xmlns:a16="http://schemas.microsoft.com/office/drawing/2014/main" id="{CEA7239F-7D12-D8FF-E25F-6C8C934BC1D5}"/>
              </a:ext>
            </a:extLst>
          </p:cNvPr>
          <p:cNvPicPr>
            <a:picLocks noChangeAspect="1"/>
          </p:cNvPicPr>
          <p:nvPr/>
        </p:nvPicPr>
        <p:blipFill>
          <a:blip r:embed="rId3"/>
          <a:stretch>
            <a:fillRect/>
          </a:stretch>
        </p:blipFill>
        <p:spPr>
          <a:xfrm>
            <a:off x="7849590" y="3273959"/>
            <a:ext cx="3474261" cy="2153063"/>
          </a:xfrm>
          <a:prstGeom prst="rect">
            <a:avLst/>
          </a:prstGeom>
        </p:spPr>
      </p:pic>
    </p:spTree>
    <p:extLst>
      <p:ext uri="{BB962C8B-B14F-4D97-AF65-F5344CB8AC3E}">
        <p14:creationId xmlns:p14="http://schemas.microsoft.com/office/powerpoint/2010/main" val="1992525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C801F038-9886-E330-3F59-FB3AA44560D8}"/>
              </a:ext>
            </a:extLst>
          </p:cNvPr>
          <p:cNvSpPr>
            <a:spLocks noGrp="1"/>
          </p:cNvSpPr>
          <p:nvPr>
            <p:ph type="dt" sz="half" idx="10"/>
          </p:nvPr>
        </p:nvSpPr>
        <p:spPr/>
        <p:txBody>
          <a:bodyPr/>
          <a:lstStyle/>
          <a:p>
            <a:fld id="{071FF1A3-D7A9-3740-9650-D619CE6EC8B2}" type="datetime1">
              <a:rPr lang="ru-RU" smtClean="0"/>
              <a:t>23.01.2026</a:t>
            </a:fld>
            <a:endParaRPr lang="ru-UA"/>
          </a:p>
        </p:txBody>
      </p:sp>
      <p:sp>
        <p:nvSpPr>
          <p:cNvPr id="5" name="Номер слайда 4">
            <a:extLst>
              <a:ext uri="{FF2B5EF4-FFF2-40B4-BE49-F238E27FC236}">
                <a16:creationId xmlns:a16="http://schemas.microsoft.com/office/drawing/2014/main" id="{5B1112E5-2CF0-626F-FA7E-0C7D7A275741}"/>
              </a:ext>
            </a:extLst>
          </p:cNvPr>
          <p:cNvSpPr>
            <a:spLocks noGrp="1"/>
          </p:cNvSpPr>
          <p:nvPr>
            <p:ph type="sldNum" sz="quarter" idx="12"/>
          </p:nvPr>
        </p:nvSpPr>
        <p:spPr/>
        <p:txBody>
          <a:bodyPr/>
          <a:lstStyle/>
          <a:p>
            <a:fld id="{D0E2E3A0-6B7B-CD4A-8999-E2D0F517CFAE}" type="slidenum">
              <a:rPr lang="ru-UA" smtClean="0"/>
              <a:t>52</a:t>
            </a:fld>
            <a:endParaRPr lang="ru-UA"/>
          </a:p>
        </p:txBody>
      </p:sp>
      <p:sp>
        <p:nvSpPr>
          <p:cNvPr id="6" name="Прямоугольник 5">
            <a:extLst>
              <a:ext uri="{FF2B5EF4-FFF2-40B4-BE49-F238E27FC236}">
                <a16:creationId xmlns:a16="http://schemas.microsoft.com/office/drawing/2014/main" id="{25B0AC8F-712D-3DD2-0896-0F9F09E4A39C}"/>
              </a:ext>
            </a:extLst>
          </p:cNvPr>
          <p:cNvSpPr/>
          <p:nvPr/>
        </p:nvSpPr>
        <p:spPr>
          <a:xfrm>
            <a:off x="1005840" y="1036320"/>
            <a:ext cx="10134600" cy="3108543"/>
          </a:xfrm>
          <a:prstGeom prst="rect">
            <a:avLst/>
          </a:prstGeom>
        </p:spPr>
        <p:txBody>
          <a:bodyPr wrap="square">
            <a:spAutoFit/>
          </a:bodyPr>
          <a:lstStyle/>
          <a:p>
            <a:pPr algn="ctr"/>
            <a:r>
              <a:rPr lang="ru-RU" sz="2800" b="1" u="sng" dirty="0" err="1">
                <a:latin typeface="Times New Roman" panose="02020603050405020304" pitchFamily="18" charset="0"/>
                <a:cs typeface="Times New Roman" panose="02020603050405020304" pitchFamily="18" charset="0"/>
              </a:rPr>
              <a:t>Єдиний</a:t>
            </a:r>
            <a:r>
              <a:rPr lang="ru-RU" sz="2800" b="1" u="sng" dirty="0">
                <a:latin typeface="Times New Roman" panose="02020603050405020304" pitchFamily="18" charset="0"/>
                <a:cs typeface="Times New Roman" panose="02020603050405020304" pitchFamily="18" charset="0"/>
              </a:rPr>
              <a:t> символ для </a:t>
            </a:r>
            <a:r>
              <a:rPr lang="ru-RU" sz="2800" b="1" u="sng" dirty="0" err="1">
                <a:latin typeface="Times New Roman" panose="02020603050405020304" pitchFamily="18" charset="0"/>
                <a:cs typeface="Times New Roman" panose="02020603050405020304" pitchFamily="18" charset="0"/>
              </a:rPr>
              <a:t>всієї</a:t>
            </a:r>
            <a:r>
              <a:rPr lang="ru-RU" sz="2800" b="1" u="sng" dirty="0">
                <a:latin typeface="Times New Roman" panose="02020603050405020304" pitchFamily="18" charset="0"/>
                <a:cs typeface="Times New Roman" panose="02020603050405020304" pitchFamily="18" charset="0"/>
              </a:rPr>
              <a:t> </a:t>
            </a:r>
            <a:r>
              <a:rPr lang="ru-RU" sz="2800" b="1" u="sng" dirty="0" err="1">
                <a:latin typeface="Times New Roman" panose="02020603050405020304" pitchFamily="18" charset="0"/>
                <a:cs typeface="Times New Roman" panose="02020603050405020304" pitchFamily="18" charset="0"/>
              </a:rPr>
              <a:t>Європи</a:t>
            </a:r>
            <a:endParaRPr lang="ru-RU" sz="2800" b="1" u="sng"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У 1983 </a:t>
            </a:r>
            <a:r>
              <a:rPr lang="ru-RU" sz="2800" b="1" dirty="0" err="1">
                <a:latin typeface="Times New Roman" panose="02020603050405020304" pitchFamily="18" charset="0"/>
                <a:cs typeface="Times New Roman" panose="02020603050405020304" pitchFamily="18" charset="0"/>
              </a:rPr>
              <a:t>році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Європейський</a:t>
            </a:r>
            <a:r>
              <a:rPr lang="ru-RU" sz="2800" b="1" dirty="0">
                <a:latin typeface="Times New Roman" panose="02020603050405020304" pitchFamily="18" charset="0"/>
                <a:cs typeface="Times New Roman" panose="02020603050405020304" pitchFamily="18" charset="0"/>
              </a:rPr>
              <a:t> парламент </a:t>
            </a:r>
            <a:r>
              <a:rPr lang="ru-RU" sz="2800" b="1" dirty="0" err="1">
                <a:latin typeface="Times New Roman" panose="02020603050405020304" pitchFamily="18" charset="0"/>
                <a:cs typeface="Times New Roman" panose="02020603050405020304" pitchFamily="18" charset="0"/>
              </a:rPr>
              <a:t>схвалює</a:t>
            </a:r>
            <a:r>
              <a:rPr lang="ru-RU" sz="2800" b="1" dirty="0">
                <a:latin typeface="Times New Roman" panose="02020603050405020304" pitchFamily="18" charset="0"/>
                <a:cs typeface="Times New Roman" panose="02020603050405020304" pitchFamily="18" charset="0"/>
              </a:rPr>
              <a:t> прапор, </a:t>
            </a:r>
            <a:r>
              <a:rPr lang="ru-RU" sz="2800" b="1" dirty="0" err="1">
                <a:latin typeface="Times New Roman" panose="02020603050405020304" pitchFamily="18" charset="0"/>
                <a:cs typeface="Times New Roman" panose="02020603050405020304" pitchFamily="18" charset="0"/>
              </a:rPr>
              <a:t>розроблений</a:t>
            </a:r>
            <a:r>
              <a:rPr lang="ru-RU" sz="2800" b="1" dirty="0">
                <a:latin typeface="Times New Roman" panose="02020603050405020304" pitchFamily="18" charset="0"/>
                <a:cs typeface="Times New Roman" panose="02020603050405020304" pitchFamily="18" charset="0"/>
              </a:rPr>
              <a:t> Радою </a:t>
            </a:r>
            <a:r>
              <a:rPr lang="ru-RU" sz="2800" b="1" dirty="0" err="1">
                <a:latin typeface="Times New Roman" panose="02020603050405020304" pitchFamily="18" charset="0"/>
                <a:cs typeface="Times New Roman" panose="02020603050405020304" pitchFamily="18" charset="0"/>
              </a:rPr>
              <a:t>Європи</a:t>
            </a:r>
            <a:r>
              <a:rPr lang="ru-RU" sz="2800" b="1" dirty="0">
                <a:latin typeface="Times New Roman" panose="02020603050405020304" pitchFamily="18" charset="0"/>
                <a:cs typeface="Times New Roman" panose="02020603050405020304" pitchFamily="18" charset="0"/>
              </a:rPr>
              <a:t>, і </a:t>
            </a:r>
            <a:r>
              <a:rPr lang="ru-RU" sz="2800" b="1" dirty="0" err="1">
                <a:latin typeface="Times New Roman" panose="02020603050405020304" pitchFamily="18" charset="0"/>
                <a:cs typeface="Times New Roman" panose="02020603050405020304" pitchFamily="18" charset="0"/>
              </a:rPr>
              <a:t>також</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рекомендує</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його</a:t>
            </a:r>
            <a:r>
              <a:rPr lang="ru-RU" sz="2800" b="1" dirty="0">
                <a:latin typeface="Times New Roman" panose="02020603050405020304" pitchFamily="18" charset="0"/>
                <a:cs typeface="Times New Roman" panose="02020603050405020304" pitchFamily="18" charset="0"/>
              </a:rPr>
              <a:t> як </a:t>
            </a:r>
            <a:r>
              <a:rPr lang="ru-RU" sz="2800" b="1" dirty="0" err="1">
                <a:latin typeface="Times New Roman" panose="02020603050405020304" pitchFamily="18" charset="0"/>
                <a:cs typeface="Times New Roman" panose="02020603050405020304" pitchFamily="18" charset="0"/>
              </a:rPr>
              <a:t>емблему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Європейського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співтовариства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Європейська</a:t>
            </a:r>
            <a:r>
              <a:rPr lang="ru-RU" sz="2800" b="1" dirty="0">
                <a:latin typeface="Times New Roman" panose="02020603050405020304" pitchFamily="18" charset="0"/>
                <a:cs typeface="Times New Roman" panose="02020603050405020304" pitchFamily="18" charset="0"/>
              </a:rPr>
              <a:t> рада </a:t>
            </a:r>
            <a:r>
              <a:rPr lang="ru-RU" sz="2800" b="1" dirty="0" err="1">
                <a:latin typeface="Times New Roman" panose="02020603050405020304" pitchFamily="18" charset="0"/>
                <a:cs typeface="Times New Roman" panose="02020603050405020304" pitchFamily="18" charset="0"/>
              </a:rPr>
              <a:t>підтримує</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цю</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пропозицію</a:t>
            </a:r>
            <a:r>
              <a:rPr lang="ru-RU" sz="2800" b="1" dirty="0">
                <a:latin typeface="Times New Roman" panose="02020603050405020304" pitchFamily="18" charset="0"/>
                <a:cs typeface="Times New Roman" panose="02020603050405020304" pitchFamily="18" charset="0"/>
              </a:rPr>
              <a:t> в </a:t>
            </a:r>
            <a:r>
              <a:rPr lang="ru-RU" sz="2800" b="1" dirty="0" err="1">
                <a:latin typeface="Times New Roman" panose="02020603050405020304" pitchFamily="18" charset="0"/>
                <a:cs typeface="Times New Roman" panose="02020603050405020304" pitchFamily="18" charset="0"/>
              </a:rPr>
              <a:t>червні</a:t>
            </a:r>
            <a:r>
              <a:rPr lang="ru-RU" sz="2800" b="1" dirty="0">
                <a:latin typeface="Times New Roman" panose="02020603050405020304" pitchFamily="18" charset="0"/>
                <a:cs typeface="Times New Roman" panose="02020603050405020304" pitchFamily="18" charset="0"/>
              </a:rPr>
              <a:t> 1985 року. Установи </a:t>
            </a:r>
            <a:r>
              <a:rPr lang="ru-RU" sz="2800" b="1" dirty="0" err="1">
                <a:latin typeface="Times New Roman" panose="02020603050405020304" pitchFamily="18" charset="0"/>
                <a:cs typeface="Times New Roman" panose="02020603050405020304" pitchFamily="18" charset="0"/>
              </a:rPr>
              <a:t>Європейського</a:t>
            </a:r>
            <a:r>
              <a:rPr lang="ru-RU" sz="2800" b="1" dirty="0">
                <a:latin typeface="Times New Roman" panose="02020603050405020304" pitchFamily="18" charset="0"/>
                <a:cs typeface="Times New Roman" panose="02020603050405020304" pitchFamily="18" charset="0"/>
              </a:rPr>
              <a:t> союзу </a:t>
            </a:r>
            <a:r>
              <a:rPr lang="ru-RU" sz="2800" b="1" dirty="0" err="1">
                <a:latin typeface="Times New Roman" panose="02020603050405020304" pitchFamily="18" charset="0"/>
                <a:cs typeface="Times New Roman" panose="02020603050405020304" pitchFamily="18" charset="0"/>
              </a:rPr>
              <a:t>використовують</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цей</a:t>
            </a:r>
            <a:r>
              <a:rPr lang="ru-RU" sz="2800" b="1" dirty="0">
                <a:latin typeface="Times New Roman" panose="02020603050405020304" pitchFamily="18" charset="0"/>
                <a:cs typeface="Times New Roman" panose="02020603050405020304" pitchFamily="18" charset="0"/>
              </a:rPr>
              <a:t> прапор з 1986 року.</a:t>
            </a:r>
            <a:endParaRPr lang="ru-RU" sz="2800" b="1" i="0" dirty="0">
              <a:effectLst/>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6DCC2F6-4A76-F559-7BF1-992D4AB9AA74}"/>
              </a:ext>
            </a:extLst>
          </p:cNvPr>
          <p:cNvSpPr/>
          <p:nvPr/>
        </p:nvSpPr>
        <p:spPr>
          <a:xfrm>
            <a:off x="1859280" y="4839106"/>
            <a:ext cx="8702040" cy="830997"/>
          </a:xfrm>
          <a:prstGeom prst="rect">
            <a:avLst/>
          </a:prstGeom>
        </p:spPr>
        <p:txBody>
          <a:bodyPr wrap="square">
            <a:spAutoFit/>
          </a:bodyPr>
          <a:lstStyle/>
          <a:p>
            <a:pPr algn="ctr"/>
            <a:r>
              <a:rPr lang="ru-RU" sz="2400" dirty="0">
                <a:latin typeface="Open Sans" panose="020F0502020204030204" pitchFamily="34" charset="0"/>
              </a:rPr>
              <a:t>З того часу </a:t>
            </a:r>
            <a:r>
              <a:rPr lang="ru-RU" sz="2400" dirty="0" err="1">
                <a:latin typeface="Open Sans" panose="020F0502020204030204" pitchFamily="34" charset="0"/>
              </a:rPr>
              <a:t>європейський</a:t>
            </a:r>
            <a:r>
              <a:rPr lang="ru-RU" sz="2400" dirty="0">
                <a:latin typeface="Open Sans" panose="020F0502020204030204" pitchFamily="34" charset="0"/>
              </a:rPr>
              <a:t> прапор став символом </a:t>
            </a:r>
            <a:r>
              <a:rPr lang="ru-RU" sz="2400" dirty="0" err="1">
                <a:latin typeface="Open Sans" panose="020F0502020204030204" pitchFamily="34" charset="0"/>
              </a:rPr>
              <a:t>загального</a:t>
            </a:r>
            <a:r>
              <a:rPr lang="ru-RU" sz="2400" dirty="0">
                <a:latin typeface="Open Sans" panose="020F0502020204030204" pitchFamily="34" charset="0"/>
              </a:rPr>
              <a:t> </a:t>
            </a:r>
            <a:r>
              <a:rPr lang="ru-RU" sz="2400" dirty="0" err="1">
                <a:latin typeface="Open Sans" panose="020F0502020204030204" pitchFamily="34" charset="0"/>
              </a:rPr>
              <a:t>політичного</a:t>
            </a:r>
            <a:r>
              <a:rPr lang="ru-RU" sz="2400" dirty="0">
                <a:latin typeface="Open Sans" panose="020F0502020204030204" pitchFamily="34" charset="0"/>
              </a:rPr>
              <a:t> проекту, </a:t>
            </a:r>
            <a:r>
              <a:rPr lang="ru-RU" sz="2400" dirty="0" err="1">
                <a:latin typeface="Open Sans" panose="020F0502020204030204" pitchFamily="34" charset="0"/>
              </a:rPr>
              <a:t>який</a:t>
            </a:r>
            <a:r>
              <a:rPr lang="ru-RU" sz="2400" dirty="0">
                <a:latin typeface="Open Sans" panose="020F0502020204030204" pitchFamily="34" charset="0"/>
              </a:rPr>
              <a:t> </a:t>
            </a:r>
            <a:r>
              <a:rPr lang="ru-RU" sz="2400" dirty="0" err="1">
                <a:latin typeface="Open Sans" panose="020F0502020204030204" pitchFamily="34" charset="0"/>
              </a:rPr>
              <a:t>об'єднує</a:t>
            </a:r>
            <a:r>
              <a:rPr lang="ru-RU" sz="2400" dirty="0">
                <a:latin typeface="Open Sans" panose="020F0502020204030204" pitchFamily="34" charset="0"/>
              </a:rPr>
              <a:t> </a:t>
            </a:r>
            <a:r>
              <a:rPr lang="ru-RU" sz="2400" dirty="0" err="1">
                <a:latin typeface="Open Sans" panose="020F0502020204030204" pitchFamily="34" charset="0"/>
              </a:rPr>
              <a:t>всіх</a:t>
            </a:r>
            <a:r>
              <a:rPr lang="ru-RU" sz="2400" dirty="0">
                <a:latin typeface="Open Sans" panose="020F0502020204030204" pitchFamily="34" charset="0"/>
              </a:rPr>
              <a:t> </a:t>
            </a:r>
            <a:r>
              <a:rPr lang="ru-RU" sz="2400" dirty="0" err="1">
                <a:latin typeface="Open Sans" panose="020F0502020204030204" pitchFamily="34" charset="0"/>
              </a:rPr>
              <a:t>європейців</a:t>
            </a:r>
            <a:r>
              <a:rPr lang="ru-RU" sz="2400" dirty="0">
                <a:latin typeface="Open Sans" panose="020F0502020204030204" pitchFamily="34" charset="0"/>
              </a:rPr>
              <a:t>.</a:t>
            </a:r>
            <a:endParaRPr lang="ru-UA" sz="2400" dirty="0"/>
          </a:p>
        </p:txBody>
      </p:sp>
    </p:spTree>
    <p:extLst>
      <p:ext uri="{BB962C8B-B14F-4D97-AF65-F5344CB8AC3E}">
        <p14:creationId xmlns:p14="http://schemas.microsoft.com/office/powerpoint/2010/main" val="3651873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C:\Users\user\Desktop\Без названия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33" y="188913"/>
            <a:ext cx="6350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618" y="3571876"/>
            <a:ext cx="5573183"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4" name="Прямоугольник 4"/>
          <p:cNvSpPr>
            <a:spLocks noChangeArrowheads="1"/>
          </p:cNvSpPr>
          <p:nvPr/>
        </p:nvSpPr>
        <p:spPr bwMode="auto">
          <a:xfrm>
            <a:off x="7247467" y="1916114"/>
            <a:ext cx="408516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uk-UA" altLang="ru-RU" sz="3200" b="1" dirty="0"/>
              <a:t>Дякую за увагу! </a:t>
            </a:r>
          </a:p>
        </p:txBody>
      </p:sp>
      <p:pic>
        <p:nvPicPr>
          <p:cNvPr id="665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567" y="2581275"/>
            <a:ext cx="3594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534" y="4437063"/>
            <a:ext cx="4093633"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a:extLst>
              <a:ext uri="{FF2B5EF4-FFF2-40B4-BE49-F238E27FC236}">
                <a16:creationId xmlns:a16="http://schemas.microsoft.com/office/drawing/2014/main" id="{6F761F97-0761-7C4E-A306-DC3F8523AE3C}"/>
              </a:ext>
            </a:extLst>
          </p:cNvPr>
          <p:cNvPicPr>
            <a:picLocks noChangeAspect="1"/>
          </p:cNvPicPr>
          <p:nvPr/>
        </p:nvPicPr>
        <p:blipFill rotWithShape="1">
          <a:blip r:embed="rId6"/>
          <a:srcRect l="37043" t="54566"/>
          <a:stretch/>
        </p:blipFill>
        <p:spPr>
          <a:xfrm>
            <a:off x="7457377" y="404328"/>
            <a:ext cx="4023537" cy="1451828"/>
          </a:xfrm>
          <a:prstGeom prst="rect">
            <a:avLst/>
          </a:prstGeom>
        </p:spPr>
      </p:pic>
      <p:sp>
        <p:nvSpPr>
          <p:cNvPr id="3" name="Дата 2">
            <a:extLst>
              <a:ext uri="{FF2B5EF4-FFF2-40B4-BE49-F238E27FC236}">
                <a16:creationId xmlns:a16="http://schemas.microsoft.com/office/drawing/2014/main" id="{8BBC4CAD-5A31-8940-ADBE-901D13689AFA}"/>
              </a:ext>
            </a:extLst>
          </p:cNvPr>
          <p:cNvSpPr>
            <a:spLocks noGrp="1"/>
          </p:cNvSpPr>
          <p:nvPr>
            <p:ph type="dt" sz="half" idx="10"/>
          </p:nvPr>
        </p:nvSpPr>
        <p:spPr/>
        <p:txBody>
          <a:bodyPr/>
          <a:lstStyle/>
          <a:p>
            <a:fld id="{2E78F500-F8DD-2E41-A572-FA3D965735EF}" type="datetime1">
              <a:rPr lang="ru-RU" smtClean="0"/>
              <a:t>23.01.2026</a:t>
            </a:fld>
            <a:endParaRPr lang="ru-UA"/>
          </a:p>
        </p:txBody>
      </p:sp>
      <p:sp>
        <p:nvSpPr>
          <p:cNvPr id="4" name="Номер слайда 3">
            <a:extLst>
              <a:ext uri="{FF2B5EF4-FFF2-40B4-BE49-F238E27FC236}">
                <a16:creationId xmlns:a16="http://schemas.microsoft.com/office/drawing/2014/main" id="{FB83EC17-CC20-1546-B014-5B1A56B2775B}"/>
              </a:ext>
            </a:extLst>
          </p:cNvPr>
          <p:cNvSpPr>
            <a:spLocks noGrp="1"/>
          </p:cNvSpPr>
          <p:nvPr>
            <p:ph type="sldNum" sz="quarter" idx="12"/>
          </p:nvPr>
        </p:nvSpPr>
        <p:spPr/>
        <p:txBody>
          <a:bodyPr/>
          <a:lstStyle/>
          <a:p>
            <a:fld id="{D4CBF4CF-B119-4841-B505-2CAA97F19D28}" type="slidenum">
              <a:rPr lang="ru-UA" smtClean="0"/>
              <a:t>53</a:t>
            </a:fld>
            <a:endParaRPr lang="ru-UA"/>
          </a:p>
        </p:txBody>
      </p:sp>
    </p:spTree>
    <p:extLst>
      <p:ext uri="{BB962C8B-B14F-4D97-AF65-F5344CB8AC3E}">
        <p14:creationId xmlns:p14="http://schemas.microsoft.com/office/powerpoint/2010/main" val="177197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6431" y="658204"/>
            <a:ext cx="5478584" cy="970450"/>
          </a:xfrm>
        </p:spPr>
        <p:txBody>
          <a:bodyPr>
            <a:normAutofit fontScale="90000"/>
          </a:bodyPr>
          <a:lstStyle/>
          <a:p>
            <a:r>
              <a:rPr lang="uk-UA" dirty="0"/>
              <a:t>Європейський соціальний фонд</a:t>
            </a:r>
          </a:p>
        </p:txBody>
      </p:sp>
      <p:sp>
        <p:nvSpPr>
          <p:cNvPr id="3" name="Объект 2"/>
          <p:cNvSpPr>
            <a:spLocks noGrp="1"/>
          </p:cNvSpPr>
          <p:nvPr>
            <p:ph idx="1"/>
          </p:nvPr>
        </p:nvSpPr>
        <p:spPr>
          <a:xfrm>
            <a:off x="4376614" y="2222287"/>
            <a:ext cx="6996671" cy="4178513"/>
          </a:xfrm>
          <a:solidFill>
            <a:schemeClr val="accent2">
              <a:lumMod val="75000"/>
            </a:schemeClr>
          </a:solidFill>
        </p:spPr>
        <p:txBody>
          <a:bodyPr>
            <a:normAutofit fontScale="92500" lnSpcReduction="10000"/>
          </a:bodyPr>
          <a:lstStyle/>
          <a:p>
            <a:r>
              <a:rPr lang="uk-UA" dirty="0"/>
              <a:t>Мета: розвиток освітніх можливостей та працевлаштування в країнах ЄС.</a:t>
            </a:r>
          </a:p>
          <a:p>
            <a:r>
              <a:rPr lang="uk-UA" dirty="0"/>
              <a:t>Пріоритетні напрямки: сприяння працевлаштуванню та підтримка трудової мобільності; сприяння соціальній </a:t>
            </a:r>
            <a:r>
              <a:rPr lang="uk-UA" dirty="0" err="1"/>
              <a:t>інклюзивності</a:t>
            </a:r>
            <a:r>
              <a:rPr lang="uk-UA" dirty="0"/>
              <a:t> та боротьба з бідністю; інвестування освіти, навичок та навчання на всіх етапах життя; посилення інституційної спроможності та ефективного державного управління.</a:t>
            </a:r>
          </a:p>
          <a:p>
            <a:r>
              <a:rPr lang="uk-UA" dirty="0"/>
              <a:t>Розподіл коштів: у період 2014-2020 рр. фонд виділяє 83,9 млрд. євро на фінансування вищезазначених напрямків у ЄС.</a:t>
            </a:r>
          </a:p>
          <a:p>
            <a:r>
              <a:rPr lang="uk-UA" dirty="0"/>
              <a:t>Щонайменше 20% коштів мають бути використані на сприяння соціальній </a:t>
            </a:r>
            <a:r>
              <a:rPr lang="uk-UA" dirty="0" err="1"/>
              <a:t>інклюзивності</a:t>
            </a:r>
            <a:r>
              <a:rPr lang="uk-UA" dirty="0"/>
              <a:t> та боротьбі з бідністю. 80 млрд. євро виділено на інвестиції у людський капітал, а також додаткові 3,2 млрд. євро на Ініціативу з працевлаштування молоді.</a:t>
            </a:r>
          </a:p>
          <a:p>
            <a:r>
              <a:rPr lang="uk-UA" dirty="0"/>
              <a:t>На даний момент, фінансування можуть отримувати лише держави-члени ЄС. </a:t>
            </a:r>
          </a:p>
        </p:txBody>
      </p:sp>
      <p:sp>
        <p:nvSpPr>
          <p:cNvPr id="4" name="Дата 3">
            <a:extLst>
              <a:ext uri="{FF2B5EF4-FFF2-40B4-BE49-F238E27FC236}">
                <a16:creationId xmlns:a16="http://schemas.microsoft.com/office/drawing/2014/main" id="{66A368B7-E720-494D-AEBE-AC38F24D50C9}"/>
              </a:ext>
            </a:extLst>
          </p:cNvPr>
          <p:cNvSpPr>
            <a:spLocks noGrp="1"/>
          </p:cNvSpPr>
          <p:nvPr>
            <p:ph type="dt" sz="half" idx="10"/>
          </p:nvPr>
        </p:nvSpPr>
        <p:spPr/>
        <p:txBody>
          <a:bodyPr/>
          <a:lstStyle/>
          <a:p>
            <a:fld id="{E98F1E24-495B-F141-96EB-B22C23A4F714}" type="datetime1">
              <a:rPr lang="ru-RU" smtClean="0"/>
              <a:t>23.01.2026</a:t>
            </a:fld>
            <a:endParaRPr lang="ru-UA"/>
          </a:p>
        </p:txBody>
      </p:sp>
      <p:sp>
        <p:nvSpPr>
          <p:cNvPr id="5" name="Номер слайда 4">
            <a:extLst>
              <a:ext uri="{FF2B5EF4-FFF2-40B4-BE49-F238E27FC236}">
                <a16:creationId xmlns:a16="http://schemas.microsoft.com/office/drawing/2014/main" id="{09E9C4B5-5A93-D845-8003-CD845707ACC6}"/>
              </a:ext>
            </a:extLst>
          </p:cNvPr>
          <p:cNvSpPr>
            <a:spLocks noGrp="1"/>
          </p:cNvSpPr>
          <p:nvPr>
            <p:ph type="sldNum" sz="quarter" idx="12"/>
          </p:nvPr>
        </p:nvSpPr>
        <p:spPr/>
        <p:txBody>
          <a:bodyPr/>
          <a:lstStyle/>
          <a:p>
            <a:fld id="{D4CBF4CF-B119-4841-B505-2CAA97F19D28}" type="slidenum">
              <a:rPr lang="ru-UA" smtClean="0"/>
              <a:t>6</a:t>
            </a:fld>
            <a:endParaRPr lang="ru-UA"/>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505" y="255274"/>
            <a:ext cx="2299187" cy="151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1432"/>
          <a:stretch/>
        </p:blipFill>
        <p:spPr bwMode="auto">
          <a:xfrm>
            <a:off x="538040" y="2081213"/>
            <a:ext cx="2190750" cy="163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24" y="4523398"/>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855" y="3720123"/>
            <a:ext cx="2056668" cy="144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5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2D4FC-9E3B-1946-9E97-1E7F00B5DF4E}"/>
              </a:ext>
            </a:extLst>
          </p:cNvPr>
          <p:cNvSpPr>
            <a:spLocks noGrp="1"/>
          </p:cNvSpPr>
          <p:nvPr>
            <p:ph type="title"/>
          </p:nvPr>
        </p:nvSpPr>
        <p:spPr>
          <a:xfrm>
            <a:off x="1102980" y="508947"/>
            <a:ext cx="7729728" cy="1188720"/>
          </a:xfrm>
        </p:spPr>
        <p:txBody>
          <a:bodyPr>
            <a:normAutofit/>
          </a:bodyPr>
          <a:lstStyle/>
          <a:p>
            <a:r>
              <a:rPr lang="ru-RU" b="1" dirty="0" err="1"/>
              <a:t>Механізм</a:t>
            </a:r>
            <a:r>
              <a:rPr lang="ru-RU" b="1" dirty="0"/>
              <a:t> </a:t>
            </a:r>
            <a:r>
              <a:rPr lang="ru-RU" b="1" dirty="0" err="1"/>
              <a:t>тимчасового</a:t>
            </a:r>
            <a:r>
              <a:rPr lang="ru-RU" b="1" dirty="0"/>
              <a:t> </a:t>
            </a:r>
            <a:r>
              <a:rPr lang="ru-RU" b="1" dirty="0" err="1"/>
              <a:t>захисту</a:t>
            </a:r>
            <a:br>
              <a:rPr lang="ru-RU" b="1" dirty="0"/>
            </a:br>
            <a:endParaRPr lang="ru-UA" dirty="0"/>
          </a:p>
        </p:txBody>
      </p:sp>
      <p:sp>
        <p:nvSpPr>
          <p:cNvPr id="12" name="Объект 11">
            <a:extLst>
              <a:ext uri="{FF2B5EF4-FFF2-40B4-BE49-F238E27FC236}">
                <a16:creationId xmlns:a16="http://schemas.microsoft.com/office/drawing/2014/main" id="{420531E8-8558-2244-A0DE-E4EC920FEF7C}"/>
              </a:ext>
            </a:extLst>
          </p:cNvPr>
          <p:cNvSpPr>
            <a:spLocks noGrp="1"/>
          </p:cNvSpPr>
          <p:nvPr>
            <p:ph sz="quarter" idx="13"/>
          </p:nvPr>
        </p:nvSpPr>
        <p:spPr>
          <a:xfrm>
            <a:off x="913774" y="2565070"/>
            <a:ext cx="7493626" cy="3226129"/>
          </a:xfrm>
        </p:spPr>
        <p:txBody>
          <a:bodyPr>
            <a:normAutofit/>
          </a:bodyPr>
          <a:lstStyle/>
          <a:p>
            <a:r>
              <a:rPr lang="ru-RU" dirty="0"/>
              <a:t>4 </a:t>
            </a:r>
            <a:r>
              <a:rPr lang="ru-RU" dirty="0" err="1"/>
              <a:t>березня</a:t>
            </a:r>
            <a:r>
              <a:rPr lang="ru-RU" dirty="0"/>
              <a:t> </a:t>
            </a:r>
            <a:r>
              <a:rPr lang="ru-RU" dirty="0" err="1"/>
              <a:t>країни</a:t>
            </a:r>
            <a:r>
              <a:rPr lang="ru-RU" dirty="0"/>
              <a:t> ЄС </a:t>
            </a:r>
            <a:r>
              <a:rPr lang="ru-RU" dirty="0" err="1"/>
              <a:t>погодились</a:t>
            </a:r>
            <a:r>
              <a:rPr lang="ru-RU" dirty="0"/>
              <a:t> ввести в </a:t>
            </a:r>
            <a:r>
              <a:rPr lang="ru-RU" dirty="0" err="1"/>
              <a:t>дію</a:t>
            </a:r>
            <a:r>
              <a:rPr lang="ru-RU" dirty="0"/>
              <a:t> Директиву </a:t>
            </a:r>
            <a:r>
              <a:rPr lang="ru-RU" dirty="0" err="1"/>
              <a:t>тимчасового</a:t>
            </a:r>
            <a:r>
              <a:rPr lang="ru-RU" dirty="0"/>
              <a:t> </a:t>
            </a:r>
            <a:r>
              <a:rPr lang="ru-RU" dirty="0" err="1"/>
              <a:t>захисту</a:t>
            </a:r>
            <a:r>
              <a:rPr lang="ru-RU" dirty="0"/>
              <a:t> для </a:t>
            </a:r>
            <a:r>
              <a:rPr lang="ru-RU" dirty="0" err="1"/>
              <a:t>надання</a:t>
            </a:r>
            <a:r>
              <a:rPr lang="ru-RU" dirty="0"/>
              <a:t> </a:t>
            </a:r>
            <a:r>
              <a:rPr lang="ru-RU" dirty="0" err="1"/>
              <a:t>швидкої</a:t>
            </a:r>
            <a:r>
              <a:rPr lang="ru-RU" dirty="0"/>
              <a:t> та </a:t>
            </a:r>
            <a:r>
              <a:rPr lang="ru-RU" dirty="0" err="1"/>
              <a:t>ефективної</a:t>
            </a:r>
            <a:r>
              <a:rPr lang="ru-RU" dirty="0"/>
              <a:t> </a:t>
            </a:r>
            <a:r>
              <a:rPr lang="ru-RU" dirty="0" err="1"/>
              <a:t>допомоги</a:t>
            </a:r>
            <a:r>
              <a:rPr lang="ru-RU" dirty="0"/>
              <a:t> людям, </a:t>
            </a:r>
            <a:r>
              <a:rPr lang="ru-RU" dirty="0" err="1"/>
              <a:t>які</a:t>
            </a:r>
            <a:r>
              <a:rPr lang="ru-RU" dirty="0"/>
              <a:t> </a:t>
            </a:r>
            <a:r>
              <a:rPr lang="ru-RU" dirty="0" err="1"/>
              <a:t>тікають</a:t>
            </a:r>
            <a:r>
              <a:rPr lang="ru-RU" dirty="0"/>
              <a:t> </a:t>
            </a:r>
            <a:r>
              <a:rPr lang="ru-RU" dirty="0" err="1"/>
              <a:t>від</a:t>
            </a:r>
            <a:r>
              <a:rPr lang="ru-RU" dirty="0"/>
              <a:t> </a:t>
            </a:r>
            <a:r>
              <a:rPr lang="ru-RU" dirty="0" err="1"/>
              <a:t>війни</a:t>
            </a:r>
            <a:r>
              <a:rPr lang="ru-RU" dirty="0"/>
              <a:t> в </a:t>
            </a:r>
            <a:r>
              <a:rPr lang="ru-RU" dirty="0" err="1"/>
              <a:t>Україні</a:t>
            </a:r>
            <a:r>
              <a:rPr lang="ru-RU" dirty="0"/>
              <a:t>. </a:t>
            </a:r>
            <a:r>
              <a:rPr lang="ru-RU" dirty="0" err="1"/>
              <a:t>Усім</a:t>
            </a:r>
            <a:r>
              <a:rPr lang="ru-RU" dirty="0"/>
              <a:t>, </a:t>
            </a:r>
            <a:r>
              <a:rPr lang="ru-RU" dirty="0" err="1"/>
              <a:t>хто</a:t>
            </a:r>
            <a:r>
              <a:rPr lang="ru-RU" dirty="0"/>
              <a:t> </a:t>
            </a:r>
            <a:r>
              <a:rPr lang="ru-RU" dirty="0" err="1"/>
              <a:t>тікає</a:t>
            </a:r>
            <a:r>
              <a:rPr lang="ru-RU" dirty="0"/>
              <a:t> </a:t>
            </a:r>
            <a:r>
              <a:rPr lang="ru-RU" dirty="0" err="1"/>
              <a:t>від</a:t>
            </a:r>
            <a:r>
              <a:rPr lang="ru-RU" dirty="0"/>
              <a:t> </a:t>
            </a:r>
            <a:r>
              <a:rPr lang="ru-RU" dirty="0" err="1"/>
              <a:t>конфлікту</a:t>
            </a:r>
            <a:r>
              <a:rPr lang="ru-RU" dirty="0"/>
              <a:t>, </a:t>
            </a:r>
            <a:r>
              <a:rPr lang="ru-RU" dirty="0" err="1"/>
              <a:t>надається</a:t>
            </a:r>
            <a:r>
              <a:rPr lang="ru-RU" dirty="0"/>
              <a:t> </a:t>
            </a:r>
            <a:r>
              <a:rPr lang="ru-RU" dirty="0" err="1"/>
              <a:t>дозвіл</a:t>
            </a:r>
            <a:r>
              <a:rPr lang="ru-RU" dirty="0"/>
              <a:t> на </a:t>
            </a:r>
            <a:r>
              <a:rPr lang="ru-RU" dirty="0" err="1"/>
              <a:t>в'їзд</a:t>
            </a:r>
            <a:r>
              <a:rPr lang="ru-RU" dirty="0"/>
              <a:t> до ЄС. </a:t>
            </a:r>
            <a:r>
              <a:rPr lang="ru-RU" dirty="0" err="1"/>
              <a:t>Відповідно</a:t>
            </a:r>
            <a:r>
              <a:rPr lang="ru-RU" dirty="0"/>
              <a:t> до </a:t>
            </a:r>
            <a:r>
              <a:rPr lang="ru-RU" dirty="0" err="1"/>
              <a:t>цієї</a:t>
            </a:r>
            <a:r>
              <a:rPr lang="ru-RU" dirty="0"/>
              <a:t> </a:t>
            </a:r>
            <a:r>
              <a:rPr lang="ru-RU" dirty="0" err="1"/>
              <a:t>Директиви</a:t>
            </a:r>
            <a:r>
              <a:rPr lang="ru-RU" dirty="0"/>
              <a:t>, </a:t>
            </a:r>
            <a:r>
              <a:rPr lang="ru-RU" dirty="0" err="1"/>
              <a:t>такі</a:t>
            </a:r>
            <a:r>
              <a:rPr lang="ru-RU" dirty="0"/>
              <a:t> особи </a:t>
            </a:r>
            <a:r>
              <a:rPr lang="ru-RU" dirty="0" err="1"/>
              <a:t>отримають</a:t>
            </a:r>
            <a:r>
              <a:rPr lang="ru-RU" dirty="0"/>
              <a:t> у ЄС </a:t>
            </a:r>
            <a:r>
              <a:rPr lang="ru-RU" dirty="0" err="1"/>
              <a:t>тимчасовий</a:t>
            </a:r>
            <a:r>
              <a:rPr lang="ru-RU" dirty="0"/>
              <a:t> </a:t>
            </a:r>
            <a:r>
              <a:rPr lang="ru-RU" dirty="0" err="1"/>
              <a:t>захист</a:t>
            </a:r>
            <a:r>
              <a:rPr lang="ru-RU" dirty="0"/>
              <a:t>, а </a:t>
            </a:r>
            <a:r>
              <a:rPr lang="ru-RU" dirty="0" err="1"/>
              <a:t>це</a:t>
            </a:r>
            <a:r>
              <a:rPr lang="ru-RU" dirty="0"/>
              <a:t> </a:t>
            </a:r>
            <a:r>
              <a:rPr lang="ru-RU" dirty="0" err="1"/>
              <a:t>означає</a:t>
            </a:r>
            <a:r>
              <a:rPr lang="ru-RU" dirty="0"/>
              <a:t>, </a:t>
            </a:r>
            <a:r>
              <a:rPr lang="ru-RU" dirty="0" err="1"/>
              <a:t>що</a:t>
            </a:r>
            <a:r>
              <a:rPr lang="ru-RU" dirty="0"/>
              <a:t> вони </a:t>
            </a:r>
            <a:r>
              <a:rPr lang="ru-RU" dirty="0" err="1"/>
              <a:t>зможуть</a:t>
            </a:r>
            <a:r>
              <a:rPr lang="ru-RU" dirty="0"/>
              <a:t> </a:t>
            </a:r>
            <a:r>
              <a:rPr lang="ru-RU" dirty="0" err="1"/>
              <a:t>перебувати</a:t>
            </a:r>
            <a:r>
              <a:rPr lang="ru-RU" dirty="0"/>
              <a:t> в ЄС </a:t>
            </a:r>
            <a:r>
              <a:rPr lang="ru-RU" dirty="0" err="1"/>
              <a:t>принаймні</a:t>
            </a:r>
            <a:r>
              <a:rPr lang="ru-RU" dirty="0"/>
              <a:t> </a:t>
            </a:r>
            <a:r>
              <a:rPr lang="ru-RU" dirty="0" err="1"/>
              <a:t>протягом</a:t>
            </a:r>
            <a:r>
              <a:rPr lang="ru-RU" dirty="0"/>
              <a:t> одного року та </a:t>
            </a:r>
            <a:r>
              <a:rPr lang="ru-RU" dirty="0" err="1"/>
              <a:t>отримають</a:t>
            </a:r>
            <a:r>
              <a:rPr lang="ru-RU" dirty="0"/>
              <a:t> </a:t>
            </a:r>
            <a:r>
              <a:rPr lang="ru-RU" dirty="0" err="1"/>
              <a:t>дозвіл</a:t>
            </a:r>
            <a:r>
              <a:rPr lang="ru-RU" dirty="0"/>
              <a:t> на </a:t>
            </a:r>
            <a:r>
              <a:rPr lang="ru-RU" dirty="0" err="1"/>
              <a:t>проживання</a:t>
            </a:r>
            <a:r>
              <a:rPr lang="ru-RU" dirty="0"/>
              <a:t>, доступ до </a:t>
            </a:r>
            <a:r>
              <a:rPr lang="ru-RU" dirty="0" err="1"/>
              <a:t>освіти</a:t>
            </a:r>
            <a:r>
              <a:rPr lang="ru-RU" dirty="0"/>
              <a:t> і ринку </a:t>
            </a:r>
            <a:r>
              <a:rPr lang="ru-RU" dirty="0" err="1"/>
              <a:t>праці</a:t>
            </a:r>
            <a:r>
              <a:rPr lang="ru-RU" dirty="0"/>
              <a:t>.</a:t>
            </a:r>
            <a:endParaRPr lang="ru-UA" dirty="0"/>
          </a:p>
        </p:txBody>
      </p:sp>
      <p:sp>
        <p:nvSpPr>
          <p:cNvPr id="17" name="Дата 16">
            <a:extLst>
              <a:ext uri="{FF2B5EF4-FFF2-40B4-BE49-F238E27FC236}">
                <a16:creationId xmlns:a16="http://schemas.microsoft.com/office/drawing/2014/main" id="{14D49155-2D66-CE46-8A7E-63D88A29C16B}"/>
              </a:ext>
            </a:extLst>
          </p:cNvPr>
          <p:cNvSpPr>
            <a:spLocks noGrp="1"/>
          </p:cNvSpPr>
          <p:nvPr>
            <p:ph type="dt" sz="half" idx="10"/>
          </p:nvPr>
        </p:nvSpPr>
        <p:spPr/>
        <p:txBody>
          <a:bodyPr/>
          <a:lstStyle/>
          <a:p>
            <a:fld id="{0FB649F7-07C9-AF49-ABD4-8B68B0C49088}" type="datetime1">
              <a:rPr lang="ru-RU" smtClean="0"/>
              <a:t>23.01.2026</a:t>
            </a:fld>
            <a:endParaRPr lang="ru-UA"/>
          </a:p>
        </p:txBody>
      </p:sp>
      <p:sp>
        <p:nvSpPr>
          <p:cNvPr id="18" name="Номер слайда 17">
            <a:extLst>
              <a:ext uri="{FF2B5EF4-FFF2-40B4-BE49-F238E27FC236}">
                <a16:creationId xmlns:a16="http://schemas.microsoft.com/office/drawing/2014/main" id="{66DC013C-8AF7-A748-952A-6F644D5F3AF9}"/>
              </a:ext>
            </a:extLst>
          </p:cNvPr>
          <p:cNvSpPr>
            <a:spLocks noGrp="1"/>
          </p:cNvSpPr>
          <p:nvPr>
            <p:ph type="sldNum" sz="quarter" idx="12"/>
          </p:nvPr>
        </p:nvSpPr>
        <p:spPr/>
        <p:txBody>
          <a:bodyPr/>
          <a:lstStyle/>
          <a:p>
            <a:fld id="{D4CBF4CF-B119-4841-B505-2CAA97F19D28}" type="slidenum">
              <a:rPr lang="ru-UA" smtClean="0"/>
              <a:t>7</a:t>
            </a:fld>
            <a:endParaRPr lang="ru-UA"/>
          </a:p>
        </p:txBody>
      </p:sp>
      <p:pic>
        <p:nvPicPr>
          <p:cNvPr id="14" name="Рисунок 13">
            <a:extLst>
              <a:ext uri="{FF2B5EF4-FFF2-40B4-BE49-F238E27FC236}">
                <a16:creationId xmlns:a16="http://schemas.microsoft.com/office/drawing/2014/main" id="{7FF85FE0-1C0B-DB44-B11E-FBC4D9836154}"/>
              </a:ext>
            </a:extLst>
          </p:cNvPr>
          <p:cNvPicPr>
            <a:picLocks noChangeAspect="1"/>
          </p:cNvPicPr>
          <p:nvPr/>
        </p:nvPicPr>
        <p:blipFill>
          <a:blip r:embed="rId2"/>
          <a:stretch>
            <a:fillRect/>
          </a:stretch>
        </p:blipFill>
        <p:spPr>
          <a:xfrm>
            <a:off x="8617929" y="4529561"/>
            <a:ext cx="2660297" cy="1596178"/>
          </a:xfrm>
          <a:prstGeom prst="rect">
            <a:avLst/>
          </a:prstGeom>
        </p:spPr>
      </p:pic>
      <p:pic>
        <p:nvPicPr>
          <p:cNvPr id="16" name="Рисунок 15">
            <a:extLst>
              <a:ext uri="{FF2B5EF4-FFF2-40B4-BE49-F238E27FC236}">
                <a16:creationId xmlns:a16="http://schemas.microsoft.com/office/drawing/2014/main" id="{10B1A6DB-4811-874C-ABFD-AF398C61675D}"/>
              </a:ext>
            </a:extLst>
          </p:cNvPr>
          <p:cNvPicPr>
            <a:picLocks noChangeAspect="1"/>
          </p:cNvPicPr>
          <p:nvPr/>
        </p:nvPicPr>
        <p:blipFill>
          <a:blip r:embed="rId3"/>
          <a:stretch>
            <a:fillRect/>
          </a:stretch>
        </p:blipFill>
        <p:spPr>
          <a:xfrm>
            <a:off x="8566150" y="1530350"/>
            <a:ext cx="3511550" cy="2640468"/>
          </a:xfrm>
          <a:prstGeom prst="rect">
            <a:avLst/>
          </a:prstGeom>
        </p:spPr>
      </p:pic>
    </p:spTree>
    <p:extLst>
      <p:ext uri="{BB962C8B-B14F-4D97-AF65-F5344CB8AC3E}">
        <p14:creationId xmlns:p14="http://schemas.microsoft.com/office/powerpoint/2010/main" val="305100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42A02B-663E-2B41-A8E8-78B2E1ECA5D2}"/>
              </a:ext>
            </a:extLst>
          </p:cNvPr>
          <p:cNvSpPr>
            <a:spLocks noGrp="1"/>
          </p:cNvSpPr>
          <p:nvPr>
            <p:ph type="title"/>
          </p:nvPr>
        </p:nvSpPr>
        <p:spPr>
          <a:xfrm>
            <a:off x="1744248" y="420640"/>
            <a:ext cx="7729728" cy="1188720"/>
          </a:xfrm>
        </p:spPr>
        <p:txBody>
          <a:bodyPr>
            <a:normAutofit fontScale="90000"/>
          </a:bodyPr>
          <a:lstStyle/>
          <a:p>
            <a:r>
              <a:rPr lang="ru-RU" dirty="0" err="1">
                <a:latin typeface="Arial" panose="020B0604020202020204" pitchFamily="34" charset="0"/>
              </a:rPr>
              <a:t>тимчасовий</a:t>
            </a:r>
            <a:r>
              <a:rPr lang="ru-RU" dirty="0">
                <a:latin typeface="Arial" panose="020B0604020202020204" pitchFamily="34" charset="0"/>
              </a:rPr>
              <a:t> </a:t>
            </a:r>
            <a:r>
              <a:rPr lang="ru-RU" dirty="0" err="1">
                <a:latin typeface="Arial" panose="020B0604020202020204" pitchFamily="34" charset="0"/>
              </a:rPr>
              <a:t>захист</a:t>
            </a:r>
            <a:r>
              <a:rPr lang="ru-RU" dirty="0">
                <a:latin typeface="Arial" panose="020B0604020202020204" pitchFamily="34" charset="0"/>
              </a:rPr>
              <a:t> </a:t>
            </a:r>
            <a:r>
              <a:rPr lang="ru-RU" dirty="0" err="1">
                <a:latin typeface="Arial" panose="020B0604020202020204" pitchFamily="34" charset="0"/>
              </a:rPr>
              <a:t>означає</a:t>
            </a:r>
            <a:r>
              <a:rPr lang="ru-RU" dirty="0">
                <a:latin typeface="Arial" panose="020B0604020202020204" pitchFamily="34" charset="0"/>
              </a:rPr>
              <a:t>:</a:t>
            </a:r>
            <a:br>
              <a:rPr lang="ru-RU" dirty="0">
                <a:latin typeface="Arial" panose="020B0604020202020204" pitchFamily="34" charset="0"/>
              </a:rPr>
            </a:br>
            <a:endParaRPr lang="ru-UA" dirty="0"/>
          </a:p>
        </p:txBody>
      </p:sp>
      <p:sp>
        <p:nvSpPr>
          <p:cNvPr id="7" name="Дата 6">
            <a:extLst>
              <a:ext uri="{FF2B5EF4-FFF2-40B4-BE49-F238E27FC236}">
                <a16:creationId xmlns:a16="http://schemas.microsoft.com/office/drawing/2014/main" id="{05719981-831D-E74C-8422-E2D8E9CECC3E}"/>
              </a:ext>
            </a:extLst>
          </p:cNvPr>
          <p:cNvSpPr>
            <a:spLocks noGrp="1"/>
          </p:cNvSpPr>
          <p:nvPr>
            <p:ph type="dt" sz="half" idx="10"/>
          </p:nvPr>
        </p:nvSpPr>
        <p:spPr/>
        <p:txBody>
          <a:bodyPr/>
          <a:lstStyle/>
          <a:p>
            <a:fld id="{9ABAE6E5-C043-9F48-A3AE-A5DCAB612B12}" type="datetime1">
              <a:rPr lang="ru-RU" smtClean="0"/>
              <a:t>23.01.2026</a:t>
            </a:fld>
            <a:endParaRPr lang="ru-UA"/>
          </a:p>
        </p:txBody>
      </p:sp>
      <p:sp>
        <p:nvSpPr>
          <p:cNvPr id="8" name="Номер слайда 7">
            <a:extLst>
              <a:ext uri="{FF2B5EF4-FFF2-40B4-BE49-F238E27FC236}">
                <a16:creationId xmlns:a16="http://schemas.microsoft.com/office/drawing/2014/main" id="{6B7E416D-11DF-FF4C-A14C-717DEFD25089}"/>
              </a:ext>
            </a:extLst>
          </p:cNvPr>
          <p:cNvSpPr>
            <a:spLocks noGrp="1"/>
          </p:cNvSpPr>
          <p:nvPr>
            <p:ph type="sldNum" sz="quarter" idx="12"/>
          </p:nvPr>
        </p:nvSpPr>
        <p:spPr/>
        <p:txBody>
          <a:bodyPr/>
          <a:lstStyle/>
          <a:p>
            <a:fld id="{D4CBF4CF-B119-4841-B505-2CAA97F19D28}" type="slidenum">
              <a:rPr lang="ru-UA" smtClean="0"/>
              <a:t>8</a:t>
            </a:fld>
            <a:endParaRPr lang="ru-UA"/>
          </a:p>
        </p:txBody>
      </p:sp>
      <p:sp>
        <p:nvSpPr>
          <p:cNvPr id="4" name="Прямоугольник 3">
            <a:extLst>
              <a:ext uri="{FF2B5EF4-FFF2-40B4-BE49-F238E27FC236}">
                <a16:creationId xmlns:a16="http://schemas.microsoft.com/office/drawing/2014/main" id="{5C224FE9-3E5D-0545-B367-86ACA969A5F2}"/>
              </a:ext>
            </a:extLst>
          </p:cNvPr>
          <p:cNvSpPr/>
          <p:nvPr/>
        </p:nvSpPr>
        <p:spPr>
          <a:xfrm>
            <a:off x="913774" y="1997839"/>
            <a:ext cx="7379326" cy="3416320"/>
          </a:xfrm>
          <a:prstGeom prst="rect">
            <a:avLst/>
          </a:prstGeom>
        </p:spPr>
        <p:txBody>
          <a:bodyPr wrap="square">
            <a:spAutoFit/>
          </a:bodyPr>
          <a:lstStyle/>
          <a:p>
            <a:pPr>
              <a:buFont typeface="Arial" panose="020B0604020202020204" pitchFamily="34" charset="0"/>
              <a:buChar char="•"/>
            </a:pPr>
            <a:r>
              <a:rPr lang="ru-RU" sz="2400" dirty="0">
                <a:latin typeface="Arial" panose="020B0604020202020204" pitchFamily="34" charset="0"/>
              </a:rPr>
              <a:t>право на </a:t>
            </a:r>
            <a:r>
              <a:rPr lang="ru-RU" sz="2400" dirty="0" err="1">
                <a:latin typeface="Arial" panose="020B0604020202020204" pitchFamily="34" charset="0"/>
              </a:rPr>
              <a:t>проживання</a:t>
            </a:r>
            <a:r>
              <a:rPr lang="ru-RU" sz="2400" dirty="0">
                <a:latin typeface="Arial" panose="020B0604020202020204" pitchFamily="34" charset="0"/>
              </a:rPr>
              <a:t>;</a:t>
            </a:r>
          </a:p>
          <a:p>
            <a:pPr>
              <a:buFont typeface="Arial" panose="020B0604020202020204" pitchFamily="34" charset="0"/>
              <a:buChar char="•"/>
            </a:pPr>
            <a:r>
              <a:rPr lang="ru-RU" sz="2400" dirty="0">
                <a:latin typeface="Arial" panose="020B0604020202020204" pitchFamily="34" charset="0"/>
              </a:rPr>
              <a:t>доступ до ринку </a:t>
            </a:r>
            <a:r>
              <a:rPr lang="ru-RU" sz="2400" dirty="0" err="1">
                <a:latin typeface="Arial" panose="020B0604020202020204" pitchFamily="34" charset="0"/>
              </a:rPr>
              <a:t>праці</a:t>
            </a:r>
            <a:r>
              <a:rPr lang="ru-RU" sz="2400" dirty="0">
                <a:latin typeface="Arial" panose="020B0604020202020204" pitchFamily="34" charset="0"/>
              </a:rPr>
              <a:t> на </a:t>
            </a:r>
            <a:r>
              <a:rPr lang="ru-RU" sz="2400" dirty="0" err="1">
                <a:latin typeface="Arial" panose="020B0604020202020204" pitchFamily="34" charset="0"/>
              </a:rPr>
              <a:t>умовах</a:t>
            </a:r>
            <a:r>
              <a:rPr lang="ru-RU" sz="2400" dirty="0">
                <a:latin typeface="Arial" panose="020B0604020202020204" pitchFamily="34" charset="0"/>
              </a:rPr>
              <a:t> </a:t>
            </a:r>
            <a:r>
              <a:rPr lang="ru-RU" sz="2400" dirty="0" err="1">
                <a:latin typeface="Arial" panose="020B0604020202020204" pitchFamily="34" charset="0"/>
              </a:rPr>
              <a:t>політики</a:t>
            </a:r>
            <a:r>
              <a:rPr lang="ru-RU" sz="2400" dirty="0">
                <a:latin typeface="Arial" panose="020B0604020202020204" pitchFamily="34" charset="0"/>
              </a:rPr>
              <a:t> ринку </a:t>
            </a:r>
            <a:r>
              <a:rPr lang="ru-RU" sz="2400" dirty="0" err="1">
                <a:latin typeface="Arial" panose="020B0604020202020204" pitchFamily="34" charset="0"/>
              </a:rPr>
              <a:t>праці</a:t>
            </a:r>
            <a:r>
              <a:rPr lang="ru-RU" sz="2400" dirty="0">
                <a:latin typeface="Arial" panose="020B0604020202020204" pitchFamily="34" charset="0"/>
              </a:rPr>
              <a:t> держав-</a:t>
            </a:r>
            <a:r>
              <a:rPr lang="ru-RU" sz="2400" dirty="0" err="1">
                <a:latin typeface="Arial" panose="020B0604020202020204" pitchFamily="34" charset="0"/>
              </a:rPr>
              <a:t>членів</a:t>
            </a:r>
            <a:r>
              <a:rPr lang="ru-RU" sz="2400" dirty="0">
                <a:latin typeface="Arial" panose="020B0604020202020204" pitchFamily="34" charset="0"/>
              </a:rPr>
              <a:t> ЄС;</a:t>
            </a:r>
          </a:p>
          <a:p>
            <a:pPr>
              <a:buFont typeface="Arial" panose="020B0604020202020204" pitchFamily="34" charset="0"/>
              <a:buChar char="•"/>
            </a:pPr>
            <a:r>
              <a:rPr lang="ru-RU" sz="2400" dirty="0">
                <a:latin typeface="Arial" panose="020B0604020202020204" pitchFamily="34" charset="0"/>
              </a:rPr>
              <a:t>доступ до </a:t>
            </a:r>
            <a:r>
              <a:rPr lang="ru-RU" sz="2400" dirty="0" err="1">
                <a:latin typeface="Arial" panose="020B0604020202020204" pitchFamily="34" charset="0"/>
              </a:rPr>
              <a:t>забезпечення</a:t>
            </a:r>
            <a:r>
              <a:rPr lang="ru-RU" sz="2400" dirty="0">
                <a:latin typeface="Arial" panose="020B0604020202020204" pitchFamily="34" charset="0"/>
              </a:rPr>
              <a:t> </a:t>
            </a:r>
            <a:r>
              <a:rPr lang="ru-RU" sz="2400" dirty="0" err="1">
                <a:latin typeface="Arial" panose="020B0604020202020204" pitchFamily="34" charset="0"/>
              </a:rPr>
              <a:t>житлом</a:t>
            </a:r>
            <a:r>
              <a:rPr lang="ru-RU" sz="2400" dirty="0">
                <a:latin typeface="Arial" panose="020B0604020202020204" pitchFamily="34" charset="0"/>
              </a:rPr>
              <a:t>;</a:t>
            </a:r>
          </a:p>
          <a:p>
            <a:pPr>
              <a:buFont typeface="Arial" panose="020B0604020202020204" pitchFamily="34" charset="0"/>
              <a:buChar char="•"/>
            </a:pPr>
            <a:r>
              <a:rPr lang="ru-RU" sz="2400" dirty="0" err="1">
                <a:latin typeface="Arial" panose="020B0604020202020204" pitchFamily="34" charset="0"/>
              </a:rPr>
              <a:t>соціальна</a:t>
            </a:r>
            <a:r>
              <a:rPr lang="ru-RU" sz="2400" dirty="0">
                <a:latin typeface="Arial" panose="020B0604020202020204" pitchFamily="34" charset="0"/>
              </a:rPr>
              <a:t> </a:t>
            </a:r>
            <a:r>
              <a:rPr lang="ru-RU" sz="2400" dirty="0" err="1">
                <a:latin typeface="Arial" panose="020B0604020202020204" pitchFamily="34" charset="0"/>
              </a:rPr>
              <a:t>допомога</a:t>
            </a:r>
            <a:r>
              <a:rPr lang="ru-RU" sz="2400" dirty="0">
                <a:latin typeface="Arial" panose="020B0604020202020204" pitchFamily="34" charset="0"/>
              </a:rPr>
              <a:t>;</a:t>
            </a:r>
          </a:p>
          <a:p>
            <a:pPr>
              <a:buFont typeface="Arial" panose="020B0604020202020204" pitchFamily="34" charset="0"/>
              <a:buChar char="•"/>
            </a:pPr>
            <a:r>
              <a:rPr lang="ru-RU" sz="2400" dirty="0" err="1">
                <a:latin typeface="Arial" panose="020B0604020202020204" pitchFamily="34" charset="0"/>
              </a:rPr>
              <a:t>медична</a:t>
            </a:r>
            <a:r>
              <a:rPr lang="ru-RU" sz="2400" dirty="0">
                <a:latin typeface="Arial" panose="020B0604020202020204" pitchFamily="34" charset="0"/>
              </a:rPr>
              <a:t> </a:t>
            </a:r>
            <a:r>
              <a:rPr lang="ru-RU" sz="2400" dirty="0" err="1">
                <a:latin typeface="Arial" panose="020B0604020202020204" pitchFamily="34" charset="0"/>
              </a:rPr>
              <a:t>або</a:t>
            </a:r>
            <a:r>
              <a:rPr lang="ru-RU" sz="2400" dirty="0">
                <a:latin typeface="Arial" panose="020B0604020202020204" pitchFamily="34" charset="0"/>
              </a:rPr>
              <a:t> </a:t>
            </a:r>
            <a:r>
              <a:rPr lang="ru-RU" sz="2400" dirty="0" err="1">
                <a:latin typeface="Arial" panose="020B0604020202020204" pitchFamily="34" charset="0"/>
              </a:rPr>
              <a:t>інша</a:t>
            </a:r>
            <a:r>
              <a:rPr lang="ru-RU" sz="2400" dirty="0">
                <a:latin typeface="Arial" panose="020B0604020202020204" pitchFamily="34" charset="0"/>
              </a:rPr>
              <a:t> </a:t>
            </a:r>
            <a:r>
              <a:rPr lang="ru-RU" sz="2400" dirty="0" err="1">
                <a:latin typeface="Arial" panose="020B0604020202020204" pitchFamily="34" charset="0"/>
              </a:rPr>
              <a:t>допомога</a:t>
            </a:r>
            <a:r>
              <a:rPr lang="ru-RU" sz="2400" dirty="0">
                <a:latin typeface="Arial" panose="020B0604020202020204" pitchFamily="34" charset="0"/>
              </a:rPr>
              <a:t>;</a:t>
            </a:r>
          </a:p>
          <a:p>
            <a:pPr>
              <a:buFont typeface="Arial" panose="020B0604020202020204" pitchFamily="34" charset="0"/>
              <a:buChar char="•"/>
            </a:pPr>
            <a:r>
              <a:rPr lang="ru-RU" sz="2400" dirty="0" err="1">
                <a:latin typeface="Arial" panose="020B0604020202020204" pitchFamily="34" charset="0"/>
              </a:rPr>
              <a:t>діти</a:t>
            </a:r>
            <a:r>
              <a:rPr lang="ru-RU" sz="2400" dirty="0">
                <a:latin typeface="Arial" panose="020B0604020202020204" pitchFamily="34" charset="0"/>
              </a:rPr>
              <a:t> та </a:t>
            </a:r>
            <a:r>
              <a:rPr lang="ru-RU" sz="2400" dirty="0" err="1">
                <a:latin typeface="Arial" panose="020B0604020202020204" pitchFamily="34" charset="0"/>
              </a:rPr>
              <a:t>підлітки</a:t>
            </a:r>
            <a:r>
              <a:rPr lang="ru-RU" sz="2400" dirty="0">
                <a:latin typeface="Arial" panose="020B0604020202020204" pitchFamily="34" charset="0"/>
              </a:rPr>
              <a:t>, </a:t>
            </a:r>
            <a:r>
              <a:rPr lang="ru-RU" sz="2400" dirty="0" err="1">
                <a:latin typeface="Arial" panose="020B0604020202020204" pitchFamily="34" charset="0"/>
              </a:rPr>
              <a:t>яких</a:t>
            </a:r>
            <a:r>
              <a:rPr lang="ru-RU" sz="2400" dirty="0">
                <a:latin typeface="Arial" panose="020B0604020202020204" pitchFamily="34" charset="0"/>
              </a:rPr>
              <a:t> не </a:t>
            </a:r>
            <a:r>
              <a:rPr lang="ru-RU" sz="2400" dirty="0" err="1">
                <a:latin typeface="Arial" panose="020B0604020202020204" pitchFamily="34" charset="0"/>
              </a:rPr>
              <a:t>супроводжують</a:t>
            </a:r>
            <a:r>
              <a:rPr lang="ru-RU" sz="2400" dirty="0">
                <a:latin typeface="Arial" panose="020B0604020202020204" pitchFamily="34" charset="0"/>
              </a:rPr>
              <a:t> батьки, </a:t>
            </a:r>
            <a:r>
              <a:rPr lang="ru-RU" sz="2400" dirty="0" err="1">
                <a:latin typeface="Arial" panose="020B0604020202020204" pitchFamily="34" charset="0"/>
              </a:rPr>
              <a:t>мають</a:t>
            </a:r>
            <a:r>
              <a:rPr lang="ru-RU" sz="2400" dirty="0">
                <a:latin typeface="Arial" panose="020B0604020202020204" pitchFamily="34" charset="0"/>
              </a:rPr>
              <a:t> право на </a:t>
            </a:r>
            <a:r>
              <a:rPr lang="ru-RU" sz="2400" dirty="0" err="1">
                <a:latin typeface="Arial" panose="020B0604020202020204" pitchFamily="34" charset="0"/>
              </a:rPr>
              <a:t>призначення</a:t>
            </a:r>
            <a:r>
              <a:rPr lang="ru-RU" sz="2400" dirty="0">
                <a:latin typeface="Arial" panose="020B0604020202020204" pitchFamily="34" charset="0"/>
              </a:rPr>
              <a:t> </a:t>
            </a:r>
            <a:r>
              <a:rPr lang="ru-RU" sz="2400" dirty="0" err="1">
                <a:latin typeface="Arial" panose="020B0604020202020204" pitchFamily="34" charset="0"/>
              </a:rPr>
              <a:t>законних</a:t>
            </a:r>
            <a:r>
              <a:rPr lang="ru-RU" sz="2400" dirty="0">
                <a:latin typeface="Arial" panose="020B0604020202020204" pitchFamily="34" charset="0"/>
              </a:rPr>
              <a:t> </a:t>
            </a:r>
            <a:r>
              <a:rPr lang="ru-RU" sz="2400" dirty="0" err="1">
                <a:latin typeface="Arial" panose="020B0604020202020204" pitchFamily="34" charset="0"/>
              </a:rPr>
              <a:t>опікунів</a:t>
            </a:r>
            <a:r>
              <a:rPr lang="ru-RU" sz="2400" dirty="0">
                <a:latin typeface="Arial" panose="020B0604020202020204" pitchFamily="34" charset="0"/>
              </a:rPr>
              <a:t> і на доступ до </a:t>
            </a:r>
            <a:r>
              <a:rPr lang="ru-RU" sz="2400" dirty="0" err="1">
                <a:latin typeface="Arial" panose="020B0604020202020204" pitchFamily="34" charset="0"/>
              </a:rPr>
              <a:t>освіти</a:t>
            </a:r>
            <a:r>
              <a:rPr lang="ru-RU" sz="2400" dirty="0">
                <a:latin typeface="Arial" panose="020B0604020202020204" pitchFamily="34" charset="0"/>
              </a:rPr>
              <a:t>.</a:t>
            </a:r>
            <a:endParaRPr lang="ru-RU" sz="2400" b="0" i="0" dirty="0">
              <a:effectLst/>
              <a:latin typeface="Arial" panose="020B0604020202020204" pitchFamily="34" charset="0"/>
            </a:endParaRPr>
          </a:p>
        </p:txBody>
      </p:sp>
      <p:pic>
        <p:nvPicPr>
          <p:cNvPr id="6" name="Рисунок 5">
            <a:extLst>
              <a:ext uri="{FF2B5EF4-FFF2-40B4-BE49-F238E27FC236}">
                <a16:creationId xmlns:a16="http://schemas.microsoft.com/office/drawing/2014/main" id="{829EB836-B359-DB4F-A524-C6EF0595AEFF}"/>
              </a:ext>
            </a:extLst>
          </p:cNvPr>
          <p:cNvPicPr>
            <a:picLocks noChangeAspect="1"/>
          </p:cNvPicPr>
          <p:nvPr/>
        </p:nvPicPr>
        <p:blipFill>
          <a:blip r:embed="rId2"/>
          <a:stretch>
            <a:fillRect/>
          </a:stretch>
        </p:blipFill>
        <p:spPr>
          <a:xfrm>
            <a:off x="8293100" y="2427771"/>
            <a:ext cx="3511550" cy="2332489"/>
          </a:xfrm>
          <a:prstGeom prst="rect">
            <a:avLst/>
          </a:prstGeom>
        </p:spPr>
      </p:pic>
    </p:spTree>
    <p:extLst>
      <p:ext uri="{BB962C8B-B14F-4D97-AF65-F5344CB8AC3E}">
        <p14:creationId xmlns:p14="http://schemas.microsoft.com/office/powerpoint/2010/main" val="140067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ED06A-01C6-F64B-B17E-8F1BDB8A49FB}"/>
              </a:ext>
            </a:extLst>
          </p:cNvPr>
          <p:cNvSpPr>
            <a:spLocks noGrp="1"/>
          </p:cNvSpPr>
          <p:nvPr>
            <p:ph type="title"/>
          </p:nvPr>
        </p:nvSpPr>
        <p:spPr>
          <a:xfrm>
            <a:off x="771896" y="296216"/>
            <a:ext cx="6955477" cy="1200075"/>
          </a:xfrm>
        </p:spPr>
        <p:txBody>
          <a:bodyPr>
            <a:normAutofit/>
          </a:bodyPr>
          <a:lstStyle/>
          <a:p>
            <a:r>
              <a:rPr lang="ru-RU" b="1" dirty="0" err="1"/>
              <a:t>Інші</a:t>
            </a:r>
            <a:r>
              <a:rPr lang="ru-RU" b="1" dirty="0"/>
              <a:t> </a:t>
            </a:r>
            <a:r>
              <a:rPr lang="ru-RU" b="1" dirty="0" err="1"/>
              <a:t>види</a:t>
            </a:r>
            <a:r>
              <a:rPr lang="ru-RU" b="1" dirty="0"/>
              <a:t> </a:t>
            </a:r>
            <a:r>
              <a:rPr lang="ru-RU" b="1" dirty="0" err="1"/>
              <a:t>підтримки</a:t>
            </a:r>
            <a:br>
              <a:rPr lang="ru-RU" b="1" dirty="0"/>
            </a:br>
            <a:endParaRPr lang="ru-UA" dirty="0"/>
          </a:p>
        </p:txBody>
      </p:sp>
      <p:sp>
        <p:nvSpPr>
          <p:cNvPr id="3" name="Объект 2">
            <a:extLst>
              <a:ext uri="{FF2B5EF4-FFF2-40B4-BE49-F238E27FC236}">
                <a16:creationId xmlns:a16="http://schemas.microsoft.com/office/drawing/2014/main" id="{414F44D9-965B-2941-B2A0-594B79315F75}"/>
              </a:ext>
            </a:extLst>
          </p:cNvPr>
          <p:cNvSpPr>
            <a:spLocks noGrp="1"/>
          </p:cNvSpPr>
          <p:nvPr>
            <p:ph sz="quarter" idx="13"/>
          </p:nvPr>
        </p:nvSpPr>
        <p:spPr>
          <a:xfrm>
            <a:off x="482600" y="1663700"/>
            <a:ext cx="9055100" cy="4127499"/>
          </a:xfrm>
        </p:spPr>
        <p:txBody>
          <a:bodyPr>
            <a:normAutofit/>
          </a:bodyPr>
          <a:lstStyle/>
          <a:p>
            <a:r>
              <a:rPr lang="ru-RU" dirty="0"/>
              <a:t>В </a:t>
            </a:r>
            <a:r>
              <a:rPr lang="ru-RU" dirty="0" err="1"/>
              <a:t>енергетичній</a:t>
            </a:r>
            <a:r>
              <a:rPr lang="ru-RU" dirty="0"/>
              <a:t> </a:t>
            </a:r>
            <a:r>
              <a:rPr lang="ru-RU" dirty="0" err="1"/>
              <a:t>галузі</a:t>
            </a:r>
            <a:r>
              <a:rPr lang="ru-RU" dirty="0"/>
              <a:t>, </a:t>
            </a:r>
            <a:r>
              <a:rPr lang="ru-RU" u="sng" dirty="0">
                <a:hlinkClick r:id="rId2"/>
              </a:rPr>
              <a:t>електромережа України була синхронізована з ЄС</a:t>
            </a:r>
            <a:r>
              <a:rPr lang="ru-RU" dirty="0"/>
              <a:t>. ЄС </a:t>
            </a:r>
            <a:r>
              <a:rPr lang="ru-RU" dirty="0" err="1"/>
              <a:t>продовжуватиме</a:t>
            </a:r>
            <a:r>
              <a:rPr lang="ru-RU" dirty="0"/>
              <a:t> </a:t>
            </a:r>
            <a:r>
              <a:rPr lang="ru-RU" dirty="0" err="1"/>
              <a:t>підтримувати</a:t>
            </a:r>
            <a:r>
              <a:rPr lang="ru-RU" dirty="0"/>
              <a:t> </a:t>
            </a:r>
            <a:r>
              <a:rPr lang="ru-RU" dirty="0" err="1"/>
              <a:t>Україну</a:t>
            </a:r>
            <a:r>
              <a:rPr lang="ru-RU" dirty="0"/>
              <a:t> в </a:t>
            </a:r>
            <a:r>
              <a:rPr lang="ru-RU" dirty="0" err="1"/>
              <a:t>енергетичній</a:t>
            </a:r>
            <a:r>
              <a:rPr lang="ru-RU" dirty="0"/>
              <a:t> </a:t>
            </a:r>
            <a:r>
              <a:rPr lang="ru-RU" dirty="0" err="1"/>
              <a:t>галузі</a:t>
            </a:r>
            <a:r>
              <a:rPr lang="ru-RU" dirty="0"/>
              <a:t>, </a:t>
            </a:r>
            <a:r>
              <a:rPr lang="ru-RU" dirty="0" err="1"/>
              <a:t>забезпечуючи</a:t>
            </a:r>
            <a:r>
              <a:rPr lang="ru-RU" dirty="0"/>
              <a:t> </a:t>
            </a:r>
            <a:r>
              <a:rPr lang="ru-RU" dirty="0" err="1"/>
              <a:t>реверсні</a:t>
            </a:r>
            <a:r>
              <a:rPr lang="ru-RU" dirty="0"/>
              <a:t> потоки газу в </a:t>
            </a:r>
            <a:r>
              <a:rPr lang="ru-RU" dirty="0" err="1"/>
              <a:t>країну</a:t>
            </a:r>
            <a:r>
              <a:rPr lang="ru-RU" dirty="0"/>
              <a:t>. </a:t>
            </a:r>
            <a:r>
              <a:rPr lang="ru-RU" dirty="0" err="1"/>
              <a:t>Україна</a:t>
            </a:r>
            <a:r>
              <a:rPr lang="ru-RU" dirty="0"/>
              <a:t> </a:t>
            </a:r>
            <a:r>
              <a:rPr lang="ru-RU" dirty="0" err="1"/>
              <a:t>також</a:t>
            </a:r>
            <a:r>
              <a:rPr lang="ru-RU" dirty="0"/>
              <a:t> </a:t>
            </a:r>
            <a:r>
              <a:rPr lang="ru-RU" dirty="0" err="1"/>
              <a:t>зможе</a:t>
            </a:r>
            <a:r>
              <a:rPr lang="ru-RU" dirty="0"/>
              <a:t> </a:t>
            </a:r>
            <a:r>
              <a:rPr lang="ru-RU" dirty="0" err="1"/>
              <a:t>скористатися</a:t>
            </a:r>
            <a:r>
              <a:rPr lang="ru-RU" dirty="0"/>
              <a:t> </a:t>
            </a:r>
            <a:r>
              <a:rPr lang="ru-RU" dirty="0" err="1"/>
              <a:t>спільною</a:t>
            </a:r>
            <a:r>
              <a:rPr lang="ru-RU" dirty="0"/>
              <a:t> </a:t>
            </a:r>
            <a:r>
              <a:rPr lang="ru-RU" dirty="0" err="1"/>
              <a:t>закупівлею</a:t>
            </a:r>
            <a:r>
              <a:rPr lang="ru-RU" dirty="0"/>
              <a:t> ЄС газу, </a:t>
            </a:r>
            <a:r>
              <a:rPr lang="ru-RU" dirty="0" err="1"/>
              <a:t>зрідженого</a:t>
            </a:r>
            <a:r>
              <a:rPr lang="ru-RU" dirty="0"/>
              <a:t> природного газу і </a:t>
            </a:r>
            <a:r>
              <a:rPr lang="ru-RU" dirty="0" err="1"/>
              <a:t>водню</a:t>
            </a:r>
            <a:r>
              <a:rPr lang="ru-RU" dirty="0"/>
              <a:t>.</a:t>
            </a:r>
          </a:p>
          <a:p>
            <a:r>
              <a:rPr lang="ru-RU" dirty="0" err="1"/>
              <a:t>Комісія</a:t>
            </a:r>
            <a:r>
              <a:rPr lang="ru-RU" dirty="0"/>
              <a:t> </a:t>
            </a:r>
            <a:r>
              <a:rPr lang="ru-RU" dirty="0" err="1"/>
              <a:t>запропонувала</a:t>
            </a:r>
            <a:r>
              <a:rPr lang="ru-RU" dirty="0"/>
              <a:t> </a:t>
            </a:r>
            <a:r>
              <a:rPr lang="ru-RU" u="sng" dirty="0">
                <a:hlinkClick r:id="rId3"/>
              </a:rPr>
              <a:t>призупинити на один рік імпортні мита</a:t>
            </a:r>
            <a:r>
              <a:rPr lang="ru-RU" dirty="0"/>
              <a:t> на увесь </a:t>
            </a:r>
            <a:r>
              <a:rPr lang="ru-RU" dirty="0" err="1"/>
              <a:t>український</a:t>
            </a:r>
            <a:r>
              <a:rPr lang="ru-RU" dirty="0"/>
              <a:t> </a:t>
            </a:r>
            <a:r>
              <a:rPr lang="ru-RU" dirty="0" err="1"/>
              <a:t>експорт</a:t>
            </a:r>
            <a:r>
              <a:rPr lang="ru-RU" dirty="0"/>
              <a:t> до ЄС. Дана </a:t>
            </a:r>
            <a:r>
              <a:rPr lang="ru-RU" dirty="0" err="1"/>
              <a:t>пропозиція</a:t>
            </a:r>
            <a:r>
              <a:rPr lang="ru-RU" dirty="0"/>
              <a:t> </a:t>
            </a:r>
            <a:r>
              <a:rPr lang="ru-RU" dirty="0" err="1"/>
              <a:t>також</a:t>
            </a:r>
            <a:r>
              <a:rPr lang="ru-RU" dirty="0"/>
              <a:t> </a:t>
            </a:r>
            <a:r>
              <a:rPr lang="ru-RU" dirty="0" err="1"/>
              <a:t>передбачає</a:t>
            </a:r>
            <a:r>
              <a:rPr lang="ru-RU" dirty="0"/>
              <a:t> </a:t>
            </a:r>
            <a:r>
              <a:rPr lang="ru-RU" dirty="0" err="1"/>
              <a:t>призупинення</a:t>
            </a:r>
            <a:r>
              <a:rPr lang="ru-RU" dirty="0"/>
              <a:t> на один </a:t>
            </a:r>
            <a:r>
              <a:rPr lang="ru-RU" dirty="0" err="1"/>
              <a:t>рік</a:t>
            </a:r>
            <a:r>
              <a:rPr lang="ru-RU" dirty="0"/>
              <a:t> </a:t>
            </a:r>
            <a:r>
              <a:rPr lang="ru-RU" dirty="0" err="1"/>
              <a:t>усіх</a:t>
            </a:r>
            <a:r>
              <a:rPr lang="ru-RU" dirty="0"/>
              <a:t> </a:t>
            </a:r>
            <a:r>
              <a:rPr lang="ru-RU" dirty="0" err="1"/>
              <a:t>антидемпінгових</a:t>
            </a:r>
            <a:r>
              <a:rPr lang="ru-RU" dirty="0"/>
              <a:t> та </a:t>
            </a:r>
            <a:r>
              <a:rPr lang="ru-RU" dirty="0" err="1"/>
              <a:t>захисних</a:t>
            </a:r>
            <a:r>
              <a:rPr lang="ru-RU" dirty="0"/>
              <a:t> </a:t>
            </a:r>
            <a:r>
              <a:rPr lang="ru-RU" dirty="0" err="1"/>
              <a:t>заходів</a:t>
            </a:r>
            <a:r>
              <a:rPr lang="ru-RU" dirty="0"/>
              <a:t> ЄС </a:t>
            </a:r>
            <a:r>
              <a:rPr lang="ru-RU" dirty="0" err="1"/>
              <a:t>щодо</a:t>
            </a:r>
            <a:r>
              <a:rPr lang="ru-RU" dirty="0"/>
              <a:t> </a:t>
            </a:r>
            <a:r>
              <a:rPr lang="ru-RU" dirty="0" err="1"/>
              <a:t>українського</a:t>
            </a:r>
            <a:r>
              <a:rPr lang="ru-RU" dirty="0"/>
              <a:t> </a:t>
            </a:r>
            <a:r>
              <a:rPr lang="ru-RU" dirty="0" err="1"/>
              <a:t>експорту</a:t>
            </a:r>
            <a:r>
              <a:rPr lang="ru-RU" dirty="0"/>
              <a:t> </a:t>
            </a:r>
            <a:r>
              <a:rPr lang="ru-RU" dirty="0" err="1"/>
              <a:t>сталі</a:t>
            </a:r>
            <a:r>
              <a:rPr lang="ru-RU" dirty="0"/>
              <a:t>. </a:t>
            </a:r>
            <a:r>
              <a:rPr lang="ru-RU" dirty="0" err="1"/>
              <a:t>Цей</a:t>
            </a:r>
            <a:r>
              <a:rPr lang="ru-RU" dirty="0"/>
              <a:t> </a:t>
            </a:r>
            <a:r>
              <a:rPr lang="ru-RU" dirty="0" err="1"/>
              <a:t>далекосяжний</a:t>
            </a:r>
            <a:r>
              <a:rPr lang="ru-RU" dirty="0"/>
              <a:t> </a:t>
            </a:r>
            <a:r>
              <a:rPr lang="ru-RU" dirty="0" err="1"/>
              <a:t>крок</a:t>
            </a:r>
            <a:r>
              <a:rPr lang="ru-RU" dirty="0"/>
              <a:t> </a:t>
            </a:r>
            <a:r>
              <a:rPr lang="ru-RU" dirty="0" err="1"/>
              <a:t>покликаний</a:t>
            </a:r>
            <a:r>
              <a:rPr lang="ru-RU" dirty="0"/>
              <a:t> </a:t>
            </a:r>
            <a:r>
              <a:rPr lang="ru-RU" dirty="0" err="1"/>
              <a:t>сприяти</a:t>
            </a:r>
            <a:r>
              <a:rPr lang="ru-RU" dirty="0"/>
              <a:t> </a:t>
            </a:r>
            <a:r>
              <a:rPr lang="ru-RU" dirty="0" err="1"/>
              <a:t>збільшенню</a:t>
            </a:r>
            <a:r>
              <a:rPr lang="ru-RU" dirty="0"/>
              <a:t> </a:t>
            </a:r>
            <a:r>
              <a:rPr lang="ru-RU" dirty="0" err="1"/>
              <a:t>експорту</a:t>
            </a:r>
            <a:r>
              <a:rPr lang="ru-RU" dirty="0"/>
              <a:t> </a:t>
            </a:r>
            <a:r>
              <a:rPr lang="ru-RU" dirty="0" err="1"/>
              <a:t>України</a:t>
            </a:r>
            <a:r>
              <a:rPr lang="ru-RU" dirty="0"/>
              <a:t> до ЄС і </a:t>
            </a:r>
            <a:r>
              <a:rPr lang="ru-RU" dirty="0" err="1"/>
              <a:t>полегшенню</a:t>
            </a:r>
            <a:r>
              <a:rPr lang="ru-RU" dirty="0"/>
              <a:t> складного становища </a:t>
            </a:r>
            <a:r>
              <a:rPr lang="ru-RU" dirty="0" err="1"/>
              <a:t>українських</a:t>
            </a:r>
            <a:r>
              <a:rPr lang="ru-RU" dirty="0"/>
              <a:t> </a:t>
            </a:r>
            <a:r>
              <a:rPr lang="ru-RU" dirty="0" err="1"/>
              <a:t>виробників</a:t>
            </a:r>
            <a:r>
              <a:rPr lang="ru-RU" dirty="0"/>
              <a:t> та </a:t>
            </a:r>
            <a:r>
              <a:rPr lang="ru-RU" dirty="0" err="1"/>
              <a:t>експортерів</a:t>
            </a:r>
            <a:r>
              <a:rPr lang="ru-RU" dirty="0"/>
              <a:t>.</a:t>
            </a:r>
          </a:p>
          <a:p>
            <a:r>
              <a:rPr lang="ru-RU" dirty="0" err="1"/>
              <a:t>Комісія</a:t>
            </a:r>
            <a:r>
              <a:rPr lang="ru-RU" dirty="0"/>
              <a:t> закликала </a:t>
            </a:r>
            <a:r>
              <a:rPr lang="ru-RU" dirty="0" err="1"/>
              <a:t>європейських</a:t>
            </a:r>
            <a:r>
              <a:rPr lang="ru-RU" dirty="0"/>
              <a:t> </a:t>
            </a:r>
            <a:r>
              <a:rPr lang="ru-RU" dirty="0" err="1"/>
              <a:t>операторів</a:t>
            </a:r>
            <a:r>
              <a:rPr lang="ru-RU" dirty="0"/>
              <a:t> </a:t>
            </a:r>
            <a:r>
              <a:rPr lang="ru-RU" dirty="0" err="1"/>
              <a:t>зв’язку</a:t>
            </a:r>
            <a:r>
              <a:rPr lang="ru-RU" dirty="0"/>
              <a:t> </a:t>
            </a:r>
            <a:r>
              <a:rPr lang="ru-RU" dirty="0" err="1"/>
              <a:t>продовжити</a:t>
            </a:r>
            <a:r>
              <a:rPr lang="ru-RU" dirty="0"/>
              <a:t> </a:t>
            </a:r>
            <a:r>
              <a:rPr lang="ru-RU" dirty="0" err="1"/>
              <a:t>дію</a:t>
            </a:r>
            <a:r>
              <a:rPr lang="ru-RU" dirty="0"/>
              <a:t> угоди про </a:t>
            </a:r>
            <a:r>
              <a:rPr lang="ru-RU" dirty="0" err="1"/>
              <a:t>відміну</a:t>
            </a:r>
            <a:r>
              <a:rPr lang="ru-RU" dirty="0"/>
              <a:t> оплати </a:t>
            </a:r>
            <a:r>
              <a:rPr lang="ru-RU" dirty="0" err="1"/>
              <a:t>або</a:t>
            </a:r>
            <a:r>
              <a:rPr lang="ru-RU" dirty="0"/>
              <a:t> </a:t>
            </a:r>
            <a:r>
              <a:rPr lang="ru-RU" dirty="0" err="1"/>
              <a:t>значне</a:t>
            </a:r>
            <a:r>
              <a:rPr lang="ru-RU" dirty="0"/>
              <a:t> </a:t>
            </a:r>
            <a:r>
              <a:rPr lang="ru-RU" dirty="0" err="1"/>
              <a:t>зниження</a:t>
            </a:r>
            <a:r>
              <a:rPr lang="ru-RU" dirty="0"/>
              <a:t> </a:t>
            </a:r>
            <a:r>
              <a:rPr lang="ru-RU" u="sng" dirty="0">
                <a:hlinkClick r:id="rId4"/>
              </a:rPr>
              <a:t>вартості послуг роумінгу для українців у ЄС</a:t>
            </a:r>
            <a:r>
              <a:rPr lang="ru-RU" dirty="0"/>
              <a:t>, яка </a:t>
            </a:r>
            <a:r>
              <a:rPr lang="ru-RU" dirty="0" err="1"/>
              <a:t>діє</a:t>
            </a:r>
            <a:r>
              <a:rPr lang="ru-RU" dirty="0"/>
              <a:t> </a:t>
            </a:r>
            <a:r>
              <a:rPr lang="ru-RU" dirty="0" err="1"/>
              <a:t>протягом</a:t>
            </a:r>
            <a:r>
              <a:rPr lang="ru-RU" dirty="0"/>
              <a:t> </a:t>
            </a:r>
            <a:r>
              <a:rPr lang="ru-RU" dirty="0" err="1"/>
              <a:t>останніх</a:t>
            </a:r>
            <a:r>
              <a:rPr lang="ru-RU" dirty="0"/>
              <a:t> 3 </a:t>
            </a:r>
            <a:r>
              <a:rPr lang="ru-RU" dirty="0" err="1"/>
              <a:t>місяців</a:t>
            </a:r>
            <a:r>
              <a:rPr lang="ru-RU" dirty="0"/>
              <a:t>.</a:t>
            </a:r>
          </a:p>
          <a:p>
            <a:endParaRPr lang="ru-UA" dirty="0"/>
          </a:p>
        </p:txBody>
      </p:sp>
      <p:sp>
        <p:nvSpPr>
          <p:cNvPr id="8" name="Дата 7">
            <a:extLst>
              <a:ext uri="{FF2B5EF4-FFF2-40B4-BE49-F238E27FC236}">
                <a16:creationId xmlns:a16="http://schemas.microsoft.com/office/drawing/2014/main" id="{050B77F1-1A3D-4E47-B8A5-38B4A8BAA028}"/>
              </a:ext>
            </a:extLst>
          </p:cNvPr>
          <p:cNvSpPr>
            <a:spLocks noGrp="1"/>
          </p:cNvSpPr>
          <p:nvPr>
            <p:ph type="dt" sz="half" idx="10"/>
          </p:nvPr>
        </p:nvSpPr>
        <p:spPr/>
        <p:txBody>
          <a:bodyPr/>
          <a:lstStyle/>
          <a:p>
            <a:fld id="{78A16E76-1EA5-1F4B-B7E8-8DE7AB9E4C96}" type="datetime1">
              <a:rPr lang="ru-RU" smtClean="0"/>
              <a:t>23.01.2026</a:t>
            </a:fld>
            <a:endParaRPr lang="ru-UA"/>
          </a:p>
        </p:txBody>
      </p:sp>
      <p:sp>
        <p:nvSpPr>
          <p:cNvPr id="9" name="Номер слайда 8">
            <a:extLst>
              <a:ext uri="{FF2B5EF4-FFF2-40B4-BE49-F238E27FC236}">
                <a16:creationId xmlns:a16="http://schemas.microsoft.com/office/drawing/2014/main" id="{776DB901-2F56-6842-A682-07AB0FC7CD31}"/>
              </a:ext>
            </a:extLst>
          </p:cNvPr>
          <p:cNvSpPr>
            <a:spLocks noGrp="1"/>
          </p:cNvSpPr>
          <p:nvPr>
            <p:ph type="sldNum" sz="quarter" idx="12"/>
          </p:nvPr>
        </p:nvSpPr>
        <p:spPr/>
        <p:txBody>
          <a:bodyPr/>
          <a:lstStyle/>
          <a:p>
            <a:fld id="{D4CBF4CF-B119-4841-B505-2CAA97F19D28}" type="slidenum">
              <a:rPr lang="ru-UA" smtClean="0"/>
              <a:t>9</a:t>
            </a:fld>
            <a:endParaRPr lang="ru-UA"/>
          </a:p>
        </p:txBody>
      </p:sp>
      <p:pic>
        <p:nvPicPr>
          <p:cNvPr id="5" name="Рисунок 4">
            <a:extLst>
              <a:ext uri="{FF2B5EF4-FFF2-40B4-BE49-F238E27FC236}">
                <a16:creationId xmlns:a16="http://schemas.microsoft.com/office/drawing/2014/main" id="{A1DAE65F-1813-3249-9356-146841ADB976}"/>
              </a:ext>
            </a:extLst>
          </p:cNvPr>
          <p:cNvPicPr>
            <a:picLocks noChangeAspect="1"/>
          </p:cNvPicPr>
          <p:nvPr/>
        </p:nvPicPr>
        <p:blipFill>
          <a:blip r:embed="rId5"/>
          <a:stretch>
            <a:fillRect/>
          </a:stretch>
        </p:blipFill>
        <p:spPr>
          <a:xfrm>
            <a:off x="9014692" y="448523"/>
            <a:ext cx="3100483" cy="2007507"/>
          </a:xfrm>
          <a:prstGeom prst="rect">
            <a:avLst/>
          </a:prstGeom>
        </p:spPr>
      </p:pic>
      <p:pic>
        <p:nvPicPr>
          <p:cNvPr id="7" name="Рисунок 6">
            <a:extLst>
              <a:ext uri="{FF2B5EF4-FFF2-40B4-BE49-F238E27FC236}">
                <a16:creationId xmlns:a16="http://schemas.microsoft.com/office/drawing/2014/main" id="{9CAF12C2-588D-0D4C-AC18-B91617E84DBB}"/>
              </a:ext>
            </a:extLst>
          </p:cNvPr>
          <p:cNvPicPr>
            <a:picLocks noChangeAspect="1"/>
          </p:cNvPicPr>
          <p:nvPr/>
        </p:nvPicPr>
        <p:blipFill>
          <a:blip r:embed="rId6"/>
          <a:stretch>
            <a:fillRect/>
          </a:stretch>
        </p:blipFill>
        <p:spPr>
          <a:xfrm>
            <a:off x="9435909" y="3101246"/>
            <a:ext cx="2509542" cy="1839054"/>
          </a:xfrm>
          <a:prstGeom prst="rect">
            <a:avLst/>
          </a:prstGeom>
        </p:spPr>
      </p:pic>
    </p:spTree>
    <p:extLst>
      <p:ext uri="{BB962C8B-B14F-4D97-AF65-F5344CB8AC3E}">
        <p14:creationId xmlns:p14="http://schemas.microsoft.com/office/powerpoint/2010/main" val="1635700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ная">
  <a:themeElements>
    <a:clrScheme name="Небесная">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ная">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{CF56F828-A528-FC4F-A0DF-B7CCCAA1D342}tf10001058</Template>
  <TotalTime>5</TotalTime>
  <Words>5793</Words>
  <Application>Microsoft Macintosh PowerPoint</Application>
  <PresentationFormat>Широкоэкранный</PresentationFormat>
  <Paragraphs>360</Paragraphs>
  <Slides>53</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53</vt:i4>
      </vt:variant>
    </vt:vector>
  </HeadingPairs>
  <TitlesOfParts>
    <vt:vector size="63" baseType="lpstr">
      <vt:lpstr>Apple Color Emoji</vt:lpstr>
      <vt:lpstr>Arial</vt:lpstr>
      <vt:lpstr>Calibri</vt:lpstr>
      <vt:lpstr>Calibri Light</vt:lpstr>
      <vt:lpstr>Libre Baskerville</vt:lpstr>
      <vt:lpstr>Open Sans</vt:lpstr>
      <vt:lpstr>Symbol</vt:lpstr>
      <vt:lpstr>Times New Roman</vt:lpstr>
      <vt:lpstr>Times New Roman</vt:lpstr>
      <vt:lpstr>Небесная</vt:lpstr>
      <vt:lpstr>Інструменти співпраці з ЄС задля місцевого та регіонального економічного розвитку</vt:lpstr>
      <vt:lpstr>Структурні та інвестиційні фонди ЄС є найбільшою регіональною інвестиційною програмою ЄС</vt:lpstr>
      <vt:lpstr>Фінансування фондів планується на семирічний термін</vt:lpstr>
      <vt:lpstr>Структурні та інвестиційні фонди фінансуються безпосередньо з бюджету ЄС, в який роблять внески усі держави-члени</vt:lpstr>
      <vt:lpstr>На наступний період фінансування ЄС – 2021-2027 рр. – визначено п'ять основних цілей:</vt:lpstr>
      <vt:lpstr>Європейський соціальний фонд</vt:lpstr>
      <vt:lpstr>Механізм тимчасового захисту </vt:lpstr>
      <vt:lpstr>тимчасовий захист означає: </vt:lpstr>
      <vt:lpstr>Інші види підтримки </vt:lpstr>
      <vt:lpstr>Підтримка майбутньої відбудови </vt:lpstr>
      <vt:lpstr>Презентация PowerPoint</vt:lpstr>
      <vt:lpstr> Вплив Угоди про асоціацію </vt:lpstr>
      <vt:lpstr>Військова підтримка України з боку ЄС </vt:lpstr>
      <vt:lpstr>Презентация PowerPoint</vt:lpstr>
      <vt:lpstr>Презентация PowerPoint</vt:lpstr>
      <vt:lpstr>Дипломатична підтримка України з боку ЄС </vt:lpstr>
      <vt:lpstr>Презентация PowerPoint</vt:lpstr>
      <vt:lpstr> ⚡ Енергетична підтримка України </vt:lpstr>
      <vt:lpstr>Презентация PowerPoint</vt:lpstr>
      <vt:lpstr>Презентация PowerPoint</vt:lpstr>
      <vt:lpstr> Використання заморожених російських активів для відбудови України </vt:lpstr>
      <vt:lpstr>2. Підтримка ініціативи </vt:lpstr>
      <vt:lpstr>Презентация PowerPoint</vt:lpstr>
      <vt:lpstr>Презентация PowerPoint</vt:lpstr>
      <vt:lpstr> Військова допомога від ЄС </vt:lpstr>
      <vt:lpstr>⚠️ Кібер- та гібридні загрози </vt:lpstr>
      <vt:lpstr>🔒 Використання заморожених російських активів </vt:lpstr>
      <vt:lpstr>⚡ Енергетична підтримка та імпорт енергоносіїв з Росії </vt:lpstr>
      <vt:lpstr>Фінансова та гуманітарна підтримка України від ЄС </vt:lpstr>
      <vt:lpstr>Презентация PowerPoint</vt:lpstr>
      <vt:lpstr>ЄС пропонує країнам, охопленим Європейською політикою сусідства, можливість участі у різноманітних видах діяльності ЄС за допомогою більш інтенсивної співпраці у сфері політики, економіки та культури, з метою зміцнення стабільності, безпеки та добробуту всіх партнерів.</vt:lpstr>
      <vt:lpstr>У рамках проектів Twinning передбачені такі види діяльності як консультування (підготовка законопроектів, організаційно-інформаційні питання), тренінги, навчально-ознайомлювальні поїздки та стажування.</vt:lpstr>
      <vt:lpstr>TAIEX (Technical Assistance Information Exchange)</vt:lpstr>
      <vt:lpstr>У рамках інструменту TAIEX за рахунок коштів ЄС надаються такі послуги:</vt:lpstr>
      <vt:lpstr>Презентация PowerPoint</vt:lpstr>
      <vt:lpstr>Презентация PowerPoint</vt:lpstr>
      <vt:lpstr>Презентация PowerPoint</vt:lpstr>
      <vt:lpstr>Огляд підтримки ЄС для України після Майдану</vt:lpstr>
      <vt:lpstr>Фінансова допомога  Україні з боку ЄС</vt:lpstr>
      <vt:lpstr>У грудні 2017 року Європейською Комісією було затверджено новий Стратегічний документ щодо допомоги Україні на  2018-2020 роки. </vt:lpstr>
      <vt:lpstr>    Віце-президентка Європейської комісії відмітила, що ЄС за останні роки надав Україні близько 15 млрд євро допомоги.  За її словами, це безпрецедентний і найбільший пакет підтримки в історії.</vt:lpstr>
      <vt:lpstr>Презентация PowerPoint</vt:lpstr>
      <vt:lpstr>Презентация PowerPoint</vt:lpstr>
      <vt:lpstr>Сильніше суспільство</vt:lpstr>
      <vt:lpstr>Презентация PowerPoint</vt:lpstr>
      <vt:lpstr>Проте, існує і низка проблем:</vt:lpstr>
      <vt:lpstr>Презентация PowerPoint</vt:lpstr>
      <vt:lpstr>Цікаві факти про ЄС</vt:lpstr>
      <vt:lpstr>Цікаві факти про ЄС</vt:lpstr>
      <vt:lpstr> 5 цікавих фактів про унію</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Інструменти співпраці з ЄС задля місцевого та регіонального економічного розвитку</dc:title>
  <dc:creator>Microsoft Office User</dc:creator>
  <cp:lastModifiedBy>Microsoft Office User</cp:lastModifiedBy>
  <cp:revision>1</cp:revision>
  <dcterms:created xsi:type="dcterms:W3CDTF">2026-01-23T05:30:45Z</dcterms:created>
  <dcterms:modified xsi:type="dcterms:W3CDTF">2026-01-23T05:36:34Z</dcterms:modified>
</cp:coreProperties>
</file>