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4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9/9/23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9/9/23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9/9/23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2E5AE-A961-4F3C-B058-02D3B56C13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Інтернет-бізнес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0A57CF-B40D-45F9-8566-E7ED7FA033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ЛЕКЦІЯ 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88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8DA69F-140C-4EDB-965E-50E0EB917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ru-RU" sz="3500" b="1" dirty="0"/>
              <a:t>Крок 4. Продумайте </a:t>
            </a:r>
            <a:r>
              <a:rPr lang="ru-RU" sz="3500" b="1" dirty="0" err="1"/>
              <a:t>таргетування</a:t>
            </a:r>
            <a:r>
              <a:rPr lang="ru-RU" sz="3500" b="1" dirty="0"/>
              <a:t> для </a:t>
            </a:r>
            <a:r>
              <a:rPr lang="ru-RU" sz="3500" b="1" dirty="0" err="1"/>
              <a:t>різних</a:t>
            </a:r>
            <a:r>
              <a:rPr lang="ru-RU" sz="3500" b="1" dirty="0"/>
              <a:t> </a:t>
            </a:r>
            <a:r>
              <a:rPr lang="ru-RU" sz="3500" b="1" dirty="0" err="1"/>
              <a:t>каналів</a:t>
            </a:r>
            <a:r>
              <a:rPr lang="ru-RU" sz="3500" b="1" dirty="0"/>
              <a:t> </a:t>
            </a:r>
            <a:r>
              <a:rPr lang="ru-RU" sz="3500" b="1" dirty="0" err="1"/>
              <a:t>просування</a:t>
            </a:r>
            <a:endParaRPr lang="ru-RU" sz="35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272C5-07C7-4C8D-9917-2CA37264A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Цільова</a:t>
            </a:r>
            <a:r>
              <a:rPr lang="ru-RU" dirty="0"/>
              <a:t> </a:t>
            </a:r>
            <a:r>
              <a:rPr lang="ru-RU" dirty="0" err="1"/>
              <a:t>аудиторія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</a:t>
            </a:r>
            <a:r>
              <a:rPr lang="ru-RU" dirty="0" err="1"/>
              <a:t>однакова</a:t>
            </a:r>
            <a:r>
              <a:rPr lang="ru-RU" dirty="0"/>
              <a:t> і для </a:t>
            </a:r>
            <a:r>
              <a:rPr lang="ru-RU" dirty="0" err="1"/>
              <a:t>контекстної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, і для </a:t>
            </a:r>
            <a:r>
              <a:rPr lang="en-US" dirty="0"/>
              <a:t>SMM, </a:t>
            </a:r>
            <a:r>
              <a:rPr lang="ru-RU" dirty="0"/>
              <a:t>і для </a:t>
            </a:r>
            <a:r>
              <a:rPr lang="en-US" dirty="0"/>
              <a:t>SEO. </a:t>
            </a:r>
            <a:r>
              <a:rPr lang="ru-RU" dirty="0"/>
              <a:t>Але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таргетування</a:t>
            </a:r>
            <a:r>
              <a:rPr lang="ru-RU" dirty="0"/>
              <a:t> на сегмент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інструменту</a:t>
            </a:r>
            <a:r>
              <a:rPr lang="ru-RU" dirty="0"/>
              <a:t>. </a:t>
            </a:r>
            <a:r>
              <a:rPr lang="ru-RU" dirty="0" err="1"/>
              <a:t>Продумані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таргетування</a:t>
            </a:r>
            <a:r>
              <a:rPr lang="ru-RU" dirty="0"/>
              <a:t> </a:t>
            </a:r>
            <a:r>
              <a:rPr lang="ru-RU" dirty="0" err="1"/>
              <a:t>допоможуть</a:t>
            </a:r>
            <a:r>
              <a:rPr lang="ru-RU" dirty="0"/>
              <a:t> </a:t>
            </a:r>
            <a:r>
              <a:rPr lang="ru-RU" dirty="0" err="1"/>
              <a:t>зрозуміти</a:t>
            </a:r>
            <a:r>
              <a:rPr lang="ru-RU" dirty="0"/>
              <a:t> </a:t>
            </a:r>
            <a:r>
              <a:rPr lang="ru-RU" dirty="0" err="1"/>
              <a:t>поведінку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в кожному </a:t>
            </a:r>
            <a:r>
              <a:rPr lang="ru-RU" dirty="0" err="1"/>
              <a:t>каналі</a:t>
            </a:r>
            <a:r>
              <a:rPr lang="ru-RU" dirty="0"/>
              <a:t> </a:t>
            </a:r>
            <a:r>
              <a:rPr lang="ru-RU" dirty="0" err="1"/>
              <a:t>просування</a:t>
            </a:r>
            <a:r>
              <a:rPr lang="ru-RU" dirty="0"/>
              <a:t> і </a:t>
            </a:r>
            <a:r>
              <a:rPr lang="ru-RU" dirty="0" err="1"/>
              <a:t>вибудувати</a:t>
            </a:r>
            <a:r>
              <a:rPr lang="ru-RU" dirty="0"/>
              <a:t> </a:t>
            </a:r>
            <a:r>
              <a:rPr lang="ru-RU" dirty="0" err="1"/>
              <a:t>рекламні</a:t>
            </a:r>
            <a:r>
              <a:rPr lang="ru-RU" dirty="0"/>
              <a:t> </a:t>
            </a:r>
            <a:r>
              <a:rPr lang="ru-RU" dirty="0" err="1"/>
              <a:t>кампанії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змусять</a:t>
            </a:r>
            <a:r>
              <a:rPr lang="ru-RU" dirty="0"/>
              <a:t> людей </a:t>
            </a:r>
            <a:r>
              <a:rPr lang="ru-RU" dirty="0" err="1"/>
              <a:t>звернути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вас.</a:t>
            </a:r>
          </a:p>
        </p:txBody>
      </p:sp>
      <p:pic>
        <p:nvPicPr>
          <p:cNvPr id="5" name="Picture 4" descr="Computer script on a screen">
            <a:extLst>
              <a:ext uri="{FF2B5EF4-FFF2-40B4-BE49-F238E27FC236}">
                <a16:creationId xmlns:a16="http://schemas.microsoft.com/office/drawing/2014/main" id="{776DFF4F-1BF6-4E94-A91F-6B071FC419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34" r="47306" b="-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71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EO на этапе разработки нового сайта - заказать в SEOhub">
            <a:extLst>
              <a:ext uri="{FF2B5EF4-FFF2-40B4-BE49-F238E27FC236}">
                <a16:creationId xmlns:a16="http://schemas.microsoft.com/office/drawing/2014/main" id="{27274B3E-900A-40FE-8BBA-63235A7566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1" r="9090" b="505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49E08AF5-3E90-4033-8EC2-5D18E03DF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04D8-C598-4CA7-A160-F1306826A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ru-RU" sz="4300" b="1" dirty="0" err="1">
                <a:solidFill>
                  <a:schemeClr val="accent2">
                    <a:lumMod val="75000"/>
                  </a:schemeClr>
                </a:solidFill>
              </a:rPr>
              <a:t>Методи</a:t>
            </a:r>
            <a:r>
              <a:rPr lang="ru-RU" sz="43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75000"/>
                  </a:schemeClr>
                </a:solidFill>
              </a:rPr>
              <a:t>таргетування</a:t>
            </a:r>
            <a:r>
              <a:rPr lang="ru-RU" sz="4300" b="1" dirty="0">
                <a:solidFill>
                  <a:schemeClr val="accent2">
                    <a:lumMod val="75000"/>
                  </a:schemeClr>
                </a:solidFill>
              </a:rPr>
              <a:t> для </a:t>
            </a:r>
            <a:r>
              <a:rPr lang="en-US" sz="4300" b="1" dirty="0">
                <a:solidFill>
                  <a:schemeClr val="accent2">
                    <a:lumMod val="75000"/>
                  </a:schemeClr>
                </a:solidFill>
              </a:rPr>
              <a:t>SEO</a:t>
            </a:r>
            <a:endParaRPr lang="ru-RU" sz="43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F171EE2-1899-4B71-B6F6-B7A0050CC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652ACE-77E9-4667-B669-8E5131D8C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</a:rPr>
              <a:t>Принцип </a:t>
            </a:r>
            <a:r>
              <a:rPr lang="ru-RU" sz="2000" dirty="0" err="1">
                <a:solidFill>
                  <a:srgbClr val="000000"/>
                </a:solidFill>
              </a:rPr>
              <a:t>таргетування</a:t>
            </a:r>
            <a:r>
              <a:rPr lang="ru-RU" sz="2000" dirty="0">
                <a:solidFill>
                  <a:srgbClr val="000000"/>
                </a:solidFill>
              </a:rPr>
              <a:t> в </a:t>
            </a:r>
            <a:r>
              <a:rPr lang="en-US" sz="2000" dirty="0">
                <a:solidFill>
                  <a:srgbClr val="000000"/>
                </a:solidFill>
              </a:rPr>
              <a:t>SEO (</a:t>
            </a:r>
            <a:r>
              <a:rPr lang="en-US" b="1" dirty="0"/>
              <a:t>Search Engine Optimization)</a:t>
            </a:r>
            <a:r>
              <a:rPr lang="en-US" sz="2000" dirty="0">
                <a:solidFill>
                  <a:srgbClr val="000000"/>
                </a:solidFill>
              </a:rPr>
              <a:t> - </a:t>
            </a:r>
            <a:r>
              <a:rPr lang="ru-RU" sz="2000" dirty="0" err="1">
                <a:solidFill>
                  <a:srgbClr val="000000"/>
                </a:solidFill>
              </a:rPr>
              <a:t>це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сегментація</a:t>
            </a:r>
            <a:r>
              <a:rPr lang="ru-RU" sz="2000" dirty="0">
                <a:solidFill>
                  <a:srgbClr val="000000"/>
                </a:solidFill>
              </a:rPr>
              <a:t> ЦА. </a:t>
            </a:r>
            <a:r>
              <a:rPr lang="ru-RU" sz="2000" dirty="0" err="1">
                <a:solidFill>
                  <a:srgbClr val="000000"/>
                </a:solidFill>
              </a:rPr>
              <a:t>Створюйте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окремий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Лендінгем</a:t>
            </a:r>
            <a:r>
              <a:rPr lang="ru-RU" sz="2000" dirty="0">
                <a:solidFill>
                  <a:srgbClr val="000000"/>
                </a:solidFill>
              </a:rPr>
              <a:t> на </a:t>
            </a:r>
            <a:r>
              <a:rPr lang="ru-RU" sz="2000" dirty="0" err="1">
                <a:solidFill>
                  <a:srgbClr val="000000"/>
                </a:solidFill>
              </a:rPr>
              <a:t>кожен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пошуковий</a:t>
            </a:r>
            <a:r>
              <a:rPr lang="ru-RU" sz="2000" dirty="0">
                <a:solidFill>
                  <a:srgbClr val="000000"/>
                </a:solidFill>
              </a:rPr>
              <a:t> запит - </a:t>
            </a:r>
            <a:r>
              <a:rPr lang="ru-RU" sz="2000" dirty="0" err="1">
                <a:solidFill>
                  <a:srgbClr val="000000"/>
                </a:solidFill>
              </a:rPr>
              <a:t>тоді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пошуковик</a:t>
            </a:r>
            <a:r>
              <a:rPr lang="ru-RU" sz="2000" dirty="0">
                <a:solidFill>
                  <a:srgbClr val="000000"/>
                </a:solidFill>
              </a:rPr>
              <a:t> добре проиндексирует </a:t>
            </a:r>
            <a:r>
              <a:rPr lang="ru-RU" sz="2000" dirty="0" err="1">
                <a:solidFill>
                  <a:srgbClr val="000000"/>
                </a:solidFill>
              </a:rPr>
              <a:t>сторінки</a:t>
            </a:r>
            <a:r>
              <a:rPr lang="ru-RU" sz="2000" dirty="0">
                <a:solidFill>
                  <a:srgbClr val="000000"/>
                </a:solidFill>
              </a:rPr>
              <a:t> і </a:t>
            </a:r>
            <a:r>
              <a:rPr lang="ru-RU" sz="2000" dirty="0" err="1">
                <a:solidFill>
                  <a:srgbClr val="000000"/>
                </a:solidFill>
              </a:rPr>
              <a:t>призведе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користувача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туди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куди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потрібно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</a:rPr>
              <a:t>В </a:t>
            </a:r>
            <a:r>
              <a:rPr lang="en-US" sz="2000" dirty="0">
                <a:solidFill>
                  <a:srgbClr val="000000"/>
                </a:solidFill>
              </a:rPr>
              <a:t>SEO </a:t>
            </a:r>
            <a:r>
              <a:rPr lang="ru-RU" sz="2000" dirty="0" err="1">
                <a:solidFill>
                  <a:srgbClr val="000000"/>
                </a:solidFill>
              </a:rPr>
              <a:t>таргетування</a:t>
            </a:r>
            <a:r>
              <a:rPr lang="ru-RU" sz="2000" dirty="0">
                <a:solidFill>
                  <a:srgbClr val="000000"/>
                </a:solidFill>
              </a:rPr>
              <a:t> по </a:t>
            </a:r>
            <a:r>
              <a:rPr lang="ru-RU" sz="2000" dirty="0" err="1">
                <a:solidFill>
                  <a:srgbClr val="000000"/>
                </a:solidFill>
              </a:rPr>
              <a:t>аудиторії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досягається</a:t>
            </a:r>
            <a:r>
              <a:rPr lang="ru-RU" sz="2000" dirty="0">
                <a:solidFill>
                  <a:srgbClr val="000000"/>
                </a:solidFill>
              </a:rPr>
              <a:t> за </a:t>
            </a:r>
            <a:r>
              <a:rPr lang="ru-RU" sz="2000" dirty="0" err="1">
                <a:solidFill>
                  <a:srgbClr val="000000"/>
                </a:solidFill>
              </a:rPr>
              <a:t>рахунок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оптимізації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під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таргінг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запити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  <a:r>
              <a:rPr lang="ru-RU" sz="2000" dirty="0" err="1">
                <a:solidFill>
                  <a:srgbClr val="000000"/>
                </a:solidFill>
              </a:rPr>
              <a:t>Охоплення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щодо</a:t>
            </a:r>
            <a:r>
              <a:rPr lang="ru-RU" sz="2000" dirty="0">
                <a:solidFill>
                  <a:srgbClr val="000000"/>
                </a:solidFill>
              </a:rPr>
              <a:t> широкий і є </a:t>
            </a:r>
            <a:r>
              <a:rPr lang="ru-RU" sz="2000" dirty="0" err="1">
                <a:solidFill>
                  <a:srgbClr val="000000"/>
                </a:solidFill>
              </a:rPr>
              <a:t>можливість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отримання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трафіку</a:t>
            </a:r>
            <a:r>
              <a:rPr lang="ru-RU" sz="2000" dirty="0">
                <a:solidFill>
                  <a:srgbClr val="000000"/>
                </a:solidFill>
              </a:rPr>
              <a:t> по </a:t>
            </a:r>
            <a:r>
              <a:rPr lang="ru-RU" sz="2000" dirty="0" err="1">
                <a:solidFill>
                  <a:srgbClr val="000000"/>
                </a:solidFill>
              </a:rPr>
              <a:t>суміжних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запитам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rgbClr val="000000"/>
                </a:solidFill>
              </a:rPr>
              <a:t>Вивчіть</a:t>
            </a:r>
            <a:r>
              <a:rPr lang="ru-RU" sz="2000" dirty="0">
                <a:solidFill>
                  <a:srgbClr val="000000"/>
                </a:solidFill>
              </a:rPr>
              <a:t> статистику </a:t>
            </a:r>
            <a:r>
              <a:rPr lang="ru-RU" sz="2000" dirty="0" err="1">
                <a:solidFill>
                  <a:srgbClr val="000000"/>
                </a:solidFill>
              </a:rPr>
              <a:t>запитів</a:t>
            </a:r>
            <a:endParaRPr lang="ru-RU" sz="20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rgbClr val="000000"/>
                </a:solidFill>
              </a:rPr>
              <a:t>Збільште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кількість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посадочних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сторінок</a:t>
            </a:r>
            <a:endParaRPr lang="ru-RU" sz="20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rgbClr val="000000"/>
                </a:solidFill>
              </a:rPr>
              <a:t>Зберіть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запити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під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кожну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посадкову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сторінку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211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462BD8-7933-4B50-BD02-A5EAC389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 fontScale="90000"/>
          </a:bodyPr>
          <a:lstStyle/>
          <a:p>
            <a:r>
              <a:rPr lang="ru-RU" sz="4300" b="1" dirty="0" err="1">
                <a:solidFill>
                  <a:schemeClr val="accent2">
                    <a:lumMod val="75000"/>
                  </a:schemeClr>
                </a:solidFill>
              </a:rPr>
              <a:t>Методи</a:t>
            </a:r>
            <a:r>
              <a:rPr lang="ru-RU" sz="43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300" b="1" dirty="0" err="1">
                <a:solidFill>
                  <a:schemeClr val="accent2">
                    <a:lumMod val="75000"/>
                  </a:schemeClr>
                </a:solidFill>
              </a:rPr>
              <a:t>таргетування</a:t>
            </a:r>
            <a:r>
              <a:rPr lang="ru-RU" sz="4300" b="1" dirty="0">
                <a:solidFill>
                  <a:schemeClr val="accent2">
                    <a:lumMod val="75000"/>
                  </a:schemeClr>
                </a:solidFill>
              </a:rPr>
              <a:t> для </a:t>
            </a:r>
            <a:r>
              <a:rPr lang="en-US" sz="4300" b="1" dirty="0">
                <a:solidFill>
                  <a:schemeClr val="accent2">
                    <a:lumMod val="75000"/>
                  </a:schemeClr>
                </a:solidFill>
              </a:rPr>
              <a:t>SMM</a:t>
            </a:r>
            <a:endParaRPr lang="ru-RU" sz="43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101EDF-8CC4-4440-8783-AB08A5416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954513" cy="3931920"/>
          </a:xfrm>
        </p:spPr>
        <p:txBody>
          <a:bodyPr>
            <a:normAutofit/>
          </a:bodyPr>
          <a:lstStyle/>
          <a:p>
            <a:r>
              <a:rPr lang="ru-RU" sz="2400" dirty="0" err="1"/>
              <a:t>Фахівці</a:t>
            </a:r>
            <a:r>
              <a:rPr lang="ru-RU" sz="2400" dirty="0"/>
              <a:t> з </a:t>
            </a:r>
            <a:r>
              <a:rPr lang="en-US" sz="2400" dirty="0"/>
              <a:t>SEO </a:t>
            </a:r>
            <a:r>
              <a:rPr lang="ru-RU" sz="2400" dirty="0"/>
              <a:t>і </a:t>
            </a:r>
            <a:r>
              <a:rPr lang="ru-RU" sz="2400" dirty="0" err="1"/>
              <a:t>контекстної</a:t>
            </a:r>
            <a:r>
              <a:rPr lang="ru-RU" sz="2400" dirty="0"/>
              <a:t> </a:t>
            </a:r>
            <a:r>
              <a:rPr lang="ru-RU" sz="2400" dirty="0" err="1"/>
              <a:t>реклами</a:t>
            </a:r>
            <a:r>
              <a:rPr lang="ru-RU" sz="2400" dirty="0"/>
              <a:t> </a:t>
            </a:r>
            <a:r>
              <a:rPr lang="ru-RU" sz="2400" dirty="0" err="1"/>
              <a:t>працюють</a:t>
            </a:r>
            <a:r>
              <a:rPr lang="ru-RU" sz="2400" dirty="0"/>
              <a:t> з </a:t>
            </a:r>
            <a:r>
              <a:rPr lang="ru-RU" sz="2400" dirty="0" err="1"/>
              <a:t>гарячою</a:t>
            </a:r>
            <a:r>
              <a:rPr lang="ru-RU" sz="2400" dirty="0"/>
              <a:t> </a:t>
            </a:r>
            <a:r>
              <a:rPr lang="ru-RU" sz="2400" dirty="0" err="1"/>
              <a:t>аудиторією</a:t>
            </a:r>
            <a:r>
              <a:rPr lang="ru-RU" sz="2400" dirty="0"/>
              <a:t>, яка </a:t>
            </a:r>
            <a:r>
              <a:rPr lang="ru-RU" sz="2400" dirty="0" err="1"/>
              <a:t>знає</a:t>
            </a:r>
            <a:r>
              <a:rPr lang="ru-RU" sz="2400" dirty="0"/>
              <a:t>, </a:t>
            </a:r>
            <a:r>
              <a:rPr lang="ru-RU" sz="2400" dirty="0" err="1"/>
              <a:t>чого</a:t>
            </a:r>
            <a:r>
              <a:rPr lang="ru-RU" sz="2400" dirty="0"/>
              <a:t> </a:t>
            </a:r>
            <a:r>
              <a:rPr lang="ru-RU" sz="2400" dirty="0" err="1"/>
              <a:t>хоче</a:t>
            </a:r>
            <a:r>
              <a:rPr lang="ru-RU" sz="2400" dirty="0"/>
              <a:t>, і активно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шукає</a:t>
            </a:r>
            <a:r>
              <a:rPr lang="ru-RU" sz="2400" dirty="0"/>
              <a:t>. </a:t>
            </a:r>
            <a:endParaRPr lang="en-US" sz="2400" dirty="0"/>
          </a:p>
          <a:p>
            <a:r>
              <a:rPr lang="ru-RU" sz="2400" dirty="0"/>
              <a:t>А в </a:t>
            </a:r>
            <a:r>
              <a:rPr lang="ru-RU" sz="2400" dirty="0" err="1"/>
              <a:t>Таргеті</a:t>
            </a:r>
            <a:r>
              <a:rPr lang="ru-RU" sz="2400" dirty="0"/>
              <a:t> в </a:t>
            </a:r>
            <a:r>
              <a:rPr lang="ru-RU" sz="2400" dirty="0" err="1"/>
              <a:t>соцмережах</a:t>
            </a:r>
            <a:r>
              <a:rPr lang="ru-RU" sz="2400" dirty="0"/>
              <a:t> </a:t>
            </a:r>
            <a:r>
              <a:rPr lang="ru-RU" sz="2400" dirty="0" err="1"/>
              <a:t>аудиторія</a:t>
            </a:r>
            <a:r>
              <a:rPr lang="ru-RU" sz="2400" dirty="0"/>
              <a:t> холодна - люди «</a:t>
            </a:r>
            <a:r>
              <a:rPr lang="ru-RU" sz="2400" dirty="0" err="1"/>
              <a:t>гуляють</a:t>
            </a:r>
            <a:r>
              <a:rPr lang="ru-RU" sz="2400" dirty="0"/>
              <a:t>» по </a:t>
            </a:r>
            <a:r>
              <a:rPr lang="ru-RU" sz="2400" dirty="0" err="1"/>
              <a:t>соцмережах</a:t>
            </a:r>
            <a:r>
              <a:rPr lang="ru-RU" sz="2400" dirty="0"/>
              <a:t> і не </a:t>
            </a:r>
            <a:r>
              <a:rPr lang="ru-RU" sz="2400" dirty="0" err="1"/>
              <a:t>планують</a:t>
            </a:r>
            <a:r>
              <a:rPr lang="ru-RU" sz="2400" dirty="0"/>
              <a:t> </a:t>
            </a:r>
            <a:r>
              <a:rPr lang="ru-RU" sz="2400" dirty="0" err="1"/>
              <a:t>нічого</a:t>
            </a:r>
            <a:r>
              <a:rPr lang="ru-RU" sz="2400" dirty="0"/>
              <a:t> </a:t>
            </a:r>
            <a:r>
              <a:rPr lang="ru-RU" sz="2400" dirty="0" err="1"/>
              <a:t>купувати</a:t>
            </a:r>
            <a:r>
              <a:rPr lang="ru-RU" sz="2400" dirty="0"/>
              <a:t>. Тут у вас </a:t>
            </a:r>
            <a:r>
              <a:rPr lang="ru-RU" sz="2400" dirty="0" err="1"/>
              <a:t>немає</a:t>
            </a:r>
            <a:r>
              <a:rPr lang="ru-RU" sz="2400" dirty="0"/>
              <a:t> часу на </a:t>
            </a:r>
            <a:r>
              <a:rPr lang="ru-RU" sz="2400" dirty="0" err="1"/>
              <a:t>підігрів</a:t>
            </a:r>
            <a:r>
              <a:rPr lang="ru-RU" sz="2400" dirty="0"/>
              <a:t> </a:t>
            </a:r>
            <a:r>
              <a:rPr lang="ru-RU" sz="2400" dirty="0" err="1"/>
              <a:t>аудиторії</a:t>
            </a:r>
            <a:r>
              <a:rPr lang="ru-RU" sz="2400" dirty="0"/>
              <a:t> - текст і картинка </a:t>
            </a:r>
            <a:r>
              <a:rPr lang="ru-RU" sz="2400" dirty="0" err="1"/>
              <a:t>повинні</a:t>
            </a:r>
            <a:r>
              <a:rPr lang="ru-RU" sz="2400" dirty="0"/>
              <a:t> </a:t>
            </a:r>
            <a:r>
              <a:rPr lang="ru-RU" sz="2400" dirty="0" err="1"/>
              <a:t>бити</a:t>
            </a:r>
            <a:r>
              <a:rPr lang="ru-RU" sz="2400" dirty="0"/>
              <a:t> в </a:t>
            </a:r>
            <a:r>
              <a:rPr lang="ru-RU" sz="2400" dirty="0" err="1"/>
              <a:t>ціль</a:t>
            </a:r>
            <a:r>
              <a:rPr lang="ru-RU" sz="2400" dirty="0"/>
              <a:t> з </a:t>
            </a:r>
            <a:r>
              <a:rPr lang="ru-RU" sz="2400" dirty="0" err="1"/>
              <a:t>першого</a:t>
            </a:r>
            <a:r>
              <a:rPr lang="ru-RU" sz="2400" dirty="0"/>
              <a:t> </a:t>
            </a:r>
            <a:r>
              <a:rPr lang="ru-RU" sz="2400" dirty="0" err="1"/>
              <a:t>речення</a:t>
            </a:r>
            <a:r>
              <a:rPr lang="ru-RU" sz="2400" dirty="0"/>
              <a:t>.</a:t>
            </a:r>
            <a:endParaRPr lang="en-US" sz="2400" dirty="0"/>
          </a:p>
          <a:p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потрібно</a:t>
            </a:r>
            <a:r>
              <a:rPr lang="ru-RU" sz="2400" dirty="0"/>
              <a:t> </a:t>
            </a:r>
            <a:r>
              <a:rPr lang="ru-RU" sz="2400" dirty="0" err="1"/>
              <a:t>робити</a:t>
            </a:r>
            <a:r>
              <a:rPr lang="ru-RU" sz="2400" dirty="0"/>
              <a:t>:</a:t>
            </a: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максимально </a:t>
            </a:r>
            <a:r>
              <a:rPr lang="ru-RU" sz="2400" dirty="0" err="1"/>
              <a:t>роздробити</a:t>
            </a:r>
            <a:r>
              <a:rPr lang="ru-RU" sz="2400" dirty="0"/>
              <a:t> ЦА і </a:t>
            </a:r>
            <a:r>
              <a:rPr lang="ru-RU" sz="2400" dirty="0" err="1"/>
              <a:t>потрапити</a:t>
            </a:r>
            <a:r>
              <a:rPr lang="ru-RU" sz="2400" dirty="0"/>
              <a:t> в запит кожного сегмента.</a:t>
            </a: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err="1"/>
              <a:t>знайти</a:t>
            </a:r>
            <a:r>
              <a:rPr lang="ru-RU" sz="2400" dirty="0"/>
              <a:t> </a:t>
            </a:r>
            <a:r>
              <a:rPr lang="ru-RU" sz="2400" dirty="0" err="1"/>
              <a:t>біль</a:t>
            </a:r>
            <a:r>
              <a:rPr lang="ru-RU" sz="2400" dirty="0"/>
              <a:t> кожного сегмента </a:t>
            </a:r>
            <a:r>
              <a:rPr lang="ru-RU" sz="2400" dirty="0" err="1"/>
              <a:t>своєї</a:t>
            </a:r>
            <a:r>
              <a:rPr lang="ru-RU" sz="2400" dirty="0"/>
              <a:t> ЦА і </a:t>
            </a:r>
            <a:r>
              <a:rPr lang="ru-RU" sz="2400" dirty="0" err="1"/>
              <a:t>дати</a:t>
            </a:r>
            <a:r>
              <a:rPr lang="ru-RU" sz="2400" dirty="0"/>
              <a:t> </a:t>
            </a:r>
            <a:r>
              <a:rPr lang="ru-RU" sz="2400" dirty="0" err="1"/>
              <a:t>таке</a:t>
            </a:r>
            <a:r>
              <a:rPr lang="ru-RU" sz="2400" dirty="0"/>
              <a:t> </a:t>
            </a:r>
            <a:r>
              <a:rPr lang="ru-RU" sz="2400" dirty="0" err="1"/>
              <a:t>рішення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людина</a:t>
            </a:r>
            <a:r>
              <a:rPr lang="ru-RU" sz="2400" dirty="0"/>
              <a:t>, яка </a:t>
            </a:r>
            <a:r>
              <a:rPr lang="ru-RU" sz="2400" dirty="0" err="1"/>
              <a:t>ще</a:t>
            </a:r>
            <a:r>
              <a:rPr lang="ru-RU" sz="2400" dirty="0"/>
              <a:t> </a:t>
            </a:r>
            <a:r>
              <a:rPr lang="ru-RU" sz="2400" dirty="0" err="1"/>
              <a:t>хвилину</a:t>
            </a:r>
            <a:r>
              <a:rPr lang="ru-RU" sz="2400" dirty="0"/>
              <a:t> тому не знав про ваш продукт, </a:t>
            </a:r>
            <a:r>
              <a:rPr lang="ru-RU" sz="2400" dirty="0" err="1"/>
              <a:t>зацікавився</a:t>
            </a:r>
            <a:r>
              <a:rPr lang="ru-RU" sz="2400" dirty="0"/>
              <a:t> і </a:t>
            </a:r>
            <a:r>
              <a:rPr lang="ru-RU" sz="2400" dirty="0" err="1"/>
              <a:t>перейшов</a:t>
            </a:r>
            <a:r>
              <a:rPr lang="ru-RU" sz="2400" dirty="0"/>
              <a:t> по </a:t>
            </a:r>
            <a:r>
              <a:rPr lang="ru-RU" sz="2400" dirty="0" err="1"/>
              <a:t>посиланню</a:t>
            </a:r>
            <a:r>
              <a:rPr lang="ru-RU" sz="2400" dirty="0"/>
              <a:t>.</a:t>
            </a:r>
          </a:p>
        </p:txBody>
      </p:sp>
      <p:pic>
        <p:nvPicPr>
          <p:cNvPr id="10242" name="Picture 2" descr="SMM - ЦЕЛИ И НЕОБХОДИМОСТЬ. ЗАЧЕМ НУЖЕН SMM И С ЧЕГО НАЧИНАТЬ? - VenWeb -  Заказать сайт. создание и поддержка веб сайтов любой сложности.">
            <a:extLst>
              <a:ext uri="{FF2B5EF4-FFF2-40B4-BE49-F238E27FC236}">
                <a16:creationId xmlns:a16="http://schemas.microsoft.com/office/drawing/2014/main" id="{68C212C6-C20B-4ACE-A464-BA2A20BBA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8987" y="214994"/>
            <a:ext cx="3999654" cy="186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181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06EAE-B91A-41E8-9D67-52DDDFAD9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ru-RU" sz="4600" err="1"/>
              <a:t>Тренди</a:t>
            </a:r>
            <a:r>
              <a:rPr lang="ru-RU" sz="4600"/>
              <a:t> в </a:t>
            </a:r>
            <a:r>
              <a:rPr lang="ru-RU" sz="4600" err="1"/>
              <a:t>підборі</a:t>
            </a:r>
            <a:r>
              <a:rPr lang="ru-RU" sz="4600"/>
              <a:t> </a:t>
            </a:r>
            <a:r>
              <a:rPr lang="ru-RU" sz="4600" err="1"/>
              <a:t>аудиторій</a:t>
            </a:r>
            <a:r>
              <a:rPr lang="ru-RU" sz="4600"/>
              <a:t>:</a:t>
            </a:r>
            <a:br>
              <a:rPr lang="en-US" sz="4600"/>
            </a:br>
            <a:endParaRPr lang="ru-RU" sz="46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108CB3-CB58-4616-9A15-522627E58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9330" y="804333"/>
            <a:ext cx="6257721" cy="5249334"/>
          </a:xfrm>
        </p:spPr>
        <p:txBody>
          <a:bodyPr anchor="ctr">
            <a:normAutofit/>
          </a:bodyPr>
          <a:lstStyle/>
          <a:p>
            <a:r>
              <a:rPr lang="en-US" dirty="0"/>
              <a:t>Look-a-like </a:t>
            </a:r>
            <a:r>
              <a:rPr lang="ru-RU" dirty="0"/>
              <a:t>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 </a:t>
            </a:r>
            <a:r>
              <a:rPr lang="en-US" dirty="0"/>
              <a:t>CRM</a:t>
            </a:r>
          </a:p>
          <a:p>
            <a:r>
              <a:rPr lang="ru-RU" dirty="0" err="1"/>
              <a:t>Ретаргетінг</a:t>
            </a:r>
            <a:endParaRPr lang="en-US" dirty="0"/>
          </a:p>
          <a:p>
            <a:r>
              <a:rPr lang="ru-RU" dirty="0" err="1"/>
              <a:t>Сегменти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майданчиків</a:t>
            </a:r>
            <a:endParaRPr lang="en-US" dirty="0"/>
          </a:p>
          <a:p>
            <a:r>
              <a:rPr lang="ru-RU" dirty="0" err="1"/>
              <a:t>Супергео</a:t>
            </a:r>
            <a:endParaRPr lang="en-US" dirty="0"/>
          </a:p>
          <a:p>
            <a:r>
              <a:rPr lang="ru-RU" dirty="0" err="1"/>
              <a:t>Парсинг</a:t>
            </a:r>
            <a:r>
              <a:rPr lang="ru-RU" dirty="0"/>
              <a:t> </a:t>
            </a:r>
            <a:r>
              <a:rPr lang="ru-RU" dirty="0" err="1"/>
              <a:t>аудиторій</a:t>
            </a:r>
            <a:r>
              <a:rPr lang="ru-RU" dirty="0"/>
              <a:t> (</a:t>
            </a:r>
            <a:r>
              <a:rPr lang="ru-RU" dirty="0" err="1"/>
              <a:t>вузький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широкий)</a:t>
            </a:r>
          </a:p>
        </p:txBody>
      </p:sp>
    </p:spTree>
    <p:extLst>
      <p:ext uri="{BB962C8B-B14F-4D97-AF65-F5344CB8AC3E}">
        <p14:creationId xmlns:p14="http://schemas.microsoft.com/office/powerpoint/2010/main" val="1749277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D7F194-CB01-43C5-A815-83834C84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ru-RU" sz="4600">
                <a:solidFill>
                  <a:srgbClr val="FFFFFF"/>
                </a:solidFill>
              </a:rPr>
              <a:t>Кому підходить </a:t>
            </a:r>
            <a:r>
              <a:rPr lang="en-US" sz="4600">
                <a:solidFill>
                  <a:srgbClr val="FFFFFF"/>
                </a:solidFill>
              </a:rPr>
              <a:t>Look-alike? </a:t>
            </a:r>
            <a:br>
              <a:rPr lang="en-US" sz="4600">
                <a:solidFill>
                  <a:srgbClr val="FFFFFF"/>
                </a:solidFill>
              </a:rPr>
            </a:br>
            <a:endParaRPr lang="ru-RU" sz="460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E1875F-78C3-4E94-B787-7A8F55EDC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r>
              <a:rPr lang="ru-RU" dirty="0" err="1"/>
              <a:t>Технологію</a:t>
            </a:r>
            <a:r>
              <a:rPr lang="ru-RU" dirty="0"/>
              <a:t>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спробувати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: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продаєте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в </a:t>
            </a:r>
            <a:r>
              <a:rPr lang="ru-RU" dirty="0" err="1"/>
              <a:t>інтернеті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пропонуєте</a:t>
            </a:r>
            <a:r>
              <a:rPr lang="ru-RU" dirty="0"/>
              <a:t> онлайн-</a:t>
            </a:r>
            <a:r>
              <a:rPr lang="ru-RU" dirty="0" err="1"/>
              <a:t>запис</a:t>
            </a:r>
            <a:r>
              <a:rPr lang="ru-RU" dirty="0"/>
              <a:t> на </a:t>
            </a:r>
            <a:r>
              <a:rPr lang="ru-RU" dirty="0" err="1"/>
              <a:t>ваші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;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ваші</a:t>
            </a:r>
            <a:r>
              <a:rPr lang="ru-RU" dirty="0"/>
              <a:t> </a:t>
            </a:r>
            <a:r>
              <a:rPr lang="ru-RU" dirty="0" err="1"/>
              <a:t>клієнти</a:t>
            </a:r>
            <a:r>
              <a:rPr lang="ru-RU" dirty="0"/>
              <a:t> </a:t>
            </a:r>
            <a:r>
              <a:rPr lang="ru-RU" dirty="0" err="1"/>
              <a:t>цікавляться</a:t>
            </a:r>
            <a:r>
              <a:rPr lang="ru-RU" dirty="0"/>
              <a:t> вашими товарами і </a:t>
            </a:r>
            <a:r>
              <a:rPr lang="ru-RU" dirty="0" err="1"/>
              <a:t>послугами</a:t>
            </a:r>
            <a:r>
              <a:rPr lang="ru-RU" dirty="0"/>
              <a:t> в </a:t>
            </a:r>
            <a:r>
              <a:rPr lang="ru-RU" dirty="0" err="1"/>
              <a:t>інтернеті</a:t>
            </a:r>
            <a:r>
              <a:rPr lang="ru-RU" dirty="0"/>
              <a:t> -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шукають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них, </a:t>
            </a:r>
            <a:r>
              <a:rPr lang="ru-RU" dirty="0" err="1"/>
              <a:t>дивляться</a:t>
            </a:r>
            <a:r>
              <a:rPr lang="ru-RU" dirty="0"/>
              <a:t> </a:t>
            </a:r>
            <a:r>
              <a:rPr lang="ru-RU" dirty="0" err="1"/>
              <a:t>відео</a:t>
            </a:r>
            <a:r>
              <a:rPr lang="ru-RU" dirty="0"/>
              <a:t>-огляди, </a:t>
            </a:r>
            <a:r>
              <a:rPr lang="ru-RU" dirty="0" err="1"/>
              <a:t>порівнюють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-магазинах і </a:t>
            </a:r>
            <a:r>
              <a:rPr lang="ru-RU" dirty="0" err="1"/>
              <a:t>читають</a:t>
            </a:r>
            <a:r>
              <a:rPr lang="ru-RU" dirty="0"/>
              <a:t> </a:t>
            </a:r>
            <a:r>
              <a:rPr lang="ru-RU" dirty="0" err="1"/>
              <a:t>відгуки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329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7F922-BD0D-47C0-8A96-E5948517B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solidFill>
                  <a:srgbClr val="FFFFFF"/>
                </a:solidFill>
              </a:rPr>
              <a:t>Парсер </a:t>
            </a:r>
            <a:r>
              <a:rPr lang="ru-RU" dirty="0" err="1">
                <a:solidFill>
                  <a:srgbClr val="FFFFFF"/>
                </a:solidFill>
              </a:rPr>
              <a:t>аудиторій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EB826F-CAB9-4C76-BB7C-7FB73D664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0"/>
            <a:ext cx="7240952" cy="6736080"/>
          </a:xfrm>
        </p:spPr>
        <p:txBody>
          <a:bodyPr anchor="ctr">
            <a:normAutofit/>
          </a:bodyPr>
          <a:lstStyle/>
          <a:p>
            <a:r>
              <a:rPr lang="ru-RU" sz="2000" dirty="0"/>
              <a:t>Парсер </a:t>
            </a:r>
            <a:r>
              <a:rPr lang="ru-RU" sz="2000" dirty="0" err="1"/>
              <a:t>аудиторій</a:t>
            </a:r>
            <a:r>
              <a:rPr lang="ru-RU" sz="2000" dirty="0"/>
              <a:t> -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програма</a:t>
            </a:r>
            <a:r>
              <a:rPr lang="ru-RU" sz="2000" dirty="0"/>
              <a:t>, яка </a:t>
            </a:r>
            <a:r>
              <a:rPr lang="ru-RU" sz="2000" dirty="0" err="1"/>
              <a:t>знаходить</a:t>
            </a:r>
            <a:r>
              <a:rPr lang="ru-RU" sz="2000" dirty="0"/>
              <a:t> </a:t>
            </a:r>
            <a:r>
              <a:rPr lang="ru-RU" sz="2000" dirty="0" err="1"/>
              <a:t>користувачів</a:t>
            </a:r>
            <a:r>
              <a:rPr lang="ru-RU" sz="2000" dirty="0"/>
              <a:t> </a:t>
            </a:r>
            <a:r>
              <a:rPr lang="ru-RU" sz="2000" dirty="0" err="1"/>
              <a:t>соціальної</a:t>
            </a:r>
            <a:r>
              <a:rPr lang="ru-RU" sz="2000" dirty="0"/>
              <a:t> </a:t>
            </a:r>
            <a:r>
              <a:rPr lang="ru-RU" sz="2000" dirty="0" err="1"/>
              <a:t>мережі</a:t>
            </a:r>
            <a:r>
              <a:rPr lang="ru-RU" sz="2000" dirty="0"/>
              <a:t> за </a:t>
            </a:r>
            <a:r>
              <a:rPr lang="ru-RU" sz="2000" dirty="0" err="1"/>
              <a:t>заданим</a:t>
            </a:r>
            <a:r>
              <a:rPr lang="ru-RU" sz="2000" dirty="0"/>
              <a:t> алгоритмом і становить з них </a:t>
            </a:r>
            <a:r>
              <a:rPr lang="ru-RU" sz="2000" dirty="0" err="1"/>
              <a:t>готовий</a:t>
            </a:r>
            <a:r>
              <a:rPr lang="ru-RU" sz="2000" dirty="0"/>
              <a:t> список. </a:t>
            </a:r>
            <a:r>
              <a:rPr lang="ru-RU" sz="2000" dirty="0" err="1"/>
              <a:t>Зазвичай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вивантажити</a:t>
            </a:r>
            <a:r>
              <a:rPr lang="ru-RU" sz="2000" dirty="0"/>
              <a:t> в </a:t>
            </a:r>
            <a:r>
              <a:rPr lang="ru-RU" sz="2000" dirty="0" err="1"/>
              <a:t>вигляді</a:t>
            </a:r>
            <a:r>
              <a:rPr lang="ru-RU" sz="2000" dirty="0"/>
              <a:t> файлу, </a:t>
            </a:r>
            <a:r>
              <a:rPr lang="ru-RU" sz="2000" dirty="0" err="1"/>
              <a:t>сумісного</a:t>
            </a:r>
            <a:r>
              <a:rPr lang="ru-RU" sz="2000" dirty="0"/>
              <a:t> з </a:t>
            </a:r>
            <a:r>
              <a:rPr lang="ru-RU" sz="2000" dirty="0" err="1"/>
              <a:t>вимогами</a:t>
            </a:r>
            <a:r>
              <a:rPr lang="ru-RU" sz="2000" dirty="0"/>
              <a:t> </a:t>
            </a:r>
            <a:r>
              <a:rPr lang="ru-RU" sz="2000" dirty="0" err="1"/>
              <a:t>рекламних</a:t>
            </a:r>
            <a:r>
              <a:rPr lang="ru-RU" sz="2000" dirty="0"/>
              <a:t> </a:t>
            </a:r>
            <a:r>
              <a:rPr lang="ru-RU" sz="2000" dirty="0" err="1"/>
              <a:t>платформ.Крім</a:t>
            </a:r>
            <a:r>
              <a:rPr lang="ru-RU" sz="2000" dirty="0"/>
              <a:t> </a:t>
            </a:r>
            <a:r>
              <a:rPr lang="ru-RU" sz="2000" dirty="0" err="1"/>
              <a:t>окремих</a:t>
            </a:r>
            <a:r>
              <a:rPr lang="ru-RU" sz="2000" dirty="0"/>
              <a:t> </a:t>
            </a:r>
            <a:r>
              <a:rPr lang="ru-RU" sz="2000" dirty="0" err="1"/>
              <a:t>акаунтів</a:t>
            </a:r>
            <a:r>
              <a:rPr lang="ru-RU" sz="2000" dirty="0"/>
              <a:t>, </a:t>
            </a:r>
            <a:r>
              <a:rPr lang="ru-RU" sz="2000" dirty="0" err="1"/>
              <a:t>багато</a:t>
            </a:r>
            <a:r>
              <a:rPr lang="ru-RU" sz="2000" dirty="0"/>
              <a:t> </a:t>
            </a:r>
            <a:r>
              <a:rPr lang="ru-RU" sz="2000" dirty="0" err="1"/>
              <a:t>парсери</a:t>
            </a:r>
            <a:r>
              <a:rPr lang="ru-RU" sz="2000" dirty="0"/>
              <a:t> </a:t>
            </a:r>
            <a:r>
              <a:rPr lang="ru-RU" sz="2000" dirty="0" err="1"/>
              <a:t>вміють</a:t>
            </a:r>
            <a:r>
              <a:rPr lang="ru-RU" sz="2000" dirty="0"/>
              <a:t> </a:t>
            </a:r>
            <a:r>
              <a:rPr lang="ru-RU" sz="2000" dirty="0" err="1"/>
              <a:t>шукати</a:t>
            </a:r>
            <a:r>
              <a:rPr lang="ru-RU" sz="2000" dirty="0"/>
              <a:t> </a:t>
            </a:r>
            <a:r>
              <a:rPr lang="ru-RU" sz="2000" dirty="0" err="1"/>
              <a:t>спільноти</a:t>
            </a:r>
            <a:r>
              <a:rPr lang="ru-RU" sz="2000" dirty="0"/>
              <a:t> з </a:t>
            </a:r>
            <a:r>
              <a:rPr lang="ru-RU" sz="2000" dirty="0" err="1"/>
              <a:t>цільовою</a:t>
            </a:r>
            <a:r>
              <a:rPr lang="ru-RU" sz="2000" dirty="0"/>
              <a:t> </a:t>
            </a:r>
            <a:r>
              <a:rPr lang="ru-RU" sz="2000" dirty="0" err="1"/>
              <a:t>аудиторією</a:t>
            </a:r>
            <a:r>
              <a:rPr lang="ru-RU" sz="2000" dirty="0"/>
              <a:t>.</a:t>
            </a:r>
          </a:p>
          <a:p>
            <a:r>
              <a:rPr lang="ru-RU" sz="2000" dirty="0"/>
              <a:t> </a:t>
            </a:r>
            <a:endParaRPr lang="en-US" sz="20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 err="1"/>
              <a:t>Критеріями</a:t>
            </a:r>
            <a:r>
              <a:rPr lang="ru-RU" sz="2000" dirty="0"/>
              <a:t> </a:t>
            </a:r>
            <a:r>
              <a:rPr lang="ru-RU" sz="2000" dirty="0" err="1"/>
              <a:t>підбору</a:t>
            </a:r>
            <a:r>
              <a:rPr lang="ru-RU" sz="2000" dirty="0"/>
              <a:t> </a:t>
            </a:r>
            <a:r>
              <a:rPr lang="ru-RU" sz="2000" dirty="0" err="1"/>
              <a:t>груп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виступати</a:t>
            </a:r>
            <a:r>
              <a:rPr lang="ru-RU" sz="2000" dirty="0"/>
              <a:t>:</a:t>
            </a:r>
            <a:endParaRPr lang="en-US" sz="20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 err="1"/>
              <a:t>ключові</a:t>
            </a:r>
            <a:r>
              <a:rPr lang="ru-RU" sz="2000" dirty="0"/>
              <a:t> слова в постах </a:t>
            </a:r>
            <a:r>
              <a:rPr lang="ru-RU" sz="2000" dirty="0" err="1"/>
              <a:t>спільноти</a:t>
            </a:r>
            <a:r>
              <a:rPr lang="ru-RU" sz="2000" dirty="0"/>
              <a:t>;</a:t>
            </a:r>
            <a:endParaRPr lang="en-US" sz="20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 err="1"/>
              <a:t>інтереси</a:t>
            </a:r>
            <a:r>
              <a:rPr lang="ru-RU" sz="2000" dirty="0"/>
              <a:t> </a:t>
            </a:r>
            <a:r>
              <a:rPr lang="ru-RU" sz="2000" dirty="0" err="1"/>
              <a:t>передплатників</a:t>
            </a:r>
            <a:r>
              <a:rPr lang="ru-RU" sz="2000" dirty="0"/>
              <a:t>;</a:t>
            </a:r>
            <a:endParaRPr lang="en-US" sz="20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 err="1"/>
              <a:t>геоположеніе</a:t>
            </a:r>
            <a:r>
              <a:rPr lang="ru-RU" sz="2000" dirty="0"/>
              <a:t> </a:t>
            </a:r>
            <a:r>
              <a:rPr lang="ru-RU" sz="2000" dirty="0" err="1"/>
              <a:t>аудиторії</a:t>
            </a:r>
            <a:r>
              <a:rPr lang="ru-RU" sz="2000" dirty="0"/>
              <a:t>;</a:t>
            </a:r>
            <a:endParaRPr lang="en-US" sz="20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 err="1"/>
              <a:t>наявність</a:t>
            </a:r>
            <a:r>
              <a:rPr lang="ru-RU" sz="2000" dirty="0"/>
              <a:t> «</a:t>
            </a:r>
            <a:r>
              <a:rPr lang="ru-RU" sz="2000" dirty="0" err="1"/>
              <a:t>вогню</a:t>
            </a:r>
            <a:r>
              <a:rPr lang="ru-RU" sz="2000" dirty="0"/>
              <a:t> Прометея» (</a:t>
            </a:r>
            <a:r>
              <a:rPr lang="ru-RU" sz="2000" dirty="0" err="1"/>
              <a:t>мітки</a:t>
            </a:r>
            <a:r>
              <a:rPr lang="ru-RU" sz="2000" dirty="0"/>
              <a:t>, яку </a:t>
            </a:r>
            <a:r>
              <a:rPr lang="ru-RU" sz="2000" dirty="0" err="1"/>
              <a:t>отримують</a:t>
            </a:r>
            <a:r>
              <a:rPr lang="ru-RU" sz="2000" dirty="0"/>
              <a:t> </a:t>
            </a:r>
            <a:r>
              <a:rPr lang="ru-RU" sz="2000" dirty="0" err="1"/>
              <a:t>активні</a:t>
            </a:r>
            <a:r>
              <a:rPr lang="ru-RU" sz="2000" dirty="0"/>
              <a:t> і </a:t>
            </a:r>
            <a:r>
              <a:rPr lang="ru-RU" sz="2000" dirty="0" err="1"/>
              <a:t>цікаві</a:t>
            </a:r>
            <a:r>
              <a:rPr lang="ru-RU" sz="2000" dirty="0"/>
              <a:t> </a:t>
            </a:r>
            <a:r>
              <a:rPr lang="ru-RU" sz="2000" dirty="0" err="1"/>
              <a:t>паблік</a:t>
            </a:r>
            <a:r>
              <a:rPr lang="ru-RU" sz="2000" dirty="0"/>
              <a:t>) і </a:t>
            </a:r>
            <a:r>
              <a:rPr lang="ru-RU" sz="2000" dirty="0" err="1"/>
              <a:t>ін</a:t>
            </a:r>
            <a:r>
              <a:rPr lang="ru-RU" sz="2000" dirty="0"/>
              <a:t>.</a:t>
            </a:r>
            <a:endParaRPr lang="en-US" sz="2000" dirty="0"/>
          </a:p>
          <a:p>
            <a:r>
              <a:rPr lang="ru-RU" sz="2000" dirty="0"/>
              <a:t>Для </a:t>
            </a:r>
            <a:r>
              <a:rPr lang="ru-RU" sz="2000" dirty="0" err="1"/>
              <a:t>пошуку</a:t>
            </a:r>
            <a:r>
              <a:rPr lang="ru-RU" sz="2000" dirty="0"/>
              <a:t> </a:t>
            </a:r>
            <a:r>
              <a:rPr lang="ru-RU" sz="2000" dirty="0" err="1"/>
              <a:t>користувачів</a:t>
            </a:r>
            <a:r>
              <a:rPr lang="ru-RU" sz="2000" dirty="0"/>
              <a:t> </a:t>
            </a:r>
            <a:r>
              <a:rPr lang="ru-RU" sz="2000" dirty="0" err="1"/>
              <a:t>параметрів</a:t>
            </a:r>
            <a:r>
              <a:rPr lang="ru-RU" sz="2000" dirty="0"/>
              <a:t> </a:t>
            </a:r>
            <a:r>
              <a:rPr lang="ru-RU" sz="2000" dirty="0" err="1"/>
              <a:t>куди</a:t>
            </a:r>
            <a:r>
              <a:rPr lang="ru-RU" sz="2000" dirty="0"/>
              <a:t> </a:t>
            </a:r>
            <a:r>
              <a:rPr lang="ru-RU" sz="2000" dirty="0" err="1"/>
              <a:t>більше</a:t>
            </a:r>
            <a:r>
              <a:rPr lang="ru-RU" sz="2000" dirty="0"/>
              <a:t>. </a:t>
            </a:r>
            <a:r>
              <a:rPr lang="uk-UA" sz="2000" dirty="0"/>
              <a:t>Н</a:t>
            </a:r>
            <a:r>
              <a:rPr lang="ru-RU" sz="2000" dirty="0" err="1"/>
              <a:t>априклад</a:t>
            </a:r>
            <a:r>
              <a:rPr lang="ru-RU" sz="2000" dirty="0"/>
              <a:t>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 err="1"/>
              <a:t>ім’я</a:t>
            </a:r>
            <a:r>
              <a:rPr lang="ru-RU" sz="2000" dirty="0"/>
              <a:t>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/>
              <a:t>статус;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 err="1"/>
              <a:t>місце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і посада;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/>
              <a:t>лайки і </a:t>
            </a:r>
            <a:r>
              <a:rPr lang="ru-RU" sz="2000" dirty="0" err="1"/>
              <a:t>коментарі</a:t>
            </a:r>
            <a:r>
              <a:rPr lang="ru-RU" sz="2000" dirty="0"/>
              <a:t> до </a:t>
            </a:r>
            <a:r>
              <a:rPr lang="ru-RU" sz="2000" dirty="0" err="1"/>
              <a:t>конкретних</a:t>
            </a:r>
            <a:r>
              <a:rPr lang="ru-RU" sz="2000" dirty="0"/>
              <a:t> постам;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 err="1"/>
              <a:t>родинні</a:t>
            </a:r>
            <a:r>
              <a:rPr lang="ru-RU" sz="2000" dirty="0"/>
              <a:t> </a:t>
            </a:r>
            <a:r>
              <a:rPr lang="ru-RU" sz="2000" dirty="0" err="1"/>
              <a:t>зв'язки</a:t>
            </a:r>
            <a:r>
              <a:rPr lang="ru-RU" sz="2000" dirty="0"/>
              <a:t>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dirty="0" err="1"/>
              <a:t>наявність</a:t>
            </a:r>
            <a:r>
              <a:rPr lang="ru-RU" sz="2000" dirty="0"/>
              <a:t> </a:t>
            </a:r>
            <a:r>
              <a:rPr lang="ru-RU" sz="2000" dirty="0" err="1"/>
              <a:t>цільової</a:t>
            </a:r>
            <a:r>
              <a:rPr lang="ru-RU" sz="2000" dirty="0"/>
              <a:t> </a:t>
            </a:r>
            <a:r>
              <a:rPr lang="ru-RU" sz="2000" dirty="0" err="1"/>
              <a:t>аудиторії</a:t>
            </a:r>
            <a:r>
              <a:rPr lang="ru-RU" sz="2000" dirty="0"/>
              <a:t> в </a:t>
            </a:r>
            <a:r>
              <a:rPr lang="ru-RU" sz="2000" dirty="0" err="1"/>
              <a:t>друзях</a:t>
            </a:r>
            <a:r>
              <a:rPr lang="ru-RU" sz="2000" dirty="0"/>
              <a:t> і </a:t>
            </a:r>
            <a:r>
              <a:rPr lang="ru-RU" sz="2000" dirty="0" err="1"/>
              <a:t>передплатників</a:t>
            </a:r>
            <a:r>
              <a:rPr lang="ru-RU" sz="2000" dirty="0"/>
              <a:t>.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838958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Таргетинг объявлений в КМС Google Ads и его виды">
            <a:extLst>
              <a:ext uri="{FF2B5EF4-FFF2-40B4-BE49-F238E27FC236}">
                <a16:creationId xmlns:a16="http://schemas.microsoft.com/office/drawing/2014/main" id="{70474D2C-F480-46E9-AF81-1D7E452E3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3" r="2386" b="930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49E08AF5-3E90-4033-8EC2-5D18E03DF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36D2A3-D2C0-41F5-9164-0801CDA43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ru-RU" sz="3100" dirty="0">
                <a:solidFill>
                  <a:srgbClr val="000000"/>
                </a:solidFill>
              </a:rPr>
              <a:t>Як </a:t>
            </a:r>
            <a:r>
              <a:rPr lang="ru-RU" sz="3100" dirty="0" err="1">
                <a:solidFill>
                  <a:srgbClr val="000000"/>
                </a:solidFill>
              </a:rPr>
              <a:t>сегментувати</a:t>
            </a:r>
            <a:r>
              <a:rPr lang="ru-RU" sz="3100" dirty="0">
                <a:solidFill>
                  <a:srgbClr val="000000"/>
                </a:solidFill>
              </a:rPr>
              <a:t> </a:t>
            </a:r>
            <a:r>
              <a:rPr lang="ru-RU" sz="3100" dirty="0" err="1">
                <a:solidFill>
                  <a:srgbClr val="000000"/>
                </a:solidFill>
              </a:rPr>
              <a:t>аудиторію</a:t>
            </a:r>
            <a:r>
              <a:rPr lang="ru-RU" sz="3100" dirty="0">
                <a:solidFill>
                  <a:srgbClr val="000000"/>
                </a:solidFill>
              </a:rPr>
              <a:t>, </a:t>
            </a:r>
            <a:r>
              <a:rPr lang="ru-RU" sz="3100" dirty="0" err="1">
                <a:solidFill>
                  <a:srgbClr val="000000"/>
                </a:solidFill>
              </a:rPr>
              <a:t>щоб</a:t>
            </a:r>
            <a:r>
              <a:rPr lang="ru-RU" sz="3100" dirty="0">
                <a:solidFill>
                  <a:srgbClr val="000000"/>
                </a:solidFill>
              </a:rPr>
              <a:t> </a:t>
            </a:r>
            <a:r>
              <a:rPr lang="ru-RU" sz="3100" dirty="0" err="1">
                <a:solidFill>
                  <a:srgbClr val="000000"/>
                </a:solidFill>
              </a:rPr>
              <a:t>налаштувати</a:t>
            </a:r>
            <a:r>
              <a:rPr lang="ru-RU" sz="3100" dirty="0">
                <a:solidFill>
                  <a:srgbClr val="000000"/>
                </a:solidFill>
              </a:rPr>
              <a:t> </a:t>
            </a:r>
            <a:r>
              <a:rPr lang="ru-RU" sz="3100" dirty="0" err="1">
                <a:solidFill>
                  <a:srgbClr val="000000"/>
                </a:solidFill>
              </a:rPr>
              <a:t>правильний</a:t>
            </a:r>
            <a:r>
              <a:rPr lang="ru-RU" sz="3100" dirty="0">
                <a:solidFill>
                  <a:srgbClr val="000000"/>
                </a:solidFill>
              </a:rPr>
              <a:t> таргетинг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F171EE2-1899-4B71-B6F6-B7A0050CC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586FC9-0DBD-4130-8D68-AAA85A133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>
            <a:normAutofit/>
          </a:bodyPr>
          <a:lstStyle/>
          <a:p>
            <a:pPr algn="just"/>
            <a:r>
              <a:rPr lang="ru-RU" sz="1800" i="1" dirty="0">
                <a:solidFill>
                  <a:srgbClr val="000000"/>
                </a:solidFill>
              </a:rPr>
              <a:t>Для </a:t>
            </a:r>
            <a:r>
              <a:rPr lang="ru-RU" sz="1800" i="1" dirty="0" err="1">
                <a:solidFill>
                  <a:srgbClr val="000000"/>
                </a:solidFill>
              </a:rPr>
              <a:t>інтернет</a:t>
            </a:r>
            <a:r>
              <a:rPr lang="ru-RU" sz="1800" i="1" dirty="0">
                <a:solidFill>
                  <a:srgbClr val="000000"/>
                </a:solidFill>
              </a:rPr>
              <a:t>-маркетолога </a:t>
            </a:r>
            <a:r>
              <a:rPr lang="ru-RU" sz="1800" i="1" dirty="0" err="1">
                <a:solidFill>
                  <a:srgbClr val="000000"/>
                </a:solidFill>
              </a:rPr>
              <a:t>сегментація</a:t>
            </a:r>
            <a:r>
              <a:rPr lang="ru-RU" sz="1800" i="1" dirty="0">
                <a:solidFill>
                  <a:srgbClr val="000000"/>
                </a:solidFill>
              </a:rPr>
              <a:t> </a:t>
            </a:r>
            <a:r>
              <a:rPr lang="ru-RU" sz="1800" i="1" dirty="0" err="1">
                <a:solidFill>
                  <a:srgbClr val="000000"/>
                </a:solidFill>
              </a:rPr>
              <a:t>аудиторії</a:t>
            </a:r>
            <a:r>
              <a:rPr lang="ru-RU" sz="1800" i="1" dirty="0">
                <a:solidFill>
                  <a:srgbClr val="000000"/>
                </a:solidFill>
              </a:rPr>
              <a:t> - </a:t>
            </a:r>
            <a:r>
              <a:rPr lang="ru-RU" sz="1800" i="1" dirty="0" err="1">
                <a:solidFill>
                  <a:srgbClr val="000000"/>
                </a:solidFill>
              </a:rPr>
              <a:t>це</a:t>
            </a:r>
            <a:r>
              <a:rPr lang="ru-RU" sz="1800" i="1" dirty="0">
                <a:solidFill>
                  <a:srgbClr val="000000"/>
                </a:solidFill>
              </a:rPr>
              <a:t> </a:t>
            </a:r>
            <a:r>
              <a:rPr lang="ru-RU" sz="1800" i="1" dirty="0" err="1">
                <a:solidFill>
                  <a:srgbClr val="000000"/>
                </a:solidFill>
              </a:rPr>
              <a:t>ключове</a:t>
            </a:r>
            <a:r>
              <a:rPr lang="ru-RU" sz="1800" i="1" dirty="0">
                <a:solidFill>
                  <a:srgbClr val="000000"/>
                </a:solidFill>
              </a:rPr>
              <a:t> </a:t>
            </a:r>
            <a:r>
              <a:rPr lang="ru-RU" sz="1800" i="1" dirty="0" err="1">
                <a:solidFill>
                  <a:srgbClr val="000000"/>
                </a:solidFill>
              </a:rPr>
              <a:t>завдання</a:t>
            </a:r>
            <a:r>
              <a:rPr lang="ru-RU" sz="1800" i="1" dirty="0">
                <a:solidFill>
                  <a:srgbClr val="000000"/>
                </a:solidFill>
              </a:rPr>
              <a:t> в </a:t>
            </a:r>
            <a:r>
              <a:rPr lang="ru-RU" sz="1800" i="1" dirty="0" err="1">
                <a:solidFill>
                  <a:srgbClr val="000000"/>
                </a:solidFill>
              </a:rPr>
              <a:t>побудові</a:t>
            </a:r>
            <a:r>
              <a:rPr lang="ru-RU" sz="1800" i="1" dirty="0">
                <a:solidFill>
                  <a:srgbClr val="000000"/>
                </a:solidFill>
              </a:rPr>
              <a:t> </a:t>
            </a:r>
            <a:r>
              <a:rPr lang="ru-RU" sz="1800" i="1" dirty="0" err="1">
                <a:solidFill>
                  <a:srgbClr val="000000"/>
                </a:solidFill>
              </a:rPr>
              <a:t>маркетингових</a:t>
            </a:r>
            <a:r>
              <a:rPr lang="ru-RU" sz="1800" i="1" dirty="0">
                <a:solidFill>
                  <a:srgbClr val="000000"/>
                </a:solidFill>
              </a:rPr>
              <a:t> </a:t>
            </a:r>
            <a:r>
              <a:rPr lang="ru-RU" sz="1800" i="1" dirty="0" err="1">
                <a:solidFill>
                  <a:srgbClr val="000000"/>
                </a:solidFill>
              </a:rPr>
              <a:t>стратегій</a:t>
            </a:r>
            <a:r>
              <a:rPr lang="ru-RU" sz="1800" i="1" dirty="0">
                <a:solidFill>
                  <a:srgbClr val="000000"/>
                </a:solidFill>
              </a:rPr>
              <a:t>. </a:t>
            </a:r>
            <a:r>
              <a:rPr lang="ru-RU" sz="1800" i="1" dirty="0" err="1">
                <a:solidFill>
                  <a:srgbClr val="000000"/>
                </a:solidFill>
              </a:rPr>
              <a:t>Сегментувати</a:t>
            </a:r>
            <a:r>
              <a:rPr lang="ru-RU" sz="1800" i="1" dirty="0">
                <a:solidFill>
                  <a:srgbClr val="000000"/>
                </a:solidFill>
              </a:rPr>
              <a:t> </a:t>
            </a:r>
            <a:r>
              <a:rPr lang="ru-RU" sz="1800" i="1" dirty="0" err="1">
                <a:solidFill>
                  <a:srgbClr val="000000"/>
                </a:solidFill>
              </a:rPr>
              <a:t>цільову</a:t>
            </a:r>
            <a:r>
              <a:rPr lang="ru-RU" sz="1800" i="1" dirty="0">
                <a:solidFill>
                  <a:srgbClr val="000000"/>
                </a:solidFill>
              </a:rPr>
              <a:t> </a:t>
            </a:r>
            <a:r>
              <a:rPr lang="ru-RU" sz="1800" i="1" dirty="0" err="1">
                <a:solidFill>
                  <a:srgbClr val="000000"/>
                </a:solidFill>
              </a:rPr>
              <a:t>аудиторію</a:t>
            </a:r>
            <a:r>
              <a:rPr lang="ru-RU" sz="1800" i="1" dirty="0">
                <a:solidFill>
                  <a:srgbClr val="000000"/>
                </a:solidFill>
              </a:rPr>
              <a:t>, </a:t>
            </a:r>
            <a:r>
              <a:rPr lang="ru-RU" sz="1800" i="1" dirty="0" err="1">
                <a:solidFill>
                  <a:srgbClr val="000000"/>
                </a:solidFill>
              </a:rPr>
              <a:t>потрібно</a:t>
            </a:r>
            <a:r>
              <a:rPr lang="ru-RU" sz="1800" i="1" dirty="0">
                <a:solidFill>
                  <a:srgbClr val="000000"/>
                </a:solidFill>
              </a:rPr>
              <a:t>, як </a:t>
            </a:r>
            <a:r>
              <a:rPr lang="ru-RU" sz="1800" i="1" dirty="0" err="1">
                <a:solidFill>
                  <a:srgbClr val="000000"/>
                </a:solidFill>
              </a:rPr>
              <a:t>мінімум</a:t>
            </a:r>
            <a:r>
              <a:rPr lang="ru-RU" sz="1800" i="1" dirty="0">
                <a:solidFill>
                  <a:srgbClr val="000000"/>
                </a:solidFill>
              </a:rPr>
              <a:t>, з </a:t>
            </a:r>
            <a:r>
              <a:rPr lang="ru-RU" sz="1800" i="1" dirty="0" err="1">
                <a:solidFill>
                  <a:srgbClr val="000000"/>
                </a:solidFill>
              </a:rPr>
              <a:t>двох</a:t>
            </a:r>
            <a:r>
              <a:rPr lang="ru-RU" sz="1800" i="1" dirty="0">
                <a:solidFill>
                  <a:srgbClr val="000000"/>
                </a:solidFill>
              </a:rPr>
              <a:t> причин: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</a:rPr>
              <a:t>Ваша ЦА, </a:t>
            </a:r>
            <a:r>
              <a:rPr lang="ru-RU" dirty="0" err="1">
                <a:solidFill>
                  <a:srgbClr val="000000"/>
                </a:solidFill>
              </a:rPr>
              <a:t>ймовірно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неоднорідна</a:t>
            </a:r>
            <a:r>
              <a:rPr lang="ru-RU" dirty="0">
                <a:solidFill>
                  <a:srgbClr val="000000"/>
                </a:solidFill>
              </a:rPr>
              <a:t>. </a:t>
            </a:r>
            <a:r>
              <a:rPr lang="ru-RU" dirty="0" err="1">
                <a:solidFill>
                  <a:srgbClr val="000000"/>
                </a:solidFill>
              </a:rPr>
              <a:t>Отже</a:t>
            </a:r>
            <a:r>
              <a:rPr lang="ru-RU" dirty="0">
                <a:solidFill>
                  <a:srgbClr val="000000"/>
                </a:solidFill>
              </a:rPr>
              <a:t>, у </a:t>
            </a:r>
            <a:r>
              <a:rPr lang="ru-RU" dirty="0" err="1">
                <a:solidFill>
                  <a:srgbClr val="000000"/>
                </a:solidFill>
              </a:rPr>
              <a:t>покупців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різна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мотивація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процес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вибору</a:t>
            </a:r>
            <a:r>
              <a:rPr lang="ru-RU" dirty="0">
                <a:solidFill>
                  <a:srgbClr val="000000"/>
                </a:solidFill>
              </a:rPr>
              <a:t> і потреби.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err="1">
                <a:solidFill>
                  <a:srgbClr val="000000"/>
                </a:solidFill>
              </a:rPr>
              <a:t>Якщо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ви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розіб'єте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аудиторію</a:t>
            </a:r>
            <a:r>
              <a:rPr lang="ru-RU" dirty="0">
                <a:solidFill>
                  <a:srgbClr val="000000"/>
                </a:solidFill>
              </a:rPr>
              <a:t> на </a:t>
            </a:r>
            <a:r>
              <a:rPr lang="ru-RU" dirty="0" err="1">
                <a:solidFill>
                  <a:srgbClr val="000000"/>
                </a:solidFill>
              </a:rPr>
              <a:t>сегменти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ви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зможете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робити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більш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персоналізовані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пропозиції</a:t>
            </a:r>
            <a:r>
              <a:rPr lang="ru-RU" dirty="0">
                <a:solidFill>
                  <a:srgbClr val="000000"/>
                </a:solidFill>
              </a:rPr>
              <a:t> та рекламу. </a:t>
            </a:r>
            <a:r>
              <a:rPr lang="ru-RU" dirty="0" err="1">
                <a:solidFill>
                  <a:srgbClr val="000000"/>
                </a:solidFill>
              </a:rPr>
              <a:t>Це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допоможе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підвищити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конверсію</a:t>
            </a:r>
            <a:r>
              <a:rPr lang="ru-RU" dirty="0">
                <a:solidFill>
                  <a:srgbClr val="000000"/>
                </a:solidFill>
              </a:rPr>
              <a:t> і </a:t>
            </a:r>
            <a:r>
              <a:rPr lang="ru-RU" dirty="0" err="1">
                <a:solidFill>
                  <a:srgbClr val="000000"/>
                </a:solidFill>
              </a:rPr>
              <a:t>середній</a:t>
            </a:r>
            <a:r>
              <a:rPr lang="ru-RU" dirty="0">
                <a:solidFill>
                  <a:srgbClr val="000000"/>
                </a:solidFill>
              </a:rPr>
              <a:t> чек.</a:t>
            </a:r>
          </a:p>
        </p:txBody>
      </p:sp>
    </p:spTree>
    <p:extLst>
      <p:ext uri="{BB962C8B-B14F-4D97-AF65-F5344CB8AC3E}">
        <p14:creationId xmlns:p14="http://schemas.microsoft.com/office/powerpoint/2010/main" val="979591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DE850-09F7-4998-AAFD-C8A468305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ru-RU" sz="3900" b="1">
                <a:solidFill>
                  <a:srgbClr val="FFFFFF"/>
                </a:solidFill>
              </a:rPr>
              <a:t>Крок 1. Визначте «ідеальну персону покупця»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E0C0525-4A53-478C-BFD4-76D69236C9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" b="6416"/>
          <a:stretch/>
        </p:blipFill>
        <p:spPr bwMode="auto">
          <a:xfrm>
            <a:off x="327547" y="321733"/>
            <a:ext cx="7058306" cy="384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63B594-7C90-40A7-BDB0-EF04318C5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2563" y="406400"/>
            <a:ext cx="4199862" cy="5985882"/>
          </a:xfrm>
        </p:spPr>
        <p:txBody>
          <a:bodyPr anchor="ctr">
            <a:normAutofit/>
          </a:bodyPr>
          <a:lstStyle/>
          <a:p>
            <a:pPr algn="just"/>
            <a:r>
              <a:rPr lang="ru-RU" sz="1600" b="1" i="1" dirty="0">
                <a:solidFill>
                  <a:srgbClr val="FFFFFF"/>
                </a:solidFill>
              </a:rPr>
              <a:t>Персона </a:t>
            </a:r>
            <a:r>
              <a:rPr lang="ru-RU" sz="1600" b="1" i="1" dirty="0" err="1">
                <a:solidFill>
                  <a:srgbClr val="FFFFFF"/>
                </a:solidFill>
              </a:rPr>
              <a:t>покупця</a:t>
            </a:r>
            <a:r>
              <a:rPr lang="ru-RU" sz="1600" b="1" i="1" dirty="0">
                <a:solidFill>
                  <a:srgbClr val="FFFFFF"/>
                </a:solidFill>
              </a:rPr>
              <a:t> (англ. </a:t>
            </a:r>
            <a:r>
              <a:rPr lang="en-US" sz="1600" b="1" i="1" dirty="0">
                <a:solidFill>
                  <a:srgbClr val="FFFFFF"/>
                </a:solidFill>
              </a:rPr>
              <a:t>Buyer persona)</a:t>
            </a:r>
            <a:r>
              <a:rPr lang="en-US" sz="1600" dirty="0">
                <a:solidFill>
                  <a:srgbClr val="FFFFFF"/>
                </a:solidFill>
              </a:rPr>
              <a:t> - </a:t>
            </a:r>
            <a:r>
              <a:rPr lang="ru-RU" sz="1600" dirty="0" err="1">
                <a:solidFill>
                  <a:srgbClr val="FFFFFF"/>
                </a:solidFill>
              </a:rPr>
              <a:t>це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детальний</a:t>
            </a:r>
            <a:r>
              <a:rPr lang="ru-RU" sz="1600" dirty="0">
                <a:solidFill>
                  <a:srgbClr val="FFFFFF"/>
                </a:solidFill>
              </a:rPr>
              <a:t> портрет </a:t>
            </a:r>
            <a:r>
              <a:rPr lang="ru-RU" sz="1600" dirty="0" err="1">
                <a:solidFill>
                  <a:srgbClr val="FFFFFF"/>
                </a:solidFill>
              </a:rPr>
              <a:t>вашого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ідеального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покупця</a:t>
            </a:r>
            <a:r>
              <a:rPr lang="ru-RU" sz="1600" dirty="0">
                <a:solidFill>
                  <a:srgbClr val="FFFFFF"/>
                </a:solidFill>
              </a:rPr>
              <a:t>. </a:t>
            </a:r>
            <a:r>
              <a:rPr lang="ru-RU" sz="1600" dirty="0" err="1">
                <a:solidFill>
                  <a:srgbClr val="FFFFFF"/>
                </a:solidFill>
              </a:rPr>
              <a:t>Створення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декількох</a:t>
            </a:r>
            <a:r>
              <a:rPr lang="ru-RU" sz="1600" dirty="0">
                <a:solidFill>
                  <a:srgbClr val="FFFFFF"/>
                </a:solidFill>
              </a:rPr>
              <a:t> персон </a:t>
            </a:r>
            <a:r>
              <a:rPr lang="ru-RU" sz="1600" dirty="0" err="1">
                <a:solidFill>
                  <a:srgbClr val="FFFFFF"/>
                </a:solidFill>
              </a:rPr>
              <a:t>покупця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допоможе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сегментувати</a:t>
            </a:r>
            <a:r>
              <a:rPr lang="ru-RU" sz="1600" dirty="0">
                <a:solidFill>
                  <a:srgbClr val="FFFFFF"/>
                </a:solidFill>
              </a:rPr>
              <a:t> вашу </a:t>
            </a:r>
            <a:r>
              <a:rPr lang="ru-RU" sz="1600" dirty="0" err="1">
                <a:solidFill>
                  <a:srgbClr val="FFFFFF"/>
                </a:solidFill>
              </a:rPr>
              <a:t>аудиторію</a:t>
            </a:r>
            <a:r>
              <a:rPr lang="ru-RU" sz="1600" dirty="0">
                <a:solidFill>
                  <a:srgbClr val="FFFFFF"/>
                </a:solidFill>
              </a:rPr>
              <a:t> для </a:t>
            </a:r>
            <a:r>
              <a:rPr lang="ru-RU" sz="1600" dirty="0" err="1">
                <a:solidFill>
                  <a:srgbClr val="FFFFFF"/>
                </a:solidFill>
              </a:rPr>
              <a:t>побудови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успішних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стратегій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продажів</a:t>
            </a:r>
            <a:r>
              <a:rPr lang="ru-RU" sz="1600" dirty="0">
                <a:solidFill>
                  <a:srgbClr val="FFFFFF"/>
                </a:solidFill>
              </a:rPr>
              <a:t>.</a:t>
            </a:r>
          </a:p>
          <a:p>
            <a:pPr algn="just"/>
            <a:r>
              <a:rPr lang="ru-RU" sz="1600" dirty="0" err="1">
                <a:solidFill>
                  <a:srgbClr val="FFFFFF"/>
                </a:solidFill>
              </a:rPr>
              <a:t>Щоб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скласти</a:t>
            </a:r>
            <a:r>
              <a:rPr lang="ru-RU" sz="1600" dirty="0">
                <a:solidFill>
                  <a:srgbClr val="FFFFFF"/>
                </a:solidFill>
              </a:rPr>
              <a:t> портрет </a:t>
            </a:r>
            <a:r>
              <a:rPr lang="ru-RU" sz="1600" dirty="0" err="1">
                <a:solidFill>
                  <a:srgbClr val="FFFFFF"/>
                </a:solidFill>
              </a:rPr>
              <a:t>ідеального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покупця</a:t>
            </a:r>
            <a:r>
              <a:rPr lang="ru-RU" sz="1600" dirty="0">
                <a:solidFill>
                  <a:srgbClr val="FFFFFF"/>
                </a:solidFill>
              </a:rPr>
              <a:t>, </a:t>
            </a:r>
            <a:r>
              <a:rPr lang="ru-RU" sz="1600" dirty="0" err="1">
                <a:solidFill>
                  <a:srgbClr val="FFFFFF"/>
                </a:solidFill>
              </a:rPr>
              <a:t>спробуйте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уявити</a:t>
            </a:r>
            <a:r>
              <a:rPr lang="ru-RU" sz="1600" dirty="0">
                <a:solidFill>
                  <a:srgbClr val="FFFFFF"/>
                </a:solidFill>
              </a:rPr>
              <a:t>, </a:t>
            </a:r>
            <a:r>
              <a:rPr lang="ru-RU" sz="1600" dirty="0" err="1">
                <a:solidFill>
                  <a:srgbClr val="FFFFFF"/>
                </a:solidFill>
              </a:rPr>
              <a:t>які</a:t>
            </a:r>
            <a:r>
              <a:rPr lang="ru-RU" sz="1600" dirty="0">
                <a:solidFill>
                  <a:srgbClr val="FFFFFF"/>
                </a:solidFill>
              </a:rPr>
              <a:t> люди </a:t>
            </a:r>
            <a:r>
              <a:rPr lang="ru-RU" sz="1600" dirty="0" err="1">
                <a:solidFill>
                  <a:srgbClr val="FFFFFF"/>
                </a:solidFill>
              </a:rPr>
              <a:t>найімовірніше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звернуться</a:t>
            </a:r>
            <a:r>
              <a:rPr lang="ru-RU" sz="1600" dirty="0">
                <a:solidFill>
                  <a:srgbClr val="FFFFFF"/>
                </a:solidFill>
              </a:rPr>
              <a:t> до ваших </a:t>
            </a:r>
            <a:r>
              <a:rPr lang="ru-RU" sz="1600" dirty="0" err="1">
                <a:solidFill>
                  <a:srgbClr val="FFFFFF"/>
                </a:solidFill>
              </a:rPr>
              <a:t>товарів</a:t>
            </a:r>
            <a:r>
              <a:rPr lang="ru-RU" sz="1600" dirty="0">
                <a:solidFill>
                  <a:srgbClr val="FFFFFF"/>
                </a:solidFill>
              </a:rPr>
              <a:t> і </a:t>
            </a:r>
            <a:r>
              <a:rPr lang="ru-RU" sz="1600" dirty="0" err="1">
                <a:solidFill>
                  <a:srgbClr val="FFFFFF"/>
                </a:solidFill>
              </a:rPr>
              <a:t>послуг</a:t>
            </a:r>
            <a:r>
              <a:rPr lang="ru-RU" sz="1600" dirty="0">
                <a:solidFill>
                  <a:srgbClr val="FFFFFF"/>
                </a:solidFill>
              </a:rPr>
              <a:t>. Вам </a:t>
            </a:r>
            <a:r>
              <a:rPr lang="ru-RU" sz="1600" dirty="0" err="1">
                <a:solidFill>
                  <a:srgbClr val="FFFFFF"/>
                </a:solidFill>
              </a:rPr>
              <a:t>допоможуть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навідні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запитання</a:t>
            </a:r>
            <a:r>
              <a:rPr lang="ru-RU" sz="1600" dirty="0">
                <a:solidFill>
                  <a:srgbClr val="FFFFFF"/>
                </a:solidFill>
              </a:rPr>
              <a:t>:</a:t>
            </a:r>
          </a:p>
          <a:p>
            <a:pPr algn="just"/>
            <a:endParaRPr lang="ru-RU" sz="1600" dirty="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 err="1">
                <a:solidFill>
                  <a:srgbClr val="FFFFFF"/>
                </a:solidFill>
              </a:rPr>
              <a:t>Що</a:t>
            </a:r>
            <a:r>
              <a:rPr lang="ru-RU" sz="1400" dirty="0">
                <a:solidFill>
                  <a:srgbClr val="FFFFFF"/>
                </a:solidFill>
              </a:rPr>
              <a:t> вони </a:t>
            </a:r>
            <a:r>
              <a:rPr lang="ru-RU" sz="1400" dirty="0" err="1">
                <a:solidFill>
                  <a:srgbClr val="FFFFFF"/>
                </a:solidFill>
              </a:rPr>
              <a:t>роблять</a:t>
            </a:r>
            <a:r>
              <a:rPr lang="ru-RU" sz="1400" dirty="0">
                <a:solidFill>
                  <a:srgbClr val="FFFFFF"/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 err="1">
                <a:solidFill>
                  <a:srgbClr val="FFFFFF"/>
                </a:solidFill>
              </a:rPr>
              <a:t>Скільки</a:t>
            </a:r>
            <a:r>
              <a:rPr lang="ru-RU" sz="1400" dirty="0">
                <a:solidFill>
                  <a:srgbClr val="FFFFFF"/>
                </a:solidFill>
              </a:rPr>
              <a:t> </a:t>
            </a:r>
            <a:r>
              <a:rPr lang="ru-RU" sz="1400" dirty="0" err="1">
                <a:solidFill>
                  <a:srgbClr val="FFFFFF"/>
                </a:solidFill>
              </a:rPr>
              <a:t>їм</a:t>
            </a:r>
            <a:r>
              <a:rPr lang="ru-RU" sz="1400" dirty="0">
                <a:solidFill>
                  <a:srgbClr val="FFFFFF"/>
                </a:solidFill>
              </a:rPr>
              <a:t> </a:t>
            </a:r>
            <a:r>
              <a:rPr lang="ru-RU" sz="1400" dirty="0" err="1">
                <a:solidFill>
                  <a:srgbClr val="FFFFFF"/>
                </a:solidFill>
              </a:rPr>
              <a:t>років</a:t>
            </a:r>
            <a:r>
              <a:rPr lang="ru-RU" sz="1400" dirty="0">
                <a:solidFill>
                  <a:srgbClr val="FFFFFF"/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 err="1">
                <a:solidFill>
                  <a:srgbClr val="FFFFFF"/>
                </a:solidFill>
              </a:rPr>
              <a:t>Які</a:t>
            </a:r>
            <a:r>
              <a:rPr lang="ru-RU" sz="1400" dirty="0">
                <a:solidFill>
                  <a:srgbClr val="FFFFFF"/>
                </a:solidFill>
              </a:rPr>
              <a:t> у них </a:t>
            </a:r>
            <a:r>
              <a:rPr lang="ru-RU" sz="1400" dirty="0" err="1">
                <a:solidFill>
                  <a:srgbClr val="FFFFFF"/>
                </a:solidFill>
              </a:rPr>
              <a:t>хобі</a:t>
            </a:r>
            <a:r>
              <a:rPr lang="ru-RU" sz="1400" dirty="0">
                <a:solidFill>
                  <a:srgbClr val="FFFFFF"/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FFFFFF"/>
                </a:solidFill>
              </a:rPr>
              <a:t>Яка у них зарплата?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FFFFFF"/>
                </a:solidFill>
              </a:rPr>
              <a:t>Де вони </a:t>
            </a:r>
            <a:r>
              <a:rPr lang="ru-RU" sz="1400" dirty="0" err="1">
                <a:solidFill>
                  <a:srgbClr val="FFFFFF"/>
                </a:solidFill>
              </a:rPr>
              <a:t>живуть</a:t>
            </a:r>
            <a:r>
              <a:rPr lang="ru-RU" sz="1400" dirty="0">
                <a:solidFill>
                  <a:srgbClr val="FFFFFF"/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 err="1">
                <a:solidFill>
                  <a:srgbClr val="FFFFFF"/>
                </a:solidFill>
              </a:rPr>
              <a:t>Які</a:t>
            </a:r>
            <a:r>
              <a:rPr lang="ru-RU" sz="1400" dirty="0">
                <a:solidFill>
                  <a:srgbClr val="FFFFFF"/>
                </a:solidFill>
              </a:rPr>
              <a:t> у них </a:t>
            </a:r>
            <a:r>
              <a:rPr lang="ru-RU" sz="1400" dirty="0" err="1">
                <a:solidFill>
                  <a:srgbClr val="FFFFFF"/>
                </a:solidFill>
              </a:rPr>
              <a:t>цілі</a:t>
            </a:r>
            <a:r>
              <a:rPr lang="ru-RU" sz="1400" dirty="0">
                <a:solidFill>
                  <a:srgbClr val="FFFFFF"/>
                </a:solidFill>
              </a:rPr>
              <a:t> на </a:t>
            </a:r>
            <a:r>
              <a:rPr lang="ru-RU" sz="1400" dirty="0" err="1">
                <a:solidFill>
                  <a:srgbClr val="FFFFFF"/>
                </a:solidFill>
              </a:rPr>
              <a:t>сьогодення</a:t>
            </a:r>
            <a:r>
              <a:rPr lang="ru-RU" sz="1400" dirty="0">
                <a:solidFill>
                  <a:srgbClr val="FFFFFF"/>
                </a:solidFill>
              </a:rPr>
              <a:t> і </a:t>
            </a:r>
            <a:r>
              <a:rPr lang="ru-RU" sz="1400" dirty="0" err="1">
                <a:solidFill>
                  <a:srgbClr val="FFFFFF"/>
                </a:solidFill>
              </a:rPr>
              <a:t>майбутнє</a:t>
            </a:r>
            <a:r>
              <a:rPr lang="ru-RU" sz="1400" dirty="0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0689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O для местного бизнеса">
            <a:extLst>
              <a:ext uri="{FF2B5EF4-FFF2-40B4-BE49-F238E27FC236}">
                <a16:creationId xmlns:a16="http://schemas.microsoft.com/office/drawing/2014/main" id="{5E8B4E1C-4C3C-45C5-8B40-00D7654B14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" r="17601" b="51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49E08AF5-3E90-4033-8EC2-5D18E03DF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F171EE2-1899-4B71-B6F6-B7A0050CC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3DA8CE-34BB-4B12-A347-66F8B21C7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04800"/>
            <a:ext cx="6790264" cy="6004560"/>
          </a:xfrm>
        </p:spPr>
        <p:txBody>
          <a:bodyPr>
            <a:normAutofit/>
          </a:bodyPr>
          <a:lstStyle/>
          <a:p>
            <a:pPr algn="just"/>
            <a:r>
              <a:rPr lang="ru-RU" sz="2000" i="1" dirty="0" err="1">
                <a:solidFill>
                  <a:srgbClr val="000000"/>
                </a:solidFill>
              </a:rPr>
              <a:t>Іноді</a:t>
            </a:r>
            <a:r>
              <a:rPr lang="ru-RU" sz="2000" i="1" dirty="0">
                <a:solidFill>
                  <a:srgbClr val="000000"/>
                </a:solidFill>
              </a:rPr>
              <a:t> маркетологи </a:t>
            </a:r>
            <a:r>
              <a:rPr lang="ru-RU" sz="2000" i="1" dirty="0" err="1">
                <a:solidFill>
                  <a:srgbClr val="000000"/>
                </a:solidFill>
              </a:rPr>
              <a:t>використовують</a:t>
            </a:r>
            <a:r>
              <a:rPr lang="ru-RU" sz="2000" i="1" dirty="0">
                <a:solidFill>
                  <a:srgbClr val="000000"/>
                </a:solidFill>
              </a:rPr>
              <a:t> </a:t>
            </a:r>
            <a:r>
              <a:rPr lang="ru-RU" sz="2000" i="1" dirty="0" err="1">
                <a:solidFill>
                  <a:srgbClr val="000000"/>
                </a:solidFill>
              </a:rPr>
              <a:t>сегментацію</a:t>
            </a:r>
            <a:r>
              <a:rPr lang="ru-RU" sz="2000" i="1" dirty="0">
                <a:solidFill>
                  <a:srgbClr val="000000"/>
                </a:solidFill>
              </a:rPr>
              <a:t> по рисам характеру, </a:t>
            </a:r>
            <a:r>
              <a:rPr lang="ru-RU" sz="2000" i="1" dirty="0" err="1">
                <a:solidFill>
                  <a:srgbClr val="000000"/>
                </a:solidFill>
              </a:rPr>
              <a:t>культурних</a:t>
            </a:r>
            <a:r>
              <a:rPr lang="ru-RU" sz="2000" i="1" dirty="0">
                <a:solidFill>
                  <a:srgbClr val="000000"/>
                </a:solidFill>
              </a:rPr>
              <a:t> </a:t>
            </a:r>
            <a:r>
              <a:rPr lang="ru-RU" sz="2000" i="1" dirty="0" err="1">
                <a:solidFill>
                  <a:srgbClr val="000000"/>
                </a:solidFill>
              </a:rPr>
              <a:t>цінностей</a:t>
            </a:r>
            <a:r>
              <a:rPr lang="ru-RU" sz="2000" i="1" dirty="0">
                <a:solidFill>
                  <a:srgbClr val="000000"/>
                </a:solidFill>
              </a:rPr>
              <a:t> </a:t>
            </a:r>
            <a:r>
              <a:rPr lang="ru-RU" sz="2000" i="1" dirty="0" err="1">
                <a:solidFill>
                  <a:srgbClr val="000000"/>
                </a:solidFill>
              </a:rPr>
              <a:t>або</a:t>
            </a:r>
            <a:r>
              <a:rPr lang="ru-RU" sz="2000" i="1" dirty="0">
                <a:solidFill>
                  <a:srgbClr val="000000"/>
                </a:solidFill>
              </a:rPr>
              <a:t> способу </a:t>
            </a:r>
            <a:r>
              <a:rPr lang="ru-RU" sz="2000" i="1" dirty="0" err="1">
                <a:solidFill>
                  <a:srgbClr val="000000"/>
                </a:solidFill>
              </a:rPr>
              <a:t>життя</a:t>
            </a:r>
            <a:r>
              <a:rPr lang="ru-RU" sz="2000" i="1" dirty="0">
                <a:solidFill>
                  <a:srgbClr val="000000"/>
                </a:solidFill>
              </a:rPr>
              <a:t>. </a:t>
            </a:r>
            <a:r>
              <a:rPr lang="ru-RU" sz="2000" i="1" dirty="0" err="1">
                <a:solidFill>
                  <a:srgbClr val="000000"/>
                </a:solidFill>
              </a:rPr>
              <a:t>Подібний</a:t>
            </a:r>
            <a:r>
              <a:rPr lang="ru-RU" sz="2000" i="1" dirty="0">
                <a:solidFill>
                  <a:srgbClr val="000000"/>
                </a:solidFill>
              </a:rPr>
              <a:t> тип </a:t>
            </a:r>
            <a:r>
              <a:rPr lang="ru-RU" sz="2000" i="1" dirty="0" err="1">
                <a:solidFill>
                  <a:srgbClr val="000000"/>
                </a:solidFill>
              </a:rPr>
              <a:t>сегментації</a:t>
            </a:r>
            <a:r>
              <a:rPr lang="ru-RU" sz="2000" i="1" dirty="0">
                <a:solidFill>
                  <a:srgbClr val="000000"/>
                </a:solidFill>
              </a:rPr>
              <a:t> </a:t>
            </a:r>
            <a:r>
              <a:rPr lang="ru-RU" sz="2000" i="1" dirty="0" err="1">
                <a:solidFill>
                  <a:srgbClr val="000000"/>
                </a:solidFill>
              </a:rPr>
              <a:t>складніше</a:t>
            </a:r>
            <a:r>
              <a:rPr lang="ru-RU" sz="2000" i="1" dirty="0">
                <a:solidFill>
                  <a:srgbClr val="000000"/>
                </a:solidFill>
              </a:rPr>
              <a:t> </a:t>
            </a:r>
            <a:r>
              <a:rPr lang="ru-RU" sz="2000" i="1" dirty="0" err="1">
                <a:solidFill>
                  <a:srgbClr val="000000"/>
                </a:solidFill>
              </a:rPr>
              <a:t>позначити</a:t>
            </a:r>
            <a:r>
              <a:rPr lang="ru-RU" sz="2000" i="1" dirty="0">
                <a:solidFill>
                  <a:srgbClr val="000000"/>
                </a:solidFill>
              </a:rPr>
              <a:t> рамками, тому </a:t>
            </a:r>
            <a:r>
              <a:rPr lang="ru-RU" sz="2000" i="1" dirty="0" err="1">
                <a:solidFill>
                  <a:srgbClr val="000000"/>
                </a:solidFill>
              </a:rPr>
              <a:t>що</a:t>
            </a:r>
            <a:r>
              <a:rPr lang="ru-RU" sz="2000" i="1" dirty="0">
                <a:solidFill>
                  <a:srgbClr val="000000"/>
                </a:solidFill>
              </a:rPr>
              <a:t> вона не </a:t>
            </a:r>
            <a:r>
              <a:rPr lang="ru-RU" sz="2000" i="1" dirty="0" err="1">
                <a:solidFill>
                  <a:srgbClr val="000000"/>
                </a:solidFill>
              </a:rPr>
              <a:t>має</a:t>
            </a:r>
            <a:r>
              <a:rPr lang="ru-RU" sz="2000" i="1" dirty="0">
                <a:solidFill>
                  <a:srgbClr val="000000"/>
                </a:solidFill>
              </a:rPr>
              <a:t> </a:t>
            </a:r>
            <a:r>
              <a:rPr lang="ru-RU" sz="2000" i="1" dirty="0" err="1">
                <a:solidFill>
                  <a:srgbClr val="000000"/>
                </a:solidFill>
              </a:rPr>
              <a:t>певної</a:t>
            </a:r>
            <a:r>
              <a:rPr lang="ru-RU" sz="2000" i="1" dirty="0">
                <a:solidFill>
                  <a:srgbClr val="000000"/>
                </a:solidFill>
              </a:rPr>
              <a:t> </a:t>
            </a:r>
            <a:r>
              <a:rPr lang="ru-RU" sz="2000" i="1" dirty="0" err="1">
                <a:solidFill>
                  <a:srgbClr val="000000"/>
                </a:solidFill>
              </a:rPr>
              <a:t>форми</a:t>
            </a:r>
            <a:r>
              <a:rPr lang="ru-RU" sz="2000" i="1" dirty="0">
                <a:solidFill>
                  <a:srgbClr val="000000"/>
                </a:solidFill>
              </a:rPr>
              <a:t> як, </a:t>
            </a:r>
            <a:r>
              <a:rPr lang="ru-RU" sz="2000" i="1" dirty="0" err="1">
                <a:solidFill>
                  <a:srgbClr val="000000"/>
                </a:solidFill>
              </a:rPr>
              <a:t>наприклад</a:t>
            </a:r>
            <a:r>
              <a:rPr lang="ru-RU" sz="2000" i="1" dirty="0">
                <a:solidFill>
                  <a:srgbClr val="000000"/>
                </a:solidFill>
              </a:rPr>
              <a:t>, </a:t>
            </a:r>
            <a:r>
              <a:rPr lang="ru-RU" sz="2000" i="1" dirty="0" err="1">
                <a:solidFill>
                  <a:srgbClr val="000000"/>
                </a:solidFill>
              </a:rPr>
              <a:t>географічна</a:t>
            </a:r>
            <a:r>
              <a:rPr lang="ru-RU" sz="2000" i="1" dirty="0">
                <a:solidFill>
                  <a:srgbClr val="000000"/>
                </a:solidFill>
              </a:rPr>
              <a:t> </a:t>
            </a:r>
            <a:r>
              <a:rPr lang="ru-RU" sz="2000" i="1" dirty="0" err="1">
                <a:solidFill>
                  <a:srgbClr val="000000"/>
                </a:solidFill>
              </a:rPr>
              <a:t>сегментація</a:t>
            </a:r>
            <a:r>
              <a:rPr lang="ru-RU" sz="2000" i="1" dirty="0">
                <a:solidFill>
                  <a:srgbClr val="000000"/>
                </a:solidFill>
              </a:rPr>
              <a:t>. </a:t>
            </a:r>
            <a:r>
              <a:rPr lang="ru-RU" sz="2000" i="1" dirty="0" err="1">
                <a:solidFill>
                  <a:srgbClr val="000000"/>
                </a:solidFill>
              </a:rPr>
              <a:t>Мова</a:t>
            </a:r>
            <a:r>
              <a:rPr lang="ru-RU" sz="2000" i="1" dirty="0">
                <a:solidFill>
                  <a:srgbClr val="000000"/>
                </a:solidFill>
              </a:rPr>
              <a:t> тут </a:t>
            </a:r>
            <a:r>
              <a:rPr lang="ru-RU" sz="2000" i="1" dirty="0" err="1">
                <a:solidFill>
                  <a:srgbClr val="000000"/>
                </a:solidFill>
              </a:rPr>
              <a:t>може</a:t>
            </a:r>
            <a:r>
              <a:rPr lang="ru-RU" sz="2000" i="1" dirty="0">
                <a:solidFill>
                  <a:srgbClr val="000000"/>
                </a:solidFill>
              </a:rPr>
              <a:t> </a:t>
            </a:r>
            <a:r>
              <a:rPr lang="ru-RU" sz="2000" i="1" dirty="0" err="1">
                <a:solidFill>
                  <a:srgbClr val="000000"/>
                </a:solidFill>
              </a:rPr>
              <a:t>йти</a:t>
            </a:r>
            <a:r>
              <a:rPr lang="ru-RU" sz="2000" i="1" dirty="0">
                <a:solidFill>
                  <a:srgbClr val="000000"/>
                </a:solidFill>
              </a:rPr>
              <a:t> про </a:t>
            </a:r>
            <a:r>
              <a:rPr lang="ru-RU" sz="2000" i="1" dirty="0" err="1">
                <a:solidFill>
                  <a:srgbClr val="000000"/>
                </a:solidFill>
              </a:rPr>
              <a:t>якісь</a:t>
            </a:r>
            <a:r>
              <a:rPr lang="ru-RU" sz="2000" i="1" dirty="0">
                <a:solidFill>
                  <a:srgbClr val="000000"/>
                </a:solidFill>
              </a:rPr>
              <a:t> </a:t>
            </a:r>
            <a:r>
              <a:rPr lang="ru-RU" sz="2000" i="1" dirty="0" err="1">
                <a:solidFill>
                  <a:srgbClr val="000000"/>
                </a:solidFill>
              </a:rPr>
              <a:t>користувальницьких</a:t>
            </a:r>
            <a:r>
              <a:rPr lang="ru-RU" sz="2000" i="1" dirty="0">
                <a:solidFill>
                  <a:srgbClr val="000000"/>
                </a:solidFill>
              </a:rPr>
              <a:t> </a:t>
            </a:r>
            <a:r>
              <a:rPr lang="ru-RU" sz="2000" i="1" dirty="0" err="1">
                <a:solidFill>
                  <a:srgbClr val="000000"/>
                </a:solidFill>
              </a:rPr>
              <a:t>перевагах</a:t>
            </a:r>
            <a:r>
              <a:rPr lang="ru-RU" sz="2000" i="1" dirty="0">
                <a:solidFill>
                  <a:srgbClr val="000000"/>
                </a:solidFill>
              </a:rPr>
              <a:t>, </a:t>
            </a:r>
            <a:r>
              <a:rPr lang="ru-RU" sz="2000" i="1" dirty="0" err="1">
                <a:solidFill>
                  <a:srgbClr val="000000"/>
                </a:solidFill>
              </a:rPr>
              <a:t>цінностях</a:t>
            </a:r>
            <a:r>
              <a:rPr lang="ru-RU" sz="2000" i="1" dirty="0">
                <a:solidFill>
                  <a:srgbClr val="000000"/>
                </a:solidFill>
              </a:rPr>
              <a:t> </a:t>
            </a:r>
            <a:r>
              <a:rPr lang="ru-RU" sz="2000" i="1" dirty="0" err="1">
                <a:solidFill>
                  <a:srgbClr val="000000"/>
                </a:solidFill>
              </a:rPr>
              <a:t>або</a:t>
            </a:r>
            <a:r>
              <a:rPr lang="ru-RU" sz="2000" i="1" dirty="0">
                <a:solidFill>
                  <a:srgbClr val="000000"/>
                </a:solidFill>
              </a:rPr>
              <a:t> </a:t>
            </a:r>
            <a:r>
              <a:rPr lang="ru-RU" sz="2000" i="1" dirty="0" err="1">
                <a:solidFill>
                  <a:srgbClr val="000000"/>
                </a:solidFill>
              </a:rPr>
              <a:t>життєвих</a:t>
            </a:r>
            <a:r>
              <a:rPr lang="ru-RU" sz="2000" i="1" dirty="0">
                <a:solidFill>
                  <a:srgbClr val="000000"/>
                </a:solidFill>
              </a:rPr>
              <a:t> факторах.</a:t>
            </a:r>
          </a:p>
          <a:p>
            <a:pPr algn="just"/>
            <a:r>
              <a:rPr lang="ru-RU" sz="2000" dirty="0" err="1">
                <a:solidFill>
                  <a:srgbClr val="000000"/>
                </a:solidFill>
              </a:rPr>
              <a:t>Питання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відповіді</a:t>
            </a:r>
            <a:r>
              <a:rPr lang="ru-RU" sz="2000" dirty="0">
                <a:solidFill>
                  <a:srgbClr val="000000"/>
                </a:solidFill>
              </a:rPr>
              <a:t> на </a:t>
            </a:r>
            <a:r>
              <a:rPr lang="ru-RU" sz="2000" dirty="0" err="1">
                <a:solidFill>
                  <a:srgbClr val="000000"/>
                </a:solidFill>
              </a:rPr>
              <a:t>які</a:t>
            </a:r>
            <a:r>
              <a:rPr lang="ru-RU" sz="2000" dirty="0">
                <a:solidFill>
                  <a:srgbClr val="000000"/>
                </a:solidFill>
              </a:rPr>
              <a:t> повинен знати маркетолог для будь-</a:t>
            </a:r>
            <a:r>
              <a:rPr lang="ru-RU" sz="2000" dirty="0" err="1">
                <a:solidFill>
                  <a:srgbClr val="000000"/>
                </a:solidFill>
              </a:rPr>
              <a:t>якої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цільової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аудиторії</a:t>
            </a:r>
            <a:r>
              <a:rPr lang="ru-RU" sz="2000" dirty="0">
                <a:solidFill>
                  <a:srgbClr val="000000"/>
                </a:solidFill>
              </a:rPr>
              <a:t>, будь-</a:t>
            </a:r>
            <a:r>
              <a:rPr lang="ru-RU" sz="2000" dirty="0" err="1">
                <a:solidFill>
                  <a:srgbClr val="000000"/>
                </a:solidFill>
              </a:rPr>
              <a:t>якої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реклами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просування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переконання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або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впливу</a:t>
            </a:r>
            <a:r>
              <a:rPr lang="ru-RU" sz="2000" dirty="0">
                <a:solidFill>
                  <a:srgbClr val="000000"/>
                </a:solidFill>
              </a:rPr>
              <a:t>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rgbClr val="000000"/>
                </a:solidFill>
              </a:rPr>
              <a:t>Чого</a:t>
            </a:r>
            <a:r>
              <a:rPr lang="ru-RU" sz="2000" dirty="0">
                <a:solidFill>
                  <a:srgbClr val="000000"/>
                </a:solidFill>
              </a:rPr>
              <a:t> вони бояться?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rgbClr val="000000"/>
                </a:solidFill>
              </a:rPr>
              <a:t>Які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речі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найчастіше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дратують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їх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кожен</a:t>
            </a:r>
            <a:r>
              <a:rPr lang="ru-RU" sz="2000" dirty="0">
                <a:solidFill>
                  <a:srgbClr val="000000"/>
                </a:solidFill>
              </a:rPr>
              <a:t> день?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rgbClr val="000000"/>
                </a:solidFill>
              </a:rPr>
              <a:t>Що</a:t>
            </a:r>
            <a:r>
              <a:rPr lang="ru-RU" sz="2000" dirty="0">
                <a:solidFill>
                  <a:srgbClr val="000000"/>
                </a:solidFill>
              </a:rPr>
              <a:t> вони </a:t>
            </a:r>
            <a:r>
              <a:rPr lang="ru-RU" sz="2000" dirty="0" err="1">
                <a:solidFill>
                  <a:srgbClr val="000000"/>
                </a:solidFill>
              </a:rPr>
              <a:t>таємно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гаряче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бажають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найбільше</a:t>
            </a:r>
            <a:r>
              <a:rPr lang="ru-RU" sz="2000" dirty="0">
                <a:solidFill>
                  <a:srgbClr val="000000"/>
                </a:solidFill>
              </a:rPr>
              <a:t>?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rgbClr val="000000"/>
                </a:solidFill>
              </a:rPr>
              <a:t>Хто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ще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намагався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продати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їм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щось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подібне</a:t>
            </a:r>
            <a:r>
              <a:rPr lang="ru-RU" sz="2000" dirty="0">
                <a:solidFill>
                  <a:srgbClr val="000000"/>
                </a:solidFill>
              </a:rPr>
              <a:t>, і </a:t>
            </a:r>
            <a:r>
              <a:rPr lang="ru-RU" sz="2000" dirty="0" err="1">
                <a:solidFill>
                  <a:srgbClr val="000000"/>
                </a:solidFill>
              </a:rPr>
              <a:t>чому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їм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це</a:t>
            </a:r>
            <a:r>
              <a:rPr lang="ru-RU" sz="2000" dirty="0">
                <a:solidFill>
                  <a:srgbClr val="000000"/>
                </a:solidFill>
              </a:rPr>
              <a:t> не </a:t>
            </a:r>
            <a:r>
              <a:rPr lang="ru-RU" sz="2000" dirty="0" err="1">
                <a:solidFill>
                  <a:srgbClr val="000000"/>
                </a:solidFill>
              </a:rPr>
              <a:t>вдалося</a:t>
            </a:r>
            <a:r>
              <a:rPr lang="ru-RU" sz="2000" dirty="0">
                <a:solidFill>
                  <a:srgbClr val="000000"/>
                </a:solidFill>
              </a:rPr>
              <a:t>?</a:t>
            </a:r>
          </a:p>
          <a:p>
            <a:pPr algn="just"/>
            <a:r>
              <a:rPr lang="ru-RU" sz="2000" dirty="0" err="1">
                <a:solidFill>
                  <a:srgbClr val="000000"/>
                </a:solidFill>
              </a:rPr>
              <a:t>Така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інформація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допоможе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визначити</a:t>
            </a:r>
            <a:r>
              <a:rPr lang="ru-RU" sz="2000" dirty="0">
                <a:solidFill>
                  <a:srgbClr val="000000"/>
                </a:solidFill>
              </a:rPr>
              <a:t> «болю» </a:t>
            </a:r>
            <a:r>
              <a:rPr lang="ru-RU" sz="2000" dirty="0" err="1">
                <a:solidFill>
                  <a:srgbClr val="000000"/>
                </a:solidFill>
              </a:rPr>
              <a:t>клієнтів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які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можна</a:t>
            </a:r>
            <a:r>
              <a:rPr lang="ru-RU" sz="2000" dirty="0">
                <a:solidFill>
                  <a:srgbClr val="000000"/>
                </a:solidFill>
              </a:rPr>
              <a:t> буде </a:t>
            </a:r>
            <a:r>
              <a:rPr lang="ru-RU" sz="2000" dirty="0" err="1">
                <a:solidFill>
                  <a:srgbClr val="000000"/>
                </a:solidFill>
              </a:rPr>
              <a:t>використовувати</a:t>
            </a:r>
            <a:r>
              <a:rPr lang="ru-RU" sz="2000" dirty="0">
                <a:solidFill>
                  <a:srgbClr val="000000"/>
                </a:solidFill>
              </a:rPr>
              <a:t> для </a:t>
            </a:r>
            <a:r>
              <a:rPr lang="ru-RU" sz="2000" dirty="0" err="1">
                <a:solidFill>
                  <a:srgbClr val="000000"/>
                </a:solidFill>
              </a:rPr>
              <a:t>рекламних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посилів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7065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Чому відсіваються клієнти? - Finway - Цікаве у світі бізнесу">
            <a:extLst>
              <a:ext uri="{FF2B5EF4-FFF2-40B4-BE49-F238E27FC236}">
                <a16:creationId xmlns:a16="http://schemas.microsoft.com/office/drawing/2014/main" id="{2C21DC40-32CC-41BD-A535-21E7CFFCF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" r="9091" b="1922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49E08AF5-3E90-4033-8EC2-5D18E03DF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DC7195-DB94-4642-9893-300218DF4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ru-RU" sz="3900" b="1" dirty="0">
                <a:solidFill>
                  <a:schemeClr val="accent2">
                    <a:lumMod val="75000"/>
                  </a:schemeClr>
                </a:solidFill>
              </a:rPr>
              <a:t>Крок 2. </a:t>
            </a:r>
            <a:r>
              <a:rPr lang="ru-RU" sz="3900" b="1" dirty="0" err="1">
                <a:solidFill>
                  <a:schemeClr val="accent2">
                    <a:lumMod val="75000"/>
                  </a:schemeClr>
                </a:solidFill>
              </a:rPr>
              <a:t>Проаналізуйте</a:t>
            </a:r>
            <a:r>
              <a:rPr lang="ru-RU" sz="3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900" b="1" dirty="0" err="1">
                <a:solidFill>
                  <a:schemeClr val="accent2">
                    <a:lumMod val="75000"/>
                  </a:schemeClr>
                </a:solidFill>
              </a:rPr>
              <a:t>поточних</a:t>
            </a:r>
            <a:r>
              <a:rPr lang="ru-RU" sz="3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900" b="1" dirty="0" err="1">
                <a:solidFill>
                  <a:schemeClr val="accent2">
                    <a:lumMod val="75000"/>
                  </a:schemeClr>
                </a:solidFill>
              </a:rPr>
              <a:t>клієнтів</a:t>
            </a:r>
            <a:endParaRPr lang="ru-RU" sz="39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F171EE2-1899-4B71-B6F6-B7A0050CC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21FD18-5B73-4642-8D20-A8BE1633A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>
            <a:normAutofit/>
          </a:bodyPr>
          <a:lstStyle/>
          <a:p>
            <a:pPr algn="just"/>
            <a:r>
              <a:rPr lang="ru-RU" sz="2000" b="1" i="1" dirty="0" err="1">
                <a:solidFill>
                  <a:srgbClr val="000000"/>
                </a:solidFill>
              </a:rPr>
              <a:t>Зберіть</a:t>
            </a:r>
            <a:r>
              <a:rPr lang="ru-RU" sz="2000" b="1" i="1" dirty="0">
                <a:solidFill>
                  <a:srgbClr val="000000"/>
                </a:solidFill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</a:rPr>
              <a:t>дані</a:t>
            </a:r>
            <a:r>
              <a:rPr lang="ru-RU" sz="2000" b="1" i="1" dirty="0">
                <a:solidFill>
                  <a:srgbClr val="000000"/>
                </a:solidFill>
              </a:rPr>
              <a:t> про </a:t>
            </a:r>
            <a:r>
              <a:rPr lang="ru-RU" sz="2000" b="1" i="1" dirty="0" err="1">
                <a:solidFill>
                  <a:srgbClr val="000000"/>
                </a:solidFill>
              </a:rPr>
              <a:t>клієнтів</a:t>
            </a:r>
            <a:r>
              <a:rPr lang="ru-RU" sz="2000" b="1" i="1" dirty="0">
                <a:solidFill>
                  <a:srgbClr val="000000"/>
                </a:solidFill>
              </a:rPr>
              <a:t> за </a:t>
            </a:r>
            <a:r>
              <a:rPr lang="ru-RU" sz="2000" b="1" i="1" dirty="0" err="1">
                <a:solidFill>
                  <a:srgbClr val="000000"/>
                </a:solidFill>
              </a:rPr>
              <a:t>допомогою</a:t>
            </a:r>
            <a:r>
              <a:rPr lang="ru-RU" sz="2000" b="1" i="1" dirty="0">
                <a:solidFill>
                  <a:srgbClr val="000000"/>
                </a:solidFill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</a:rPr>
              <a:t>аналітичних</a:t>
            </a:r>
            <a:r>
              <a:rPr lang="ru-RU" sz="2000" b="1" i="1" dirty="0">
                <a:solidFill>
                  <a:srgbClr val="000000"/>
                </a:solidFill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</a:rPr>
              <a:t>сервісів</a:t>
            </a:r>
            <a:endParaRPr lang="ru-RU" sz="2000" b="1" i="1" dirty="0">
              <a:solidFill>
                <a:srgbClr val="000000"/>
              </a:solidFill>
            </a:endParaRPr>
          </a:p>
          <a:p>
            <a:pPr algn="just"/>
            <a:r>
              <a:rPr lang="ru-RU" sz="2000" dirty="0" err="1">
                <a:solidFill>
                  <a:srgbClr val="000000"/>
                </a:solidFill>
              </a:rPr>
              <a:t>Проводьте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опитування</a:t>
            </a:r>
            <a:r>
              <a:rPr lang="ru-RU" sz="2000" dirty="0">
                <a:solidFill>
                  <a:srgbClr val="000000"/>
                </a:solidFill>
              </a:rPr>
              <a:t> у </a:t>
            </a:r>
            <a:r>
              <a:rPr lang="ru-RU" sz="2000" dirty="0" err="1">
                <a:solidFill>
                  <a:srgbClr val="000000"/>
                </a:solidFill>
              </a:rPr>
              <a:t>Фейсбуці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використовуйте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сервіси</a:t>
            </a:r>
            <a:r>
              <a:rPr lang="ru-RU" sz="2000" dirty="0">
                <a:solidFill>
                  <a:srgbClr val="000000"/>
                </a:solidFill>
              </a:rPr>
              <a:t> для </a:t>
            </a:r>
            <a:r>
              <a:rPr lang="ru-RU" sz="2000" dirty="0" err="1">
                <a:solidFill>
                  <a:srgbClr val="000000"/>
                </a:solidFill>
              </a:rPr>
              <a:t>сайтів</a:t>
            </a:r>
            <a:r>
              <a:rPr lang="ru-RU" sz="2000" dirty="0">
                <a:solidFill>
                  <a:srgbClr val="000000"/>
                </a:solidFill>
              </a:rPr>
              <a:t> і </a:t>
            </a:r>
            <a:r>
              <a:rPr lang="ru-RU" sz="2000" dirty="0" err="1">
                <a:solidFill>
                  <a:srgbClr val="000000"/>
                </a:solidFill>
              </a:rPr>
              <a:t>соцмереж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які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збирають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географічні</a:t>
            </a:r>
            <a:r>
              <a:rPr lang="ru-RU" sz="2000" dirty="0">
                <a:solidFill>
                  <a:srgbClr val="000000"/>
                </a:solidFill>
              </a:rPr>
              <a:t> та </a:t>
            </a:r>
            <a:r>
              <a:rPr lang="ru-RU" sz="2000" dirty="0" err="1">
                <a:solidFill>
                  <a:srgbClr val="000000"/>
                </a:solidFill>
              </a:rPr>
              <a:t>соціально-демографічні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дані</a:t>
            </a:r>
            <a:r>
              <a:rPr lang="ru-RU" sz="2000" dirty="0">
                <a:solidFill>
                  <a:srgbClr val="000000"/>
                </a:solidFill>
              </a:rPr>
              <a:t> про вашу </a:t>
            </a:r>
            <a:r>
              <a:rPr lang="ru-RU" sz="2000" dirty="0" err="1">
                <a:solidFill>
                  <a:srgbClr val="000000"/>
                </a:solidFill>
              </a:rPr>
              <a:t>цільової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аудиторії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</a:p>
          <a:p>
            <a:pPr algn="just"/>
            <a:r>
              <a:rPr lang="ru-RU" sz="2000" dirty="0" err="1">
                <a:solidFill>
                  <a:srgbClr val="000000"/>
                </a:solidFill>
              </a:rPr>
              <a:t>Аналізуйте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результати</a:t>
            </a:r>
            <a:r>
              <a:rPr lang="ru-RU" sz="2000" dirty="0">
                <a:solidFill>
                  <a:srgbClr val="000000"/>
                </a:solidFill>
              </a:rPr>
              <a:t> - і </a:t>
            </a:r>
            <a:r>
              <a:rPr lang="ru-RU" sz="2000" dirty="0" err="1">
                <a:solidFill>
                  <a:srgbClr val="000000"/>
                </a:solidFill>
              </a:rPr>
              <a:t>ви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зрозумієте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що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цікаво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вашій</a:t>
            </a:r>
            <a:r>
              <a:rPr lang="ru-RU" sz="2000" dirty="0">
                <a:solidFill>
                  <a:srgbClr val="000000"/>
                </a:solidFill>
              </a:rPr>
              <a:t> ЦА, і як </a:t>
            </a:r>
            <a:r>
              <a:rPr lang="ru-RU" sz="2000" dirty="0" err="1">
                <a:solidFill>
                  <a:srgbClr val="000000"/>
                </a:solidFill>
              </a:rPr>
              <a:t>можна</a:t>
            </a:r>
            <a:r>
              <a:rPr lang="ru-RU" sz="2000" dirty="0">
                <a:solidFill>
                  <a:srgbClr val="000000"/>
                </a:solidFill>
              </a:rPr>
              <a:t> на </a:t>
            </a:r>
            <a:r>
              <a:rPr lang="ru-RU" sz="2000" dirty="0" err="1">
                <a:solidFill>
                  <a:srgbClr val="000000"/>
                </a:solidFill>
              </a:rPr>
              <a:t>неї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впливати</a:t>
            </a:r>
            <a:r>
              <a:rPr lang="ru-RU" sz="2000" dirty="0">
                <a:solidFill>
                  <a:srgbClr val="000000"/>
                </a:solidFill>
              </a:rPr>
              <a:t>. Вам </a:t>
            </a:r>
            <a:r>
              <a:rPr lang="ru-RU" sz="2000" dirty="0" err="1">
                <a:solidFill>
                  <a:srgbClr val="000000"/>
                </a:solidFill>
              </a:rPr>
              <a:t>допоможуть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парсери</a:t>
            </a:r>
            <a:r>
              <a:rPr lang="ru-RU" sz="2000" dirty="0">
                <a:solidFill>
                  <a:srgbClr val="000000"/>
                </a:solidFill>
              </a:rPr>
              <a:t> для </a:t>
            </a:r>
            <a:r>
              <a:rPr lang="ru-RU" sz="2000" dirty="0" err="1">
                <a:solidFill>
                  <a:srgbClr val="000000"/>
                </a:solidFill>
              </a:rPr>
              <a:t>соцмереж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наприклад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церебро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таргет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Таргетхантер</a:t>
            </a:r>
            <a:r>
              <a:rPr lang="ru-RU" sz="2000" dirty="0">
                <a:solidFill>
                  <a:srgbClr val="000000"/>
                </a:solidFill>
              </a:rPr>
              <a:t> і </a:t>
            </a:r>
            <a:r>
              <a:rPr lang="ru-RU" sz="2000" dirty="0" err="1">
                <a:solidFill>
                  <a:srgbClr val="000000"/>
                </a:solidFill>
              </a:rPr>
              <a:t>ін</a:t>
            </a:r>
            <a:r>
              <a:rPr lang="ru-RU" sz="2000" dirty="0">
                <a:solidFill>
                  <a:srgbClr val="000000"/>
                </a:solidFill>
              </a:rPr>
              <a:t>., </a:t>
            </a:r>
            <a:r>
              <a:rPr lang="en-US" sz="2000" dirty="0">
                <a:solidFill>
                  <a:srgbClr val="000000"/>
                </a:solidFill>
              </a:rPr>
              <a:t>Google Analytics, </a:t>
            </a:r>
            <a:r>
              <a:rPr lang="ru-RU" sz="2000" dirty="0" err="1">
                <a:solidFill>
                  <a:srgbClr val="000000"/>
                </a:solidFill>
              </a:rPr>
              <a:t>вбудовані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системи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аналітики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соцмереж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2467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FDB68-FD19-444F-87E2-52E0DF335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120122" cy="149961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Як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зібрати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2">
                    <a:lumMod val="75000"/>
                  </a:schemeClr>
                </a:solidFill>
              </a:rPr>
              <a:t>аудиторію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через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Google Analytics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896F6A-5EA2-48C4-8C2D-BA97DEB02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Заходимо</a:t>
            </a:r>
            <a:r>
              <a:rPr lang="ru-RU" dirty="0"/>
              <a:t> в настройки </a:t>
            </a:r>
            <a:r>
              <a:rPr lang="ru-RU" dirty="0" err="1"/>
              <a:t>Уявлення</a:t>
            </a:r>
            <a:r>
              <a:rPr lang="ru-RU" dirty="0"/>
              <a:t> - </a:t>
            </a:r>
            <a:r>
              <a:rPr lang="ru-RU" dirty="0" err="1"/>
              <a:t>Налаштування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. 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B4A12F29-237E-4BD1-B8A0-A4E53BD69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7" y="2865825"/>
            <a:ext cx="6981236" cy="364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99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83689F0-8472-4B41-872A-94B82E1E3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303" y="590550"/>
            <a:ext cx="9720071" cy="723900"/>
          </a:xfrm>
        </p:spPr>
        <p:txBody>
          <a:bodyPr>
            <a:normAutofit/>
          </a:bodyPr>
          <a:lstStyle/>
          <a:p>
            <a:r>
              <a:rPr lang="ru-RU" dirty="0" err="1"/>
              <a:t>Клікаєм</a:t>
            </a:r>
            <a:r>
              <a:rPr lang="ru-RU" dirty="0"/>
              <a:t> "</a:t>
            </a:r>
            <a:r>
              <a:rPr lang="ru-RU" dirty="0" err="1"/>
              <a:t>Додати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".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889650C-B976-4916-A850-90E8644A1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683" y="1206500"/>
            <a:ext cx="9637077" cy="497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843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0E9BAE6-BCE2-459C-B197-415DB03C2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88" y="548640"/>
            <a:ext cx="9720071" cy="4023360"/>
          </a:xfrm>
        </p:spPr>
        <p:txBody>
          <a:bodyPr/>
          <a:lstStyle/>
          <a:p>
            <a:r>
              <a:rPr lang="ru-RU" dirty="0" err="1"/>
              <a:t>Вибираємо</a:t>
            </a:r>
            <a:r>
              <a:rPr lang="ru-RU" dirty="0"/>
              <a:t>, до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поданням</a:t>
            </a:r>
            <a:r>
              <a:rPr lang="ru-RU" dirty="0"/>
              <a:t> </a:t>
            </a:r>
            <a:r>
              <a:rPr lang="ru-RU" dirty="0" err="1"/>
              <a:t>додати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. На </a:t>
            </a:r>
            <a:r>
              <a:rPr lang="ru-RU" dirty="0" err="1"/>
              <a:t>Визначенні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 є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введені</a:t>
            </a:r>
            <a:r>
              <a:rPr lang="ru-RU" dirty="0"/>
              <a:t> </a:t>
            </a:r>
            <a:r>
              <a:rPr lang="ru-RU" dirty="0" err="1"/>
              <a:t>шаблони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відредагувати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потреби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скористатися</a:t>
            </a:r>
            <a:r>
              <a:rPr lang="ru-RU" dirty="0"/>
              <a:t> </a:t>
            </a:r>
            <a:r>
              <a:rPr lang="ru-RU" dirty="0" err="1"/>
              <a:t>кнопкою</a:t>
            </a:r>
            <a:r>
              <a:rPr lang="ru-RU" dirty="0"/>
              <a:t> "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нову</a:t>
            </a:r>
            <a:r>
              <a:rPr lang="ru-RU" dirty="0"/>
              <a:t> </a:t>
            </a:r>
            <a:r>
              <a:rPr lang="ru-RU" dirty="0" err="1"/>
              <a:t>аудиторію</a:t>
            </a:r>
            <a:r>
              <a:rPr lang="ru-RU" dirty="0"/>
              <a:t>".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6A0F81F-AACB-479E-B453-F3EC9C6B4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" y="2023110"/>
            <a:ext cx="100107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574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DC4D0-C6D1-47E0-8FEA-21E1CE87C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Крок 3.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Складіть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карти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аудиторій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C27480-0766-4A84-9B12-8B27C2078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429615" cy="3931920"/>
          </a:xfrm>
        </p:spPr>
        <p:txBody>
          <a:bodyPr>
            <a:normAutofit/>
          </a:bodyPr>
          <a:lstStyle/>
          <a:p>
            <a:pPr algn="just"/>
            <a:r>
              <a:rPr lang="ru-RU" sz="1700" dirty="0" err="1"/>
              <a:t>Така</a:t>
            </a:r>
            <a:r>
              <a:rPr lang="ru-RU" sz="1700" dirty="0"/>
              <a:t> </a:t>
            </a:r>
            <a:r>
              <a:rPr lang="ru-RU" sz="1700" dirty="0" err="1"/>
              <a:t>сегментація</a:t>
            </a:r>
            <a:r>
              <a:rPr lang="ru-RU" sz="1700" dirty="0"/>
              <a:t> </a:t>
            </a:r>
            <a:r>
              <a:rPr lang="ru-RU" sz="1700" dirty="0" err="1"/>
              <a:t>підібрати</a:t>
            </a:r>
            <a:r>
              <a:rPr lang="ru-RU" sz="1700" dirty="0"/>
              <a:t> </a:t>
            </a:r>
            <a:r>
              <a:rPr lang="ru-RU" sz="1700" dirty="0" err="1"/>
              <a:t>найближчий</a:t>
            </a:r>
            <a:r>
              <a:rPr lang="ru-RU" sz="1700" dirty="0"/>
              <a:t> </a:t>
            </a:r>
            <a:r>
              <a:rPr lang="ru-RU" sz="1700" dirty="0" err="1"/>
              <a:t>рекламне</a:t>
            </a:r>
            <a:r>
              <a:rPr lang="ru-RU" sz="1700" dirty="0"/>
              <a:t> </a:t>
            </a:r>
            <a:r>
              <a:rPr lang="ru-RU" sz="1700" dirty="0" err="1"/>
              <a:t>посилання</a:t>
            </a:r>
            <a:r>
              <a:rPr lang="ru-RU" sz="1700" dirty="0"/>
              <a:t> для кожного сегмента </a:t>
            </a:r>
            <a:r>
              <a:rPr lang="ru-RU" sz="1700" dirty="0" err="1"/>
              <a:t>аудиторії</a:t>
            </a:r>
            <a:r>
              <a:rPr lang="ru-RU" sz="1700" dirty="0"/>
              <a:t> і </a:t>
            </a:r>
            <a:r>
              <a:rPr lang="ru-RU" sz="1700" dirty="0" err="1"/>
              <a:t>подальшого</a:t>
            </a:r>
            <a:r>
              <a:rPr lang="ru-RU" sz="1700" dirty="0"/>
              <a:t> </a:t>
            </a:r>
            <a:r>
              <a:rPr lang="ru-RU" sz="1700" dirty="0" err="1"/>
              <a:t>таргетування</a:t>
            </a:r>
            <a:r>
              <a:rPr lang="ru-RU" sz="1700" dirty="0"/>
              <a:t>. У </a:t>
            </a:r>
            <a:r>
              <a:rPr lang="ru-RU" sz="1700" dirty="0" err="1"/>
              <a:t>цьому</a:t>
            </a:r>
            <a:r>
              <a:rPr lang="ru-RU" sz="1700" dirty="0"/>
              <a:t> </a:t>
            </a:r>
            <a:r>
              <a:rPr lang="ru-RU" sz="1700" dirty="0" err="1"/>
              <a:t>допоможуть</a:t>
            </a:r>
            <a:r>
              <a:rPr lang="ru-RU" sz="1700" dirty="0"/>
              <a:t> </a:t>
            </a:r>
            <a:r>
              <a:rPr lang="ru-RU" sz="1700" dirty="0" err="1"/>
              <a:t>сервіси</a:t>
            </a:r>
            <a:r>
              <a:rPr lang="ru-RU" sz="1700" dirty="0"/>
              <a:t> для </a:t>
            </a:r>
            <a:r>
              <a:rPr lang="ru-RU" sz="1700" dirty="0" err="1"/>
              <a:t>створення</a:t>
            </a:r>
            <a:r>
              <a:rPr lang="ru-RU" sz="1700" dirty="0"/>
              <a:t> </a:t>
            </a:r>
            <a:r>
              <a:rPr lang="ru-RU" sz="1700" dirty="0" err="1"/>
              <a:t>ментальних</a:t>
            </a:r>
            <a:r>
              <a:rPr lang="ru-RU" sz="1700" dirty="0"/>
              <a:t> карт, </a:t>
            </a:r>
            <a:r>
              <a:rPr lang="ru-RU" sz="1700" dirty="0" err="1"/>
              <a:t>такі</a:t>
            </a:r>
            <a:r>
              <a:rPr lang="ru-RU" sz="1700" dirty="0"/>
              <a:t> як </a:t>
            </a:r>
            <a:r>
              <a:rPr lang="en-US" sz="1700" dirty="0" err="1"/>
              <a:t>Mindmeister</a:t>
            </a:r>
            <a:r>
              <a:rPr lang="en-US" sz="1700" dirty="0"/>
              <a:t>, </a:t>
            </a:r>
            <a:r>
              <a:rPr lang="en-US" sz="1700" dirty="0" err="1"/>
              <a:t>MindMup</a:t>
            </a:r>
            <a:r>
              <a:rPr lang="en-US" sz="1700" dirty="0"/>
              <a:t>, </a:t>
            </a:r>
            <a:r>
              <a:rPr lang="en-US" sz="1700" dirty="0" err="1"/>
              <a:t>XMind</a:t>
            </a:r>
            <a:r>
              <a:rPr lang="en-US" sz="1700" dirty="0"/>
              <a:t> </a:t>
            </a:r>
            <a:r>
              <a:rPr lang="ru-RU" sz="1700" dirty="0"/>
              <a:t>і </a:t>
            </a:r>
            <a:r>
              <a:rPr lang="ru-RU" sz="1700" dirty="0" err="1"/>
              <a:t>інші</a:t>
            </a:r>
            <a:r>
              <a:rPr lang="ru-RU" sz="1700" dirty="0"/>
              <a:t>.</a:t>
            </a:r>
          </a:p>
          <a:p>
            <a:pPr algn="just"/>
            <a:r>
              <a:rPr lang="ru-RU" sz="1700" dirty="0" err="1"/>
              <a:t>Виділіть</a:t>
            </a:r>
            <a:r>
              <a:rPr lang="ru-RU" sz="1700" dirty="0"/>
              <a:t> </a:t>
            </a:r>
            <a:r>
              <a:rPr lang="ru-RU" sz="1700" dirty="0" err="1"/>
              <a:t>декілька</a:t>
            </a:r>
            <a:r>
              <a:rPr lang="ru-RU" sz="1700" dirty="0"/>
              <a:t> </a:t>
            </a:r>
            <a:r>
              <a:rPr lang="ru-RU" sz="1700" dirty="0" err="1"/>
              <a:t>основних</a:t>
            </a:r>
            <a:r>
              <a:rPr lang="ru-RU" sz="1700" dirty="0"/>
              <a:t> </a:t>
            </a:r>
            <a:r>
              <a:rPr lang="ru-RU" sz="1700" dirty="0" err="1"/>
              <a:t>груп</a:t>
            </a:r>
            <a:r>
              <a:rPr lang="ru-RU" sz="1700" dirty="0"/>
              <a:t> і </a:t>
            </a:r>
            <a:r>
              <a:rPr lang="ru-RU" sz="1700" dirty="0" err="1"/>
              <a:t>пропишіть</a:t>
            </a:r>
            <a:r>
              <a:rPr lang="ru-RU" sz="1700" dirty="0"/>
              <a:t> </a:t>
            </a:r>
            <a:r>
              <a:rPr lang="ru-RU" sz="1700" dirty="0" err="1"/>
              <a:t>кожен</a:t>
            </a:r>
            <a:r>
              <a:rPr lang="ru-RU" sz="1700" dirty="0"/>
              <a:t> сегмент </a:t>
            </a:r>
            <a:r>
              <a:rPr lang="ru-RU" sz="1700" dirty="0" err="1"/>
              <a:t>всередині</a:t>
            </a:r>
            <a:r>
              <a:rPr lang="ru-RU" sz="1700" dirty="0"/>
              <a:t> </a:t>
            </a:r>
            <a:r>
              <a:rPr lang="ru-RU" sz="1700" dirty="0" err="1"/>
              <a:t>їх</a:t>
            </a:r>
            <a:r>
              <a:rPr lang="ru-RU" sz="1700" dirty="0"/>
              <a:t>. </a:t>
            </a:r>
            <a:r>
              <a:rPr lang="ru-RU" sz="1700" dirty="0" err="1"/>
              <a:t>Наприклад</a:t>
            </a:r>
            <a:r>
              <a:rPr lang="ru-RU" sz="1700" dirty="0"/>
              <a:t>, в </a:t>
            </a:r>
            <a:r>
              <a:rPr lang="ru-RU" sz="1700" dirty="0" err="1"/>
              <a:t>групах</a:t>
            </a:r>
            <a:r>
              <a:rPr lang="ru-RU" sz="1700" dirty="0"/>
              <a:t> «</a:t>
            </a:r>
            <a:r>
              <a:rPr lang="ru-RU" sz="1700" dirty="0" err="1"/>
              <a:t>жінки</a:t>
            </a:r>
            <a:r>
              <a:rPr lang="ru-RU" sz="1700" dirty="0"/>
              <a:t>» і «</a:t>
            </a:r>
            <a:r>
              <a:rPr lang="ru-RU" sz="1700" dirty="0" err="1"/>
              <a:t>чоловіки</a:t>
            </a:r>
            <a:r>
              <a:rPr lang="ru-RU" sz="1700" dirty="0"/>
              <a:t>» </a:t>
            </a:r>
            <a:r>
              <a:rPr lang="ru-RU" sz="1700" dirty="0" err="1"/>
              <a:t>може</a:t>
            </a:r>
            <a:r>
              <a:rPr lang="ru-RU" sz="1700" dirty="0"/>
              <a:t> бути по 4-6 сегмента. А </a:t>
            </a:r>
            <a:r>
              <a:rPr lang="ru-RU" sz="1700" dirty="0" err="1"/>
              <a:t>ще</a:t>
            </a:r>
            <a:r>
              <a:rPr lang="ru-RU" sz="1700" dirty="0"/>
              <a:t> ж є </a:t>
            </a:r>
            <a:r>
              <a:rPr lang="ru-RU" sz="1700" dirty="0" err="1"/>
              <a:t>різні</a:t>
            </a:r>
            <a:r>
              <a:rPr lang="ru-RU" sz="1700" dirty="0"/>
              <a:t> </a:t>
            </a:r>
            <a:r>
              <a:rPr lang="ru-RU" sz="1700" dirty="0" err="1"/>
              <a:t>товари</a:t>
            </a:r>
            <a:r>
              <a:rPr lang="ru-RU" sz="1700" dirty="0"/>
              <a:t>, </a:t>
            </a:r>
            <a:r>
              <a:rPr lang="ru-RU" sz="1700" dirty="0" err="1"/>
              <a:t>які</a:t>
            </a:r>
            <a:r>
              <a:rPr lang="ru-RU" sz="1700" dirty="0"/>
              <a:t> </a:t>
            </a:r>
            <a:r>
              <a:rPr lang="ru-RU" sz="1700" dirty="0" err="1"/>
              <a:t>також</a:t>
            </a:r>
            <a:r>
              <a:rPr lang="ru-RU" sz="1700" dirty="0"/>
              <a:t> </a:t>
            </a:r>
            <a:r>
              <a:rPr lang="ru-RU" sz="1700" dirty="0" err="1"/>
              <a:t>відвідують</a:t>
            </a:r>
            <a:r>
              <a:rPr lang="ru-RU" sz="1700" dirty="0"/>
              <a:t> </a:t>
            </a:r>
            <a:r>
              <a:rPr lang="ru-RU" sz="1700" dirty="0" err="1"/>
              <a:t>різні</a:t>
            </a:r>
            <a:r>
              <a:rPr lang="ru-RU" sz="1700" dirty="0"/>
              <a:t> люди з </a:t>
            </a:r>
            <a:r>
              <a:rPr lang="ru-RU" sz="1700" dirty="0" err="1"/>
              <a:t>різними</a:t>
            </a:r>
            <a:r>
              <a:rPr lang="ru-RU" sz="1700" dirty="0"/>
              <a:t> </a:t>
            </a:r>
            <a:r>
              <a:rPr lang="ru-RU" sz="1700" dirty="0" err="1"/>
              <a:t>цілями</a:t>
            </a:r>
            <a:r>
              <a:rPr lang="ru-RU" sz="1700" dirty="0"/>
              <a:t>. У </a:t>
            </a:r>
            <a:r>
              <a:rPr lang="ru-RU" sz="1700" dirty="0" err="1"/>
              <a:t>підсумку</a:t>
            </a:r>
            <a:r>
              <a:rPr lang="ru-RU" sz="1700" dirty="0"/>
              <a:t> </a:t>
            </a:r>
            <a:r>
              <a:rPr lang="ru-RU" sz="1700" dirty="0" err="1"/>
              <a:t>виходить</a:t>
            </a:r>
            <a:r>
              <a:rPr lang="ru-RU" sz="1700" dirty="0"/>
              <a:t> велика ментальна карта ЦА, </a:t>
            </a:r>
            <a:r>
              <a:rPr lang="ru-RU" sz="1700" dirty="0" err="1"/>
              <a:t>якій</a:t>
            </a:r>
            <a:r>
              <a:rPr lang="ru-RU" sz="1700" dirty="0"/>
              <a:t> </a:t>
            </a:r>
            <a:r>
              <a:rPr lang="ru-RU" sz="1700" dirty="0" err="1"/>
              <a:t>можна</a:t>
            </a:r>
            <a:r>
              <a:rPr lang="ru-RU" sz="1700" dirty="0"/>
              <a:t> </a:t>
            </a:r>
            <a:r>
              <a:rPr lang="ru-RU" sz="1700" dirty="0" err="1"/>
              <a:t>керуватися</a:t>
            </a:r>
            <a:r>
              <a:rPr lang="ru-RU" sz="1700" dirty="0"/>
              <a:t> при запуску </a:t>
            </a:r>
            <a:r>
              <a:rPr lang="ru-RU" sz="1700" dirty="0" err="1"/>
              <a:t>реклами</a:t>
            </a:r>
            <a:r>
              <a:rPr lang="ru-RU" sz="1700" dirty="0"/>
              <a:t>.</a:t>
            </a:r>
          </a:p>
        </p:txBody>
      </p:sp>
      <p:pic>
        <p:nvPicPr>
          <p:cNvPr id="8194" name="Picture 2" descr="Интеллектуальные карты в маркетинге: примеры, как составлять майнд мэп">
            <a:extLst>
              <a:ext uri="{FF2B5EF4-FFF2-40B4-BE49-F238E27FC236}">
                <a16:creationId xmlns:a16="http://schemas.microsoft.com/office/drawing/2014/main" id="{CABAAB1F-0793-41A2-80CF-45D877C9F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2094" y="1719700"/>
            <a:ext cx="6419906" cy="341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745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971</Words>
  <Application>Microsoft Macintosh PowerPoint</Application>
  <PresentationFormat>Широкоэкранный</PresentationFormat>
  <Paragraphs>74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Calibri</vt:lpstr>
      <vt:lpstr>Tw Cen MT</vt:lpstr>
      <vt:lpstr>Tw Cen MT Condensed</vt:lpstr>
      <vt:lpstr>Wingdings</vt:lpstr>
      <vt:lpstr>Wingdings 3</vt:lpstr>
      <vt:lpstr>Интеграл</vt:lpstr>
      <vt:lpstr>Інтернет-бізнес</vt:lpstr>
      <vt:lpstr>Як сегментувати аудиторію, щоб налаштувати правильний таргетинг</vt:lpstr>
      <vt:lpstr>Крок 1. Визначте «ідеальну персону покупця»</vt:lpstr>
      <vt:lpstr>Презентация PowerPoint</vt:lpstr>
      <vt:lpstr>Крок 2. Проаналізуйте поточних клієнтів</vt:lpstr>
      <vt:lpstr>Як зібрати аудиторію через Google Analytics</vt:lpstr>
      <vt:lpstr>Презентация PowerPoint</vt:lpstr>
      <vt:lpstr>Презентация PowerPoint</vt:lpstr>
      <vt:lpstr>Крок 3. Складіть карти аудиторій</vt:lpstr>
      <vt:lpstr>Крок 4. Продумайте таргетування для різних каналів просування</vt:lpstr>
      <vt:lpstr>Методи таргетування для SEO</vt:lpstr>
      <vt:lpstr>Методи таргетування для SMM</vt:lpstr>
      <vt:lpstr>Тренди в підборі аудиторій: </vt:lpstr>
      <vt:lpstr>Кому підходить Look-alike?  </vt:lpstr>
      <vt:lpstr>Парсер аудиторій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Інтернет-бізнес</dc:title>
  <dc:creator> </dc:creator>
  <cp:lastModifiedBy>Microsoft Office User</cp:lastModifiedBy>
  <cp:revision>2</cp:revision>
  <dcterms:created xsi:type="dcterms:W3CDTF">2021-03-06T09:23:13Z</dcterms:created>
  <dcterms:modified xsi:type="dcterms:W3CDTF">2023-09-09T05:37:33Z</dcterms:modified>
</cp:coreProperties>
</file>