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69" r:id="rId10"/>
    <p:sldId id="262" r:id="rId11"/>
    <p:sldId id="263" r:id="rId12"/>
    <p:sldId id="264" r:id="rId13"/>
    <p:sldId id="270" r:id="rId14"/>
    <p:sldId id="265" r:id="rId15"/>
    <p:sldId id="266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508-B42A-4992-B422-4F971D27CCBF}" type="datetimeFigureOut">
              <a:rPr lang="uk-UA" smtClean="0"/>
              <a:pPr/>
              <a:t>14.04.2022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917BD-239C-4F27-B1FC-AA3E13F6C91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508-B42A-4992-B422-4F971D27CCBF}" type="datetimeFigureOut">
              <a:rPr lang="uk-UA" smtClean="0"/>
              <a:pPr/>
              <a:t>14.04.2022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917BD-239C-4F27-B1FC-AA3E13F6C9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508-B42A-4992-B422-4F971D27CCBF}" type="datetimeFigureOut">
              <a:rPr lang="uk-UA" smtClean="0"/>
              <a:pPr/>
              <a:t>14.04.2022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917BD-239C-4F27-B1FC-AA3E13F6C9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508-B42A-4992-B422-4F971D27CCBF}" type="datetimeFigureOut">
              <a:rPr lang="uk-UA" smtClean="0"/>
              <a:pPr/>
              <a:t>14.04.2022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917BD-239C-4F27-B1FC-AA3E13F6C9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508-B42A-4992-B422-4F971D27CCBF}" type="datetimeFigureOut">
              <a:rPr lang="uk-UA" smtClean="0"/>
              <a:pPr/>
              <a:t>14.04.2022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917BD-239C-4F27-B1FC-AA3E13F6C91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508-B42A-4992-B422-4F971D27CCBF}" type="datetimeFigureOut">
              <a:rPr lang="uk-UA" smtClean="0"/>
              <a:pPr/>
              <a:t>14.04.2022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917BD-239C-4F27-B1FC-AA3E13F6C9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508-B42A-4992-B422-4F971D27CCBF}" type="datetimeFigureOut">
              <a:rPr lang="uk-UA" smtClean="0"/>
              <a:pPr/>
              <a:t>14.04.2022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917BD-239C-4F27-B1FC-AA3E13F6C9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508-B42A-4992-B422-4F971D27CCBF}" type="datetimeFigureOut">
              <a:rPr lang="uk-UA" smtClean="0"/>
              <a:pPr/>
              <a:t>14.04.2022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917BD-239C-4F27-B1FC-AA3E13F6C9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508-B42A-4992-B422-4F971D27CCBF}" type="datetimeFigureOut">
              <a:rPr lang="uk-UA" smtClean="0"/>
              <a:pPr/>
              <a:t>14.04.2022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917BD-239C-4F27-B1FC-AA3E13F6C91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508-B42A-4992-B422-4F971D27CCBF}" type="datetimeFigureOut">
              <a:rPr lang="uk-UA" smtClean="0"/>
              <a:pPr/>
              <a:t>14.04.2022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917BD-239C-4F27-B1FC-AA3E13F6C91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6D508-B42A-4992-B422-4F971D27CCBF}" type="datetimeFigureOut">
              <a:rPr lang="uk-UA" smtClean="0"/>
              <a:pPr/>
              <a:t>14.04.2022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917BD-239C-4F27-B1FC-AA3E13F6C91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076D508-B42A-4992-B422-4F971D27CCBF}" type="datetimeFigureOut">
              <a:rPr lang="uk-UA" smtClean="0"/>
              <a:pPr/>
              <a:t>14.04.2022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2917BD-239C-4F27-B1FC-AA3E13F6C91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versipedia.org.ua/sites/default/files/ekologiya_movy_v_konteksti_problemy_rozmayittya_kultur_ta_zmi_syeir_2008.pdf" TargetMode="External"/><Relationship Id="rId2" Type="http://schemas.openxmlformats.org/officeDocument/2006/relationships/hyperlink" Target="http://www.linguistics.kiev.ua/publications/2006/08/02/genderni_roli_ta_ih__63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ender.at.ua/_ld/1/186_osnovy_teorii_g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Arial" pitchFamily="34" charset="0"/>
                <a:cs typeface="Arial" pitchFamily="34" charset="0"/>
              </a:rPr>
              <a:t>Гендерна лінгвістика</a:t>
            </a:r>
            <a:endParaRPr lang="uk-UA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500306"/>
            <a:ext cx="7406640" cy="1102358"/>
          </a:xfrm>
        </p:spPr>
        <p:txBody>
          <a:bodyPr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Лекція 6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57290" y="2571744"/>
            <a:ext cx="7481910" cy="27219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“жінки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розумніші за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чоловіків”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“чоловіки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розумніші за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жінок”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“кервні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посади – не для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жінок”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“та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хіба він справиться з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дитиною”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83284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>
                <a:effectLst/>
                <a:latin typeface="Arial" pitchFamily="34" charset="0"/>
                <a:cs typeface="Arial" pitchFamily="34" charset="0"/>
              </a:rPr>
              <a:t>Мовний </a:t>
            </a:r>
            <a:r>
              <a:rPr lang="uk-UA" sz="2400" b="1" dirty="0" err="1" smtClean="0">
                <a:effectLst/>
                <a:latin typeface="Arial" pitchFamily="34" charset="0"/>
                <a:cs typeface="Arial" pitchFamily="34" charset="0"/>
              </a:rPr>
              <a:t>сексизм</a:t>
            </a:r>
            <a:r>
              <a:rPr lang="uk-UA" sz="24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effectLst/>
                <a:latin typeface="Arial" pitchFamily="34" charset="0"/>
                <a:cs typeface="Arial" pitchFamily="34" charset="0"/>
              </a:rPr>
              <a:t>проявляється у поширенні гендерних стереотипів, зокрема, у вираження в мові чи мовними засобами тенденційних поглядів і переконань, які принижують, вилучають, недооцінюють та </a:t>
            </a:r>
            <a:r>
              <a:rPr lang="uk-UA" sz="2400" dirty="0" err="1" smtClean="0">
                <a:effectLst/>
                <a:latin typeface="Arial" pitchFamily="34" charset="0"/>
                <a:cs typeface="Arial" pitchFamily="34" charset="0"/>
              </a:rPr>
              <a:t>стереотипізують</a:t>
            </a:r>
            <a:r>
              <a:rPr lang="uk-UA" sz="2400" dirty="0" smtClean="0">
                <a:effectLst/>
                <a:latin typeface="Arial" pitchFamily="34" charset="0"/>
                <a:cs typeface="Arial" pitchFamily="34" charset="0"/>
              </a:rPr>
              <a:t> жінок або чоловіків за статевою ознакою</a:t>
            </a:r>
            <a:endParaRPr lang="uk-UA" sz="24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28662" y="1571612"/>
            <a:ext cx="3143272" cy="4857784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Професіонал має позитивне значення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Майстер – фахівець високого класу</a:t>
            </a: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Акушер – лікар-фахівець з акушерства</a:t>
            </a: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Друкар – фахівець друкарської справи, поліграфічного виробництва, той, хто працює в друкарні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4524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Назви професій чоловічої та жіночої форми з різним значенням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1643050"/>
            <a:ext cx="300039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Професіоналка – повія</a:t>
            </a:r>
          </a:p>
          <a:p>
            <a:endParaRPr lang="uk-UA" sz="2000" dirty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Майстриня – жінка, яка займається народним ремеслом</a:t>
            </a:r>
          </a:p>
          <a:p>
            <a:endParaRPr lang="uk-UA" sz="1400" dirty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Акушерка – медсестра, що має право самостійно надавати медичну допомогу при пологах</a:t>
            </a:r>
          </a:p>
          <a:p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Друкарка – жінка, що друкує на друкарській машинці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1214422"/>
            <a:ext cx="7406640" cy="238824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“невинні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жінки й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діти”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“жертва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насилля”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“жертва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згвалтування”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“жінки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ат діти, що зазнають знущання в сім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ї”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слова на позначення злочинців у юриспруденції мають лише чоловічу форму (злочинець, крадій,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гвалтівник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шантажист, шахрай)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“мамин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синок”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1164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effectLst/>
                <a:latin typeface="Arial" pitchFamily="34" charset="0"/>
                <a:cs typeface="Arial" pitchFamily="34" charset="0"/>
              </a:rPr>
              <a:t>Мовна дискримінація чоловікі</a:t>
            </a:r>
            <a:r>
              <a:rPr lang="uk-UA" sz="2400" dirty="0" smtClean="0">
                <a:effectLst/>
                <a:latin typeface="Arial" pitchFamily="34" charset="0"/>
                <a:cs typeface="Arial" pitchFamily="34" charset="0"/>
              </a:rPr>
              <a:t>в</a:t>
            </a:r>
            <a:endParaRPr lang="uk-UA" sz="24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1214422"/>
            <a:ext cx="7406640" cy="3929090"/>
          </a:xfrm>
        </p:spPr>
        <p:txBody>
          <a:bodyPr>
            <a:normAutofit fontScale="92500" lnSpcReduction="20000"/>
          </a:bodyPr>
          <a:lstStyle/>
          <a:p>
            <a:pPr marL="541782" indent="-514350" algn="just">
              <a:buAutoNum type="arabicParenR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Уникайте образливих висловлювань про жінок і чоловіків.</a:t>
            </a:r>
          </a:p>
          <a:p>
            <a:pPr marL="541782" indent="-514350" algn="just">
              <a:buAutoNum type="arabicParenR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Вживайте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фемінітиви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Якщо вони обтяжують текст,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вдавайтеся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до стратегії нейтралізації (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студенство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спільнота).</a:t>
            </a:r>
          </a:p>
          <a:p>
            <a:pPr marL="541782" indent="-514350" algn="just">
              <a:buAutoNum type="arabicParenR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Уникайте жартівливо-іронічних та принизливих контекстів (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“жіночка”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“дорогенька”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“баба”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“мужик”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541782" indent="-514350" algn="just">
              <a:buAutoNum type="arabicParenR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В українській мові займенники (всякий, будь-який, інший) апелюють до чоловічого роду. Тому вживайте множину або слова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“особа”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“людина”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116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Поради щодо уникнення мовного </a:t>
            </a:r>
            <a:r>
              <a:rPr lang="uk-UA" sz="2800" b="1" dirty="0" err="1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сексизм</a:t>
            </a:r>
            <a:r>
              <a:rPr lang="uk-UA" sz="2800" b="1" dirty="0" err="1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у</a:t>
            </a:r>
            <a:endParaRPr lang="uk-UA" sz="2800" b="1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2071678"/>
            <a:ext cx="7406640" cy="264320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Приклади: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цигани – злодії та шахраї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африканці привозять в Україну СПІД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турки їдуть в Україну за секс-послугами</a:t>
            </a:r>
          </a:p>
          <a:p>
            <a:pPr>
              <a:buFont typeface="Wingdings" pitchFamily="2" charset="2"/>
              <a:buChar char="ü"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28315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Мова ворожнечі </a:t>
            </a:r>
            <a:r>
              <a:rPr lang="uk-UA" sz="2400" dirty="0" smtClean="0">
                <a:effectLst/>
                <a:latin typeface="Arial" pitchFamily="34" charset="0"/>
                <a:cs typeface="Arial" pitchFamily="34" charset="0"/>
              </a:rPr>
              <a:t>– будь-яке самовираження з елементами заперечення принципу рівності всіх людей у правах.</a:t>
            </a:r>
            <a:endParaRPr lang="uk-UA" sz="24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2560" y="1142984"/>
            <a:ext cx="7406640" cy="2459680"/>
          </a:xfrm>
        </p:spPr>
        <p:txBody>
          <a:bodyPr>
            <a:normAutofit/>
          </a:bodyPr>
          <a:lstStyle/>
          <a:p>
            <a:pPr marL="484632" indent="-457200">
              <a:buAutoNum type="arabicParenR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Жорстка форма висловлювань: заклики до насильства чи дискримінації</a:t>
            </a:r>
          </a:p>
          <a:p>
            <a:pPr marL="484632" indent="-457200">
              <a:buAutoNum type="arabicParenR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Середня форма висловлювань: звинувачення певних етнічних груп у негативному впливі на суспільство</a:t>
            </a:r>
          </a:p>
          <a:p>
            <a:pPr marL="484632" indent="-457200">
              <a:buAutoNum type="arabicParenR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яка форма: створення негативного іміджу, ксенофобські висловлювання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9733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Прояви та форми мови ворожнечі</a:t>
            </a:r>
            <a:endParaRPr lang="uk-UA" sz="2400" b="1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2560" y="1142984"/>
            <a:ext cx="7406640" cy="642942"/>
          </a:xfrm>
        </p:spPr>
        <p:txBody>
          <a:bodyPr>
            <a:normAutofit lnSpcReduction="10000"/>
          </a:bodyPr>
          <a:lstStyle/>
          <a:p>
            <a:pPr marL="0" algn="just">
              <a:spcBef>
                <a:spcPts val="0"/>
              </a:spcBef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Низка правозахисних та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медійних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організацій у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2019 р.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започаткували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антипремію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“Це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яйце!”.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9733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Приклади мовного </a:t>
            </a:r>
            <a:r>
              <a:rPr lang="uk-UA" sz="2400" b="1" dirty="0" err="1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сексизму</a:t>
            </a:r>
            <a:r>
              <a:rPr lang="uk-UA" sz="2400" b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lang="uk-UA" sz="2400" b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2021 </a:t>
            </a:r>
            <a:r>
              <a:rPr lang="uk-UA" sz="2400" b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році</a:t>
            </a:r>
            <a:endParaRPr lang="uk-UA" sz="2400" b="1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У Києві вручили антипремію за сексизм &quot;Це яйце!&quot;: серед номінантів депутати, локальні медіа та національні ЗМ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786058"/>
            <a:ext cx="4762500" cy="24860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#ТиЖмать і «Знайте своє місце, жінко». Чим за останній рік по-сексистськи відзначилися ЗМІ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52"/>
            <a:ext cx="4762500" cy="24860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728" y="3143248"/>
            <a:ext cx="74295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2021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вручали за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3-ма номінаціями </a:t>
            </a:r>
          </a:p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“Сексистське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висловлювання”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, </a:t>
            </a: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“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Сексистський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матеріал”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“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Моралізатор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року”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uk-UA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2560" y="1142984"/>
            <a:ext cx="3068002" cy="5500726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uk-UA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Сексистське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висловлювання</a:t>
            </a:r>
          </a:p>
          <a:p>
            <a:pPr marL="0" algn="just">
              <a:spcBef>
                <a:spcPts val="0"/>
              </a:spcBef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Переможець: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рівненське регіональне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інтернет-ЗМІ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Радіотрек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; стаття «Зґвалтував!? Молодий красень-хореограф, за яким упадали зграї учениць (ФОТО/ВІДЕО)», автор - Максим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Розенко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Журналіст при написанні тексту називає одну з героїнь «криворізькою Монікою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Левінськи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».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9733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effectLst/>
                <a:latin typeface="Arial" pitchFamily="34" charset="0"/>
                <a:cs typeface="Arial" pitchFamily="34" charset="0"/>
              </a:rPr>
              <a:t>Приклади мовного </a:t>
            </a:r>
            <a:r>
              <a:rPr lang="uk-UA" sz="2400" dirty="0" err="1" smtClean="0">
                <a:effectLst/>
                <a:latin typeface="Arial" pitchFamily="34" charset="0"/>
                <a:cs typeface="Arial" pitchFamily="34" charset="0"/>
              </a:rPr>
              <a:t>сексизму</a:t>
            </a:r>
            <a:r>
              <a:rPr lang="uk-UA" sz="2400" dirty="0" smtClean="0"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lang="uk-UA" sz="2400" dirty="0" smtClean="0">
                <a:effectLst/>
                <a:latin typeface="Arial" pitchFamily="34" charset="0"/>
                <a:cs typeface="Arial" pitchFamily="34" charset="0"/>
              </a:rPr>
              <a:t>2021 </a:t>
            </a:r>
            <a:r>
              <a:rPr lang="uk-UA" sz="2400" dirty="0" smtClean="0">
                <a:effectLst/>
                <a:latin typeface="Arial" pitchFamily="34" charset="0"/>
                <a:cs typeface="Arial" pitchFamily="34" charset="0"/>
              </a:rPr>
              <a:t>році</a:t>
            </a:r>
            <a:endParaRPr lang="uk-UA" sz="24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zn.ua/img/forall/u/14/8/%D0%97%D0%BD%D1%96%D0%BC%D0%BE%D0%BA_%D0%B5%D0%BA%D1%80%D0%B0%D0%BD%D0%B0_2021-12-07_%D0%BE_15.26_.33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6985" y="928670"/>
            <a:ext cx="4492733" cy="44291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357166"/>
            <a:ext cx="8835368" cy="497334"/>
          </a:xfrm>
        </p:spPr>
        <p:txBody>
          <a:bodyPr>
            <a:noAutofit/>
          </a:bodyPr>
          <a:lstStyle/>
          <a:p>
            <a:pPr algn="ctr"/>
            <a:r>
              <a:rPr lang="uk-UA" sz="28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Номінанти</a:t>
            </a:r>
            <a:endParaRPr lang="uk-UA" sz="28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s://zn.ua/img/forall/u/14/8/%D0%97%D0%BD%D1%96%D0%BC%D0%BE%D0%BA_%D0%B5%D0%BA%D1%80%D0%B0%D0%BD%D0%B0_2021-12-07_%D0%BE_15.27_.47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4057677" cy="3714775"/>
          </a:xfrm>
          <a:prstGeom prst="rect">
            <a:avLst/>
          </a:prstGeom>
          <a:noFill/>
        </p:spPr>
      </p:pic>
      <p:pic>
        <p:nvPicPr>
          <p:cNvPr id="37894" name="Picture 6" descr="https://zn.ua/img/forall/u/14/8/%D0%97%D0%BD%D1%96%D0%BC%D0%BE%D0%BA_%D0%B5%D0%BA%D1%80%D0%B0%D0%BD%D0%B0_2021-12-07_%D0%BE_15.30_.17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123852"/>
            <a:ext cx="4643438" cy="27341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72066" y="107154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err="1" smtClean="0">
                <a:latin typeface="Arial" pitchFamily="34" charset="0"/>
                <a:cs typeface="Arial" pitchFamily="34" charset="0"/>
              </a:rPr>
              <a:t>Інтернет-видання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«Коментарі»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через статтю «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Найсексуальніші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народні депутати України (жінки)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ТОП-25»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5214950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Arial" pitchFamily="34" charset="0"/>
                <a:cs typeface="Arial" pitchFamily="34" charset="0"/>
              </a:rPr>
              <a:t>Видання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«Новини Закарпаття»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через статтю журналіста Василя Сочки «Закарпатські ліси отримали нового красуню-керівника»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План.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500306"/>
            <a:ext cx="7406640" cy="110235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1. Відмінності у мові жінок та чоловіків.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2. Мовний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сексизм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3. Подолання мови ворожнечі.</a:t>
            </a:r>
          </a:p>
          <a:p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357166"/>
            <a:ext cx="8835368" cy="497334"/>
          </a:xfrm>
        </p:spPr>
        <p:txBody>
          <a:bodyPr>
            <a:noAutofit/>
          </a:bodyPr>
          <a:lstStyle/>
          <a:p>
            <a:pPr algn="ctr"/>
            <a:r>
              <a:rPr lang="uk-UA" sz="28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Номінанти</a:t>
            </a:r>
            <a:endParaRPr lang="uk-UA" sz="28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4405316" cy="297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5008" y="714356"/>
            <a:ext cx="3071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latin typeface="Arial" pitchFamily="34" charset="0"/>
                <a:cs typeface="Arial" pitchFamily="34" charset="0"/>
              </a:rPr>
              <a:t>Інтернет-видання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Хвиля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 автор Всеволод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Непогодін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статтю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«Украинская женщина как убийца семьи»,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дискримінуються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жінки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культивуються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негативні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гендерні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стереотипи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містяться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прямі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образи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сексизм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ненормативна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лексика.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71942"/>
            <a:ext cx="6167439" cy="236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29388" y="3995678"/>
            <a:ext cx="27146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Телеканал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Україна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авторка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Олександра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Красновська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статтю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Чоловіки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шоу «Я везу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тобі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красу»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розповіли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як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реагують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великі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груди».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Також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тексті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йдеться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 те, як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мають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одягатися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жінки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85852" y="35716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Сексистський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матеріал</a:t>
            </a:r>
            <a:endParaRPr lang="uk-UA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  <p:pic>
        <p:nvPicPr>
          <p:cNvPr id="39938" name="Picture 2" descr="https://1.zt.ua/wp-content/uploads/2020/01/1618995063_0-640x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711626"/>
            <a:ext cx="4143372" cy="314637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71538" y="1071546"/>
            <a:ext cx="3429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latin typeface="Arial" pitchFamily="34" charset="0"/>
                <a:cs typeface="Arial" pitchFamily="34" charset="0"/>
              </a:rPr>
              <a:t>Переможець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секретар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Коростишівської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міської ради на Житомирщині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Юрій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Сарапійчук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який дозволив собі образливі висловлювання щодо народної обраниці Юлії Юзефович. За це його звільнили. Вперше посадовця звільнили за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сексистське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висловлювання.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4" descr="На Житомирщині посадовця звільнили через неетичні висловлювання щодо депутатки міськрад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00" y="4214818"/>
            <a:ext cx="4703381" cy="2643182"/>
          </a:xfrm>
          <a:prstGeom prst="rect">
            <a:avLst/>
          </a:prstGeom>
          <a:noFill/>
        </p:spPr>
      </p:pic>
      <p:sp>
        <p:nvSpPr>
          <p:cNvPr id="16" name="Овальная выноска 15"/>
          <p:cNvSpPr/>
          <p:nvPr/>
        </p:nvSpPr>
        <p:spPr>
          <a:xfrm>
            <a:off x="4500562" y="928670"/>
            <a:ext cx="3571900" cy="235745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«</a:t>
            </a:r>
            <a:r>
              <a:rPr lang="ru-RU" dirty="0" err="1" smtClean="0"/>
              <a:t>Дебілка</a:t>
            </a:r>
            <a:r>
              <a:rPr lang="ru-RU" dirty="0" smtClean="0"/>
              <a:t>, </a:t>
            </a:r>
            <a:r>
              <a:rPr lang="ru-RU" dirty="0" err="1" smtClean="0"/>
              <a:t>ідіотка</a:t>
            </a:r>
            <a:r>
              <a:rPr lang="ru-RU" dirty="0" smtClean="0"/>
              <a:t>, не </a:t>
            </a:r>
            <a:r>
              <a:rPr lang="ru-RU" dirty="0" err="1" smtClean="0"/>
              <a:t>людина</a:t>
            </a:r>
            <a:r>
              <a:rPr lang="ru-RU" dirty="0" smtClean="0"/>
              <a:t>… </a:t>
            </a:r>
            <a:r>
              <a:rPr lang="ru-RU" dirty="0" err="1" smtClean="0"/>
              <a:t>Пішла</a:t>
            </a:r>
            <a:r>
              <a:rPr lang="ru-RU" dirty="0" smtClean="0"/>
              <a:t> вон, у тебе </a:t>
            </a:r>
            <a:r>
              <a:rPr lang="ru-RU" dirty="0" err="1" smtClean="0"/>
              <a:t>висохлі</a:t>
            </a:r>
            <a:r>
              <a:rPr lang="ru-RU" dirty="0" smtClean="0"/>
              <a:t> </a:t>
            </a:r>
            <a:r>
              <a:rPr lang="ru-RU" dirty="0" err="1" smtClean="0"/>
              <a:t>мозгі</a:t>
            </a:r>
            <a:r>
              <a:rPr lang="ru-RU" dirty="0" smtClean="0"/>
              <a:t>…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скандалістка</a:t>
            </a:r>
            <a:r>
              <a:rPr lang="ru-RU" dirty="0" smtClean="0"/>
              <a:t>, </a:t>
            </a:r>
            <a:r>
              <a:rPr lang="ru-RU" dirty="0" err="1" smtClean="0"/>
              <a:t>інтригантка</a:t>
            </a:r>
            <a:r>
              <a:rPr lang="ru-RU" dirty="0" smtClean="0"/>
              <a:t>… Але я вас </a:t>
            </a:r>
            <a:r>
              <a:rPr lang="ru-RU" dirty="0" err="1" smtClean="0"/>
              <a:t>поважаю</a:t>
            </a:r>
            <a:r>
              <a:rPr lang="ru-RU" dirty="0" smtClean="0"/>
              <a:t> як </a:t>
            </a:r>
            <a:r>
              <a:rPr lang="ru-RU" dirty="0" err="1" smtClean="0"/>
              <a:t>жінку</a:t>
            </a:r>
            <a:r>
              <a:rPr lang="ru-RU" dirty="0" smtClean="0"/>
              <a:t>». </a:t>
            </a: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357166"/>
            <a:ext cx="8835368" cy="497334"/>
          </a:xfrm>
        </p:spPr>
        <p:txBody>
          <a:bodyPr>
            <a:noAutofit/>
          </a:bodyPr>
          <a:lstStyle/>
          <a:p>
            <a:pPr algn="ctr"/>
            <a:r>
              <a:rPr lang="uk-UA" sz="28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Номінанти</a:t>
            </a:r>
            <a:endParaRPr lang="uk-UA" sz="28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poltavska-khvilia_xcwi/1XurZA2n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14818"/>
            <a:ext cx="3414690" cy="22764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85852" y="928670"/>
            <a:ext cx="75724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Ілля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Кива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за його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сексистські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висловлювання 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на адресу журналісток у кулуарах Верховної Ради 29 квітня 2021 року: одній він заявив, що є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сексистом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а іншій порадив записатися до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фан-клубу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його статевого органу. Відео спілкування журналісток із народним обранцем опублікували 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Telegram-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каналі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PavlovskyNews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Так, журналістці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проєкту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«Соромно» Ілля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Кива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відмовив у коментарі зі словами «Вас не вчили спілкуватися з чоловіками – з глибокою повагою?», «Ви – дівчина, я – чоловік. Ви ж пам’ятаєте, що я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сексист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? Знайте своє місце, жінко». 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357166"/>
            <a:ext cx="8835368" cy="497334"/>
          </a:xfrm>
        </p:spPr>
        <p:txBody>
          <a:bodyPr>
            <a:noAutofit/>
          </a:bodyPr>
          <a:lstStyle/>
          <a:p>
            <a:pPr algn="ctr"/>
            <a:r>
              <a:rPr lang="uk-UA" sz="28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Номінанти</a:t>
            </a:r>
            <a:endParaRPr lang="uk-UA" sz="28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Cергій Руд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000108"/>
            <a:ext cx="3321867" cy="22145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4876" y="857232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Arial" pitchFamily="34" charset="0"/>
                <a:cs typeface="Arial" pitchFamily="34" charset="0"/>
              </a:rPr>
              <a:t>Народний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депутат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Сергій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Рудик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28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січня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2021 року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парламенті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прокоментував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виступ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народної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депутатки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«Слуги народу»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Мар’яни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Безуглої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законопроєкт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щодо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реформи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СБУ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000628" y="3214686"/>
            <a:ext cx="4143372" cy="3500462"/>
          </a:xfrm>
          <a:prstGeom prst="wedgeEllipseCallout">
            <a:avLst>
              <a:gd name="adj1" fmla="val -130449"/>
              <a:gd name="adj2" fmla="val -50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«Мене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дивує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кожного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цьому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залі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дівчинка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якій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32 роки, яка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працювала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системі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охорони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здоров’я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та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дня,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сподіваюсь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не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працювала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цій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структурі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закликає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нас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проголосувати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 один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дуже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важливих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документів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багато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змінити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». 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357166"/>
            <a:ext cx="8835368" cy="497334"/>
          </a:xfrm>
        </p:spPr>
        <p:txBody>
          <a:bodyPr>
            <a:noAutofit/>
          </a:bodyPr>
          <a:lstStyle/>
          <a:p>
            <a:pPr algn="ctr"/>
            <a:r>
              <a:rPr lang="uk-UA" sz="28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Номінанти</a:t>
            </a:r>
            <a:endParaRPr lang="uk-UA" sz="28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ttps://povaha.org.ua/wp-content/uploads/2021/02/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4762498" cy="2607586"/>
          </a:xfrm>
          <a:prstGeom prst="rect">
            <a:avLst/>
          </a:prstGeom>
          <a:noFill/>
        </p:spPr>
      </p:pic>
      <p:pic>
        <p:nvPicPr>
          <p:cNvPr id="44036" name="Picture 4" descr="https://povaha.org.ua/wp-content/uploads/2021/02/-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845" y="3643314"/>
            <a:ext cx="4359155" cy="24288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72198" y="1071546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Голова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Миколаївської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ОДА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Віталій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Кім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рекламував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регіон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виступу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форумі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Україна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30». 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3571876"/>
            <a:ext cx="3571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слайд про </a:t>
            </a:r>
            <a:r>
              <a:rPr lang="ru-RU" dirty="0" err="1" smtClean="0"/>
              <a:t>запрошення</a:t>
            </a:r>
            <a:r>
              <a:rPr lang="ru-RU" dirty="0" smtClean="0"/>
              <a:t> </a:t>
            </a:r>
            <a:r>
              <a:rPr lang="ru-RU" dirty="0" err="1" smtClean="0"/>
              <a:t>інвесторів</a:t>
            </a:r>
            <a:r>
              <a:rPr lang="ru-RU" dirty="0" smtClean="0"/>
              <a:t> у 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uk-UA" dirty="0" smtClean="0"/>
              <a:t>додав фото жінки у топі та шортах. А на інший слайд — сідниці дівчини. Він сказав це під час обговорення курортів </a:t>
            </a:r>
            <a:r>
              <a:rPr lang="uk-UA" dirty="0" smtClean="0"/>
              <a:t>регіону: </a:t>
            </a:r>
            <a:r>
              <a:rPr lang="uk-UA" dirty="0" smtClean="0"/>
              <a:t>«Ми пропонуємо, щоб ви інвестували в додаткові об’єкти, будь-які, ми забезпечимо повністю… Взагалі, у нас найкрасивіші дівчата у всій Україні. Це я буду відстоювати». </a:t>
            </a: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2976" y="285728"/>
            <a:ext cx="222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Моралізатор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року</a:t>
            </a:r>
            <a:endParaRPr lang="uk-UA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https://scontent.fifo2-1.fna.fbcdn.net/v/t39.30808-6/242740898_3054844098105083_2907102925701593208_n.jpg?stp=dst-jpg_p235x350&amp;_nc_cat=103&amp;ccb=1-5&amp;_nc_sid=8024bb&amp;_nc_ohc=IIhvQC478jcAX8KeYud&amp;_nc_ht=scontent.fifo2-1.fna&amp;edm=AN6CN6oEAAAA&amp;oh=00_AT8r5ZKKb5cFH1hW_PuhjZxIHmOLscEhMUNigI5sWm0sYg&amp;oe=625D53C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6351860" cy="28575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14414" y="857232"/>
            <a:ext cx="76438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Переможець: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прес-служба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Херсонської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поліції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яка повідомила,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складений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протокол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матір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 те,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батько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привів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дитину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майданчик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залишив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її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там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кілька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годин без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нагляду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ctrTitle"/>
          </p:nvPr>
        </p:nvSpPr>
        <p:spPr>
          <a:xfrm>
            <a:off x="0" y="357166"/>
            <a:ext cx="8835368" cy="497334"/>
          </a:xfrm>
        </p:spPr>
        <p:txBody>
          <a:bodyPr>
            <a:noAutofit/>
          </a:bodyPr>
          <a:lstStyle/>
          <a:p>
            <a:pPr algn="ctr"/>
            <a:r>
              <a:rPr lang="uk-UA" sz="28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Номінанти</a:t>
            </a:r>
            <a:endParaRPr lang="uk-UA" sz="28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poltavska-khvilia_xcwi/dGP6ZA27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643314"/>
            <a:ext cx="4961040" cy="25145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857232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Arial" pitchFamily="34" charset="0"/>
                <a:cs typeface="Arial" pitchFamily="34" charset="0"/>
              </a:rPr>
              <a:t>Полтавський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священник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депутат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Олександр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Дедюхін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назвав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жінок, що відстоюють право розпоряджатися своїм тілом, «недорозвинутими особистостями», а також коментував: «Якщо хоча б на мить приспустити перетинки між звивинами, то можна дізнатися, що ембріон в матку потрапляє внаслідок певних дій, вчинених самою жінкою. І якщо ти вже дала згоду на одне, то будь ласка, неси відповідальність. При цьому зауважу, що відповідальність чоловіка набагато більше, в нас же ж патріархат, а не щось». 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086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Рекомендована література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500174"/>
            <a:ext cx="7406640" cy="2102490"/>
          </a:xfrm>
        </p:spPr>
        <p:txBody>
          <a:bodyPr>
            <a:noAutofit/>
          </a:bodyPr>
          <a:lstStyle/>
          <a:p>
            <a:pPr lvl="0"/>
            <a:r>
              <a:rPr lang="uk-UA" sz="2000" dirty="0" smtClean="0">
                <a:latin typeface="Arial" pitchFamily="34" charset="0"/>
                <a:cs typeface="Arial" pitchFamily="34" charset="0"/>
              </a:rPr>
              <a:t>Дмитрієва М. Гендерні ролі та їх відображення в мовній картині світу URL: </a:t>
            </a:r>
            <a:r>
              <a:rPr lang="uk-UA" sz="2000" u="sng" dirty="0" smtClean="0">
                <a:latin typeface="Arial" pitchFamily="34" charset="0"/>
                <a:cs typeface="Arial" pitchFamily="34" charset="0"/>
                <a:hlinkClick r:id="rId2"/>
              </a:rPr>
              <a:t>http://www.linguistics.kiev.ua/publications/2006/08/02/genderni_roli_ta_ih__63.html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Ставицька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Л.О.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Гендер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: мова, свідомість, комунікація. Київ : КММ, 2015. 440 с.</a:t>
            </a:r>
          </a:p>
          <a:p>
            <a:pPr lvl="0"/>
            <a:r>
              <a:rPr lang="uk-UA" sz="2000" dirty="0" smtClean="0">
                <a:latin typeface="Arial" pitchFamily="34" charset="0"/>
                <a:cs typeface="Arial" pitchFamily="34" charset="0"/>
              </a:rPr>
              <a:t>«Екологія мови» в контексті проблеми розмаїття культур / в рамках проекту: «Діалог з ЗМІ – ключ до діалогу різних культур: підтримка розмаїття і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відповідльності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медіа». Київ : Айва плюс Лтд., 2008. 52 с. URL: </a:t>
            </a:r>
            <a:r>
              <a:rPr lang="uk-UA" sz="2000" dirty="0" smtClean="0">
                <a:latin typeface="Arial" pitchFamily="34" charset="0"/>
                <a:cs typeface="Arial" pitchFamily="34" charset="0"/>
                <a:hlinkClick r:id="rId3"/>
              </a:rPr>
              <a:t>http://diversipedia.org.ua/sites/default/files/ekologiya_movy_v_konteksti_problemy_rozmayittya_kultur_ta_zmi_syeir_2008.pdf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Основи теорії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гендеру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: Навчальний посібник. Київ : «К.І.С.», 2004. 536 с. </a:t>
            </a:r>
            <a:r>
              <a:rPr lang="uk-UA" sz="2000" u="sng" dirty="0" smtClean="0">
                <a:latin typeface="Arial" pitchFamily="34" charset="0"/>
                <a:cs typeface="Arial" pitchFamily="34" charset="0"/>
                <a:hlinkClick r:id="rId4"/>
              </a:rPr>
              <a:t>http://gender.at.ua/_ld/1/186_osnovy_teorii_g.pdf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359898"/>
            <a:ext cx="5481646" cy="78308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Відмінності жіночої мови від чоловічої:</a:t>
            </a:r>
            <a:endParaRPr lang="uk-UA" sz="24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500174"/>
            <a:ext cx="1853556" cy="2102490"/>
          </a:xfrm>
        </p:spPr>
        <p:txBody>
          <a:bodyPr>
            <a:noAutofit/>
          </a:bodyPr>
          <a:lstStyle/>
          <a:p>
            <a:pPr lvl="0"/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57290" y="2643182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Робін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Лакофф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“Мова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і місце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жінки”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(1975)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Lakoff R. Language and Woman's Place [PDF] - Все для студен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071942"/>
            <a:ext cx="2857500" cy="21240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868" y="1500174"/>
            <a:ext cx="5072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Використання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“порожніх”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оціночних прикметників</a:t>
            </a:r>
          </a:p>
          <a:p>
            <a:pPr marL="342900" indent="-342900">
              <a:buAutoNum type="arabicParenR"/>
            </a:pP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Використання питальних форм там, де чоловіки використовують позитивні</a:t>
            </a:r>
          </a:p>
          <a:p>
            <a:pPr marL="342900" indent="-342900">
              <a:buAutoNum type="arabicParenR"/>
            </a:pP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Використання ввічливих форм</a:t>
            </a:r>
          </a:p>
          <a:p>
            <a:pPr marL="342900" indent="-342900">
              <a:buAutoNum type="arabicParenR"/>
            </a:pP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Використання форм, що виражають невпевненість</a:t>
            </a:r>
          </a:p>
          <a:p>
            <a:pPr marL="342900" indent="-342900">
              <a:buAutoNum type="arabicParenR"/>
            </a:pP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Використання підсилювачів</a:t>
            </a:r>
          </a:p>
          <a:p>
            <a:pPr marL="342900" indent="-342900">
              <a:buAutoNum type="arabicParenR"/>
            </a:pP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Використання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гіперкорректної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граматики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500174"/>
            <a:ext cx="7643866" cy="2643206"/>
          </a:xfrm>
        </p:spPr>
        <p:txBody>
          <a:bodyPr>
            <a:noAutofit/>
          </a:bodyPr>
          <a:lstStyle/>
          <a:p>
            <a:pPr lvl="0"/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uk-UA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Обов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язкові</a:t>
            </a:r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розрізнення за ознакою чоловіче/жіноче в мові.</a:t>
            </a:r>
          </a:p>
          <a:p>
            <a:pPr marL="0" lvl="0" algn="just">
              <a:spcBef>
                <a:spcPts val="0"/>
              </a:spcBef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Розділення чоловічого та жіночого варіантів однієї мови на фонетичному і / або морфологічному рівнях.</a:t>
            </a:r>
          </a:p>
          <a:p>
            <a:pPr marL="0" lvl="0" algn="just">
              <a:spcBef>
                <a:spcPts val="0"/>
              </a:spcBef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Приклад – мова народів Карибських островів та зулусів.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6883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Типи гендерного протиставлення в мовах світу</a:t>
            </a:r>
            <a:endParaRPr lang="uk-UA" sz="28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14686"/>
            <a:ext cx="1785950" cy="302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 descr="Indianen of Caraïben, waarvan er een getatoueerd 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214686"/>
            <a:ext cx="2075273" cy="3000396"/>
          </a:xfrm>
          <a:prstGeom prst="rect">
            <a:avLst/>
          </a:prstGeom>
          <a:noFill/>
        </p:spPr>
      </p:pic>
      <p:pic>
        <p:nvPicPr>
          <p:cNvPr id="17414" name="Picture 6" descr="https://upload.wikimedia.org/wikipedia/commons/thumb/0/0a/Zulud%C3%A4nzer.jpg/220px-Zulud%C3%A4nz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214686"/>
            <a:ext cx="1816676" cy="3071834"/>
          </a:xfrm>
          <a:prstGeom prst="rect">
            <a:avLst/>
          </a:prstGeom>
          <a:noFill/>
        </p:spPr>
      </p:pic>
      <p:pic>
        <p:nvPicPr>
          <p:cNvPr id="17416" name="Picture 8" descr="https://upload.wikimedia.org/wikipedia/commons/thumb/f/f2/Zulumammakand.jpg/220px-Zulumammaka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214686"/>
            <a:ext cx="1904999" cy="28574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500174"/>
            <a:ext cx="7643866" cy="2643206"/>
          </a:xfrm>
        </p:spPr>
        <p:txBody>
          <a:bodyPr>
            <a:noAutofit/>
          </a:bodyPr>
          <a:lstStyle/>
          <a:p>
            <a:pPr lvl="0"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У 1922 р. російський лінгвіст, укладач чукотської лексики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Володимир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Богораз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встановив розбіжності у вимові чоловіків та жінок у чукчів (заміна жінками приголосних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у чоловічій вимові на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).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6883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Типи гендерного протиставлення в мовах світу</a:t>
            </a:r>
            <a:endParaRPr lang="uk-UA" sz="28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507207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Arial" pitchFamily="34" charset="0"/>
                <a:cs typeface="Arial" pitchFamily="34" charset="0"/>
              </a:rPr>
              <a:t>Американський лінгвіст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Е.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Сепір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у своїх дослідженнях корінних американських племен вказує на особливості вимови чоловіків у спілкуванні у чоловічих групах і у жінок у звертанні до жінок, а також у дотриманні оригінальної вимови у передаванні мови третьої особи.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86058"/>
            <a:ext cx="1728788" cy="228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714620"/>
            <a:ext cx="1643074" cy="235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500174"/>
            <a:ext cx="7643866" cy="2643206"/>
          </a:xfrm>
        </p:spPr>
        <p:txBody>
          <a:bodyPr>
            <a:noAutofit/>
          </a:bodyPr>
          <a:lstStyle/>
          <a:p>
            <a:pPr lvl="0"/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Мовні стилі чоловіків і жінок.</a:t>
            </a:r>
          </a:p>
          <a:p>
            <a:pPr lvl="0"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Мовний стиль – комплекс лінгвістичних рис (фонетичних, ритмічних, інтонаційних і т.д.). Наприклад, українки говорять більше і швидше за чоловіків. </a:t>
            </a:r>
          </a:p>
          <a:p>
            <a:pPr lvl="0"/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Різні принципи організації мовної поведінки.</a:t>
            </a:r>
          </a:p>
          <a:p>
            <a:pPr lvl="0" algn="just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Жінки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ставлять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утричі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запитань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ніж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чоловіки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Вибір мови чоловіками і жінками в ситуаціях багатомовності та двомовності.</a:t>
            </a:r>
          </a:p>
          <a:p>
            <a:pPr lvl="0"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Чоловіки більш активно залучені у двомовність внаслідок активності у виробничій сфері.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6883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Типи гендерного протиставлення в мовах світу</a:t>
            </a:r>
            <a:endParaRPr lang="uk-UA" sz="28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500174"/>
            <a:ext cx="7643866" cy="2643206"/>
          </a:xfrm>
        </p:spPr>
        <p:txBody>
          <a:bodyPr>
            <a:noAutofit/>
          </a:bodyPr>
          <a:lstStyle/>
          <a:p>
            <a:pPr lvl="0"/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Гендерний розподіл </a:t>
            </a:r>
            <a:r>
              <a:rPr lang="uk-UA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“жанрів”</a:t>
            </a:r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і ролей в розмові.</a:t>
            </a:r>
          </a:p>
          <a:p>
            <a:pPr lvl="0"/>
            <a:r>
              <a:rPr lang="uk-UA" sz="2000" dirty="0" smtClean="0">
                <a:latin typeface="Arial" pitchFamily="34" charset="0"/>
                <a:cs typeface="Arial" pitchFamily="34" charset="0"/>
              </a:rPr>
              <a:t>Наприклад, у індіанців, що живуть у Панамі, чоловічі жанри – публічні виступи, переказ міфів, жіночі жанри – спів колискових, плачі.</a:t>
            </a:r>
          </a:p>
          <a:p>
            <a:pPr lvl="0"/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0" lvl="0" algn="just">
              <a:spcBef>
                <a:spcPts val="0"/>
              </a:spcBef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В оповіданнях про пережиті події у чоловічих історіях головний персонаж – сам оповідач, його взаємини з іншими, детальний опис вмінь та героїзму головного героя.</a:t>
            </a:r>
          </a:p>
          <a:p>
            <a:pPr marL="0" lvl="0" algn="just">
              <a:spcBef>
                <a:spcPts val="0"/>
              </a:spcBef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У жіночих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наративах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головний персонаж – інший персонаж, детально описується зовнішній вигляд, діалоги.</a:t>
            </a:r>
          </a:p>
          <a:p>
            <a:pPr lvl="0"/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6883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Типи гендерного протиставлення в мовах світу</a:t>
            </a:r>
            <a:endParaRPr lang="uk-UA" sz="28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214554"/>
            <a:ext cx="1643063" cy="205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00306"/>
            <a:ext cx="3214710" cy="188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500174"/>
            <a:ext cx="7643866" cy="2643206"/>
          </a:xfrm>
        </p:spPr>
        <p:txBody>
          <a:bodyPr>
            <a:noAutofit/>
          </a:bodyPr>
          <a:lstStyle/>
          <a:p>
            <a:pPr lvl="0"/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Вибір різних моделей мовної поведінки.</a:t>
            </a:r>
          </a:p>
          <a:p>
            <a:pPr lvl="0"/>
            <a:r>
              <a:rPr lang="uk-UA" sz="2000" dirty="0" smtClean="0">
                <a:latin typeface="Arial" pitchFamily="34" charset="0"/>
                <a:cs typeface="Arial" pitchFamily="34" charset="0"/>
              </a:rPr>
              <a:t>У малайців (народ Південно-Східної Азії) пряму мову частіше використовують жінки, а непряму мову – чоловіки.</a:t>
            </a:r>
          </a:p>
          <a:p>
            <a:pPr lvl="0"/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6883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Типи гендерного протиставлення в мовах світу</a:t>
            </a:r>
            <a:endParaRPr lang="uk-UA" sz="28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My Wed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71744"/>
            <a:ext cx="2381250" cy="3171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436</TotalTime>
  <Words>1464</Words>
  <Application>Microsoft Office PowerPoint</Application>
  <PresentationFormat>Экран (4:3)</PresentationFormat>
  <Paragraphs>117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Гендерна лінгвістика</vt:lpstr>
      <vt:lpstr>План.</vt:lpstr>
      <vt:lpstr>Рекомендована література</vt:lpstr>
      <vt:lpstr>Відмінності жіночої мови від чоловічої:</vt:lpstr>
      <vt:lpstr>Типи гендерного протиставлення в мовах світу</vt:lpstr>
      <vt:lpstr>Типи гендерного протиставлення в мовах світу</vt:lpstr>
      <vt:lpstr>Типи гендерного протиставлення в мовах світу</vt:lpstr>
      <vt:lpstr>Типи гендерного протиставлення в мовах світу</vt:lpstr>
      <vt:lpstr>Типи гендерного протиставлення в мовах світу</vt:lpstr>
      <vt:lpstr>Мовний сексизм проявляється у поширенні гендерних стереотипів, зокрема, у вираження в мові чи мовними засобами тенденційних поглядів і переконань, які принижують, вилучають, недооцінюють та стереотипізують жінок або чоловіків за статевою ознакою</vt:lpstr>
      <vt:lpstr>Назви професій чоловічої та жіночої форми з різним значенням</vt:lpstr>
      <vt:lpstr>Мовна дискримінація чоловіків</vt:lpstr>
      <vt:lpstr>Поради щодо уникнення мовного сексизму</vt:lpstr>
      <vt:lpstr>Мова ворожнечі – будь-яке самовираження з елементами заперечення принципу рівності всіх людей у правах.</vt:lpstr>
      <vt:lpstr>Прояви та форми мови ворожнечі</vt:lpstr>
      <vt:lpstr>Приклади мовного сексизму у 2021 році</vt:lpstr>
      <vt:lpstr>Слайд 17</vt:lpstr>
      <vt:lpstr>Приклади мовного сексизму у 2021 році</vt:lpstr>
      <vt:lpstr>Номінанти</vt:lpstr>
      <vt:lpstr>Номінанти</vt:lpstr>
      <vt:lpstr>Слайд 21</vt:lpstr>
      <vt:lpstr>Номінанти</vt:lpstr>
      <vt:lpstr>Номінанти</vt:lpstr>
      <vt:lpstr>Номінанти</vt:lpstr>
      <vt:lpstr>Слайд 25</vt:lpstr>
      <vt:lpstr>Номінанти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Гендерна лінгвістика</dc:title>
  <dc:creator>Ірина</dc:creator>
  <cp:lastModifiedBy>Ірина</cp:lastModifiedBy>
  <cp:revision>55</cp:revision>
  <dcterms:created xsi:type="dcterms:W3CDTF">2021-03-12T20:38:11Z</dcterms:created>
  <dcterms:modified xsi:type="dcterms:W3CDTF">2022-04-14T20:28:53Z</dcterms:modified>
</cp:coreProperties>
</file>