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2"/>
  </p:notesMasterIdLst>
  <p:sldIdLst>
    <p:sldId id="256" r:id="rId2"/>
    <p:sldId id="277" r:id="rId3"/>
    <p:sldId id="276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5143500" type="screen16x9"/>
  <p:notesSz cx="6858000" cy="9144000"/>
  <p:embeddedFontLst>
    <p:embeddedFont>
      <p:font typeface="Roboto" pitchFamily="2" charset="0"/>
      <p:regular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239816444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606d781a56_0_3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606d781a56_0_3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606d781a56_0_3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606d781a56_0_3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606d781a56_0_3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606d781a56_0_3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606d781a56_0_3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606d781a56_0_3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606d781a56_0_3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606d781a56_0_3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606d781a56_0_3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606d781a56_0_3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606d781a56_0_3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606d781a56_0_3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606d781a56_0_3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606d781a56_0_3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606d781a56_0_2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606d781a56_0_2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606d781a56_0_3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606d781a56_0_3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606d781a56_0_2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606d781a56_0_2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606d781a56_0_2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606d781a56_0_2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606d781a56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606d781a56_0_3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606d781a56_0_3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606d781a56_0_3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606d781a56_0_3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606d781a56_0_3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606d781a56_0_3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606d781a56_0_3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606d781a56_0_3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606d781a56_0_3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name="adj" fmla="val 16667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4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 hasCustomPrompt="1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1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4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2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rot="10800000" flipH="1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rot="10800000" flipH="1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rot="10800000" flipH="1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10"/>
          <p:cNvSpPr/>
          <p:nvPr/>
        </p:nvSpPr>
        <p:spPr>
          <a:xfrm rot="10800000" flipH="1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1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terial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>
            <a:spLocks noGrp="1"/>
          </p:cNvSpPr>
          <p:nvPr>
            <p:ph type="ctrTitle"/>
          </p:nvPr>
        </p:nvSpPr>
        <p:spPr>
          <a:xfrm>
            <a:off x="344250" y="557550"/>
            <a:ext cx="8213700" cy="2993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 smtClean="0"/>
              <a:t>Організація торгівлі</a:t>
            </a:r>
            <a:endParaRPr dirty="0"/>
          </a:p>
        </p:txBody>
      </p:sp>
      <p:sp>
        <p:nvSpPr>
          <p:cNvPr id="68" name="Google Shape;68;p13"/>
          <p:cNvSpPr txBox="1">
            <a:spLocks noGrp="1"/>
          </p:cNvSpPr>
          <p:nvPr>
            <p:ph type="subTitle" idx="1"/>
          </p:nvPr>
        </p:nvSpPr>
        <p:spPr>
          <a:xfrm>
            <a:off x="808600" y="4243764"/>
            <a:ext cx="4870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Полусмяк Юлія Ігорівна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2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ru" sz="2400" b="1">
                <a:solidFill>
                  <a:srgbClr val="000000"/>
                </a:solidFill>
              </a:rPr>
              <a:t>Фактори, що впливають на організацію товаропостачання:  </a:t>
            </a:r>
            <a:endParaRPr/>
          </a:p>
        </p:txBody>
      </p:sp>
      <p:sp>
        <p:nvSpPr>
          <p:cNvPr id="124" name="Google Shape;124;p22"/>
          <p:cNvSpPr txBox="1">
            <a:spLocks noGrp="1"/>
          </p:cNvSpPr>
          <p:nvPr>
            <p:ph type="body" idx="1"/>
          </p:nvPr>
        </p:nvSpPr>
        <p:spPr>
          <a:xfrm>
            <a:off x="272738" y="1583172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 b="1" dirty="0" smtClean="0">
                <a:solidFill>
                  <a:srgbClr val="000000"/>
                </a:solidFill>
              </a:rPr>
              <a:t>торговельно-організаційні (чисельність і склад роздрібної торг.мережі, її розміщення на території районів, обсяги товарообігу, площі залів і складів, ; </a:t>
            </a:r>
            <a:endParaRPr sz="2400" b="1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ru" sz="2400" b="1" dirty="0">
                <a:solidFill>
                  <a:srgbClr val="000000"/>
                </a:solidFill>
              </a:rPr>
              <a:t> </a:t>
            </a:r>
            <a:r>
              <a:rPr lang="ru" sz="2400" b="1" dirty="0" smtClean="0">
                <a:solidFill>
                  <a:srgbClr val="000000"/>
                </a:solidFill>
              </a:rPr>
              <a:t>виробничі (розвиток і розміщення виробництва, його спеціалізація,сезонність, наявність сировинної бази);  </a:t>
            </a:r>
            <a:endParaRPr sz="2400" b="1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ru-RU" sz="2400" b="1" dirty="0">
                <a:solidFill>
                  <a:srgbClr val="000000"/>
                </a:solidFill>
              </a:rPr>
              <a:t>т</a:t>
            </a:r>
            <a:r>
              <a:rPr lang="ru" sz="2400" b="1" smtClean="0">
                <a:solidFill>
                  <a:srgbClr val="000000"/>
                </a:solidFill>
              </a:rPr>
              <a:t>ранспортні </a:t>
            </a:r>
            <a:r>
              <a:rPr lang="ru" sz="2400" b="1" dirty="0" smtClean="0">
                <a:solidFill>
                  <a:srgbClr val="000000"/>
                </a:solidFill>
              </a:rPr>
              <a:t>(стан доріг, наявність тр.зв</a:t>
            </a:r>
            <a:r>
              <a:rPr lang="en-US" sz="2400" b="1" dirty="0" smtClean="0">
                <a:solidFill>
                  <a:srgbClr val="000000"/>
                </a:solidFill>
              </a:rPr>
              <a:t>’</a:t>
            </a:r>
            <a:r>
              <a:rPr lang="uk-UA" sz="2400" b="1" dirty="0" err="1" smtClean="0">
                <a:solidFill>
                  <a:srgbClr val="000000"/>
                </a:solidFill>
              </a:rPr>
              <a:t>язків</a:t>
            </a:r>
            <a:r>
              <a:rPr lang="uk-UA" sz="2400" b="1" dirty="0" smtClean="0">
                <a:solidFill>
                  <a:srgbClr val="000000"/>
                </a:solidFill>
              </a:rPr>
              <a:t> між магазинами та джерелами постачання</a:t>
            </a:r>
            <a:r>
              <a:rPr lang="ru" sz="2400" b="1" dirty="0" smtClean="0">
                <a:solidFill>
                  <a:srgbClr val="000000"/>
                </a:solidFill>
              </a:rPr>
              <a:t>)</a:t>
            </a:r>
            <a:endParaRPr sz="24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3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23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131" name="Google Shape;131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67275" y="57375"/>
            <a:ext cx="5875742" cy="5086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4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rgbClr val="000000"/>
                </a:solidFill>
              </a:rPr>
              <a:t>Основним показником оцінки раціональності товаропросування є коефіцієнт ланковості товаропросування </a:t>
            </a:r>
            <a:r>
              <a:rPr lang="ru" sz="1800" b="1" i="1" u="sng">
                <a:solidFill>
                  <a:srgbClr val="000000"/>
                </a:solidFill>
              </a:rPr>
              <a:t>Клан</a:t>
            </a:r>
            <a:r>
              <a:rPr lang="ru" sz="1800">
                <a:solidFill>
                  <a:srgbClr val="000000"/>
                </a:solidFill>
              </a:rPr>
              <a:t> – показник середньої кількості складів, через які проводять товари від виробництва до магазину. Коефіцієнт ланковості визначається як відношення валового обороту до роздрібного з відрахуванням одиниці.</a:t>
            </a:r>
            <a:endParaRPr sz="1800">
              <a:solidFill>
                <a:srgbClr val="000000"/>
              </a:solidFill>
            </a:endParaRPr>
          </a:p>
        </p:txBody>
      </p:sp>
      <p:sp>
        <p:nvSpPr>
          <p:cNvPr id="137" name="Google Shape;137;p24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138" name="Google Shape;138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0863" y="2571750"/>
            <a:ext cx="8904176" cy="1660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5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rgbClr val="000000"/>
                </a:solidFill>
              </a:rPr>
              <a:t>Техніко-економічну оцінку будівель проводять за допомогою коефіцієнтів раціональності планування: об’ємного та компактності. А також відношенням торгової площі до корисної. </a:t>
            </a:r>
            <a:r>
              <a:rPr lang="ru" sz="1800" b="1" i="1" u="sng">
                <a:solidFill>
                  <a:srgbClr val="000000"/>
                </a:solidFill>
              </a:rPr>
              <a:t>Коефіцієнт раціональності планування визначається за формулою </a:t>
            </a:r>
            <a:endParaRPr sz="1800" b="1" i="1" u="sng">
              <a:solidFill>
                <a:srgbClr val="000000"/>
              </a:solidFill>
            </a:endParaRPr>
          </a:p>
        </p:txBody>
      </p:sp>
      <p:sp>
        <p:nvSpPr>
          <p:cNvPr id="144" name="Google Shape;144;p25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145" name="Google Shape;145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5100" y="2055850"/>
            <a:ext cx="8629299" cy="2072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6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26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152" name="Google Shape;152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9100" y="1845875"/>
            <a:ext cx="8005800" cy="278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7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rgbClr val="000000"/>
                </a:solidFill>
              </a:rPr>
              <a:t>Для вартості оцінки будівель магазинів ураховують конфігурацію планування: складне чи просте планування і взаємозв’язок основних груп приміщень. Якість планування будівлі оцінюється відношенням площі огороджувальної конструкції (зовнішніх стін і покриття) до корисної площі, - так званим </a:t>
            </a:r>
            <a:r>
              <a:rPr lang="ru" sz="1800" b="1" i="1" u="sng">
                <a:solidFill>
                  <a:srgbClr val="000000"/>
                </a:solidFill>
              </a:rPr>
              <a:t>коефіцієнтом компактності:</a:t>
            </a:r>
            <a:endParaRPr sz="1800" b="1" i="1" u="sng">
              <a:solidFill>
                <a:srgbClr val="000000"/>
              </a:solidFill>
            </a:endParaRPr>
          </a:p>
        </p:txBody>
      </p:sp>
      <p:sp>
        <p:nvSpPr>
          <p:cNvPr id="158" name="Google Shape;158;p27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159" name="Google Shape;159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7199" y="1671649"/>
            <a:ext cx="8548825" cy="3304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8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28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166" name="Google Shape;166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3176" y="-232483"/>
            <a:ext cx="8222100" cy="53759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9"/>
          <p:cNvSpPr txBox="1">
            <a:spLocks noGrp="1"/>
          </p:cNvSpPr>
          <p:nvPr>
            <p:ph type="title"/>
          </p:nvPr>
        </p:nvSpPr>
        <p:spPr>
          <a:xfrm>
            <a:off x="471900" y="1207650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1" u="sng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ru" sz="1800" b="1" i="1" u="sng">
                <a:solidFill>
                  <a:srgbClr val="000000"/>
                </a:solidFill>
              </a:rPr>
              <a:t>Роздрібна торгівля </a:t>
            </a:r>
            <a:r>
              <a:rPr lang="ru" sz="1800">
                <a:solidFill>
                  <a:srgbClr val="000000"/>
                </a:solidFill>
              </a:rPr>
              <a:t>- це завершальна стадія товарообороту. </a:t>
            </a:r>
            <a:r>
              <a:rPr lang="ru" sz="1800" b="1" i="1" u="sng">
                <a:solidFill>
                  <a:srgbClr val="000000"/>
                </a:solidFill>
              </a:rPr>
              <a:t>Її основна функція</a:t>
            </a:r>
            <a:r>
              <a:rPr lang="ru" sz="1800">
                <a:solidFill>
                  <a:srgbClr val="000000"/>
                </a:solidFill>
              </a:rPr>
              <a:t>Ї полягає у кінцевому продажу товару за роздрібними цінами населенню, внаслідок чого товари зі сфери товарного обігу переходять у сферу особистого споживання. </a:t>
            </a:r>
            <a:endParaRPr/>
          </a:p>
        </p:txBody>
      </p:sp>
      <p:sp>
        <p:nvSpPr>
          <p:cNvPr id="172" name="Google Shape;172;p29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ru" b="1" i="1" u="sng">
                <a:solidFill>
                  <a:srgbClr val="000000"/>
                </a:solidFill>
              </a:rPr>
              <a:t>Роздрібна торговельна мережа - </a:t>
            </a:r>
            <a:r>
              <a:rPr lang="ru">
                <a:solidFill>
                  <a:srgbClr val="000000"/>
                </a:solidFill>
              </a:rPr>
              <a:t>сукупність роздрібних торговельних підприємств і торговельних одиниць. Торговельна одиниця - це кінцевий пункт продажу товарів для проведення самостійної торговельної діяльності. В умовах ринку роздрібні торговельні підприємства можуть об’єднуватись у: асоціації, корпорації, спілки.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30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ru" sz="1800" b="1" i="1" u="sng">
                <a:solidFill>
                  <a:srgbClr val="000000"/>
                </a:solidFill>
              </a:rPr>
              <a:t>Функція роздрібних торговельних підприємств</a:t>
            </a:r>
            <a:r>
              <a:rPr lang="ru" sz="1800">
                <a:solidFill>
                  <a:srgbClr val="000000"/>
                </a:solidFill>
              </a:rPr>
              <a:t> – реалізація товарів і змінення уречевленої форми вартості на грошову, що виконується переважно при продажу товарів через роздрібну мережу. </a:t>
            </a:r>
            <a:endParaRPr/>
          </a:p>
        </p:txBody>
      </p:sp>
      <p:sp>
        <p:nvSpPr>
          <p:cNvPr id="178" name="Google Shape;178;p30"/>
          <p:cNvSpPr txBox="1">
            <a:spLocks noGrp="1"/>
          </p:cNvSpPr>
          <p:nvPr>
            <p:ph type="body" idx="1"/>
          </p:nvPr>
        </p:nvSpPr>
        <p:spPr>
          <a:xfrm>
            <a:off x="250450" y="159342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 i="1" u="sng">
                <a:solidFill>
                  <a:srgbClr val="000000"/>
                </a:solidFill>
              </a:rPr>
              <a:t>Додаткові технологічні функції:  </a:t>
            </a:r>
            <a:endParaRPr b="1" i="1" u="sng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</a:rPr>
              <a:t>приймання товарів за кількістю та за якістю; 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</a:rPr>
              <a:t> розміщення та укладання товарів на зберігання;  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</a:rPr>
              <a:t>підготовка їх до продажу; 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</a:rPr>
              <a:t> розташування і викладка товарів в торговому залі;  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</a:rPr>
              <a:t>внутрішнє пересування товарів;  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ru">
                <a:solidFill>
                  <a:srgbClr val="000000"/>
                </a:solidFill>
              </a:rPr>
              <a:t>проведення розрахунків за покупку. 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3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ru" sz="1800">
                <a:solidFill>
                  <a:srgbClr val="000000"/>
                </a:solidFill>
              </a:rPr>
              <a:t>Класифікація будівель торговельних підприємств: </a:t>
            </a:r>
            <a:endParaRPr/>
          </a:p>
        </p:txBody>
      </p:sp>
      <p:sp>
        <p:nvSpPr>
          <p:cNvPr id="184" name="Google Shape;184;p31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</a:rPr>
              <a:t>за ступенем капітальності,  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</a:rPr>
              <a:t>розміщенням, 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</a:rPr>
              <a:t> матеріалом стін і конструктивних елементів,  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</a:rPr>
              <a:t>кількістю поверхів,  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</a:rPr>
              <a:t>ступенем вогнетривкості,  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ru">
                <a:solidFill>
                  <a:srgbClr val="000000"/>
                </a:solidFill>
              </a:rPr>
              <a:t>функціональним призначенням і конструктивними особливостями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Торгівля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- одна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перших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галузей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почався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демонополізації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поступовою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заміною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адміністративної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управлінської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вертикалі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горизонтальні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зв'язки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ринковими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структурами. За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умов  роль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в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управлінні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торгівлею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стали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менш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вагомими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змінили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свій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економічний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та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правовий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зміст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Найбільш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характерною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ознакою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останніх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взаємовідносинах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державою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суб'єктами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ринку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заміна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управлінських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форм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регулюючі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Внутрішня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торгівля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товарної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внутрішньому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ринку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суб’єктами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форм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Вона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охоплює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виробничо-технічного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так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споживання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2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32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191" name="Google Shape;191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49225" y="0"/>
            <a:ext cx="4024549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08718" y="130628"/>
            <a:ext cx="4390507" cy="4737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12700" lvl="0" indent="3429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6"/>
          <p:cNvSpPr txBox="1">
            <a:spLocks noGrp="1"/>
          </p:cNvSpPr>
          <p:nvPr>
            <p:ph type="body" idx="1"/>
          </p:nvPr>
        </p:nvSpPr>
        <p:spPr>
          <a:xfrm>
            <a:off x="299600" y="1270825"/>
            <a:ext cx="8563800" cy="33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12700" lvl="0" indent="342900" algn="just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12700" lvl="0" indent="34290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З переходом до ринкової економіки з'явилися приватна (особиста, колективна), державний, муніципальний й інший види власності, що створили базу для побудови й функціонування різних форм торговельних підприємств. Засновані на особистій і колективній власності виникли </a:t>
            </a:r>
            <a:r>
              <a:rPr lang="ru" sz="2400" b="1" i="1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індивідуальні, партнерські й корпоративні форми торговельних підприємств,</a:t>
            </a:r>
            <a:r>
              <a:rPr lang="ru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що діють на комерційній основі.</a:t>
            </a:r>
            <a:endParaRPr sz="2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7"/>
          <p:cNvSpPr txBox="1">
            <a:spLocks noGrp="1"/>
          </p:cNvSpPr>
          <p:nvPr>
            <p:ph type="body" idx="1"/>
          </p:nvPr>
        </p:nvSpPr>
        <p:spPr>
          <a:xfrm>
            <a:off x="338675" y="137575"/>
            <a:ext cx="8290200" cy="432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 i="1" u="sng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Технологія </a:t>
            </a:r>
            <a:r>
              <a:rPr lang="ru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сукупність процесів правил, та навичок, що використовуються для виготовлення продукції у будь-якій сфері виробничої діяльності. Основною складовою технології є технологічний процес. </a:t>
            </a:r>
            <a:endParaRPr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b="1" i="1" u="sng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ru" b="1" i="1" u="sng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Товаропросування </a:t>
            </a:r>
            <a:r>
              <a:rPr lang="ru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процес доведення товарів від підприємстввиробників до підприємств роздрібної торгівлі або позаринкових споживачів. </a:t>
            </a:r>
            <a:endParaRPr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ru" b="1" i="1" u="sng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Товарооборот (в</a:t>
            </a:r>
            <a:r>
              <a:rPr lang="ru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имірюється у вартісних показниках) - характеризується обсягом, структурою, розміщенням. </a:t>
            </a:r>
            <a:endParaRPr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ru" b="1" i="1" u="sng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Вантажооборот </a:t>
            </a:r>
            <a:r>
              <a:rPr lang="ru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(вимірюється у натуральних показниках) – це обсяг перевезених транспортом вантажів у тоннокілометрах. </a:t>
            </a:r>
            <a:endParaRPr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ru" b="1" i="1" u="sng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Вантажооборот складу</a:t>
            </a:r>
            <a:r>
              <a:rPr lang="ru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кількість товарів, що надійшла і відпущена зі складу за певний період у тоннах. </a:t>
            </a:r>
            <a:endParaRPr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>
            <a:spLocks noGrp="1"/>
          </p:cNvSpPr>
          <p:nvPr>
            <p:ph type="title"/>
          </p:nvPr>
        </p:nvSpPr>
        <p:spPr>
          <a:xfrm>
            <a:off x="471900" y="541375"/>
            <a:ext cx="8222100" cy="96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ru" sz="1800">
                <a:solidFill>
                  <a:schemeClr val="lt2"/>
                </a:solidFill>
              </a:rPr>
              <a:t>Ч</a:t>
            </a:r>
            <a:r>
              <a:rPr lang="ru" sz="1800">
                <a:solidFill>
                  <a:srgbClr val="000000"/>
                </a:solidFill>
              </a:rPr>
              <a:t>инники, які впливають на організацію раціонального процесу товаропросування: </a:t>
            </a:r>
            <a:endParaRPr/>
          </a:p>
        </p:txBody>
      </p:sp>
      <p:sp>
        <p:nvSpPr>
          <p:cNvPr id="98" name="Google Shape;98;p18"/>
          <p:cNvSpPr txBox="1">
            <a:spLocks noGrp="1"/>
          </p:cNvSpPr>
          <p:nvPr>
            <p:ph type="body" idx="1"/>
          </p:nvPr>
        </p:nvSpPr>
        <p:spPr>
          <a:xfrm>
            <a:off x="338700" y="1834375"/>
            <a:ext cx="8355300" cy="32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ru">
                <a:solidFill>
                  <a:srgbClr val="000000"/>
                </a:solidFill>
              </a:rPr>
              <a:t> виробничі;  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ru">
                <a:solidFill>
                  <a:srgbClr val="000000"/>
                </a:solidFill>
              </a:rPr>
              <a:t>транспортні;  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ru">
                <a:solidFill>
                  <a:srgbClr val="000000"/>
                </a:solidFill>
              </a:rPr>
              <a:t>соціально-економічні; 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ru">
                <a:solidFill>
                  <a:srgbClr val="000000"/>
                </a:solidFill>
              </a:rPr>
              <a:t> торгові;  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ru">
                <a:solidFill>
                  <a:srgbClr val="000000"/>
                </a:solidFill>
              </a:rPr>
              <a:t>фізико-хімічні властивості товарів і ступінь складності їх асортименту;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ru">
                <a:solidFill>
                  <a:srgbClr val="000000"/>
                </a:solidFill>
              </a:rPr>
              <a:t>  рівень професійної підготовки кадрів;  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ru">
                <a:solidFill>
                  <a:srgbClr val="000000"/>
                </a:solidFill>
              </a:rPr>
              <a:t>розміщення підприємств промисловості і сільського господарства; 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ru">
                <a:solidFill>
                  <a:srgbClr val="000000"/>
                </a:solidFill>
              </a:rPr>
              <a:t>спеціалізація підприємств;  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ru">
                <a:solidFill>
                  <a:srgbClr val="000000"/>
                </a:solidFill>
              </a:rPr>
              <a:t>сезонність виробництва деяких товарів.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ru" sz="1800">
                <a:solidFill>
                  <a:srgbClr val="000000"/>
                </a:solidFill>
              </a:rPr>
              <a:t>Базові принципи товаропросування: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04" name="Google Shape;104;p19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ru" sz="2400">
                <a:solidFill>
                  <a:srgbClr val="000000"/>
                </a:solidFill>
              </a:rPr>
              <a:t> оптимальна ланковість товаропросування;  </a:t>
            </a:r>
            <a:endParaRPr sz="2400">
              <a:solidFill>
                <a:srgbClr val="000000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ru" sz="2400">
                <a:solidFill>
                  <a:srgbClr val="000000"/>
                </a:solidFill>
              </a:rPr>
              <a:t>використання найкоротших шляхів руху товарів;  </a:t>
            </a:r>
            <a:endParaRPr sz="2400">
              <a:solidFill>
                <a:srgbClr val="000000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ru" sz="2400">
                <a:solidFill>
                  <a:srgbClr val="000000"/>
                </a:solidFill>
              </a:rPr>
              <a:t>уніфікації технологічних рішень на всьому шляху руху товару;  </a:t>
            </a:r>
            <a:endParaRPr sz="2400">
              <a:solidFill>
                <a:srgbClr val="000000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ru" sz="2400">
                <a:solidFill>
                  <a:srgbClr val="000000"/>
                </a:solidFill>
              </a:rPr>
              <a:t>ефективне використання транспортних засобів і торгово-технологічного обладнання.</a:t>
            </a:r>
            <a:endParaRPr sz="24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0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20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111" name="Google Shape;11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" y="1624685"/>
            <a:ext cx="8632495" cy="2871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21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118" name="Google Shape;118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30375" y="0"/>
            <a:ext cx="5883243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674</Words>
  <Application>Microsoft Office PowerPoint</Application>
  <PresentationFormat>Экран (16:9)</PresentationFormat>
  <Paragraphs>52</Paragraphs>
  <Slides>20</Slides>
  <Notes>18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Roboto</vt:lpstr>
      <vt:lpstr>Times New Roman</vt:lpstr>
      <vt:lpstr>Material</vt:lpstr>
      <vt:lpstr>Організація торгівлі</vt:lpstr>
      <vt:lpstr>Торгівля - одна з перших господарських галузей, з якої почався процес демонополізації економіки з поступовою заміною адміністративної управлінської вертикалі на горизонтальні зв'язки між ринковими структурами. За нових економічних умов  роль  і  місце  держави  в  управлінні  торгівлею  стали  менш  вагомими  і  змінили  свій  економічний  та  правовий  зміст.   </vt:lpstr>
      <vt:lpstr>Слайд 3</vt:lpstr>
      <vt:lpstr> </vt:lpstr>
      <vt:lpstr>Слайд 5</vt:lpstr>
      <vt:lpstr>Чинники, які впливають на організацію раціонального процесу товаропросування: </vt:lpstr>
      <vt:lpstr>Базові принципи товаропросування:</vt:lpstr>
      <vt:lpstr>Слайд 8</vt:lpstr>
      <vt:lpstr>Слайд 9</vt:lpstr>
      <vt:lpstr>Фактори, що впливають на організацію товаропостачання:  </vt:lpstr>
      <vt:lpstr>Слайд 11</vt:lpstr>
      <vt:lpstr>Основним показником оцінки раціональності товаропросування є коефіцієнт ланковості товаропросування Клан – показник середньої кількості складів, через які проводять товари від виробництва до магазину. Коефіцієнт ланковості визначається як відношення валового обороту до роздрібного з відрахуванням одиниці.</vt:lpstr>
      <vt:lpstr>Техніко-економічну оцінку будівель проводять за допомогою коефіцієнтів раціональності планування: об’ємного та компактності. А також відношенням торгової площі до корисної. Коефіцієнт раціональності планування визначається за формулою </vt:lpstr>
      <vt:lpstr>Слайд 14</vt:lpstr>
      <vt:lpstr>Для вартості оцінки будівель магазинів ураховують конфігурацію планування: складне чи просте планування і взаємозв’язок основних груп приміщень. Якість планування будівлі оцінюється відношенням площі огороджувальної конструкції (зовнішніх стін і покриття) до корисної площі, - так званим коефіцієнтом компактності:</vt:lpstr>
      <vt:lpstr>Слайд 16</vt:lpstr>
      <vt:lpstr> Роздрібна торгівля - це завершальна стадія товарообороту. Її основна функціяЇ полягає у кінцевому продажу товару за роздрібними цінами населенню, внаслідок чого товари зі сфери товарного обігу переходять у сферу особистого споживання. </vt:lpstr>
      <vt:lpstr>Функція роздрібних торговельних підприємств – реалізація товарів і змінення уречевленої форми вартості на грошову, що виконується переважно при продажу товарів через роздрібну мережу. </vt:lpstr>
      <vt:lpstr>Класифікація будівель торговельних підприємств: 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Обладнання підприємств торівлі та послуг</dc:title>
  <cp:lastModifiedBy>admin</cp:lastModifiedBy>
  <cp:revision>5</cp:revision>
  <dcterms:modified xsi:type="dcterms:W3CDTF">2020-09-07T11:02:34Z</dcterms:modified>
</cp:coreProperties>
</file>