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66" r:id="rId4"/>
    <p:sldId id="273" r:id="rId5"/>
    <p:sldId id="274" r:id="rId6"/>
    <p:sldId id="258" r:id="rId7"/>
    <p:sldId id="259" r:id="rId8"/>
    <p:sldId id="267" r:id="rId9"/>
    <p:sldId id="275" r:id="rId10"/>
    <p:sldId id="268" r:id="rId11"/>
    <p:sldId id="269" r:id="rId12"/>
    <p:sldId id="270" r:id="rId13"/>
    <p:sldId id="271" r:id="rId14"/>
    <p:sldId id="272" r:id="rId15"/>
    <p:sldId id="260" r:id="rId16"/>
    <p:sldId id="261" r:id="rId17"/>
    <p:sldId id="262" r:id="rId18"/>
    <p:sldId id="263" r:id="rId19"/>
    <p:sldId id="264" r:id="rId20"/>
    <p:sldId id="276" r:id="rId21"/>
    <p:sldId id="26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6DE7D-CDE0-4ADA-8C8E-89407F030375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33E4A-5BE4-43C2-B408-A7028AD2DD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2C44474-DF95-4583-96EA-941FC732A5C5}" type="datetime1">
              <a:rPr lang="ru-RU" smtClean="0"/>
              <a:pPr/>
              <a:t>27.02.2017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9551E3-9262-4630-BACE-49E7E0067AFF}" type="datetime1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905583C-F83E-4545-9057-F44E7DF081B5}" type="datetime1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 flipH="1">
            <a:off x="2483768" y="0"/>
            <a:ext cx="8100392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Заголовок 1"/>
          <p:cNvSpPr txBox="1">
            <a:spLocks/>
          </p:cNvSpPr>
          <p:nvPr userDrawn="1"/>
        </p:nvSpPr>
        <p:spPr>
          <a:xfrm>
            <a:off x="3707904" y="1988840"/>
            <a:ext cx="5105400" cy="2924896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uk-UA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uk-UA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36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Лекція №</a:t>
            </a:r>
            <a:r>
              <a:rPr kumimoji="0" lang="en-US" sz="36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  <a:r>
              <a:rPr kumimoji="0" lang="uk-UA" sz="36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uk-UA" sz="36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4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Методи оптичної молекулярної спектроскопії (ЕЛЕКТРОННА  спектроскопія)</a:t>
            </a:r>
            <a:endParaRPr kumimoji="0" lang="ru-RU" sz="4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Подзаголовок 2"/>
          <p:cNvSpPr txBox="1">
            <a:spLocks/>
          </p:cNvSpPr>
          <p:nvPr userDrawn="1"/>
        </p:nvSpPr>
        <p:spPr>
          <a:xfrm>
            <a:off x="2555776" y="5517232"/>
            <a:ext cx="6400800" cy="1057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uk-UA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Лектор доц., к.б.н. Корнет М.М. 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3080798" y="260648"/>
            <a:ext cx="56188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Запорізький національній університет</a:t>
            </a:r>
          </a:p>
          <a:p>
            <a:pPr algn="ctr"/>
            <a:r>
              <a:rPr lang="uk-UA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Кафедра хімії </a:t>
            </a:r>
            <a:endParaRPr lang="ru-RU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4" name="Picture 2" descr="http://cs619531.vk.me/v619531124/a89/jgwPXkhAvj0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700808"/>
            <a:ext cx="2083660" cy="1956019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530EB7-AC9C-40B0-B6C5-B9C911D04F44}" type="datetime1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AD1C486-EB42-44A0-ACAF-575F1CEFD583}" type="datetime1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682A18-88D3-43B4-87EC-DDC4F2A213BA}" type="datetime1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3A55C9-075E-410D-B549-CDDEF08141E8}" type="datetime1">
              <a:rPr lang="ru-RU" smtClean="0"/>
              <a:pPr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2C5C34-498D-4FB0-8CB3-9E32475CAB17}" type="datetime1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DF58CE-B8B4-4B50-96A1-F3C2952402F7}" type="datetime1">
              <a:rPr lang="ru-RU" smtClean="0"/>
              <a:pPr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C0F8E3-8069-4A53-A96D-4F162B222CAD}" type="datetime1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2705D0-77D1-4649-AD22-3431E72B5466}" type="datetime1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1BD1750-A8DA-4083-9FD4-1C7A4D1E2440}" type="datetime1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1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lib.e-science.ru/book/?c=11" TargetMode="External"/><Relationship Id="rId2" Type="http://schemas.openxmlformats.org/officeDocument/2006/relationships/hyperlink" Target="http://medulka.ru/himiya-biohimiya/books-pag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dom-eknig.ru/" TargetMode="External"/><Relationship Id="rId5" Type="http://schemas.openxmlformats.org/officeDocument/2006/relationships/hyperlink" Target="http://www.newlibrary.ru/" TargetMode="External"/><Relationship Id="rId4" Type="http://schemas.openxmlformats.org/officeDocument/2006/relationships/hyperlink" Target="http://www.medliter.r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635896" y="1412776"/>
            <a:ext cx="5105400" cy="2924896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2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uk-UA" sz="42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42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uk-UA" sz="42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36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Лекція №5</a:t>
            </a:r>
            <a:r>
              <a:rPr kumimoji="0" lang="uk-UA" sz="36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uk-UA" sz="36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4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Методи оптичної молекулярної спектроскопії (ЕЛЕКТРОННА спектроскопія)</a:t>
            </a:r>
            <a:endParaRPr kumimoji="0" lang="ru-RU" sz="4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555776" y="5517232"/>
            <a:ext cx="6400800" cy="1057672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uk-UA" sz="2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Лектор доц., к.б.н. Корнет М.М. 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80798" y="260648"/>
            <a:ext cx="56188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Запорізький національній університет</a:t>
            </a:r>
          </a:p>
          <a:p>
            <a:pPr algn="ctr"/>
            <a:r>
              <a:rPr lang="uk-UA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Кафедра хімії </a:t>
            </a:r>
            <a:endParaRPr lang="ru-RU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2" descr="http://cs619531.vk.me/v619531124/a89/jgwPXkhAvj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348880"/>
            <a:ext cx="2083660" cy="19560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D770BEE4-5627-47CE-AE11-EC615DA053B5}" type="slidenum">
              <a:rPr lang="ru-RU"/>
              <a:pPr/>
              <a:t>10</a:t>
            </a:fld>
            <a:endParaRPr lang="ru-RU"/>
          </a:p>
        </p:txBody>
      </p:sp>
      <p:sp>
        <p:nvSpPr>
          <p:cNvPr id="3" name="Freeform 2"/>
          <p:cNvSpPr>
            <a:spLocks/>
          </p:cNvSpPr>
          <p:nvPr/>
        </p:nvSpPr>
        <p:spPr bwMode="auto">
          <a:xfrm>
            <a:off x="6227763" y="4267200"/>
            <a:ext cx="1943100" cy="1754188"/>
          </a:xfrm>
          <a:custGeom>
            <a:avLst/>
            <a:gdLst/>
            <a:ahLst/>
            <a:cxnLst>
              <a:cxn ang="0">
                <a:pos x="0" y="1270"/>
              </a:cxn>
              <a:cxn ang="0">
                <a:pos x="453" y="998"/>
              </a:cxn>
              <a:cxn ang="0">
                <a:pos x="635" y="0"/>
              </a:cxn>
              <a:cxn ang="0">
                <a:pos x="816" y="998"/>
              </a:cxn>
              <a:cxn ang="0">
                <a:pos x="1224" y="1270"/>
              </a:cxn>
            </a:cxnLst>
            <a:rect l="0" t="0" r="r" b="b"/>
            <a:pathLst>
              <a:path w="1224" h="1270">
                <a:moveTo>
                  <a:pt x="0" y="1270"/>
                </a:moveTo>
                <a:cubicBezTo>
                  <a:pt x="173" y="1240"/>
                  <a:pt x="347" y="1210"/>
                  <a:pt x="453" y="998"/>
                </a:cubicBezTo>
                <a:cubicBezTo>
                  <a:pt x="559" y="786"/>
                  <a:pt x="575" y="0"/>
                  <a:pt x="635" y="0"/>
                </a:cubicBezTo>
                <a:cubicBezTo>
                  <a:pt x="695" y="0"/>
                  <a:pt x="718" y="786"/>
                  <a:pt x="816" y="998"/>
                </a:cubicBezTo>
                <a:cubicBezTo>
                  <a:pt x="914" y="1210"/>
                  <a:pt x="1148" y="1225"/>
                  <a:pt x="1224" y="1270"/>
                </a:cubicBezTo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227763" y="4267200"/>
            <a:ext cx="1943100" cy="1754188"/>
          </a:xfrm>
          <a:custGeom>
            <a:avLst/>
            <a:gdLst/>
            <a:ahLst/>
            <a:cxnLst>
              <a:cxn ang="0">
                <a:pos x="0" y="1270"/>
              </a:cxn>
              <a:cxn ang="0">
                <a:pos x="453" y="998"/>
              </a:cxn>
              <a:cxn ang="0">
                <a:pos x="635" y="0"/>
              </a:cxn>
              <a:cxn ang="0">
                <a:pos x="816" y="998"/>
              </a:cxn>
              <a:cxn ang="0">
                <a:pos x="1224" y="1270"/>
              </a:cxn>
            </a:cxnLst>
            <a:rect l="0" t="0" r="r" b="b"/>
            <a:pathLst>
              <a:path w="1224" h="1270">
                <a:moveTo>
                  <a:pt x="0" y="1270"/>
                </a:moveTo>
                <a:cubicBezTo>
                  <a:pt x="173" y="1240"/>
                  <a:pt x="347" y="1210"/>
                  <a:pt x="453" y="998"/>
                </a:cubicBezTo>
                <a:cubicBezTo>
                  <a:pt x="559" y="786"/>
                  <a:pt x="575" y="0"/>
                  <a:pt x="635" y="0"/>
                </a:cubicBezTo>
                <a:cubicBezTo>
                  <a:pt x="695" y="0"/>
                  <a:pt x="718" y="786"/>
                  <a:pt x="816" y="998"/>
                </a:cubicBezTo>
                <a:cubicBezTo>
                  <a:pt x="914" y="1210"/>
                  <a:pt x="1148" y="1225"/>
                  <a:pt x="1224" y="1270"/>
                </a:cubicBezTo>
              </a:path>
            </a:pathLst>
          </a:cu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932363" y="2119313"/>
            <a:ext cx="1925637" cy="519112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435600" y="2116138"/>
          <a:ext cx="1047750" cy="439737"/>
        </p:xfrm>
        <a:graphic>
          <a:graphicData uri="http://schemas.openxmlformats.org/presentationml/2006/ole">
            <p:oleObj spid="_x0000_s23554" name="CS ChemDraw Drawing" r:id="rId3" imgW="627120" imgH="263880" progId="ChemDraw.Document.6.0">
              <p:embed/>
            </p:oleObj>
          </a:graphicData>
        </a:graphic>
      </p:graphicFrame>
      <p:sp>
        <p:nvSpPr>
          <p:cNvPr id="7" name="Line 6"/>
          <p:cNvSpPr>
            <a:spLocks noChangeShapeType="1"/>
          </p:cNvSpPr>
          <p:nvPr/>
        </p:nvSpPr>
        <p:spPr bwMode="auto">
          <a:xfrm flipH="1" flipV="1">
            <a:off x="3995738" y="1644650"/>
            <a:ext cx="835025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H="1">
            <a:off x="4067175" y="2697163"/>
            <a:ext cx="771525" cy="230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827088" y="1196975"/>
            <a:ext cx="2759075" cy="7112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en-US"/>
              <a:t>	       </a:t>
            </a:r>
            <a:r>
              <a:rPr lang="en-US" sz="4000" b="1"/>
              <a:t>H</a:t>
            </a:r>
            <a:endParaRPr lang="ru-RU" sz="4000" b="1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827088" y="2565400"/>
            <a:ext cx="2759075" cy="7112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en-US"/>
              <a:t>	       </a:t>
            </a:r>
            <a:r>
              <a:rPr lang="en-US" sz="4000" b="1"/>
              <a:t>H</a:t>
            </a:r>
            <a:endParaRPr lang="ru-RU" sz="4000" b="1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7667625" y="6224588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Symbol" pitchFamily="18" charset="2"/>
              </a:rPr>
              <a:t>l</a:t>
            </a:r>
            <a:r>
              <a:rPr lang="en-US" sz="2400" b="1"/>
              <a:t>, </a:t>
            </a:r>
            <a:r>
              <a:rPr lang="ru-RU" sz="2400" b="1"/>
              <a:t>нм</a:t>
            </a: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539552" y="6092825"/>
            <a:ext cx="80645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11188" y="6165850"/>
            <a:ext cx="7129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204	        214		235		275	290	295</a:t>
            </a:r>
            <a:endParaRPr lang="ru-RU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732588" y="3717925"/>
            <a:ext cx="935037" cy="3968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 </a:t>
            </a:r>
            <a:r>
              <a:rPr lang="en-US" sz="2000" b="1">
                <a:solidFill>
                  <a:srgbClr val="0033CC"/>
                </a:solidFill>
              </a:rPr>
              <a:t>295</a:t>
            </a:r>
            <a:endParaRPr lang="ru-RU" sz="2000" b="1">
              <a:solidFill>
                <a:srgbClr val="0033CC"/>
              </a:solidFill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940425" y="3646488"/>
            <a:ext cx="935038" cy="3968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 </a:t>
            </a:r>
            <a:r>
              <a:rPr lang="en-US" sz="2000" b="1">
                <a:solidFill>
                  <a:srgbClr val="0033CC"/>
                </a:solidFill>
              </a:rPr>
              <a:t>290</a:t>
            </a:r>
            <a:endParaRPr lang="ru-RU" sz="2000" b="1">
              <a:solidFill>
                <a:srgbClr val="0033CC"/>
              </a:solidFill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076825" y="3502025"/>
            <a:ext cx="935038" cy="3968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 </a:t>
            </a:r>
            <a:r>
              <a:rPr lang="en-US" sz="2000" b="1">
                <a:solidFill>
                  <a:srgbClr val="0033CC"/>
                </a:solidFill>
              </a:rPr>
              <a:t>275</a:t>
            </a:r>
            <a:endParaRPr lang="ru-RU" sz="2000" b="1">
              <a:solidFill>
                <a:srgbClr val="0033CC"/>
              </a:solidFill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3419475" y="3575050"/>
            <a:ext cx="935038" cy="3968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 </a:t>
            </a:r>
            <a:r>
              <a:rPr lang="en-US" sz="2000" b="1">
                <a:solidFill>
                  <a:srgbClr val="0033CC"/>
                </a:solidFill>
              </a:rPr>
              <a:t>235</a:t>
            </a:r>
            <a:endParaRPr lang="ru-RU" sz="2000" b="1">
              <a:solidFill>
                <a:srgbClr val="0033CC"/>
              </a:solidFill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908175" y="3575050"/>
            <a:ext cx="935038" cy="3968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 </a:t>
            </a:r>
            <a:r>
              <a:rPr lang="en-US" sz="2000" b="1">
                <a:solidFill>
                  <a:srgbClr val="0033CC"/>
                </a:solidFill>
              </a:rPr>
              <a:t>214</a:t>
            </a:r>
            <a:endParaRPr lang="ru-RU" sz="2000" b="1">
              <a:solidFill>
                <a:srgbClr val="0033CC"/>
              </a:solidFill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611188" y="3575050"/>
            <a:ext cx="935037" cy="3968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 </a:t>
            </a:r>
            <a:r>
              <a:rPr lang="en-US" sz="2000" b="1">
                <a:solidFill>
                  <a:srgbClr val="0033CC"/>
                </a:solidFill>
              </a:rPr>
              <a:t>204</a:t>
            </a:r>
            <a:endParaRPr lang="ru-RU" sz="2000" b="1">
              <a:solidFill>
                <a:srgbClr val="0033CC"/>
              </a:solidFill>
            </a:endParaRP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827088" y="1196975"/>
            <a:ext cx="2759075" cy="7112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en-US"/>
              <a:t>	       </a:t>
            </a:r>
            <a:r>
              <a:rPr lang="en-US" sz="4000" b="1"/>
              <a:t>CH</a:t>
            </a:r>
            <a:r>
              <a:rPr lang="en-US" sz="2800" b="1"/>
              <a:t>3</a:t>
            </a:r>
            <a:endParaRPr lang="ru-RU" sz="4000" b="1"/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827088" y="2565400"/>
            <a:ext cx="2759075" cy="7112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en-US"/>
              <a:t>	       </a:t>
            </a:r>
            <a:r>
              <a:rPr lang="en-US" sz="4000" b="1"/>
              <a:t>CH</a:t>
            </a:r>
            <a:r>
              <a:rPr lang="en-US" sz="2800" b="1"/>
              <a:t>3</a:t>
            </a:r>
            <a:endParaRPr lang="ru-RU" sz="4000" b="1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827088" y="2565400"/>
            <a:ext cx="2759075" cy="7112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en-US"/>
              <a:t>	       </a:t>
            </a:r>
            <a:r>
              <a:rPr lang="en-US" sz="4000" b="1"/>
              <a:t>NH2</a:t>
            </a:r>
            <a:endParaRPr lang="ru-RU" sz="4000" b="1"/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827088" y="2565400"/>
            <a:ext cx="2759075" cy="711200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en-US"/>
              <a:t>	       </a:t>
            </a:r>
            <a:r>
              <a:rPr lang="en-US" sz="4000" b="1"/>
              <a:t>Cl</a:t>
            </a:r>
            <a:endParaRPr lang="ru-RU" sz="4000" b="1"/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827088" y="2503488"/>
            <a:ext cx="2759075" cy="771525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en-US"/>
              <a:t>	</a:t>
            </a:r>
            <a:r>
              <a:rPr lang="en-US" sz="4000" b="1"/>
              <a:t>C</a:t>
            </a:r>
            <a:r>
              <a:rPr lang="en-US" sz="2800" b="1"/>
              <a:t>2</a:t>
            </a:r>
            <a:r>
              <a:rPr lang="en-US" sz="4000" b="1"/>
              <a:t>H</a:t>
            </a:r>
            <a:r>
              <a:rPr lang="en-US" sz="2800" b="1"/>
              <a:t>5</a:t>
            </a:r>
            <a:r>
              <a:rPr lang="en-US" sz="4400" b="1"/>
              <a:t>O</a:t>
            </a:r>
            <a:endParaRPr lang="ru-RU" sz="4400" b="1"/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228600" y="609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</a:rPr>
              <a:t>Хромофори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</a:rPr>
              <a:t>Ауксохроми</a:t>
            </a:r>
            <a:r>
              <a:rPr lang="ru-RU" sz="2400" dirty="0" smtClean="0">
                <a:latin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467544" y="0"/>
            <a:ext cx="7560840" cy="54868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800" dirty="0" err="1" smtClean="0"/>
              <a:t>Спектроскопія</a:t>
            </a:r>
            <a:r>
              <a:rPr lang="en-US" sz="2800" dirty="0" smtClean="0"/>
              <a:t> </a:t>
            </a:r>
            <a:r>
              <a:rPr lang="ru-RU" sz="2800" dirty="0"/>
              <a:t>УФ</a:t>
            </a:r>
            <a:r>
              <a:rPr lang="en-US" sz="2800" dirty="0"/>
              <a:t>- </a:t>
            </a:r>
            <a:r>
              <a:rPr lang="ru-RU" sz="2800" dirty="0" smtClean="0"/>
              <a:t>та </a:t>
            </a:r>
            <a:r>
              <a:rPr lang="ru-RU" sz="2800" dirty="0"/>
              <a:t>видимого </a:t>
            </a:r>
            <a:r>
              <a:rPr lang="ru-RU" sz="2800" dirty="0" err="1" smtClean="0"/>
              <a:t>діапазону</a:t>
            </a:r>
            <a:endParaRPr lang="ru-RU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-0.08247 1.48148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700" accel="100000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246 1.48148E-6 L -0.17691 1.48148E-6 " pathEditMode="relative" rAng="0" ptsTypes="AA">
                                      <p:cBhvr>
                                        <p:cTn id="2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3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700" accel="100000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691 1.48148E-6 L -0.36597 1.48148E-6 " pathEditMode="relative" rAng="0" ptsTypes="AA">
                                      <p:cBhvr>
                                        <p:cTn id="52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3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" decel="100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700" accel="100000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5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598 1.48148E-6 L -0.52361 1.48148E-6 " pathEditMode="relative" rAng="0" ptsTypes="AA">
                                      <p:cBhvr>
                                        <p:cTn id="7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3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00" decel="100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700" accel="100000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5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361 1.48148E-6 L -0.67327 1.48148E-6 " pathEditMode="relative" rAng="0" ptsTypes="AA">
                                      <p:cBhvr>
                                        <p:cTn id="9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0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3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00" decel="100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700" accel="100000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7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3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00" decel="100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700" accel="100000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3" grpId="4" animBg="1"/>
      <p:bldP spid="9" grpId="0" animBg="1"/>
      <p:bldP spid="10" grpId="0" animBg="1"/>
      <p:bldP spid="14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20" grpId="0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3" grpId="2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A10FE0D6-A8B3-4B47-ABD6-6DF9B48AE41E}" type="slidenum">
              <a:rPr lang="ru-RU"/>
              <a:pPr/>
              <a:t>11</a:t>
            </a:fld>
            <a:endParaRPr lang="ru-RU"/>
          </a:p>
        </p:txBody>
      </p:sp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1547813" y="4702175"/>
            <a:ext cx="20875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1547813" y="3621088"/>
            <a:ext cx="20875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547813" y="1820863"/>
            <a:ext cx="20875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4859338" y="5133975"/>
            <a:ext cx="20875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4787900" y="2686050"/>
            <a:ext cx="20875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4932363" y="4773613"/>
            <a:ext cx="20875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3635375" y="4702175"/>
            <a:ext cx="1223963" cy="4318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3635375" y="3621088"/>
            <a:ext cx="1296988" cy="11525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3635375" y="1820863"/>
            <a:ext cx="1223963" cy="8651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1979613" y="1820863"/>
            <a:ext cx="215900" cy="2881312"/>
          </a:xfrm>
          <a:prstGeom prst="upArrow">
            <a:avLst>
              <a:gd name="adj1" fmla="val 50000"/>
              <a:gd name="adj2" fmla="val 33364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2484438" y="1820863"/>
            <a:ext cx="215900" cy="1801812"/>
          </a:xfrm>
          <a:prstGeom prst="upArrow">
            <a:avLst>
              <a:gd name="adj1" fmla="val 50000"/>
              <a:gd name="adj2" fmla="val 20864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187450" y="4197350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ym typeface="Symbol" pitchFamily="18" charset="2"/>
              </a:rPr>
              <a:t>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187450" y="1317625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ym typeface="Symbol" pitchFamily="18" charset="2"/>
              </a:rPr>
              <a:t></a:t>
            </a:r>
            <a:r>
              <a:rPr lang="en-US" sz="2800" b="1" i="1">
                <a:sym typeface="Symbol" pitchFamily="18" charset="2"/>
              </a:rPr>
              <a:t>*</a:t>
            </a:r>
            <a:endParaRPr lang="ru-RU" sz="2800" b="1" i="1">
              <a:sym typeface="Symbol" pitchFamily="18" charset="2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877050" y="218122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ym typeface="Symbol" pitchFamily="18" charset="2"/>
              </a:rPr>
              <a:t></a:t>
            </a:r>
            <a:r>
              <a:rPr lang="en-US" sz="2800" b="1" i="1">
                <a:sym typeface="Symbol" pitchFamily="18" charset="2"/>
              </a:rPr>
              <a:t>*</a:t>
            </a:r>
            <a:endParaRPr lang="ru-RU" sz="2800" b="1" i="1">
              <a:sym typeface="Symbol" pitchFamily="18" charset="2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7019925" y="4702175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ym typeface="Symbol" pitchFamily="18" charset="2"/>
              </a:rPr>
              <a:t>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116013" y="3117850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ym typeface="Symbol" pitchFamily="18" charset="2"/>
              </a:rPr>
              <a:t>n</a:t>
            </a:r>
            <a:endParaRPr lang="ru-RU" sz="2800" b="1" i="1">
              <a:sym typeface="Symbol" pitchFamily="18" charset="2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6877050" y="4125913"/>
            <a:ext cx="43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ym typeface="Symbol" pitchFamily="18" charset="2"/>
              </a:rPr>
              <a:t>n</a:t>
            </a:r>
            <a:endParaRPr lang="ru-RU" sz="2800" b="1" i="1">
              <a:sym typeface="Symbol" pitchFamily="18" charset="2"/>
            </a:endParaRP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1331913" y="4773613"/>
            <a:ext cx="172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err="1" smtClean="0"/>
              <a:t>Газова</a:t>
            </a:r>
            <a:r>
              <a:rPr lang="ru-RU" sz="2400" b="1" dirty="0" smtClean="0"/>
              <a:t> </a:t>
            </a:r>
            <a:r>
              <a:rPr lang="ru-RU" sz="2400" b="1" dirty="0"/>
              <a:t>фаза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5508625" y="5349875"/>
            <a:ext cx="1368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err="1" smtClean="0"/>
              <a:t>Рідка</a:t>
            </a:r>
            <a:r>
              <a:rPr lang="ru-RU" sz="2400" b="1" dirty="0" smtClean="0"/>
              <a:t> </a:t>
            </a:r>
            <a:r>
              <a:rPr lang="ru-RU" sz="2400" b="1" dirty="0"/>
              <a:t>фаза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 rot="16200000">
            <a:off x="4626769" y="3063081"/>
            <a:ext cx="3024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 err="1" smtClean="0">
                <a:solidFill>
                  <a:srgbClr val="FF0000"/>
                </a:solidFill>
              </a:rPr>
              <a:t>Батохромний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зсув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 rot="16200000">
            <a:off x="3906044" y="2991644"/>
            <a:ext cx="30241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 err="1" smtClean="0">
                <a:solidFill>
                  <a:srgbClr val="0066FF"/>
                </a:solidFill>
              </a:rPr>
              <a:t>Гіпсохромний</a:t>
            </a:r>
            <a:r>
              <a:rPr lang="ru-RU" sz="2000" b="1" dirty="0" smtClean="0">
                <a:solidFill>
                  <a:srgbClr val="0066FF"/>
                </a:solidFill>
              </a:rPr>
              <a:t> </a:t>
            </a:r>
            <a:r>
              <a:rPr lang="ru-RU" sz="2000" b="1" dirty="0" err="1" smtClean="0">
                <a:solidFill>
                  <a:srgbClr val="0066FF"/>
                </a:solidFill>
              </a:rPr>
              <a:t>зсув</a:t>
            </a:r>
            <a:endParaRPr lang="ru-RU" sz="2000" b="1" dirty="0">
              <a:solidFill>
                <a:srgbClr val="0066FF"/>
              </a:solidFill>
            </a:endParaRP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 flipH="1">
            <a:off x="3203575" y="5133975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3419475" y="47021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sm" len="lg"/>
            <a:tailEnd type="arrow" w="sm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 flipH="1">
            <a:off x="3492500" y="3621088"/>
            <a:ext cx="36718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 flipH="1">
            <a:off x="3203575" y="2686050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3348038" y="182086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sm" len="lg"/>
            <a:tailEnd type="arrow" w="sm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6732588" y="3694113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sm" len="lg"/>
            <a:tailEnd type="arrow" w="sm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2916238" y="506095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ym typeface="Symbol" pitchFamily="18" charset="2"/>
              </a:rPr>
              <a:t></a:t>
            </a:r>
            <a:r>
              <a:rPr lang="en-US" sz="2800" b="1" i="1">
                <a:sym typeface="Symbol" pitchFamily="18" charset="2"/>
              </a:rPr>
              <a:t>E</a:t>
            </a:r>
            <a:r>
              <a:rPr lang="en-US" sz="2800" b="1" i="1" baseline="-25000">
                <a:sym typeface="Symbol" pitchFamily="18" charset="2"/>
              </a:rPr>
              <a:t></a:t>
            </a:r>
            <a:endParaRPr lang="en-US" sz="2800" b="1">
              <a:sym typeface="Symbol" pitchFamily="18" charset="2"/>
            </a:endParaRP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843213" y="12446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ym typeface="Symbol" pitchFamily="18" charset="2"/>
              </a:rPr>
              <a:t></a:t>
            </a:r>
            <a:r>
              <a:rPr lang="en-US" sz="2800" b="1" i="1">
                <a:sym typeface="Symbol" pitchFamily="18" charset="2"/>
              </a:rPr>
              <a:t>E</a:t>
            </a:r>
            <a:r>
              <a:rPr lang="en-US" sz="2800" b="1" i="1" baseline="-25000">
                <a:sym typeface="Symbol" pitchFamily="18" charset="2"/>
              </a:rPr>
              <a:t>**</a:t>
            </a:r>
            <a:endParaRPr lang="en-US" sz="2800" b="1">
              <a:sym typeface="Symbol" pitchFamily="18" charset="2"/>
            </a:endParaRP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6588125" y="311785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ym typeface="Symbol" pitchFamily="18" charset="2"/>
              </a:rPr>
              <a:t></a:t>
            </a:r>
            <a:r>
              <a:rPr lang="en-US" sz="2800" b="1" i="1">
                <a:sym typeface="Symbol" pitchFamily="18" charset="2"/>
              </a:rPr>
              <a:t>E</a:t>
            </a:r>
            <a:r>
              <a:rPr lang="en-US" sz="2800" b="1" i="1" baseline="-25000">
                <a:sym typeface="Symbol" pitchFamily="18" charset="2"/>
              </a:rPr>
              <a:t>nn</a:t>
            </a:r>
            <a:endParaRPr lang="en-US" sz="2800" b="1">
              <a:sym typeface="Symbol" pitchFamily="18" charset="2"/>
            </a:endParaRPr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 flipV="1">
            <a:off x="5580063" y="2686050"/>
            <a:ext cx="0" cy="20875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V="1">
            <a:off x="6300788" y="2686050"/>
            <a:ext cx="0" cy="24479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" name="Text Box 37"/>
          <p:cNvSpPr txBox="1">
            <a:spLocks noChangeArrowheads="1"/>
          </p:cNvSpPr>
          <p:nvPr/>
        </p:nvSpPr>
        <p:spPr bwMode="auto">
          <a:xfrm>
            <a:off x="228600" y="609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sz="2400" dirty="0" err="1" smtClean="0">
                <a:latin typeface="Times New Roman" pitchFamily="18" charset="0"/>
              </a:rPr>
              <a:t>Вплив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розчинника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8.67052E-7 L 0.48437 0.0631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" y="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84971E-6 L 0.35034 0.1625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81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2F1FEF98-1F56-4180-9956-04122DCA9484}" type="slidenum">
              <a:rPr lang="ru-RU"/>
              <a:pPr/>
              <a:t>12</a:t>
            </a:fld>
            <a:endParaRPr lang="ru-RU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" y="609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sz="2400" dirty="0" err="1" smtClean="0">
                <a:latin typeface="Times New Roman" pitchFamily="18" charset="0"/>
              </a:rPr>
              <a:t>Розчинники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endParaRPr lang="ru-RU" sz="3500" dirty="0">
              <a:latin typeface="Times New Roman" pitchFamily="18" charset="0"/>
            </a:endParaRPr>
          </a:p>
        </p:txBody>
      </p:sp>
      <p:graphicFrame>
        <p:nvGraphicFramePr>
          <p:cNvPr id="5" name="Group 465"/>
          <p:cNvGraphicFramePr>
            <a:graphicFrameLocks noGrp="1"/>
          </p:cNvGraphicFramePr>
          <p:nvPr/>
        </p:nvGraphicFramePr>
        <p:xfrm>
          <a:off x="0" y="1124744"/>
          <a:ext cx="8172400" cy="5516880"/>
        </p:xfrm>
        <a:graphic>
          <a:graphicData uri="http://schemas.openxmlformats.org/drawingml/2006/table">
            <a:tbl>
              <a:tblPr/>
              <a:tblGrid>
                <a:gridCol w="1751112"/>
                <a:gridCol w="1872208"/>
                <a:gridCol w="2304256"/>
                <a:gridCol w="2244824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Розчинник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Нижня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границя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пропускання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світла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УФ-області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   нм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Розчинник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Нижня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границя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пропускання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світла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УФ-області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   нм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Амілацетат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Ізооктан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Ацетон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Ізопропанол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цетонітрил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Метанол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Бензен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Метилциклогексан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Бутанол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Піридин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Бутилацетат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Сірчана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кислота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(96%)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Вода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Тетрахлоретилен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Гексан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Толуен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Гептан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Хлороформ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Гліцерин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Циклогексан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1,4-Діоксан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Тетрахлорид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вуглецю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Дихлорметан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Етилацетат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1,2-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Дихлорэтан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Етанол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Диэтиловий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ефір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4" y="0"/>
            <a:ext cx="7560840" cy="54868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800" dirty="0" err="1" smtClean="0"/>
              <a:t>Спектроскопія</a:t>
            </a:r>
            <a:r>
              <a:rPr lang="en-US" sz="2800" dirty="0" smtClean="0"/>
              <a:t> </a:t>
            </a:r>
            <a:r>
              <a:rPr lang="ru-RU" sz="2800" dirty="0"/>
              <a:t>УФ</a:t>
            </a:r>
            <a:r>
              <a:rPr lang="en-US" sz="2800" dirty="0"/>
              <a:t>- </a:t>
            </a:r>
            <a:r>
              <a:rPr lang="ru-RU" sz="2800" dirty="0" smtClean="0"/>
              <a:t>та </a:t>
            </a:r>
            <a:r>
              <a:rPr lang="ru-RU" sz="2800" dirty="0"/>
              <a:t>видимого </a:t>
            </a:r>
            <a:r>
              <a:rPr lang="ru-RU" sz="2800" dirty="0" err="1" smtClean="0"/>
              <a:t>діапазону</a:t>
            </a:r>
            <a:endParaRPr lang="ru-RU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04A7CA90-A3F1-4B9E-802D-115DCA341A80}" type="slidenum">
              <a:rPr lang="ru-RU"/>
              <a:pPr/>
              <a:t>13</a:t>
            </a:fld>
            <a:endParaRPr lang="ru-RU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" y="609600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dirty="0" err="1" smtClean="0"/>
              <a:t>Розчинники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143000"/>
            <a:ext cx="680085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4" y="0"/>
            <a:ext cx="7560840" cy="54868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800" dirty="0" err="1" smtClean="0"/>
              <a:t>Спектроскопія</a:t>
            </a:r>
            <a:r>
              <a:rPr lang="en-US" sz="2800" dirty="0" smtClean="0"/>
              <a:t> </a:t>
            </a:r>
            <a:r>
              <a:rPr lang="ru-RU" sz="2800" dirty="0"/>
              <a:t>УФ</a:t>
            </a:r>
            <a:r>
              <a:rPr lang="en-US" sz="2800" dirty="0"/>
              <a:t>- </a:t>
            </a:r>
            <a:r>
              <a:rPr lang="ru-RU" sz="2800" dirty="0" smtClean="0"/>
              <a:t>та </a:t>
            </a:r>
            <a:r>
              <a:rPr lang="ru-RU" sz="2800" dirty="0"/>
              <a:t>видимого </a:t>
            </a:r>
            <a:r>
              <a:rPr lang="ru-RU" sz="2800" dirty="0" err="1" smtClean="0"/>
              <a:t>діапазону</a:t>
            </a:r>
            <a:endParaRPr lang="ru-RU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863073A0-1380-4B36-9EE5-0C2C3FA61A37}" type="slidenum">
              <a:rPr lang="ru-RU"/>
              <a:pPr/>
              <a:t>14</a:t>
            </a:fld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4800" y="1679575"/>
            <a:ext cx="8424863" cy="2374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4800" y="4181475"/>
            <a:ext cx="8424863" cy="2447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833813" y="4468813"/>
            <a:ext cx="1008062" cy="1223962"/>
          </a:xfrm>
          <a:custGeom>
            <a:avLst/>
            <a:gdLst/>
            <a:ahLst/>
            <a:cxnLst>
              <a:cxn ang="0">
                <a:pos x="0" y="1270"/>
              </a:cxn>
              <a:cxn ang="0">
                <a:pos x="453" y="998"/>
              </a:cxn>
              <a:cxn ang="0">
                <a:pos x="635" y="0"/>
              </a:cxn>
              <a:cxn ang="0">
                <a:pos x="816" y="998"/>
              </a:cxn>
              <a:cxn ang="0">
                <a:pos x="1224" y="1270"/>
              </a:cxn>
            </a:cxnLst>
            <a:rect l="0" t="0" r="r" b="b"/>
            <a:pathLst>
              <a:path w="1224" h="1270">
                <a:moveTo>
                  <a:pt x="0" y="1270"/>
                </a:moveTo>
                <a:cubicBezTo>
                  <a:pt x="173" y="1240"/>
                  <a:pt x="347" y="1210"/>
                  <a:pt x="453" y="998"/>
                </a:cubicBezTo>
                <a:cubicBezTo>
                  <a:pt x="559" y="786"/>
                  <a:pt x="575" y="0"/>
                  <a:pt x="635" y="0"/>
                </a:cubicBezTo>
                <a:cubicBezTo>
                  <a:pt x="695" y="0"/>
                  <a:pt x="718" y="786"/>
                  <a:pt x="816" y="998"/>
                </a:cubicBezTo>
                <a:cubicBezTo>
                  <a:pt x="914" y="1210"/>
                  <a:pt x="1148" y="1225"/>
                  <a:pt x="1224" y="1270"/>
                </a:cubicBezTo>
              </a:path>
            </a:pathLst>
          </a:cu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593725" y="576580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4194175" y="2101850"/>
            <a:ext cx="1008063" cy="1223963"/>
          </a:xfrm>
          <a:custGeom>
            <a:avLst/>
            <a:gdLst/>
            <a:ahLst/>
            <a:cxnLst>
              <a:cxn ang="0">
                <a:pos x="0" y="1270"/>
              </a:cxn>
              <a:cxn ang="0">
                <a:pos x="453" y="998"/>
              </a:cxn>
              <a:cxn ang="0">
                <a:pos x="635" y="0"/>
              </a:cxn>
              <a:cxn ang="0">
                <a:pos x="816" y="998"/>
              </a:cxn>
              <a:cxn ang="0">
                <a:pos x="1224" y="1270"/>
              </a:cxn>
            </a:cxnLst>
            <a:rect l="0" t="0" r="r" b="b"/>
            <a:pathLst>
              <a:path w="1224" h="1270">
                <a:moveTo>
                  <a:pt x="0" y="1270"/>
                </a:moveTo>
                <a:cubicBezTo>
                  <a:pt x="173" y="1240"/>
                  <a:pt x="347" y="1210"/>
                  <a:pt x="453" y="998"/>
                </a:cubicBezTo>
                <a:cubicBezTo>
                  <a:pt x="559" y="786"/>
                  <a:pt x="575" y="0"/>
                  <a:pt x="635" y="0"/>
                </a:cubicBezTo>
                <a:cubicBezTo>
                  <a:pt x="695" y="0"/>
                  <a:pt x="718" y="786"/>
                  <a:pt x="816" y="998"/>
                </a:cubicBezTo>
                <a:cubicBezTo>
                  <a:pt x="914" y="1210"/>
                  <a:pt x="1148" y="1225"/>
                  <a:pt x="1224" y="1270"/>
                </a:cubicBezTo>
              </a:path>
            </a:pathLst>
          </a:cu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593725" y="3397250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93725" y="5981700"/>
            <a:ext cx="792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				</a:t>
            </a:r>
            <a:r>
              <a:rPr lang="en-US" b="1"/>
              <a:t>230	237	238	244 </a:t>
            </a:r>
            <a:r>
              <a:rPr lang="ru-RU" b="1"/>
              <a:t>    </a:t>
            </a:r>
            <a:r>
              <a:rPr lang="en-US" b="1">
                <a:latin typeface="Symbol" pitchFamily="18" charset="2"/>
              </a:rPr>
              <a:t>l</a:t>
            </a:r>
            <a:r>
              <a:rPr lang="ru-RU" b="1">
                <a:latin typeface="Symbol" pitchFamily="18" charset="2"/>
              </a:rPr>
              <a:t>, </a:t>
            </a:r>
            <a:r>
              <a:rPr lang="ru-RU" b="1"/>
              <a:t>нм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809625" y="3611563"/>
            <a:ext cx="7488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305	312	315	326	327</a:t>
            </a:r>
            <a:r>
              <a:rPr lang="ru-RU" b="1"/>
              <a:t>			</a:t>
            </a:r>
            <a:r>
              <a:rPr lang="en-US" b="1">
                <a:latin typeface="Symbol" pitchFamily="18" charset="2"/>
              </a:rPr>
              <a:t>l</a:t>
            </a:r>
            <a:r>
              <a:rPr lang="ru-RU" b="1"/>
              <a:t>, нм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371850" y="898525"/>
            <a:ext cx="52387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ru-RU" sz="3600"/>
              <a:t>		гексан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371850" y="898525"/>
            <a:ext cx="52387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ru-RU" sz="3600"/>
              <a:t>	диэтиловый эфир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371850" y="898525"/>
            <a:ext cx="52387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ru-RU" sz="3600"/>
              <a:t>		этанол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371850" y="898525"/>
            <a:ext cx="52387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ru-RU" sz="3600"/>
              <a:t>		метанол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371850" y="898525"/>
            <a:ext cx="52387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ru-RU" sz="3600"/>
              <a:t>		вода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593725" y="2030413"/>
            <a:ext cx="4464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5202238" y="1957388"/>
            <a:ext cx="3311525" cy="92333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ru-RU" dirty="0" err="1" smtClean="0"/>
              <a:t>Гіпсохромний</a:t>
            </a:r>
            <a:r>
              <a:rPr lang="ru-RU" dirty="0" smtClean="0"/>
              <a:t> </a:t>
            </a:r>
            <a:r>
              <a:rPr lang="ru-RU" dirty="0" err="1" smtClean="0"/>
              <a:t>зсув</a:t>
            </a:r>
            <a:r>
              <a:rPr lang="ru-RU" dirty="0" smtClean="0"/>
              <a:t> </a:t>
            </a:r>
            <a:r>
              <a:rPr lang="ru-RU" dirty="0" err="1" smtClean="0"/>
              <a:t>смуги</a:t>
            </a:r>
            <a:r>
              <a:rPr lang="ru-RU" dirty="0" smtClean="0"/>
              <a:t>      </a:t>
            </a:r>
            <a:r>
              <a:rPr lang="en-US" dirty="0"/>
              <a:t>n -&gt; </a:t>
            </a:r>
            <a:r>
              <a:rPr lang="en-US" dirty="0">
                <a:latin typeface="Symbol" pitchFamily="18" charset="2"/>
              </a:rPr>
              <a:t>p*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ru-RU" dirty="0"/>
              <a:t>при </a:t>
            </a:r>
            <a:r>
              <a:rPr lang="ru-RU" dirty="0" err="1" smtClean="0"/>
              <a:t>збільшенні</a:t>
            </a:r>
            <a:r>
              <a:rPr lang="ru-RU" dirty="0" smtClean="0"/>
              <a:t>  </a:t>
            </a:r>
            <a:r>
              <a:rPr lang="ru-RU" dirty="0" err="1" smtClean="0"/>
              <a:t>полярності</a:t>
            </a:r>
            <a:r>
              <a:rPr lang="ru-RU" dirty="0" smtClean="0"/>
              <a:t> </a:t>
            </a:r>
            <a:r>
              <a:rPr lang="ru-RU" dirty="0" err="1" smtClean="0"/>
              <a:t>розчинника</a:t>
            </a:r>
            <a:r>
              <a:rPr lang="ru-RU" dirty="0" smtClean="0"/>
              <a:t> </a:t>
            </a:r>
            <a:endParaRPr lang="ru-RU" dirty="0">
              <a:latin typeface="Symbol" pitchFamily="18" charset="2"/>
            </a:endParaRP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3760788" y="4397375"/>
            <a:ext cx="47529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449263" y="4397375"/>
            <a:ext cx="3311525" cy="92333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00"/>
            </a:extrusionClr>
          </a:sp3d>
        </p:spPr>
        <p:txBody>
          <a:bodyPr>
            <a:spAutoFit/>
            <a:flatTx/>
          </a:bodyPr>
          <a:lstStyle/>
          <a:p>
            <a:pPr>
              <a:spcBef>
                <a:spcPct val="50000"/>
              </a:spcBef>
            </a:pPr>
            <a:r>
              <a:rPr lang="ru-RU" dirty="0" err="1" smtClean="0"/>
              <a:t>Батохромний</a:t>
            </a:r>
            <a:r>
              <a:rPr lang="ru-RU" dirty="0" smtClean="0"/>
              <a:t> </a:t>
            </a:r>
            <a:r>
              <a:rPr lang="ru-RU" dirty="0" err="1" smtClean="0"/>
              <a:t>зсув</a:t>
            </a:r>
            <a:r>
              <a:rPr lang="ru-RU" dirty="0" smtClean="0"/>
              <a:t> </a:t>
            </a:r>
            <a:r>
              <a:rPr lang="ru-RU" dirty="0" err="1" smtClean="0"/>
              <a:t>смуги</a:t>
            </a:r>
            <a:r>
              <a:rPr lang="ru-RU" dirty="0" smtClean="0"/>
              <a:t>       </a:t>
            </a:r>
            <a:r>
              <a:rPr lang="en-US" dirty="0">
                <a:latin typeface="Symbol" pitchFamily="18" charset="2"/>
              </a:rPr>
              <a:t>p </a:t>
            </a:r>
            <a:r>
              <a:rPr lang="en-US" dirty="0"/>
              <a:t>-&gt; </a:t>
            </a:r>
            <a:r>
              <a:rPr lang="en-US" dirty="0">
                <a:latin typeface="Symbol" pitchFamily="18" charset="2"/>
              </a:rPr>
              <a:t>p*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ru-RU" dirty="0"/>
              <a:t>при </a:t>
            </a:r>
            <a:r>
              <a:rPr lang="ru-RU" dirty="0" err="1" smtClean="0"/>
              <a:t>збільшені</a:t>
            </a:r>
            <a:r>
              <a:rPr lang="ru-RU" dirty="0" smtClean="0"/>
              <a:t> </a:t>
            </a:r>
            <a:r>
              <a:rPr lang="ru-RU" dirty="0" err="1" smtClean="0"/>
              <a:t>полярності</a:t>
            </a:r>
            <a:r>
              <a:rPr lang="ru-RU" dirty="0" smtClean="0"/>
              <a:t> </a:t>
            </a:r>
            <a:r>
              <a:rPr lang="ru-RU" dirty="0" err="1" smtClean="0"/>
              <a:t>розчиника</a:t>
            </a:r>
            <a:endParaRPr lang="ru-RU" dirty="0">
              <a:latin typeface="Symbol" pitchFamily="18" charset="2"/>
            </a:endParaRP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228600" y="6096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sz="2400">
                <a:latin typeface="Times New Roman" pitchFamily="18" charset="0"/>
              </a:rPr>
              <a:t>Правило Мак-Конела </a:t>
            </a:r>
            <a:endParaRPr lang="ru-RU" sz="3500">
              <a:latin typeface="Times New Roman" pitchFamily="18" charset="0"/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467544" y="0"/>
            <a:ext cx="7560840" cy="54868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800" dirty="0" err="1" smtClean="0"/>
              <a:t>Спектроскопія</a:t>
            </a:r>
            <a:r>
              <a:rPr lang="en-US" sz="2800" dirty="0" smtClean="0"/>
              <a:t> </a:t>
            </a:r>
            <a:r>
              <a:rPr lang="ru-RU" sz="2800" dirty="0"/>
              <a:t>УФ</a:t>
            </a:r>
            <a:r>
              <a:rPr lang="en-US" sz="2800" dirty="0"/>
              <a:t>- </a:t>
            </a:r>
            <a:r>
              <a:rPr lang="ru-RU" sz="2800" dirty="0" smtClean="0"/>
              <a:t>та </a:t>
            </a:r>
            <a:r>
              <a:rPr lang="ru-RU" sz="2800" dirty="0"/>
              <a:t>видимого </a:t>
            </a:r>
            <a:r>
              <a:rPr lang="ru-RU" sz="2800" dirty="0" err="1" smtClean="0"/>
              <a:t>діапазону</a:t>
            </a:r>
            <a:endParaRPr lang="ru-RU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-0.07882 -0.00509 " pathEditMode="relative" rAng="0" ptsTypes="AA">
                                      <p:cBhvr>
                                        <p:cTn id="1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0556 L 0.10243 0.00556 " pathEditMode="relative" rAng="0" ptsTypes="AA">
                                      <p:cBhvr>
                                        <p:cTn id="3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82 -0.00509 L -0.19687 -0.00509 " pathEditMode="relative" rAng="0" ptsTypes="AA">
                                      <p:cBhvr>
                                        <p:cTn id="3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43 0.00556 L 0.22049 0.00556 " pathEditMode="relative" rAng="0" ptsTypes="AA">
                                      <p:cBhvr>
                                        <p:cTn id="5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687 -0.00509 L -0.28351 -0.00509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049 0.00556 L 0.31511 0.00556 " pathEditMode="relative" rAng="0" ptsTypes="AA">
                                      <p:cBhvr>
                                        <p:cTn id="7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51 -0.00509 L -0.39375 -0.00509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7" grpId="0" animBg="1"/>
      <p:bldP spid="7" grpId="1" animBg="1"/>
      <p:bldP spid="7" grpId="2" animBg="1"/>
      <p:bldP spid="7" grpId="3" animBg="1"/>
      <p:bldP spid="11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196752"/>
            <a:ext cx="676875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Рисунок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36712"/>
            <a:ext cx="8208912" cy="2324902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79512" y="3254787"/>
            <a:ext cx="77768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Принципова схема однопроменевого приладу для вимірювання світло поглинання в УФ та видимій областях спектру.  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93096"/>
            <a:ext cx="475252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УФ-спектрометр"/>
          <p:cNvPicPr>
            <a:picLocks noChangeAspect="1" noChangeArrowheads="1"/>
          </p:cNvPicPr>
          <p:nvPr/>
        </p:nvPicPr>
        <p:blipFill>
          <a:blip r:embed="rId4" cstate="print"/>
          <a:srcRect l="6028" t="11440" r="9578" b="12561"/>
          <a:stretch>
            <a:fillRect/>
          </a:stretch>
        </p:blipFill>
        <p:spPr bwMode="auto">
          <a:xfrm>
            <a:off x="4932040" y="4077072"/>
            <a:ext cx="3024336" cy="2448272"/>
          </a:xfrm>
          <a:prstGeom prst="rect">
            <a:avLst/>
          </a:prstGeom>
          <a:noFill/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76672"/>
            <a:ext cx="35283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212976"/>
            <a:ext cx="468052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692696"/>
            <a:ext cx="468052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Рисунок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7020272" cy="3263330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3933056"/>
            <a:ext cx="79208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Спектр люмінесценції розчину антрацену в </a:t>
            </a:r>
            <a:b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uk-UA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н-гексані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при кімнатній температурі (праворуч) і при -196 </a:t>
            </a:r>
            <a:r>
              <a:rPr kumimoji="0" lang="uk-UA" sz="20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 (ліворуч, </a:t>
            </a:r>
            <a:r>
              <a:rPr lang="uk-UA" sz="2000" dirty="0" smtClean="0"/>
              <a:t>ефект </a:t>
            </a:r>
            <a:r>
              <a:rPr lang="uk-UA" sz="2000" dirty="0" err="1" smtClean="0"/>
              <a:t>Шпольського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).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880" y="476672"/>
            <a:ext cx="10438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ea typeface="Times New Roman" pitchFamily="18" charset="0"/>
                <a:cs typeface="Arial" pitchFamily="34" charset="0"/>
              </a:rPr>
              <a:t>План</a:t>
            </a:r>
            <a:endParaRPr lang="ru-RU" sz="28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484784"/>
            <a:ext cx="59046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Електронна спектроскопія.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Ф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-спектроскопія.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Люмінесцентний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та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флуоресцентний аналіз.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4" name="Номер слайда 1"/>
          <p:cNvSpPr txBox="1">
            <a:spLocks/>
          </p:cNvSpPr>
          <p:nvPr/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496" y="681945"/>
            <a:ext cx="8064896" cy="55553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Кожна </a:t>
            </a:r>
            <a:r>
              <a:rPr lang="uk-UA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речовина </a:t>
            </a: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здатна </a:t>
            </a:r>
            <a:r>
              <a:rPr lang="uk-UA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поглинати випромінювання певної довжини хвилі. </a:t>
            </a:r>
            <a:endParaRPr lang="uk-UA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spcAft>
                <a:spcPts val="600"/>
              </a:spcAft>
            </a:pPr>
            <a:r>
              <a:rPr lang="uk-UA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Світловий </a:t>
            </a:r>
            <a:r>
              <a:rPr lang="uk-UA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потік послаблюється після проходження через забарвлений розчин в результаті поглинання світла. Поглинена кількість світла тим більше, чим товще шар розчину і чим більше концентрація речовини в розчині. </a:t>
            </a:r>
            <a:endParaRPr lang="uk-UA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spcAft>
                <a:spcPts val="600"/>
              </a:spcAft>
            </a:pP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Світловий </a:t>
            </a: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потік, проходячи через розчин, втрачає частину своєї інтенсивності. </a:t>
            </a: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Цей </a:t>
            </a: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ступінь ослаблення світлового потоку залежить </a:t>
            </a:r>
            <a:r>
              <a:rPr lang="uk-UA" sz="1600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від природи речовини</a:t>
            </a: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uk-UA" sz="1600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від концентрації (С)</a:t>
            </a: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і від </a:t>
            </a:r>
            <a:r>
              <a:rPr lang="uk-UA" sz="1600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товщини шару (l)</a:t>
            </a: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Відносна кількість світла, поглиненого пофарбованим розчином, не залежить від інтенсивності падаючого світлового потоку. Поглинене світлове випромінювання оцінюють відносною величиною - поглинанням А - оптичною щільністю, іноді погашенням або </a:t>
            </a:r>
            <a:r>
              <a:rPr lang="uk-UA" sz="1600" dirty="0" err="1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екстинкцією</a:t>
            </a: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яке являє собою логарифм відношення </a:t>
            </a:r>
            <a:r>
              <a:rPr lang="uk-UA" sz="1600" dirty="0" err="1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інтенсивностей</a:t>
            </a: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світлових потоків, що входить I</a:t>
            </a:r>
            <a:r>
              <a:rPr lang="uk-UA" sz="11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0</a:t>
            </a: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в кювету з розчином речовини і виходить </a:t>
            </a:r>
            <a:r>
              <a:rPr lang="uk-UA" sz="1600" dirty="0" err="1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Iв</a:t>
            </a: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з неї: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uk-UA" sz="1600" b="1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 = </a:t>
            </a:r>
            <a:r>
              <a:rPr lang="uk-UA" sz="1600" b="1" dirty="0" err="1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lg</a:t>
            </a:r>
            <a:r>
              <a:rPr lang="uk-UA" sz="1600" b="1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(I</a:t>
            </a:r>
            <a:r>
              <a:rPr lang="uk-UA" sz="1600" b="1" baseline="-25000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0</a:t>
            </a:r>
            <a:r>
              <a:rPr lang="uk-UA" sz="1600" b="1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/ </a:t>
            </a:r>
            <a:r>
              <a:rPr lang="uk-UA" sz="1600" b="1" dirty="0" err="1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Iв</a:t>
            </a:r>
            <a:r>
              <a:rPr lang="uk-UA" sz="1600" b="1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ru-RU" sz="1600" b="1" dirty="0" smtClean="0">
              <a:solidFill>
                <a:srgbClr val="7030A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Поглинання </a:t>
            </a: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характеризує у відносних величинах кількість поглиненого світла, пов'язане з кількістю молекул речовини в розчині. Закон </a:t>
            </a:r>
            <a:r>
              <a:rPr lang="uk-UA" sz="1600" dirty="0" err="1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світопоглинання</a:t>
            </a: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званий законом </a:t>
            </a:r>
            <a:r>
              <a:rPr lang="uk-UA" sz="1600" dirty="0" err="1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Бугера-Ламберта-Бера</a:t>
            </a: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показує, що інтенсивність </a:t>
            </a: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прохідного світлового </a:t>
            </a:r>
            <a:r>
              <a:rPr lang="uk-UA" sz="16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потоку через розчини пропорційна концентрації речовини (С) і товщині поглинаючого шару (l):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uk-UA" sz="1600" b="1" dirty="0" err="1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Iв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= I</a:t>
            </a:r>
            <a:r>
              <a:rPr lang="uk-UA" sz="1600" b="1" baseline="-25000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0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10</a:t>
            </a:r>
            <a:r>
              <a:rPr lang="uk-UA" sz="1600" b="1" baseline="30000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-КСl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 </a:t>
            </a:r>
            <a:endParaRPr lang="ru-RU" sz="1600" b="1" dirty="0" smtClean="0">
              <a:solidFill>
                <a:srgbClr val="00B05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uk-UA" sz="1600" b="1" dirty="0" err="1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lg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I</a:t>
            </a:r>
            <a:r>
              <a:rPr lang="uk-UA" sz="1600" b="1" baseline="-25000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0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/ I</a:t>
            </a:r>
            <a:r>
              <a:rPr lang="uk-UA" sz="1600" b="1" baseline="-25000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= </a:t>
            </a:r>
            <a:r>
              <a:rPr lang="uk-UA" sz="1600" b="1" dirty="0" err="1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KCl</a:t>
            </a: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 </a:t>
            </a:r>
            <a:endParaRPr lang="ru-RU" sz="1600" b="1" dirty="0" smtClean="0">
              <a:solidFill>
                <a:srgbClr val="00B05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uk-UA" sz="1600" b="1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 = </a:t>
            </a:r>
            <a:r>
              <a:rPr lang="uk-UA" sz="1600" b="1" dirty="0" err="1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KCl</a:t>
            </a:r>
            <a:endParaRPr lang="ru-RU" sz="1600" b="1" dirty="0" smtClean="0">
              <a:solidFill>
                <a:srgbClr val="00B05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116632"/>
            <a:ext cx="411369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b="1" u="sng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ЗАКОН БУГЕРА -ЛАМБЕРТА-БЕРА</a:t>
            </a:r>
            <a:endParaRPr lang="ru-RU" b="1" u="sng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332656"/>
            <a:ext cx="5328592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800100" algn="l"/>
              </a:tabLst>
            </a:pPr>
            <a:r>
              <a:rPr lang="uk-UA" sz="2200" b="1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Arial" pitchFamily="34" charset="0"/>
              </a:rPr>
              <a:t>РЕКОМЕНДОВАНА ЛІТЕРАТУРА</a:t>
            </a:r>
            <a:endParaRPr lang="ru-RU" sz="220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1211560"/>
            <a:ext cx="7560840" cy="5016758"/>
          </a:xfrm>
          <a:prstGeom prst="rect">
            <a:avLst/>
          </a:prstGeom>
          <a:gradFill flip="none" rotWithShape="1">
            <a:gsLst>
              <a:gs pos="0">
                <a:srgbClr val="FFFFFF">
                  <a:shade val="30000"/>
                  <a:satMod val="115000"/>
                </a:srgbClr>
              </a:gs>
              <a:gs pos="50000">
                <a:srgbClr val="FFFFFF">
                  <a:shade val="67500"/>
                  <a:satMod val="115000"/>
                </a:srgbClr>
              </a:gs>
              <a:gs pos="100000">
                <a:srgbClr val="FFFFFF">
                  <a:shade val="100000"/>
                  <a:satMod val="115000"/>
                </a:srgbClr>
              </a:gs>
            </a:gsLst>
            <a:lin ang="18900000" scaled="1"/>
            <a:tileRect/>
          </a:gradFill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  <a:tab pos="457200" algn="l"/>
                <a:tab pos="800100" algn="l"/>
              </a:tabLst>
            </a:pPr>
            <a:r>
              <a:rPr lang="uk-UA" sz="1600" dirty="0" smtClean="0"/>
              <a:t>Корнет М.М. Фізичні методи в біології: навчально-методичний посібник для здобувачів ступеня вищої освіти бакалавра напряму підготовки «Біологія»</a:t>
            </a:r>
            <a:r>
              <a:rPr lang="en-US" sz="1600" dirty="0" smtClean="0"/>
              <a:t> </a:t>
            </a:r>
            <a:r>
              <a:rPr lang="uk-UA" sz="1600" dirty="0" smtClean="0"/>
              <a:t>М.М. Корнет, О.А. Бражко., Л.О. </a:t>
            </a:r>
            <a:r>
              <a:rPr lang="uk-UA" sz="1600" dirty="0" err="1" smtClean="0"/>
              <a:t>Омельянчик</a:t>
            </a:r>
            <a:r>
              <a:rPr lang="uk-UA" sz="1600" dirty="0" smtClean="0"/>
              <a:t>.  –  Запоріжжя: ЗНУ, 2015. – 102 с.</a:t>
            </a:r>
            <a:endParaRPr lang="ru-RU" sz="1600" dirty="0" smtClean="0"/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80010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Луганська О. В. Навчальний посібник з фізико-хімічних методів аналізу / О. В. Луганська, Л. О.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Омельянчик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 – Запоріжжя: ЗНУ, 2008. – 238 с.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80010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Отто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М. Современные методы аналитической химии /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Отто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М..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М.: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Техносфера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2008.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543 с.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80010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Пентин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Ю.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А. Физические методы исследования в химии / Ю.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Пентин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Л.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В. Вилков. – М.: Мир, ООО «Издательство АСТ», 2003. – 683 с.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8001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Смагин В.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П. Физические методы исследования в химии [Текст]: учебное пособие / В.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П. Смагин. – [2-е изд.,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пепераб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 и доп.]. 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Барнау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Алт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. Ун-та, 2014. – 342 с.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80010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  <a:tab pos="800100" algn="l"/>
              </a:tabLst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ІНФОРМАЦІЙНІ РЕСУРСИ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800100" algn="l"/>
              </a:tabLst>
            </a:pPr>
            <a:r>
              <a:rPr kumimoji="0" lang="uk-UA" sz="1600" b="1" i="0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2"/>
              </a:rPr>
              <a:t>http://medulka.ru/himiya-biohimiya/books-page</a:t>
            </a:r>
            <a:r>
              <a:rPr kumimoji="0" lang="uk-UA" sz="1600" b="1" i="0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800100" algn="l"/>
              </a:tabLst>
            </a:pPr>
            <a:r>
              <a:rPr kumimoji="0" lang="uk-UA" sz="1600" b="1" i="0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3"/>
              </a:rPr>
              <a:t>http://lib.e-science.ru/book</a:t>
            </a:r>
            <a:endParaRPr kumimoji="0" lang="ru-RU" sz="1600" b="1" i="0" strike="noStrike" cap="none" normalizeH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800100" algn="l"/>
              </a:tabLst>
            </a:pPr>
            <a:r>
              <a:rPr kumimoji="0" lang="uk-UA" sz="1600" b="1" i="0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4"/>
              </a:rPr>
              <a:t>http://www.medliter.ru</a:t>
            </a:r>
            <a:endParaRPr kumimoji="0" lang="uk-UA" sz="1600" b="1" i="0" strike="noStrike" cap="none" normalizeH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800100" algn="l"/>
              </a:tabLst>
            </a:pPr>
            <a:r>
              <a:rPr kumimoji="0" lang="uk-UA" sz="1600" b="1" i="0" strike="noStrike" cap="none" normalizeH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Новая</a:t>
            </a:r>
            <a:r>
              <a:rPr kumimoji="0" lang="uk-UA" sz="1600" b="1" i="0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э</a:t>
            </a:r>
            <a:r>
              <a:rPr kumimoji="0" lang="uk-UA" sz="1600" b="1" i="0" strike="noStrike" cap="none" normalizeH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лектронная</a:t>
            </a:r>
            <a:r>
              <a:rPr kumimoji="0" lang="uk-UA" sz="1600" b="1" i="0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600" b="1" i="0" strike="noStrike" cap="none" normalizeH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библиотека</a:t>
            </a:r>
            <a:r>
              <a:rPr kumimoji="0" lang="uk-UA" sz="1600" b="1" i="0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uk-UA" sz="1600" b="1" i="0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5"/>
              </a:rPr>
              <a:t>http://www.newlibrary.ru</a:t>
            </a:r>
            <a:endParaRPr kumimoji="0" lang="ru-RU" sz="1600" b="1" i="0" strike="noStrike" cap="none" normalizeH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  <a:tab pos="800100" algn="l"/>
              </a:tabLst>
            </a:pPr>
            <a:r>
              <a:rPr kumimoji="0" lang="uk-UA" sz="1600" b="1" i="0" strike="noStrike" cap="none" normalizeH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Дом</a:t>
            </a:r>
            <a:r>
              <a:rPr kumimoji="0" lang="uk-UA" sz="1600" b="1" i="0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600" b="1" i="0" strike="noStrike" cap="none" normalizeH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электронных</a:t>
            </a:r>
            <a:r>
              <a:rPr kumimoji="0" lang="uk-UA" sz="1600" b="1" i="0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книг: </a:t>
            </a:r>
            <a:r>
              <a:rPr kumimoji="0" lang="uk-UA" sz="1600" b="1" i="0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hlinkClick r:id="rId6"/>
              </a:rPr>
              <a:t>http://www.dom-eknig.ru</a:t>
            </a:r>
            <a:endParaRPr kumimoji="0" lang="en-US" sz="1600" b="1" i="0" strike="noStrike" cap="none" normalizeH="0" dirty="0" smtClean="0">
              <a:ln>
                <a:noFill/>
              </a:ln>
              <a:effectLst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251448" y="6556248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5138491C-6B61-436F-86A8-E387ADE914C5}" type="slidenum">
              <a:rPr lang="ru-RU"/>
              <a:pPr/>
              <a:t>3</a:t>
            </a:fld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7544" y="0"/>
            <a:ext cx="7560840" cy="54868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800" dirty="0" smtClean="0"/>
              <a:t>1. </a:t>
            </a:r>
            <a:r>
              <a:rPr lang="ru-RU" sz="2800" dirty="0" err="1" smtClean="0"/>
              <a:t>Електронна</a:t>
            </a:r>
            <a:r>
              <a:rPr lang="ru-RU" sz="2800" dirty="0" smtClean="0"/>
              <a:t> </a:t>
            </a:r>
            <a:r>
              <a:rPr lang="ru-RU" sz="2800" dirty="0" err="1" smtClean="0"/>
              <a:t>спектроскопія</a:t>
            </a:r>
            <a:r>
              <a:rPr lang="ru-RU" sz="2800" dirty="0" smtClean="0"/>
              <a:t> </a:t>
            </a:r>
            <a:endParaRPr lang="ru-RU" sz="2800" b="1" u="sng" dirty="0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0" y="378904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sz="2400" dirty="0" err="1" smtClean="0">
                <a:latin typeface="Times New Roman" pitchFamily="18" charset="0"/>
              </a:rPr>
              <a:t>Діапазон</a:t>
            </a:r>
            <a:r>
              <a:rPr lang="ru-RU" sz="2400" dirty="0" smtClean="0">
                <a:latin typeface="Times New Roman" pitchFamily="18" charset="0"/>
              </a:rPr>
              <a:t> ЕМВ</a:t>
            </a:r>
            <a:endParaRPr lang="ru-RU" sz="3500" dirty="0">
              <a:latin typeface="Times New Roman" pitchFamily="18" charset="0"/>
            </a:endParaRPr>
          </a:p>
        </p:txBody>
      </p:sp>
      <p:pic>
        <p:nvPicPr>
          <p:cNvPr id="6" name="Picture 26" descr="visible_spectr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780928"/>
            <a:ext cx="7795592" cy="1085850"/>
          </a:xfrm>
          <a:prstGeom prst="rect">
            <a:avLst/>
          </a:prstGeom>
          <a:noFill/>
        </p:spPr>
      </p:pic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0" y="4210050"/>
            <a:ext cx="1600200" cy="26479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Каждый</a:t>
            </a:r>
          </a:p>
          <a:p>
            <a:r>
              <a:rPr lang="ru-RU" sz="2400" b="1">
                <a:solidFill>
                  <a:srgbClr val="FF6600"/>
                </a:solidFill>
              </a:rPr>
              <a:t>Охотник</a:t>
            </a:r>
          </a:p>
          <a:p>
            <a:r>
              <a:rPr lang="ru-RU" sz="2400" b="1">
                <a:solidFill>
                  <a:srgbClr val="FFFF00"/>
                </a:solidFill>
              </a:rPr>
              <a:t>Желает</a:t>
            </a:r>
          </a:p>
          <a:p>
            <a:r>
              <a:rPr lang="ru-RU" sz="2400" b="1">
                <a:solidFill>
                  <a:srgbClr val="009900"/>
                </a:solidFill>
              </a:rPr>
              <a:t>Знать</a:t>
            </a:r>
          </a:p>
          <a:p>
            <a:r>
              <a:rPr lang="ru-RU" sz="2400" b="1">
                <a:solidFill>
                  <a:srgbClr val="33CCFF"/>
                </a:solidFill>
              </a:rPr>
              <a:t>Где</a:t>
            </a:r>
          </a:p>
          <a:p>
            <a:r>
              <a:rPr lang="ru-RU" sz="2400" b="1">
                <a:solidFill>
                  <a:srgbClr val="0000FF"/>
                </a:solidFill>
              </a:rPr>
              <a:t>Сидит</a:t>
            </a:r>
          </a:p>
          <a:p>
            <a:r>
              <a:rPr lang="ru-RU" sz="2400" b="1">
                <a:solidFill>
                  <a:srgbClr val="6600FF"/>
                </a:solidFill>
              </a:rPr>
              <a:t>Фазан</a:t>
            </a:r>
          </a:p>
        </p:txBody>
      </p:sp>
      <p:graphicFrame>
        <p:nvGraphicFramePr>
          <p:cNvPr id="8" name="Group 235"/>
          <p:cNvGraphicFramePr>
            <a:graphicFrameLocks noGrp="1"/>
          </p:cNvGraphicFramePr>
          <p:nvPr/>
        </p:nvGraphicFramePr>
        <p:xfrm>
          <a:off x="1619672" y="4193707"/>
          <a:ext cx="6552727" cy="2664293"/>
        </p:xfrm>
        <a:graphic>
          <a:graphicData uri="http://schemas.openxmlformats.org/drawingml/2006/table">
            <a:tbl>
              <a:tblPr/>
              <a:tblGrid>
                <a:gridCol w="1083943"/>
                <a:gridCol w="1736688"/>
                <a:gridCol w="1589486"/>
                <a:gridCol w="2142610"/>
              </a:tblGrid>
              <a:tr h="4742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Цвет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Диапазон длин волн, нм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Диапазон частот, ТГц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Диапазон энергии фотонов, эВ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Красный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625—740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480—405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1,68—1,98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0000"/>
                    </a:solidFill>
                  </a:tcPr>
                </a:tc>
              </a:tr>
              <a:tr h="312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Оранжевый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590—625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510—480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1,98—2,10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312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Жёлтый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565—590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530—510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2,10—2,19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000"/>
                    </a:solidFill>
                  </a:tcPr>
                </a:tc>
              </a:tr>
              <a:tr h="312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Зелёный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500—565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600—530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2,19—2,48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000"/>
                    </a:solidFill>
                  </a:tcPr>
                </a:tc>
              </a:tr>
              <a:tr h="312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Голубой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485—500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620—600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2,48—2,56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FF"/>
                    </a:solidFill>
                  </a:tcPr>
                </a:tc>
              </a:tr>
              <a:tr h="312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Синий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440—485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680—620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2,56—2,82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0"/>
                    </a:solidFill>
                  </a:tcPr>
                </a:tc>
              </a:tr>
              <a:tr h="312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Фиолетовый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380—440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790—680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2,82—3,26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CC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236" descr="Prism_rainbow_schem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548680"/>
            <a:ext cx="2133600" cy="1339850"/>
          </a:xfrm>
          <a:prstGeom prst="rect">
            <a:avLst/>
          </a:prstGeom>
          <a:noFill/>
        </p:spPr>
      </p:pic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0" y="836712"/>
            <a:ext cx="4972836" cy="369332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b="1" dirty="0" smtClean="0"/>
              <a:t>1. «Видима» </a:t>
            </a:r>
            <a:r>
              <a:rPr lang="ru-RU" altLang="ru-RU" b="1" dirty="0" err="1" smtClean="0"/>
              <a:t>частина</a:t>
            </a:r>
            <a:r>
              <a:rPr lang="ru-RU" altLang="ru-RU" b="1" dirty="0" smtClean="0"/>
              <a:t> спектру </a:t>
            </a:r>
            <a:r>
              <a:rPr lang="ru-RU" altLang="ru-RU" b="1" dirty="0">
                <a:solidFill>
                  <a:srgbClr val="800000"/>
                </a:solidFill>
              </a:rPr>
              <a:t>400 - 800</a:t>
            </a:r>
            <a:r>
              <a:rPr lang="ru-RU" altLang="ru-RU" b="1" dirty="0"/>
              <a:t> нм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763688" y="1412776"/>
            <a:ext cx="3959646" cy="36933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b="1" dirty="0" smtClean="0"/>
              <a:t>2. </a:t>
            </a:r>
            <a:r>
              <a:rPr lang="ru-RU" altLang="ru-RU" b="1" dirty="0" err="1" smtClean="0"/>
              <a:t>УФ-частина</a:t>
            </a:r>
            <a:r>
              <a:rPr lang="ru-RU" altLang="ru-RU" b="1" dirty="0" smtClean="0"/>
              <a:t> спектру </a:t>
            </a:r>
            <a:r>
              <a:rPr lang="ru-RU" altLang="ru-RU" b="1" dirty="0">
                <a:solidFill>
                  <a:srgbClr val="800000"/>
                </a:solidFill>
              </a:rPr>
              <a:t>1- 400</a:t>
            </a:r>
            <a:r>
              <a:rPr lang="ru-RU" altLang="ru-RU" b="1" dirty="0"/>
              <a:t> нм</a:t>
            </a: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467544" y="1916832"/>
            <a:ext cx="3635896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altLang="ru-RU" sz="1600" dirty="0"/>
              <a:t>Область </a:t>
            </a:r>
            <a:r>
              <a:rPr lang="ru-RU" altLang="ru-RU" sz="1600" dirty="0" smtClean="0"/>
              <a:t>вакуумного</a:t>
            </a:r>
            <a:br>
              <a:rPr lang="ru-RU" altLang="ru-RU" sz="1600" dirty="0" smtClean="0"/>
            </a:br>
            <a:r>
              <a:rPr lang="ru-RU" altLang="ru-RU" sz="1600" dirty="0" smtClean="0"/>
              <a:t> </a:t>
            </a:r>
            <a:r>
              <a:rPr lang="ru-RU" altLang="ru-RU" sz="1600" dirty="0" err="1" smtClean="0"/>
              <a:t>УФ-випромінювання</a:t>
            </a:r>
            <a:r>
              <a:rPr lang="ru-RU" altLang="ru-RU" sz="1600" dirty="0" smtClean="0"/>
              <a:t> (дальня </a:t>
            </a:r>
            <a:r>
              <a:rPr lang="ru-RU" altLang="ru-RU" sz="1600" dirty="0" err="1" smtClean="0"/>
              <a:t>ультрафіолетова</a:t>
            </a:r>
            <a:r>
              <a:rPr lang="ru-RU" altLang="ru-RU" sz="1600" dirty="0" smtClean="0"/>
              <a:t> область) </a:t>
            </a:r>
            <a:r>
              <a:rPr lang="ru-RU" altLang="ru-RU" sz="1600" dirty="0">
                <a:solidFill>
                  <a:srgbClr val="800000"/>
                </a:solidFill>
              </a:rPr>
              <a:t>1 – </a:t>
            </a:r>
            <a:r>
              <a:rPr lang="ru-RU" altLang="ru-RU" sz="1600" dirty="0" smtClean="0">
                <a:solidFill>
                  <a:srgbClr val="800000"/>
                </a:solidFill>
              </a:rPr>
              <a:t>200</a:t>
            </a:r>
            <a:r>
              <a:rPr lang="ru-RU" altLang="ru-RU" sz="1600" dirty="0" smtClean="0"/>
              <a:t>нм </a:t>
            </a:r>
            <a:endParaRPr lang="ru-RU" altLang="ru-RU" sz="1600" dirty="0"/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5004048" y="1916832"/>
            <a:ext cx="2715808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altLang="ru-RU" sz="1600" dirty="0" err="1" smtClean="0"/>
              <a:t>Ближня</a:t>
            </a:r>
            <a:r>
              <a:rPr lang="ru-RU" altLang="ru-RU" sz="1600" dirty="0" smtClean="0"/>
              <a:t> </a:t>
            </a:r>
            <a:r>
              <a:rPr lang="ru-RU" altLang="ru-RU" sz="1600" dirty="0" err="1"/>
              <a:t>УФ-область</a:t>
            </a:r>
            <a:r>
              <a:rPr lang="ru-RU" altLang="ru-RU" sz="1600" dirty="0"/>
              <a:t> </a:t>
            </a:r>
          </a:p>
          <a:p>
            <a:r>
              <a:rPr lang="ru-RU" altLang="ru-RU" sz="1600" dirty="0"/>
              <a:t>(</a:t>
            </a:r>
            <a:r>
              <a:rPr lang="ru-RU" altLang="ru-RU" sz="1600" dirty="0" err="1" smtClean="0"/>
              <a:t>ультрафіолетові</a:t>
            </a:r>
            <a:r>
              <a:rPr lang="ru-RU" altLang="ru-RU" sz="1600" dirty="0" smtClean="0"/>
              <a:t> </a:t>
            </a:r>
            <a:r>
              <a:rPr lang="ru-RU" altLang="ru-RU" sz="1600" dirty="0" err="1" smtClean="0"/>
              <a:t>промені</a:t>
            </a:r>
            <a:r>
              <a:rPr lang="ru-RU" altLang="ru-RU" sz="1600" dirty="0" smtClean="0"/>
              <a:t>)</a:t>
            </a:r>
            <a:endParaRPr lang="ru-RU" altLang="ru-RU" sz="1600" dirty="0"/>
          </a:p>
          <a:p>
            <a:r>
              <a:rPr lang="ru-RU" altLang="ru-RU" sz="1600" dirty="0">
                <a:solidFill>
                  <a:srgbClr val="800000"/>
                </a:solidFill>
              </a:rPr>
              <a:t>200 – 400</a:t>
            </a:r>
            <a:r>
              <a:rPr lang="ru-RU" altLang="ru-RU" sz="1600" dirty="0"/>
              <a:t> нм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763688" y="260648"/>
            <a:ext cx="4480714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uk-UA" sz="2800" b="1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Збудження і релаксація </a:t>
            </a:r>
            <a:endParaRPr lang="uk-UA" sz="2800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0" y="2435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4427984" y="1196752"/>
            <a:ext cx="3790950" cy="1200329"/>
          </a:xfrm>
          <a:prstGeom prst="rect">
            <a:avLst/>
          </a:prstGeom>
          <a:solidFill>
            <a:srgbClr val="99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altLang="ru-RU" b="1" dirty="0" smtClean="0"/>
              <a:t>Електронні спектри поглинання спостерігаються в результаті поглинання УФ та видимого випромінювання </a:t>
            </a:r>
            <a:endParaRPr lang="uk-UA" altLang="ru-RU" b="1" dirty="0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4572000" y="2852936"/>
            <a:ext cx="3494037" cy="1754326"/>
          </a:xfrm>
          <a:prstGeom prst="rect">
            <a:avLst/>
          </a:prstGeom>
          <a:solidFill>
            <a:srgbClr val="99FF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altLang="ru-RU" b="1" dirty="0" smtClean="0"/>
              <a:t>В результаті відбувається перехід (збудження) валентного електрону з рівня, який він займав на рівень з більш високою енергією</a:t>
            </a:r>
            <a:endParaRPr lang="uk-UA" altLang="ru-RU" b="1" dirty="0"/>
          </a:p>
        </p:txBody>
      </p:sp>
      <p:graphicFrame>
        <p:nvGraphicFramePr>
          <p:cNvPr id="6" name="Object 13"/>
          <p:cNvGraphicFramePr>
            <a:graphicFrameLocks noChangeAspect="1"/>
          </p:cNvGraphicFramePr>
          <p:nvPr/>
        </p:nvGraphicFramePr>
        <p:xfrm>
          <a:off x="179388" y="639762"/>
          <a:ext cx="5094287" cy="4429125"/>
        </p:xfrm>
        <a:graphic>
          <a:graphicData uri="http://schemas.openxmlformats.org/presentationml/2006/ole">
            <p:oleObj spid="_x0000_s25602" name="CS ChemDraw Drawing" r:id="rId3" imgW="4930200" imgH="4285440" progId="ChemDraw.Document.6.0">
              <p:embed/>
            </p:oleObj>
          </a:graphicData>
        </a:graphic>
      </p:graphicFrame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50825" y="4887912"/>
            <a:ext cx="78495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altLang="ru-RU" b="1" dirty="0" smtClean="0"/>
              <a:t>Молекула, переведена до збудженого електронного стану може позбутися  надлишку енергії шляхом:</a:t>
            </a:r>
            <a:endParaRPr lang="uk-UA" altLang="ru-RU" b="1" dirty="0"/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644008" y="5157192"/>
            <a:ext cx="256031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uk-UA" altLang="ru-RU" b="1" dirty="0" smtClean="0"/>
              <a:t>Розриву зв'язку;</a:t>
            </a:r>
          </a:p>
          <a:p>
            <a:pPr marL="342900" indent="-342900"/>
            <a:r>
              <a:rPr lang="uk-UA" altLang="ru-RU" b="1" dirty="0" smtClean="0"/>
              <a:t>Випромінювання;</a:t>
            </a:r>
          </a:p>
          <a:p>
            <a:pPr marL="342900" indent="-342900"/>
            <a:r>
              <a:rPr lang="uk-UA" altLang="ru-RU" b="1" dirty="0" smtClean="0"/>
              <a:t>Флуоресценції;</a:t>
            </a:r>
          </a:p>
          <a:p>
            <a:pPr marL="342900" indent="-342900"/>
            <a:r>
              <a:rPr lang="uk-UA" altLang="ru-RU" b="1" dirty="0" smtClean="0"/>
              <a:t>Фосфоресценції;</a:t>
            </a:r>
          </a:p>
          <a:p>
            <a:pPr marL="342900" indent="-342900"/>
            <a:r>
              <a:rPr lang="uk-UA" altLang="ru-RU" b="1" dirty="0" err="1" smtClean="0"/>
              <a:t>Безвипромінювально</a:t>
            </a:r>
            <a:endParaRPr lang="uk-UA" altLang="ru-RU" b="1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7643192" cy="4708525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Практичне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значення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мають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переходи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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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endParaRPr kumimoji="0" lang="ru-RU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Группи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які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викликають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вибіркове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поглинання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ЕМВ в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видимій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УФ-ділянці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спектра </a:t>
            </a:r>
            <a:r>
              <a:rPr kumimoji="0" lang="ru-RU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називаються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хромофорами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4664"/>
            <a:ext cx="576064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5008240"/>
            <a:ext cx="80283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Рис. 18. Електронний спектр поглинання бензену.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4536504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konspekta.net/studopediaorg/baza1/90800481041.files/image107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4581128"/>
            <a:ext cx="388843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88FF7E85-B988-40A4-8C66-C745CCE3A542}" type="slidenum">
              <a:rPr lang="ru-RU"/>
              <a:pPr/>
              <a:t>8</a:t>
            </a:fld>
            <a:endParaRPr lang="ru-RU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" y="609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sz="2400" dirty="0" err="1" smtClean="0">
                <a:latin typeface="Times New Roman" pitchFamily="18" charset="0"/>
              </a:rPr>
              <a:t>Термінологія</a:t>
            </a:r>
            <a:r>
              <a:rPr lang="ru-RU" sz="2400" dirty="0">
                <a:latin typeface="Times New Roman" pitchFamily="18" charset="0"/>
              </a:rPr>
              <a:t>.</a:t>
            </a:r>
            <a:endParaRPr lang="ru-RU" sz="3500" dirty="0">
              <a:latin typeface="Times New Roman" pitchFamily="18" charset="0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683568" y="5410200"/>
            <a:ext cx="7266384" cy="35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685800" y="1371600"/>
            <a:ext cx="0" cy="403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3719513" y="2119313"/>
            <a:ext cx="2178050" cy="3022600"/>
          </a:xfrm>
          <a:custGeom>
            <a:avLst/>
            <a:gdLst/>
            <a:ahLst/>
            <a:cxnLst>
              <a:cxn ang="0">
                <a:pos x="0" y="1904"/>
              </a:cxn>
              <a:cxn ang="0">
                <a:pos x="311" y="1603"/>
              </a:cxn>
              <a:cxn ang="0">
                <a:pos x="448" y="633"/>
              </a:cxn>
              <a:cxn ang="0">
                <a:pos x="485" y="149"/>
              </a:cxn>
              <a:cxn ang="0">
                <a:pos x="567" y="12"/>
              </a:cxn>
              <a:cxn ang="0">
                <a:pos x="658" y="222"/>
              </a:cxn>
              <a:cxn ang="0">
                <a:pos x="775" y="1193"/>
              </a:cxn>
              <a:cxn ang="0">
                <a:pos x="911" y="1601"/>
              </a:cxn>
              <a:cxn ang="0">
                <a:pos x="1138" y="1828"/>
              </a:cxn>
              <a:cxn ang="0">
                <a:pos x="1372" y="1886"/>
              </a:cxn>
            </a:cxnLst>
            <a:rect l="0" t="0" r="r" b="b"/>
            <a:pathLst>
              <a:path w="1372" h="1904">
                <a:moveTo>
                  <a:pt x="0" y="1904"/>
                </a:moveTo>
                <a:cubicBezTo>
                  <a:pt x="52" y="1854"/>
                  <a:pt x="236" y="1815"/>
                  <a:pt x="311" y="1603"/>
                </a:cubicBezTo>
                <a:cubicBezTo>
                  <a:pt x="386" y="1391"/>
                  <a:pt x="419" y="875"/>
                  <a:pt x="448" y="633"/>
                </a:cubicBezTo>
                <a:cubicBezTo>
                  <a:pt x="477" y="391"/>
                  <a:pt x="465" y="252"/>
                  <a:pt x="485" y="149"/>
                </a:cubicBezTo>
                <a:cubicBezTo>
                  <a:pt x="505" y="46"/>
                  <a:pt x="538" y="0"/>
                  <a:pt x="567" y="12"/>
                </a:cubicBezTo>
                <a:cubicBezTo>
                  <a:pt x="596" y="24"/>
                  <a:pt x="623" y="25"/>
                  <a:pt x="658" y="222"/>
                </a:cubicBezTo>
                <a:cubicBezTo>
                  <a:pt x="693" y="419"/>
                  <a:pt x="733" y="963"/>
                  <a:pt x="775" y="1193"/>
                </a:cubicBezTo>
                <a:cubicBezTo>
                  <a:pt x="817" y="1423"/>
                  <a:pt x="851" y="1495"/>
                  <a:pt x="911" y="1601"/>
                </a:cubicBezTo>
                <a:cubicBezTo>
                  <a:pt x="971" y="1707"/>
                  <a:pt x="1061" y="1780"/>
                  <a:pt x="1138" y="1828"/>
                </a:cubicBezTo>
                <a:cubicBezTo>
                  <a:pt x="1215" y="1876"/>
                  <a:pt x="1324" y="1874"/>
                  <a:pt x="1372" y="1886"/>
                </a:cubicBezTo>
              </a:path>
            </a:pathLst>
          </a:cu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725863" y="1120775"/>
            <a:ext cx="2178050" cy="4041775"/>
          </a:xfrm>
          <a:custGeom>
            <a:avLst/>
            <a:gdLst/>
            <a:ahLst/>
            <a:cxnLst>
              <a:cxn ang="0">
                <a:pos x="0" y="2546"/>
              </a:cxn>
              <a:cxn ang="0">
                <a:pos x="311" y="2245"/>
              </a:cxn>
              <a:cxn ang="0">
                <a:pos x="435" y="1235"/>
              </a:cxn>
              <a:cxn ang="0">
                <a:pos x="462" y="705"/>
              </a:cxn>
              <a:cxn ang="0">
                <a:pos x="508" y="129"/>
              </a:cxn>
              <a:cxn ang="0">
                <a:pos x="545" y="28"/>
              </a:cxn>
              <a:cxn ang="0">
                <a:pos x="590" y="110"/>
              </a:cxn>
              <a:cxn ang="0">
                <a:pos x="654" y="686"/>
              </a:cxn>
              <a:cxn ang="0">
                <a:pos x="775" y="1835"/>
              </a:cxn>
              <a:cxn ang="0">
                <a:pos x="911" y="2243"/>
              </a:cxn>
              <a:cxn ang="0">
                <a:pos x="1138" y="2470"/>
              </a:cxn>
              <a:cxn ang="0">
                <a:pos x="1372" y="2528"/>
              </a:cxn>
            </a:cxnLst>
            <a:rect l="0" t="0" r="r" b="b"/>
            <a:pathLst>
              <a:path w="1372" h="2546">
                <a:moveTo>
                  <a:pt x="0" y="2546"/>
                </a:moveTo>
                <a:cubicBezTo>
                  <a:pt x="52" y="2496"/>
                  <a:pt x="239" y="2463"/>
                  <a:pt x="311" y="2245"/>
                </a:cubicBezTo>
                <a:cubicBezTo>
                  <a:pt x="383" y="2027"/>
                  <a:pt x="410" y="1492"/>
                  <a:pt x="435" y="1235"/>
                </a:cubicBezTo>
                <a:cubicBezTo>
                  <a:pt x="460" y="978"/>
                  <a:pt x="450" y="889"/>
                  <a:pt x="462" y="705"/>
                </a:cubicBezTo>
                <a:cubicBezTo>
                  <a:pt x="474" y="521"/>
                  <a:pt x="494" y="242"/>
                  <a:pt x="508" y="129"/>
                </a:cubicBezTo>
                <a:cubicBezTo>
                  <a:pt x="522" y="16"/>
                  <a:pt x="531" y="31"/>
                  <a:pt x="545" y="28"/>
                </a:cubicBezTo>
                <a:cubicBezTo>
                  <a:pt x="559" y="25"/>
                  <a:pt x="572" y="0"/>
                  <a:pt x="590" y="110"/>
                </a:cubicBezTo>
                <a:cubicBezTo>
                  <a:pt x="608" y="220"/>
                  <a:pt x="623" y="399"/>
                  <a:pt x="654" y="686"/>
                </a:cubicBezTo>
                <a:cubicBezTo>
                  <a:pt x="685" y="973"/>
                  <a:pt x="732" y="1576"/>
                  <a:pt x="775" y="1835"/>
                </a:cubicBezTo>
                <a:cubicBezTo>
                  <a:pt x="818" y="2094"/>
                  <a:pt x="851" y="2137"/>
                  <a:pt x="911" y="2243"/>
                </a:cubicBezTo>
                <a:cubicBezTo>
                  <a:pt x="971" y="2349"/>
                  <a:pt x="1061" y="2422"/>
                  <a:pt x="1138" y="2470"/>
                </a:cubicBezTo>
                <a:cubicBezTo>
                  <a:pt x="1215" y="2518"/>
                  <a:pt x="1324" y="2516"/>
                  <a:pt x="1372" y="2528"/>
                </a:cubicBezTo>
              </a:path>
            </a:pathLst>
          </a:cu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2070100" y="1995488"/>
            <a:ext cx="2087563" cy="144462"/>
          </a:xfrm>
          <a:prstGeom prst="leftArrow">
            <a:avLst>
              <a:gd name="adj1" fmla="val 50000"/>
              <a:gd name="adj2" fmla="val 36126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5094288" y="1924050"/>
            <a:ext cx="1943100" cy="144463"/>
          </a:xfrm>
          <a:prstGeom prst="rightArrow">
            <a:avLst>
              <a:gd name="adj1" fmla="val 50000"/>
              <a:gd name="adj2" fmla="val 3362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990600" y="2286000"/>
            <a:ext cx="20542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err="1" smtClean="0"/>
              <a:t>Гіпсохромний</a:t>
            </a:r>
            <a:r>
              <a:rPr lang="ru-RU" sz="2000" dirty="0" smtClean="0"/>
              <a:t> </a:t>
            </a:r>
            <a:r>
              <a:rPr lang="ru-RU" sz="2000" dirty="0"/>
              <a:t>(</a:t>
            </a:r>
            <a:r>
              <a:rPr lang="ru-RU" sz="2000" dirty="0" err="1" smtClean="0"/>
              <a:t>синій</a:t>
            </a:r>
            <a:r>
              <a:rPr lang="ru-RU" sz="2000" dirty="0"/>
              <a:t>) </a:t>
            </a:r>
            <a:r>
              <a:rPr lang="ru-RU" sz="2000" dirty="0" err="1" smtClean="0"/>
              <a:t>зсув</a:t>
            </a:r>
            <a:endParaRPr lang="ru-RU" sz="2000" dirty="0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943600" y="2362200"/>
            <a:ext cx="2133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err="1" smtClean="0"/>
              <a:t>Батохромний</a:t>
            </a:r>
            <a:r>
              <a:rPr lang="ru-RU" sz="2000" dirty="0" smtClean="0"/>
              <a:t> (</a:t>
            </a:r>
            <a:r>
              <a:rPr lang="ru-RU" sz="2000" dirty="0" err="1" smtClean="0"/>
              <a:t>червоний</a:t>
            </a:r>
            <a:r>
              <a:rPr lang="ru-RU" sz="2000" dirty="0" smtClean="0"/>
              <a:t>) </a:t>
            </a:r>
            <a:r>
              <a:rPr lang="ru-RU" sz="2000" dirty="0" err="1" smtClean="0"/>
              <a:t>зсув</a:t>
            </a:r>
            <a:endParaRPr lang="ru-RU" sz="2000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3124200" y="2767013"/>
            <a:ext cx="3265488" cy="2490787"/>
          </a:xfrm>
          <a:custGeom>
            <a:avLst/>
            <a:gdLst/>
            <a:ahLst/>
            <a:cxnLst>
              <a:cxn ang="0">
                <a:pos x="0" y="1569"/>
              </a:cxn>
              <a:cxn ang="0">
                <a:pos x="457" y="1313"/>
              </a:cxn>
              <a:cxn ang="0">
                <a:pos x="713" y="948"/>
              </a:cxn>
              <a:cxn ang="0">
                <a:pos x="841" y="500"/>
              </a:cxn>
              <a:cxn ang="0">
                <a:pos x="887" y="180"/>
              </a:cxn>
              <a:cxn ang="0">
                <a:pos x="951" y="6"/>
              </a:cxn>
              <a:cxn ang="0">
                <a:pos x="1033" y="216"/>
              </a:cxn>
              <a:cxn ang="0">
                <a:pos x="1079" y="472"/>
              </a:cxn>
              <a:cxn ang="0">
                <a:pos x="1198" y="811"/>
              </a:cxn>
              <a:cxn ang="0">
                <a:pos x="1436" y="1231"/>
              </a:cxn>
              <a:cxn ang="0">
                <a:pos x="1737" y="1396"/>
              </a:cxn>
              <a:cxn ang="0">
                <a:pos x="2057" y="1451"/>
              </a:cxn>
            </a:cxnLst>
            <a:rect l="0" t="0" r="r" b="b"/>
            <a:pathLst>
              <a:path w="2057" h="1569">
                <a:moveTo>
                  <a:pt x="0" y="1569"/>
                </a:moveTo>
                <a:cubicBezTo>
                  <a:pt x="76" y="1526"/>
                  <a:pt x="338" y="1416"/>
                  <a:pt x="457" y="1313"/>
                </a:cubicBezTo>
                <a:cubicBezTo>
                  <a:pt x="576" y="1210"/>
                  <a:pt x="649" y="1083"/>
                  <a:pt x="713" y="948"/>
                </a:cubicBezTo>
                <a:cubicBezTo>
                  <a:pt x="777" y="813"/>
                  <a:pt x="812" y="628"/>
                  <a:pt x="841" y="500"/>
                </a:cubicBezTo>
                <a:cubicBezTo>
                  <a:pt x="870" y="372"/>
                  <a:pt x="869" y="262"/>
                  <a:pt x="887" y="180"/>
                </a:cubicBezTo>
                <a:cubicBezTo>
                  <a:pt x="905" y="98"/>
                  <a:pt x="927" y="0"/>
                  <a:pt x="951" y="6"/>
                </a:cubicBezTo>
                <a:cubicBezTo>
                  <a:pt x="975" y="12"/>
                  <a:pt x="1012" y="138"/>
                  <a:pt x="1033" y="216"/>
                </a:cubicBezTo>
                <a:cubicBezTo>
                  <a:pt x="1054" y="294"/>
                  <a:pt x="1052" y="373"/>
                  <a:pt x="1079" y="472"/>
                </a:cubicBezTo>
                <a:cubicBezTo>
                  <a:pt x="1106" y="571"/>
                  <a:pt x="1139" y="685"/>
                  <a:pt x="1198" y="811"/>
                </a:cubicBezTo>
                <a:cubicBezTo>
                  <a:pt x="1257" y="937"/>
                  <a:pt x="1346" y="1134"/>
                  <a:pt x="1436" y="1231"/>
                </a:cubicBezTo>
                <a:cubicBezTo>
                  <a:pt x="1526" y="1328"/>
                  <a:pt x="1634" y="1359"/>
                  <a:pt x="1737" y="1396"/>
                </a:cubicBezTo>
                <a:cubicBezTo>
                  <a:pt x="1840" y="1433"/>
                  <a:pt x="1990" y="1440"/>
                  <a:pt x="2057" y="1451"/>
                </a:cubicBezTo>
              </a:path>
            </a:pathLst>
          </a:cu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4086225" y="915988"/>
            <a:ext cx="144463" cy="2016125"/>
          </a:xfrm>
          <a:prstGeom prst="upArrow">
            <a:avLst>
              <a:gd name="adj1" fmla="val 50000"/>
              <a:gd name="adj2" fmla="val 3489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5022850" y="915988"/>
            <a:ext cx="142875" cy="2016125"/>
          </a:xfrm>
          <a:prstGeom prst="downArrow">
            <a:avLst>
              <a:gd name="adj1" fmla="val 50000"/>
              <a:gd name="adj2" fmla="val 3527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 rot="16200000">
            <a:off x="2376488" y="1906587"/>
            <a:ext cx="2952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err="1" smtClean="0"/>
              <a:t>Гіперхромний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ефект</a:t>
            </a:r>
            <a:endParaRPr lang="ru-RU" sz="2000" dirty="0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 rot="5400000">
            <a:off x="4032251" y="1906587"/>
            <a:ext cx="2952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err="1" smtClean="0"/>
              <a:t>Гіпохромний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ефект</a:t>
            </a:r>
            <a:endParaRPr lang="ru-RU" sz="2000" dirty="0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5220072" y="5589240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 err="1" smtClean="0"/>
              <a:t>Довжина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хвилі</a:t>
            </a:r>
            <a:r>
              <a:rPr lang="ru-RU" sz="2000" b="1" dirty="0" smtClean="0"/>
              <a:t>, </a:t>
            </a:r>
            <a:r>
              <a:rPr lang="ru-RU" sz="2000" b="1" dirty="0"/>
              <a:t>нм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 rot="16200000">
            <a:off x="-1294606" y="2985294"/>
            <a:ext cx="3525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 err="1" smtClean="0"/>
              <a:t>Оптична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щільність</a:t>
            </a:r>
            <a:endParaRPr lang="ru-RU" sz="2000" b="1" dirty="0"/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467544" y="0"/>
            <a:ext cx="7560840" cy="54868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800" dirty="0" err="1" smtClean="0"/>
              <a:t>Спектроскопія</a:t>
            </a:r>
            <a:r>
              <a:rPr lang="en-US" sz="2800" dirty="0" smtClean="0"/>
              <a:t> </a:t>
            </a:r>
            <a:r>
              <a:rPr lang="ru-RU" sz="2800" dirty="0"/>
              <a:t>УФ</a:t>
            </a:r>
            <a:r>
              <a:rPr lang="en-US" sz="2800" dirty="0"/>
              <a:t>- </a:t>
            </a:r>
            <a:r>
              <a:rPr lang="ru-RU" sz="2800" dirty="0" smtClean="0"/>
              <a:t>та </a:t>
            </a:r>
            <a:r>
              <a:rPr lang="ru-RU" sz="2800" dirty="0"/>
              <a:t>видимого </a:t>
            </a:r>
            <a:r>
              <a:rPr lang="ru-RU" sz="2800" dirty="0" err="1" smtClean="0"/>
              <a:t>діапазону</a:t>
            </a:r>
            <a:endParaRPr lang="ru-RU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-0.25 0.0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10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10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10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-2.25434E-6 L 3.61111E-6 -2.25434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27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9" dur="10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3.12139E-6 L -3.61111E-6 3.12139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mph" presetSubtype="0" repeatCount="indefinite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1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2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/>
      <p:bldP spid="11" grpId="1"/>
      <p:bldP spid="12" grpId="0"/>
      <p:bldP spid="12" grpId="1"/>
      <p:bldP spid="13" grpId="0" animBg="1"/>
      <p:bldP spid="14" grpId="0" animBg="1"/>
      <p:bldP spid="14" grpId="1" animBg="1"/>
      <p:bldP spid="15" grpId="0" animBg="1"/>
      <p:bldP spid="16" grpId="0"/>
      <p:bldP spid="16" grpId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611560" y="1556792"/>
            <a:ext cx="7308304" cy="276998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cs typeface="Arial" pitchFamily="34" charset="0"/>
              </a:rPr>
              <a:t>Введення в молекулу різних замісників або зміна зовнішніх умов (розчинника) зазвичай викликає переміщення смуги поглинання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967</TotalTime>
  <Words>740</Words>
  <Application>Microsoft Office PowerPoint</Application>
  <PresentationFormat>Экран (4:3)</PresentationFormat>
  <Paragraphs>226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Изящная</vt:lpstr>
      <vt:lpstr>CS ChemDraw Drawing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Marina</dc:creator>
  <cp:lastModifiedBy>Marina</cp:lastModifiedBy>
  <cp:revision>43</cp:revision>
  <dcterms:created xsi:type="dcterms:W3CDTF">2015-11-04T10:03:42Z</dcterms:created>
  <dcterms:modified xsi:type="dcterms:W3CDTF">2017-02-27T19:51:25Z</dcterms:modified>
</cp:coreProperties>
</file>