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59" r:id="rId4"/>
    <p:sldId id="270" r:id="rId5"/>
    <p:sldId id="272" r:id="rId6"/>
    <p:sldId id="275" r:id="rId7"/>
    <p:sldId id="258" r:id="rId8"/>
    <p:sldId id="273" r:id="rId9"/>
    <p:sldId id="262" r:id="rId10"/>
    <p:sldId id="264" r:id="rId11"/>
    <p:sldId id="274" r:id="rId1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>
      <p:cViewPr varScale="1">
        <p:scale>
          <a:sx n="115" d="100"/>
          <a:sy n="115" d="100"/>
        </p:scale>
        <p:origin x="392" y="19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 custT="1"/>
      <dgm:spPr/>
      <dgm:t>
        <a:bodyPr rtlCol="0"/>
        <a:lstStyle/>
        <a:p>
          <a:pPr rtl="0"/>
          <a:r>
            <a:rPr lang="ru-RU" sz="1400" b="1" i="0" dirty="0">
              <a:solidFill>
                <a:srgbClr val="002060"/>
              </a:solidFill>
            </a:rPr>
            <a:t> </a:t>
          </a:r>
          <a:r>
            <a:rPr lang="ru-RU" sz="1800" b="1" i="0" dirty="0">
              <a:solidFill>
                <a:srgbClr val="002060"/>
              </a:solidFill>
            </a:rPr>
            <a:t>є </a:t>
          </a:r>
          <a:r>
            <a:rPr lang="ru-RU" sz="1800" b="1" i="0" dirty="0" err="1">
              <a:solidFill>
                <a:srgbClr val="002060"/>
              </a:solidFill>
            </a:rPr>
            <a:t>інструментами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зовнішньої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політики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окремих</a:t>
          </a:r>
          <a:r>
            <a:rPr lang="ru-RU" sz="1800" b="1" i="0" dirty="0">
              <a:solidFill>
                <a:srgbClr val="002060"/>
              </a:solidFill>
            </a:rPr>
            <a:t> держав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>
        <a:solidFill>
          <a:schemeClr val="tx2"/>
        </a:solidFill>
        <a:ln>
          <a:solidFill>
            <a:srgbClr val="FF0000"/>
          </a:solidFill>
        </a:ln>
      </dgm:spPr>
      <dgm:t>
        <a:bodyPr rtlCol="0"/>
        <a:lstStyle/>
        <a:p>
          <a:pPr rtl="0"/>
          <a:endParaRPr lang="ru-RU" noProof="0" dirty="0"/>
        </a:p>
      </dgm:t>
    </dgm:pt>
    <dgm:pt modelId="{63CA2DEA-31F6-4CF4-88E6-63724842EACC}">
      <dgm:prSet phldrT="[Text]" custT="1"/>
      <dgm:spPr/>
      <dgm:t>
        <a:bodyPr rtlCol="0"/>
        <a:lstStyle/>
        <a:p>
          <a:pPr rtl="0"/>
          <a:r>
            <a:rPr lang="ru-RU" sz="1800" b="1" i="0" dirty="0">
              <a:solidFill>
                <a:srgbClr val="002060"/>
              </a:solidFill>
            </a:rPr>
            <a:t>арена для </a:t>
          </a:r>
          <a:r>
            <a:rPr lang="ru-RU" sz="1800" b="1" i="0" dirty="0" err="1">
              <a:solidFill>
                <a:srgbClr val="002060"/>
              </a:solidFill>
            </a:rPr>
            <a:t>дискусій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членів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організаці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 custT="1"/>
      <dgm:spPr/>
      <dgm:t>
        <a:bodyPr rtlCol="0"/>
        <a:lstStyle/>
        <a:p>
          <a:pPr rtl="0"/>
          <a:r>
            <a:rPr lang="ru-RU" sz="1800" b="1" i="0" dirty="0">
              <a:solidFill>
                <a:srgbClr val="002060"/>
              </a:solidFill>
            </a:rPr>
            <a:t>у межах </a:t>
          </a:r>
          <a:r>
            <a:rPr lang="ru-RU" sz="1800" b="1" i="0" dirty="0" err="1">
              <a:solidFill>
                <a:srgbClr val="002060"/>
              </a:solidFill>
            </a:rPr>
            <a:t>своєї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компетенції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беруть</a:t>
          </a:r>
          <a:r>
            <a:rPr lang="ru-RU" sz="1800" b="1" i="0" dirty="0">
              <a:solidFill>
                <a:srgbClr val="002060"/>
              </a:solidFill>
            </a:rPr>
            <a:t> участь у </a:t>
          </a:r>
          <a:r>
            <a:rPr lang="ru-RU" sz="1800" b="1" i="0" dirty="0" err="1">
              <a:solidFill>
                <a:srgbClr val="002060"/>
              </a:solidFill>
            </a:rPr>
            <a:t>створенні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юридичних</a:t>
          </a:r>
          <a:r>
            <a:rPr lang="ru-RU" sz="1800" b="1" i="0" dirty="0">
              <a:solidFill>
                <a:srgbClr val="002060"/>
              </a:solidFill>
            </a:rPr>
            <a:t> норм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/>
      <dgm:spPr/>
      <dgm:t>
        <a:bodyPr rtlCol="0"/>
        <a:lstStyle/>
        <a:p>
          <a:pPr rtl="0"/>
          <a:r>
            <a:rPr lang="ru-RU" sz="1800" b="1" i="0" dirty="0">
              <a:solidFill>
                <a:srgbClr val="002060"/>
              </a:solidFill>
            </a:rPr>
            <a:t>є одним з </a:t>
          </a:r>
          <a:r>
            <a:rPr lang="ru-RU" sz="1800" b="1" i="0" dirty="0" err="1">
              <a:solidFill>
                <a:srgbClr val="002060"/>
              </a:solidFill>
            </a:rPr>
            <a:t>найважливіших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каналів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міжнародної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соціалізації</a:t>
          </a:r>
          <a:r>
            <a:rPr lang="ru-RU" sz="1800" b="1" i="0" dirty="0">
              <a:solidFill>
                <a:srgbClr val="002060"/>
              </a:solidFill>
            </a:rPr>
            <a:t> для держав, </a:t>
          </a:r>
          <a:r>
            <a:rPr lang="ru-RU" sz="1800" b="1" i="0" dirty="0" err="1">
              <a:solidFill>
                <a:srgbClr val="002060"/>
              </a:solidFill>
            </a:rPr>
            <a:t>що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прагнуть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вступити</a:t>
          </a:r>
          <a:r>
            <a:rPr lang="ru-RU" sz="1800" b="1" i="0" dirty="0">
              <a:solidFill>
                <a:srgbClr val="002060"/>
              </a:solidFill>
            </a:rPr>
            <a:t> до них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/>
      <dgm:spPr/>
      <dgm:t>
        <a:bodyPr rtlCol="0"/>
        <a:lstStyle/>
        <a:p>
          <a:pPr rtl="0"/>
          <a:r>
            <a:rPr lang="ru-RU" sz="1800" b="1" i="0" dirty="0" err="1">
              <a:solidFill>
                <a:srgbClr val="002060"/>
              </a:solidFill>
            </a:rPr>
            <a:t>беруть</a:t>
          </a:r>
          <a:r>
            <a:rPr lang="ru-RU" sz="1800" b="1" i="0" dirty="0">
              <a:solidFill>
                <a:srgbClr val="002060"/>
              </a:solidFill>
            </a:rPr>
            <a:t> участь у </a:t>
          </a:r>
          <a:r>
            <a:rPr lang="ru-RU" sz="1800" b="1" i="0" dirty="0" err="1">
              <a:solidFill>
                <a:srgbClr val="002060"/>
              </a:solidFill>
            </a:rPr>
            <a:t>регулюванні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тієї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чи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іншої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форми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міжнародних</a:t>
          </a:r>
          <a:r>
            <a:rPr lang="ru-RU" sz="1800" b="1" i="0" dirty="0">
              <a:solidFill>
                <a:srgbClr val="002060"/>
              </a:solidFill>
            </a:rPr>
            <a:t> </a:t>
          </a:r>
          <a:r>
            <a:rPr lang="ru-RU" sz="1800" b="1" i="0" dirty="0" err="1">
              <a:solidFill>
                <a:srgbClr val="002060"/>
              </a:solidFill>
            </a:rPr>
            <a:t>зв'язків</a:t>
          </a:r>
          <a:endParaRPr lang="ru-RU" sz="1800" b="1" noProof="0" dirty="0">
            <a:solidFill>
              <a:srgbClr val="002060"/>
            </a:solidFill>
          </a:endParaRP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 custScaleX="120408" custScaleY="139973" custRadScaleRad="106468" custRadScaleInc="45">
        <dgm:presLayoutVars>
          <dgm:bulletEnabled val="1"/>
        </dgm:presLayoutVars>
      </dgm:prSet>
      <dgm:spPr/>
    </dgm:pt>
    <dgm:pt modelId="{E6D71727-5E12-4D96-AE1A-0D3EEA528ABE}" type="pres">
      <dgm:prSet presAssocID="{EF509D38-45B4-40DE-A0DF-06D9D2478DAC}" presName="sibTransFirstNode" presStyleLbl="bgShp" presStyleIdx="0" presStyleCnt="1"/>
      <dgm:spPr/>
    </dgm:pt>
    <dgm:pt modelId="{CB545A5D-75C9-49DB-AD8B-B348DB1A7A4A}" type="pres">
      <dgm:prSet presAssocID="{63CA2DEA-31F6-4CF4-88E6-63724842EACC}" presName="nodeFollowingNodes" presStyleLbl="node1" presStyleIdx="1" presStyleCnt="5" custScaleX="107109" custScaleY="132030" custRadScaleRad="102510" custRadScaleInc="11166">
        <dgm:presLayoutVars>
          <dgm:bulletEnabled val="1"/>
        </dgm:presLayoutVars>
      </dgm:prSet>
      <dgm:spPr/>
    </dgm:pt>
    <dgm:pt modelId="{7FAAA5A5-C0CF-4BAE-8E75-BF0E96369C22}" type="pres">
      <dgm:prSet presAssocID="{2A04600B-ADF7-4BE9-933C-2309B67F2DB8}" presName="nodeFollowingNodes" presStyleLbl="node1" presStyleIdx="2" presStyleCnt="5" custScaleX="116286" custScaleY="144666" custRadScaleRad="101725" custRadScaleInc="-17415">
        <dgm:presLayoutVars>
          <dgm:bulletEnabled val="1"/>
        </dgm:presLayoutVars>
      </dgm:prSet>
      <dgm:spPr/>
    </dgm:pt>
    <dgm:pt modelId="{00D0B52D-2A0F-4D47-83A4-4DDE411B4460}" type="pres">
      <dgm:prSet presAssocID="{89FFD1B1-83F5-4E55-AB67-A892038B615E}" presName="nodeFollowingNodes" presStyleLbl="node1" presStyleIdx="3" presStyleCnt="5" custScaleX="123680" custScaleY="147051" custRadScaleRad="97377" custRadScaleInc="13745">
        <dgm:presLayoutVars>
          <dgm:bulletEnabled val="1"/>
        </dgm:presLayoutVars>
      </dgm:prSet>
      <dgm:spPr/>
    </dgm:pt>
    <dgm:pt modelId="{B10813D8-140F-424F-845A-D15528B6A811}" type="pres">
      <dgm:prSet presAssocID="{7C63F5DD-85B9-42D3-8D98-A8E103092C2B}" presName="nodeFollowingNodes" presStyleLbl="node1" presStyleIdx="4" presStyleCnt="5" custScaleX="116203" custScaleY="133291" custRadScaleRad="103582" custRadScaleInc="-14673">
        <dgm:presLayoutVars>
          <dgm:bulletEnabled val="1"/>
        </dgm:presLayoutVars>
      </dgm:prSet>
      <dgm:spPr/>
    </dgm:pt>
  </dgm:ptLst>
  <dgm:cxnLst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1098612" y="-232650"/>
          <a:ext cx="5297759" cy="5297759"/>
        </a:xfrm>
        <a:prstGeom prst="circularArrow">
          <a:avLst>
            <a:gd name="adj1" fmla="val 5544"/>
            <a:gd name="adj2" fmla="val 330680"/>
            <a:gd name="adj3" fmla="val 13293255"/>
            <a:gd name="adj4" fmla="val 17687247"/>
            <a:gd name="adj5" fmla="val 5757"/>
          </a:avLst>
        </a:prstGeom>
        <a:solidFill>
          <a:schemeClr val="tx2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2259179" y="-266881"/>
          <a:ext cx="2976624" cy="17301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>
              <a:solidFill>
                <a:srgbClr val="002060"/>
              </a:solidFill>
            </a:rPr>
            <a:t>є </a:t>
          </a:r>
          <a:r>
            <a:rPr lang="ru-RU" sz="1800" b="1" i="0" kern="1200" dirty="0" err="1">
              <a:solidFill>
                <a:srgbClr val="002060"/>
              </a:solidFill>
            </a:rPr>
            <a:t>інструментами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зовнішньої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політики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окремих</a:t>
          </a:r>
          <a:r>
            <a:rPr lang="ru-RU" sz="1800" b="1" i="0" kern="1200" dirty="0">
              <a:solidFill>
                <a:srgbClr val="002060"/>
              </a:solidFill>
            </a:rPr>
            <a:t> держав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2343638" y="-182422"/>
        <a:ext cx="2807706" cy="1561229"/>
      </dsp:txXfrm>
    </dsp:sp>
    <dsp:sp modelId="{CB545A5D-75C9-49DB-AD8B-B348DB1A7A4A}">
      <dsp:nvSpPr>
        <dsp:cNvPr id="0" name=""/>
        <dsp:cNvSpPr/>
      </dsp:nvSpPr>
      <dsp:spPr>
        <a:xfrm>
          <a:off x="4693409" y="1587577"/>
          <a:ext cx="2647858" cy="1631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</a:rPr>
            <a:t>арена для </a:t>
          </a:r>
          <a:r>
            <a:rPr lang="ru-RU" sz="1800" b="1" i="0" kern="1200" dirty="0" err="1">
              <a:solidFill>
                <a:srgbClr val="002060"/>
              </a:solidFill>
            </a:rPr>
            <a:t>дискусій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членів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організаці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4773075" y="1667243"/>
        <a:ext cx="2488526" cy="1472635"/>
      </dsp:txXfrm>
    </dsp:sp>
    <dsp:sp modelId="{7FAAA5A5-C0CF-4BAE-8E75-BF0E96369C22}">
      <dsp:nvSpPr>
        <dsp:cNvPr id="0" name=""/>
        <dsp:cNvSpPr/>
      </dsp:nvSpPr>
      <dsp:spPr>
        <a:xfrm>
          <a:off x="3974601" y="3546707"/>
          <a:ext cx="2874724" cy="17881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</a:rPr>
            <a:t>у межах </a:t>
          </a:r>
          <a:r>
            <a:rPr lang="ru-RU" sz="1800" b="1" i="0" kern="1200" dirty="0" err="1">
              <a:solidFill>
                <a:srgbClr val="002060"/>
              </a:solidFill>
            </a:rPr>
            <a:t>своєї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компетенції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беруть</a:t>
          </a:r>
          <a:r>
            <a:rPr lang="ru-RU" sz="1800" b="1" i="0" kern="1200" dirty="0">
              <a:solidFill>
                <a:srgbClr val="002060"/>
              </a:solidFill>
            </a:rPr>
            <a:t> участь у </a:t>
          </a:r>
          <a:r>
            <a:rPr lang="ru-RU" sz="1800" b="1" i="0" kern="1200" dirty="0" err="1">
              <a:solidFill>
                <a:srgbClr val="002060"/>
              </a:solidFill>
            </a:rPr>
            <a:t>створенні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юридичних</a:t>
          </a:r>
          <a:r>
            <a:rPr lang="ru-RU" sz="1800" b="1" i="0" kern="1200" dirty="0">
              <a:solidFill>
                <a:srgbClr val="002060"/>
              </a:solidFill>
            </a:rPr>
            <a:t> норм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4061892" y="3633998"/>
        <a:ext cx="2700142" cy="1613573"/>
      </dsp:txXfrm>
    </dsp:sp>
    <dsp:sp modelId="{00D0B52D-2A0F-4D47-83A4-4DDE411B4460}">
      <dsp:nvSpPr>
        <dsp:cNvPr id="0" name=""/>
        <dsp:cNvSpPr/>
      </dsp:nvSpPr>
      <dsp:spPr>
        <a:xfrm>
          <a:off x="682605" y="3524429"/>
          <a:ext cx="3057512" cy="1817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</a:rPr>
            <a:t>є одним з </a:t>
          </a:r>
          <a:r>
            <a:rPr lang="ru-RU" sz="1800" b="1" i="0" kern="1200" dirty="0" err="1">
              <a:solidFill>
                <a:srgbClr val="002060"/>
              </a:solidFill>
            </a:rPr>
            <a:t>найважливіших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каналів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міжнародної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соціалізації</a:t>
          </a:r>
          <a:r>
            <a:rPr lang="ru-RU" sz="1800" b="1" i="0" kern="1200" dirty="0">
              <a:solidFill>
                <a:srgbClr val="002060"/>
              </a:solidFill>
            </a:rPr>
            <a:t> для держав, </a:t>
          </a:r>
          <a:r>
            <a:rPr lang="ru-RU" sz="1800" b="1" i="0" kern="1200" dirty="0" err="1">
              <a:solidFill>
                <a:srgbClr val="002060"/>
              </a:solidFill>
            </a:rPr>
            <a:t>що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прагнуть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вступити</a:t>
          </a:r>
          <a:r>
            <a:rPr lang="ru-RU" sz="1800" b="1" i="0" kern="1200" dirty="0">
              <a:solidFill>
                <a:srgbClr val="002060"/>
              </a:solidFill>
            </a:rPr>
            <a:t> до них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771335" y="3613159"/>
        <a:ext cx="2880052" cy="1640175"/>
      </dsp:txXfrm>
    </dsp:sp>
    <dsp:sp modelId="{B10813D8-140F-424F-845A-D15528B6A811}">
      <dsp:nvSpPr>
        <dsp:cNvPr id="0" name=""/>
        <dsp:cNvSpPr/>
      </dsp:nvSpPr>
      <dsp:spPr>
        <a:xfrm>
          <a:off x="4" y="1659603"/>
          <a:ext cx="2872672" cy="1647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 err="1">
              <a:solidFill>
                <a:srgbClr val="002060"/>
              </a:solidFill>
            </a:rPr>
            <a:t>беруть</a:t>
          </a:r>
          <a:r>
            <a:rPr lang="ru-RU" sz="1800" b="1" i="0" kern="1200" dirty="0">
              <a:solidFill>
                <a:srgbClr val="002060"/>
              </a:solidFill>
            </a:rPr>
            <a:t> участь у </a:t>
          </a:r>
          <a:r>
            <a:rPr lang="ru-RU" sz="1800" b="1" i="0" kern="1200" dirty="0" err="1">
              <a:solidFill>
                <a:srgbClr val="002060"/>
              </a:solidFill>
            </a:rPr>
            <a:t>регулюванні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тієї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чи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іншої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форми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міжнародних</a:t>
          </a:r>
          <a:r>
            <a:rPr lang="ru-RU" sz="1800" b="1" i="0" kern="1200" dirty="0">
              <a:solidFill>
                <a:srgbClr val="002060"/>
              </a:solidFill>
            </a:rPr>
            <a:t> </a:t>
          </a:r>
          <a:r>
            <a:rPr lang="ru-RU" sz="1800" b="1" i="0" kern="1200" dirty="0" err="1">
              <a:solidFill>
                <a:srgbClr val="002060"/>
              </a:solidFill>
            </a:rPr>
            <a:t>зв'язків</a:t>
          </a:r>
          <a:endParaRPr lang="ru-RU" sz="1800" b="1" kern="1200" noProof="0" dirty="0">
            <a:solidFill>
              <a:srgbClr val="002060"/>
            </a:solidFill>
          </a:endParaRPr>
        </a:p>
      </dsp:txBody>
      <dsp:txXfrm>
        <a:off x="80431" y="1740030"/>
        <a:ext cx="2711818" cy="148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5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08.03.2021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212"/>
          <a:stretch/>
        </p:blipFill>
        <p:spPr bwMode="auto">
          <a:xfrm>
            <a:off x="-108000" y="-104747"/>
            <a:ext cx="12296825" cy="6957392"/>
          </a:xfrm>
          <a:prstGeom prst="rect">
            <a:avLst/>
          </a:prstGeom>
          <a:noFill/>
          <a:effectLst>
            <a:glow rad="127000">
              <a:schemeClr val="accent1">
                <a:alpha val="3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825" y="260648"/>
            <a:ext cx="9144000" cy="2232248"/>
          </a:xfrm>
          <a:effectLst>
            <a:glow>
              <a:schemeClr val="accent1"/>
            </a:glow>
          </a:effectLst>
        </p:spPr>
        <p:txBody>
          <a:bodyPr rtlCol="0"/>
          <a:lstStyle/>
          <a:p>
            <a:pPr algn="ctr" rtl="0"/>
            <a:r>
              <a:rPr lang="ru-RU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Міжнародні</a:t>
            </a:r>
            <a: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політичні</a:t>
            </a:r>
            <a: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безпекові</a:t>
            </a:r>
            <a: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структури</a:t>
            </a:r>
            <a:endParaRPr lang="ru-RU" sz="5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7634" y="9782175"/>
            <a:ext cx="8229600" cy="10668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38573"/>
            <a:ext cx="4464496" cy="6330786"/>
          </a:xfrm>
        </p:spPr>
        <p:txBody>
          <a:bodyPr rtlCol="0">
            <a:normAutofit/>
          </a:bodyPr>
          <a:lstStyle/>
          <a:p>
            <a:r>
              <a:rPr lang="ru-RU" sz="2200" b="1" dirty="0" err="1">
                <a:solidFill>
                  <a:srgbClr val="FF0000"/>
                </a:solidFill>
              </a:rPr>
              <a:t>Міжнародний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валютний</a:t>
            </a:r>
            <a:r>
              <a:rPr lang="ru-RU" sz="2200" b="1" dirty="0">
                <a:solidFill>
                  <a:srgbClr val="FF0000"/>
                </a:solidFill>
              </a:rPr>
              <a:t> фонд (1945 р.)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err="1">
                <a:solidFill>
                  <a:srgbClr val="002060"/>
                </a:solidFill>
              </a:rPr>
              <a:t>спеціальне</a:t>
            </a:r>
            <a:r>
              <a:rPr lang="ru-RU" sz="2200" b="1" dirty="0">
                <a:solidFill>
                  <a:srgbClr val="002060"/>
                </a:solidFill>
              </a:rPr>
              <a:t> агентство ООН, </a:t>
            </a:r>
            <a:r>
              <a:rPr lang="ru-RU" sz="2200" b="1" dirty="0" err="1">
                <a:solidFill>
                  <a:srgbClr val="002060"/>
                </a:solidFill>
              </a:rPr>
              <a:t>засноване</a:t>
            </a:r>
            <a:r>
              <a:rPr lang="ru-RU" sz="2200" b="1" dirty="0">
                <a:solidFill>
                  <a:srgbClr val="002060"/>
                </a:solidFill>
              </a:rPr>
              <a:t> 29-ма державами з метою </a:t>
            </a:r>
            <a:r>
              <a:rPr lang="ru-RU" sz="2200" b="1" dirty="0" err="1">
                <a:solidFill>
                  <a:srgbClr val="002060"/>
                </a:solidFill>
              </a:rPr>
              <a:t>регулювання</a:t>
            </a:r>
            <a:r>
              <a:rPr lang="ru-RU" sz="2200" b="1" dirty="0">
                <a:solidFill>
                  <a:srgbClr val="002060"/>
                </a:solidFill>
              </a:rPr>
              <a:t> валютно-</a:t>
            </a:r>
            <a:r>
              <a:rPr lang="ru-RU" sz="2200" b="1" dirty="0" err="1">
                <a:solidFill>
                  <a:srgbClr val="002060"/>
                </a:solidFill>
              </a:rPr>
              <a:t>кредитних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відносин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країн-членів</a:t>
            </a:r>
            <a:r>
              <a:rPr lang="ru-RU" sz="2200" b="1" dirty="0">
                <a:solidFill>
                  <a:srgbClr val="002060"/>
                </a:solidFill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</a:rPr>
              <a:t>надання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їм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допомоги</a:t>
            </a:r>
            <a:r>
              <a:rPr lang="ru-RU" sz="2200" b="1" dirty="0">
                <a:solidFill>
                  <a:srgbClr val="002060"/>
                </a:solidFill>
              </a:rPr>
              <a:t> при </a:t>
            </a:r>
            <a:r>
              <a:rPr lang="ru-RU" sz="2200" b="1" dirty="0" err="1">
                <a:solidFill>
                  <a:srgbClr val="002060"/>
                </a:solidFill>
              </a:rPr>
              <a:t>дефіциті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платіжного</a:t>
            </a:r>
            <a:r>
              <a:rPr lang="ru-RU" sz="2200" b="1" dirty="0">
                <a:solidFill>
                  <a:srgbClr val="002060"/>
                </a:solidFill>
              </a:rPr>
              <a:t> балансу </a:t>
            </a:r>
            <a:br>
              <a:rPr lang="ru-RU" sz="22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</a:rPr>
              <a:t> МВФ: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сприяння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міжнародній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співпраці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грошовій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політиці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розширення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світової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торгівлі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кредитування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стабілізація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грошових</a:t>
            </a:r>
            <a:r>
              <a:rPr lang="ru-RU" sz="2000" b="1" dirty="0">
                <a:solidFill>
                  <a:srgbClr val="002060"/>
                </a:solidFill>
              </a:rPr>
              <a:t>   </a:t>
            </a:r>
            <a:r>
              <a:rPr lang="ru-RU" sz="2000" b="1" dirty="0" err="1">
                <a:solidFill>
                  <a:srgbClr val="002060"/>
                </a:solidFill>
              </a:rPr>
              <a:t>обмінних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курсів</a:t>
            </a:r>
            <a:br>
              <a:rPr lang="ru-RU" sz="2000" dirty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s://upload.wikimedia.org/wikipedia/commons/thumb/b/b9/Headquarters_of_the_International_Monetary_Fund_%28Washington%2C_DC%29.jpg/220px-Headquarters_of_the_International_Monetary_Fund_%28Washington%2C_DC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44150"/>
            <a:ext cx="4360585" cy="3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77852" y="3933056"/>
            <a:ext cx="5501553" cy="408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м.Вашингтон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штаб-квартира МВФ</a:t>
            </a:r>
          </a:p>
        </p:txBody>
      </p:sp>
      <p:pic>
        <p:nvPicPr>
          <p:cNvPr id="10244" name="Picture 4" descr="Крісталіна Георгієва болг. Кристалина Иванова Георги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37" y="1936999"/>
            <a:ext cx="2374168" cy="31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534572" y="5301208"/>
            <a:ext cx="4172272" cy="83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Крісталіна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Георгієва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директор-</a:t>
            </a:r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розпорядник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МВФ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596" y="3789040"/>
            <a:ext cx="3276599" cy="192405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err="1">
                <a:solidFill>
                  <a:srgbClr val="FF0000"/>
                </a:solidFill>
              </a:rPr>
              <a:t>Дякуємо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за </a:t>
            </a:r>
            <a:r>
              <a:rPr lang="ru-RU" sz="4400" b="1" dirty="0" err="1">
                <a:solidFill>
                  <a:srgbClr val="FF0000"/>
                </a:solidFill>
              </a:rPr>
              <a:t>увагу</a:t>
            </a:r>
            <a:r>
              <a:rPr lang="ru-RU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0375" y="186624"/>
            <a:ext cx="6984776" cy="720080"/>
          </a:xfrm>
        </p:spPr>
        <p:txBody>
          <a:bodyPr rtlCol="0">
            <a:noAutofit/>
          </a:bodyPr>
          <a:lstStyle/>
          <a:p>
            <a:pPr algn="just" rtl="0"/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- </a:t>
            </a:r>
            <a:endParaRPr lang="ru-RU" sz="3600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80819" y="882241"/>
            <a:ext cx="8712968" cy="297880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3600" b="1" dirty="0" err="1">
                <a:solidFill>
                  <a:srgbClr val="002060"/>
                </a:solidFill>
              </a:rPr>
              <a:t>об'єднання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трьох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або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більше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незалежних</a:t>
            </a:r>
            <a:r>
              <a:rPr lang="ru-RU" sz="3600" b="1" dirty="0">
                <a:solidFill>
                  <a:srgbClr val="002060"/>
                </a:solidFill>
              </a:rPr>
              <a:t> держав, </a:t>
            </a:r>
            <a:r>
              <a:rPr lang="ru-RU" sz="3600" b="1" dirty="0" err="1">
                <a:solidFill>
                  <a:srgbClr val="002060"/>
                </a:solidFill>
              </a:rPr>
              <a:t>їхніх</a:t>
            </a:r>
            <a:r>
              <a:rPr lang="ru-RU" sz="3600" b="1" dirty="0">
                <a:solidFill>
                  <a:srgbClr val="002060"/>
                </a:solidFill>
              </a:rPr>
              <a:t> </a:t>
            </a:r>
            <a:r>
              <a:rPr lang="ru-RU" sz="3600" b="1" dirty="0" err="1">
                <a:solidFill>
                  <a:srgbClr val="002060"/>
                </a:solidFill>
              </a:rPr>
              <a:t>урядів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інших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міжурядових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організацій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спрямоване</a:t>
            </a:r>
            <a:r>
              <a:rPr lang="ru-RU" sz="3600" b="1" dirty="0">
                <a:solidFill>
                  <a:srgbClr val="002060"/>
                </a:solidFill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</a:rPr>
              <a:t>вирішення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певних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спільних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питань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чи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проектів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Картинки по запросу міжнародні організації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Картинки по запросу міжнародні організації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73" y="3834378"/>
            <a:ext cx="3936952" cy="2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82" y="4052235"/>
            <a:ext cx="4126991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" y="4116125"/>
            <a:ext cx="4079067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87" y="1816830"/>
            <a:ext cx="2919792" cy="23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0"/>
            <a:ext cx="2410849" cy="24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9601200" cy="78296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Ознаки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міжнародної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організації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452" y="971600"/>
            <a:ext cx="5734373" cy="533772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членство 3-х і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більше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країн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наявність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установчого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міжнародного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договору</a:t>
            </a: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постійні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і штаб-квартира</a:t>
            </a: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повага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суверенітету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-держав</a:t>
            </a: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невтручання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у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внутрішні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справи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країн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-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членів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встановлення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порядку,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прийняття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рішень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 і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їх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юридичної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сили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6" y="1556792"/>
            <a:ext cx="6207816" cy="39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52" y="250269"/>
            <a:ext cx="5760640" cy="16470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перша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міжнародна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</a:t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Всесвітній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поштовий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союз (1875) </a:t>
            </a:r>
          </a:p>
        </p:txBody>
      </p:sp>
      <p:pic>
        <p:nvPicPr>
          <p:cNvPr id="4098" name="Picture 2" descr="Картинки по запросу Лига наций 1919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58" y="101329"/>
            <a:ext cx="4900667" cy="36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197867" y="5085184"/>
            <a:ext cx="6090291" cy="1384176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перша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міжнародна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політична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організація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Ліга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націй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(1919)</a:t>
            </a:r>
          </a:p>
        </p:txBody>
      </p:sp>
      <p:pic>
        <p:nvPicPr>
          <p:cNvPr id="4100" name="Picture 4" descr="Картинки по запросу Лига наций 1919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58" y="3510481"/>
            <a:ext cx="4938714" cy="31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2" y="2095155"/>
            <a:ext cx="69847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116632"/>
            <a:ext cx="7092278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ФУНКЦІЇ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міжнародних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організацій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Объект 3" descr="Непрерывный процесс из пяти задач, соединенных стрелкой для иллюстрации их взаимосвязи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8191021"/>
              </p:ext>
            </p:extLst>
          </p:nvPr>
        </p:nvGraphicFramePr>
        <p:xfrm>
          <a:off x="1917948" y="1409369"/>
          <a:ext cx="7380310" cy="532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212" y="116023"/>
            <a:ext cx="753805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КЛАСИФІКАЦІЯ МІЖНАРОДНИХ МІЖУРЯДОВИХ ОРГАНІЗАЦІЙ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772" y="2924944"/>
            <a:ext cx="5184576" cy="223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1. </a:t>
            </a:r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b="1" i="1" dirty="0" err="1">
                <a:solidFill>
                  <a:srgbClr val="FF0000"/>
                </a:solidFill>
              </a:rPr>
              <a:t>Універсальні</a:t>
            </a:r>
            <a:r>
              <a:rPr lang="ru-RU" sz="1600" b="1" i="1" dirty="0">
                <a:solidFill>
                  <a:srgbClr val="FF0000"/>
                </a:solidFill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</a:rPr>
              <a:t>всесвітні</a:t>
            </a:r>
            <a:r>
              <a:rPr lang="ru-RU" sz="1600" b="1" i="1" dirty="0">
                <a:solidFill>
                  <a:srgbClr val="FF0000"/>
                </a:solidFill>
              </a:rPr>
              <a:t>)</a:t>
            </a:r>
            <a:r>
              <a:rPr lang="ru-RU" sz="1600" b="1" dirty="0">
                <a:solidFill>
                  <a:srgbClr val="002060"/>
                </a:solidFill>
              </a:rPr>
              <a:t> ММУО (ООН, </a:t>
            </a:r>
            <a:r>
              <a:rPr lang="ru-RU" sz="1600" b="1" dirty="0" err="1">
                <a:solidFill>
                  <a:srgbClr val="002060"/>
                </a:solidFill>
              </a:rPr>
              <a:t>Ліга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Націй</a:t>
            </a:r>
            <a:r>
              <a:rPr lang="ru-RU" sz="1600" b="1" dirty="0">
                <a:solidFill>
                  <a:srgbClr val="002060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2060"/>
                </a:solidFill>
              </a:rPr>
              <a:t>2.  </a:t>
            </a:r>
            <a:r>
              <a:rPr lang="ru-RU" sz="1600" b="1" i="1" dirty="0" err="1">
                <a:solidFill>
                  <a:srgbClr val="FF0000"/>
                </a:solidFill>
              </a:rPr>
              <a:t>Спеціалізовані</a:t>
            </a:r>
            <a:r>
              <a:rPr lang="ru-RU" sz="1600" b="1" i="1" dirty="0">
                <a:solidFill>
                  <a:srgbClr val="FF0000"/>
                </a:solidFill>
              </a:rPr>
              <a:t> установи ООН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До них належать: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праці</a:t>
            </a:r>
            <a:r>
              <a:rPr lang="ru-RU" sz="1600" b="1" dirty="0">
                <a:solidFill>
                  <a:srgbClr val="002060"/>
                </a:solidFill>
              </a:rPr>
              <a:t> (МОП),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союз </a:t>
            </a:r>
            <a:r>
              <a:rPr lang="ru-RU" sz="1600" b="1" dirty="0" err="1">
                <a:solidFill>
                  <a:srgbClr val="002060"/>
                </a:solidFill>
              </a:rPr>
              <a:t>електрозв´язку</a:t>
            </a:r>
            <a:r>
              <a:rPr lang="ru-RU" sz="1600" b="1" dirty="0">
                <a:solidFill>
                  <a:srgbClr val="002060"/>
                </a:solidFill>
              </a:rPr>
              <a:t> (МСЕ), </a:t>
            </a:r>
            <a:r>
              <a:rPr lang="ru-RU" sz="1600" b="1" dirty="0" err="1">
                <a:solidFill>
                  <a:srgbClr val="002060"/>
                </a:solidFill>
              </a:rPr>
              <a:t>Всесвітній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поштовий</a:t>
            </a:r>
            <a:r>
              <a:rPr lang="ru-RU" sz="1600" b="1" dirty="0">
                <a:solidFill>
                  <a:srgbClr val="002060"/>
                </a:solidFill>
              </a:rPr>
              <a:t> союз (ВПС),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Об´єднаних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Націй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освіти</a:t>
            </a:r>
            <a:r>
              <a:rPr lang="ru-RU" sz="1600" b="1" dirty="0">
                <a:solidFill>
                  <a:srgbClr val="002060"/>
                </a:solidFill>
              </a:rPr>
              <a:t>, науки і </a:t>
            </a:r>
            <a:r>
              <a:rPr lang="ru-RU" sz="1600" b="1" dirty="0" err="1">
                <a:solidFill>
                  <a:srgbClr val="002060"/>
                </a:solidFill>
              </a:rPr>
              <a:t>культури</a:t>
            </a:r>
            <a:r>
              <a:rPr lang="ru-RU" sz="1600" b="1" dirty="0">
                <a:solidFill>
                  <a:srgbClr val="002060"/>
                </a:solidFill>
              </a:rPr>
              <a:t> (ЮНЕСКО), </a:t>
            </a:r>
            <a:r>
              <a:rPr lang="ru-RU" sz="1600" b="1" dirty="0" err="1">
                <a:solidFill>
                  <a:srgbClr val="002060"/>
                </a:solidFill>
              </a:rPr>
              <a:t>Всесвітня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охорони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здоров´я</a:t>
            </a:r>
            <a:r>
              <a:rPr lang="ru-RU" sz="1600" b="1" dirty="0">
                <a:solidFill>
                  <a:srgbClr val="002060"/>
                </a:solidFill>
              </a:rPr>
              <a:t> (ВООЗ),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цивільної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авіації</a:t>
            </a:r>
            <a:r>
              <a:rPr lang="ru-RU" sz="1600" b="1" dirty="0">
                <a:solidFill>
                  <a:srgbClr val="002060"/>
                </a:solidFill>
              </a:rPr>
              <a:t> (ІКАО),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Міжнародне</a:t>
            </a:r>
            <a:r>
              <a:rPr lang="ru-RU" sz="1600" b="1" dirty="0">
                <a:solidFill>
                  <a:srgbClr val="002060"/>
                </a:solidFill>
              </a:rPr>
              <a:t> агентство з </a:t>
            </a:r>
            <a:r>
              <a:rPr lang="ru-RU" sz="1600" b="1" dirty="0" err="1">
                <a:solidFill>
                  <a:srgbClr val="002060"/>
                </a:solidFill>
              </a:rPr>
              <a:t>атомної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енергії</a:t>
            </a:r>
            <a:r>
              <a:rPr lang="ru-RU" sz="1600" b="1" dirty="0">
                <a:solidFill>
                  <a:srgbClr val="002060"/>
                </a:solidFill>
              </a:rPr>
              <a:t> (МАГАТЕ),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банк </a:t>
            </a:r>
            <a:r>
              <a:rPr lang="ru-RU" sz="1600" b="1" dirty="0" err="1">
                <a:solidFill>
                  <a:srgbClr val="002060"/>
                </a:solidFill>
              </a:rPr>
              <a:t>реконструкції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(МБРР), </a:t>
            </a:r>
            <a:r>
              <a:rPr lang="ru-RU" sz="1600" b="1" dirty="0" err="1">
                <a:solidFill>
                  <a:srgbClr val="002060"/>
                </a:solidFill>
              </a:rPr>
              <a:t>Міжнародний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валютний</a:t>
            </a:r>
            <a:r>
              <a:rPr lang="ru-RU" sz="1600" b="1" dirty="0">
                <a:solidFill>
                  <a:srgbClr val="002060"/>
                </a:solidFill>
              </a:rPr>
              <a:t> фонд (МВФ)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endParaRPr lang="uk-UA" sz="16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2364" y="1772816"/>
            <a:ext cx="6526461" cy="468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3. </a:t>
            </a:r>
            <a:r>
              <a:rPr lang="ru-RU" sz="1600" b="1" dirty="0" err="1">
                <a:solidFill>
                  <a:srgbClr val="FF0000"/>
                </a:solidFill>
              </a:rPr>
              <a:t>Регіональні</a:t>
            </a:r>
            <a:r>
              <a:rPr lang="ru-RU" sz="1600" b="1" dirty="0">
                <a:solidFill>
                  <a:srgbClr val="FF0000"/>
                </a:solidFill>
              </a:rPr>
              <a:t> ММУО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серед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яких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економічні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економічного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співробітництва</a:t>
            </a:r>
            <a:r>
              <a:rPr lang="ru-RU" sz="1600" b="1" dirty="0">
                <a:solidFill>
                  <a:srgbClr val="002060"/>
                </a:solidFill>
              </a:rPr>
              <a:t> (ОЄЕС, 1947 </a:t>
            </a:r>
            <a:r>
              <a:rPr lang="de-DE" sz="1600" b="1" dirty="0">
                <a:solidFill>
                  <a:srgbClr val="002060"/>
                </a:solidFill>
              </a:rPr>
              <a:t>p.),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об´єднання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вугілля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сталі</a:t>
            </a:r>
            <a:r>
              <a:rPr lang="ru-RU" sz="1600" b="1" dirty="0">
                <a:solidFill>
                  <a:srgbClr val="002060"/>
                </a:solidFill>
              </a:rPr>
              <a:t> (ЄОВС),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економічне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співтовариство</a:t>
            </a:r>
            <a:r>
              <a:rPr lang="ru-RU" sz="1600" b="1" dirty="0">
                <a:solidFill>
                  <a:srgbClr val="002060"/>
                </a:solidFill>
              </a:rPr>
              <a:t> ("</a:t>
            </a:r>
            <a:r>
              <a:rPr lang="ru-RU" sz="1600" b="1" dirty="0" err="1">
                <a:solidFill>
                  <a:srgbClr val="002060"/>
                </a:solidFill>
              </a:rPr>
              <a:t>Спільний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ринок</a:t>
            </a:r>
            <a:r>
              <a:rPr lang="ru-RU" sz="1600" b="1" dirty="0">
                <a:solidFill>
                  <a:srgbClr val="002060"/>
                </a:solidFill>
              </a:rPr>
              <a:t>"), </a:t>
            </a:r>
            <a:r>
              <a:rPr lang="ru-RU" sz="1600" b="1" dirty="0" err="1">
                <a:solidFill>
                  <a:srgbClr val="002060"/>
                </a:solidFill>
              </a:rPr>
              <a:t>Європейська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асоціація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торгівлі</a:t>
            </a:r>
            <a:r>
              <a:rPr lang="ru-RU" sz="1600" b="1" dirty="0">
                <a:solidFill>
                  <a:srgbClr val="002060"/>
                </a:solidFill>
              </a:rPr>
              <a:t> (ЄАВТ)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військово-політичні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Північноатлантичного</a:t>
            </a:r>
            <a:r>
              <a:rPr lang="ru-RU" sz="1600" b="1" dirty="0">
                <a:solidFill>
                  <a:srgbClr val="002060"/>
                </a:solidFill>
              </a:rPr>
              <a:t> договору (НАТО), Союз </a:t>
            </a:r>
            <a:r>
              <a:rPr lang="ru-RU" sz="1600" b="1" dirty="0" err="1">
                <a:solidFill>
                  <a:srgbClr val="002060"/>
                </a:solidFill>
              </a:rPr>
              <a:t>Таїланду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Філіппін</a:t>
            </a:r>
            <a:r>
              <a:rPr lang="ru-RU" sz="1600" b="1" dirty="0">
                <a:solidFill>
                  <a:srgbClr val="002060"/>
                </a:solidFill>
              </a:rPr>
              <a:t> і Пакистану (СЕАТО)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>
                <a:solidFill>
                  <a:srgbClr val="002060"/>
                </a:solidFill>
              </a:rPr>
              <a:t>Регіональні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економічно-політичні</a:t>
            </a:r>
            <a:r>
              <a:rPr lang="ru-RU" sz="1600" b="1" dirty="0">
                <a:solidFill>
                  <a:srgbClr val="002060"/>
                </a:solidFill>
              </a:rPr>
              <a:t> ММУО: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американських</a:t>
            </a:r>
            <a:r>
              <a:rPr lang="ru-RU" sz="1600" b="1" dirty="0">
                <a:solidFill>
                  <a:srgbClr val="002060"/>
                </a:solidFill>
              </a:rPr>
              <a:t> держав (ОАД), </a:t>
            </a:r>
            <a:r>
              <a:rPr lang="ru-RU" sz="1600" b="1" dirty="0" err="1">
                <a:solidFill>
                  <a:srgbClr val="002060"/>
                </a:solidFill>
              </a:rPr>
              <a:t>Ліга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арабських</a:t>
            </a:r>
            <a:r>
              <a:rPr lang="ru-RU" sz="1600" b="1" dirty="0">
                <a:solidFill>
                  <a:srgbClr val="002060"/>
                </a:solidFill>
              </a:rPr>
              <a:t> держав (ЛАД),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африканської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єдності</a:t>
            </a:r>
            <a:r>
              <a:rPr lang="ru-RU" sz="1600" b="1" dirty="0">
                <a:solidFill>
                  <a:srgbClr val="002060"/>
                </a:solidFill>
              </a:rPr>
              <a:t> (ОАЄ),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центральноамериканських</a:t>
            </a:r>
            <a:r>
              <a:rPr lang="ru-RU" sz="1600" b="1" dirty="0">
                <a:solidFill>
                  <a:srgbClr val="002060"/>
                </a:solidFill>
              </a:rPr>
              <a:t> держав (ОЦАД), </a:t>
            </a:r>
            <a:r>
              <a:rPr lang="ru-RU" sz="1600" b="1" dirty="0" err="1">
                <a:solidFill>
                  <a:srgbClr val="002060"/>
                </a:solidFill>
              </a:rPr>
              <a:t>Центральноамериканський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спільний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ринок</a:t>
            </a:r>
            <a:r>
              <a:rPr lang="ru-RU" sz="1600" b="1" dirty="0">
                <a:solidFill>
                  <a:srgbClr val="002060"/>
                </a:solidFill>
              </a:rPr>
              <a:t> (ЦАСР).</a:t>
            </a:r>
          </a:p>
          <a:p>
            <a:pPr marL="0" indent="0">
              <a:buNone/>
            </a:pPr>
            <a:endParaRPr lang="uk-UA" sz="1600" i="1" dirty="0"/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04298"/>
            <a:ext cx="4405409" cy="24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826" y="131791"/>
            <a:ext cx="10945216" cy="1512168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Європейський Союз – 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регіональний економічний та політичний союз </a:t>
            </a:r>
          </a:p>
          <a:p>
            <a:pPr algn="ctr"/>
            <a:r>
              <a:rPr lang="uk-UA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Маастріхський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договір 1993 р.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(на сьогодні об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’</a:t>
            </a:r>
            <a:r>
              <a:rPr lang="uk-UA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єднує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27 держав)</a:t>
            </a:r>
          </a:p>
        </p:txBody>
      </p:sp>
      <p:pic>
        <p:nvPicPr>
          <p:cNvPr id="6154" name="Picture 10" descr="https://upload.wikimedia.org/wikipedia/commons/thumb/b/b7/Flag_of_Europe.svg/125px-Flag_of_Europ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83" y="1828872"/>
            <a:ext cx="2060118" cy="13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Члени Європейської ради 2011 ро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942537"/>
            <a:ext cx="3927659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8760834" y="3574806"/>
            <a:ext cx="3278546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Рада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Європейського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Союзу</a:t>
            </a:r>
          </a:p>
        </p:txBody>
      </p:sp>
      <p:pic>
        <p:nvPicPr>
          <p:cNvPr id="6158" name="Picture 14" descr="Кімната Ради Є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51" y="1369896"/>
            <a:ext cx="3240360" cy="20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185192" y="3794607"/>
            <a:ext cx="3101788" cy="446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Європейська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Рада</a:t>
            </a:r>
          </a:p>
        </p:txBody>
      </p:sp>
      <p:pic>
        <p:nvPicPr>
          <p:cNvPr id="6160" name="Picture 16" descr="Європейський парламе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3501008"/>
            <a:ext cx="3574657" cy="23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8593594" y="6163632"/>
            <a:ext cx="3341717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м.Брюссель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столиця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ЄС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(де-факто)</a:t>
            </a:r>
          </a:p>
        </p:txBody>
      </p:sp>
      <p:pic>
        <p:nvPicPr>
          <p:cNvPr id="6162" name="Picture 18" descr="Будівля Європейської комісії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4" y="4398544"/>
            <a:ext cx="2612971" cy="17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785760" y="6380506"/>
            <a:ext cx="3222320" cy="3445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Європейська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комісія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64" name="Picture 20" descr="Гран-Плас — центральна площа міст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62" y="4219731"/>
            <a:ext cx="2838289" cy="18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2"/>
          <p:cNvSpPr txBox="1">
            <a:spLocks/>
          </p:cNvSpPr>
          <p:nvPr/>
        </p:nvSpPr>
        <p:spPr>
          <a:xfrm>
            <a:off x="4654252" y="6107413"/>
            <a:ext cx="3278546" cy="628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Європейський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парламент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86" y="145083"/>
            <a:ext cx="7975995" cy="69567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ОРГАНІЗАЦІЯ ОБ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ЄДНАНИХ НАЦІЙ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6947" y="851582"/>
            <a:ext cx="4645152" cy="7620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заснована 24 </a:t>
            </a:r>
            <a:r>
              <a:rPr lang="ru-RU" b="1" dirty="0" err="1">
                <a:solidFill>
                  <a:srgbClr val="7030A0"/>
                </a:solidFill>
              </a:rPr>
              <a:t>жовтня</a:t>
            </a:r>
            <a:r>
              <a:rPr lang="ru-RU" b="1" dirty="0">
                <a:solidFill>
                  <a:srgbClr val="7030A0"/>
                </a:solidFill>
              </a:rPr>
              <a:t> 1945 на </a:t>
            </a:r>
            <a:r>
              <a:rPr lang="ru-RU" b="1" dirty="0" err="1">
                <a:solidFill>
                  <a:srgbClr val="7030A0"/>
                </a:solidFill>
              </a:rPr>
              <a:t>конференції</a:t>
            </a:r>
            <a:r>
              <a:rPr lang="ru-RU" b="1" dirty="0">
                <a:solidFill>
                  <a:srgbClr val="7030A0"/>
                </a:solidFill>
              </a:rPr>
              <a:t> у Сан-Франциско</a:t>
            </a:r>
          </a:p>
        </p:txBody>
      </p:sp>
      <p:pic>
        <p:nvPicPr>
          <p:cNvPr id="7172" name="Picture 4" descr="Flag of the United Nation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26" y="119087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N General Assembly h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09" y="1613582"/>
            <a:ext cx="3268703" cy="20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603362" y="3561279"/>
            <a:ext cx="2486519" cy="438819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Секретаріат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ООН</a:t>
            </a:r>
          </a:p>
        </p:txBody>
      </p:sp>
      <p:pic>
        <p:nvPicPr>
          <p:cNvPr id="7176" name="Picture 8" descr="United Nations Headquarters in New York City, view from Roosevelt I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29" y="1624409"/>
            <a:ext cx="3456384" cy="17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8991482" y="3729837"/>
            <a:ext cx="3035844" cy="53696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Рада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Безпеки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ООН </a:t>
            </a:r>
          </a:p>
        </p:txBody>
      </p:sp>
      <p:pic>
        <p:nvPicPr>
          <p:cNvPr id="7178" name="Picture 10" descr="International Court of Just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4" y="4241805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2774296" y="6241460"/>
            <a:ext cx="3101788" cy="446099"/>
          </a:xfrm>
        </p:spPr>
        <p:txBody>
          <a:bodyPr rtlCol="0"/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Міжнародний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Суд</a:t>
            </a:r>
          </a:p>
        </p:txBody>
      </p:sp>
      <p:pic>
        <p:nvPicPr>
          <p:cNvPr id="7182" name="Picture 14" descr="UN-Sicherheitsrat - UN Security Council - New York City - 2014 01 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22" y="1502019"/>
            <a:ext cx="2973804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209191" y="3662362"/>
            <a:ext cx="3751271" cy="730525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Генеральна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Асамблея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ООН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представники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193 держав)</a:t>
            </a:r>
          </a:p>
        </p:txBody>
      </p:sp>
      <p:pic>
        <p:nvPicPr>
          <p:cNvPr id="7184" name="Picture 16" descr="United Nations Economic and Social Counci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37" y="4371529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9105873" y="6111894"/>
            <a:ext cx="2840730" cy="44596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Рада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Опіки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ООН</a:t>
            </a:r>
          </a:p>
        </p:txBody>
      </p:sp>
      <p:pic>
        <p:nvPicPr>
          <p:cNvPr id="7186" name="Picture 18" descr="United Nations Trusteeship Council chamber in New York City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43" y="4300217"/>
            <a:ext cx="3124647" cy="16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>
            <a:spLocks noGrp="1"/>
          </p:cNvSpPr>
          <p:nvPr>
            <p:ph type="body" idx="1"/>
          </p:nvPr>
        </p:nvSpPr>
        <p:spPr>
          <a:xfrm>
            <a:off x="5751528" y="6109816"/>
            <a:ext cx="3066952" cy="720772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Економічна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Соціальна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Рада ООН</a:t>
            </a:r>
          </a:p>
        </p:txBody>
      </p:sp>
      <p:pic>
        <p:nvPicPr>
          <p:cNvPr id="7188" name="Picture 20" descr="Emblem of the United Nation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" y="99226"/>
            <a:ext cx="1824415" cy="15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9" y="3494463"/>
            <a:ext cx="2690497" cy="21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2"/>
          <p:cNvSpPr>
            <a:spLocks noGrp="1"/>
          </p:cNvSpPr>
          <p:nvPr>
            <p:ph type="body" idx="1"/>
          </p:nvPr>
        </p:nvSpPr>
        <p:spPr>
          <a:xfrm>
            <a:off x="200597" y="5842312"/>
            <a:ext cx="2642882" cy="884918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Антоніо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Гуттереш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Гкекральний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Секретар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ООН</a:t>
            </a: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229166"/>
            <a:ext cx="7704856" cy="1095375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НАТО –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Організація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Північноатлантичного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договору (1949 р.)</a:t>
            </a:r>
          </a:p>
        </p:txBody>
      </p:sp>
      <p:pic>
        <p:nvPicPr>
          <p:cNvPr id="9218" name="Picture 2" descr="NATO OTAN landscap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229166"/>
            <a:ext cx="33123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8721" y="1057258"/>
            <a:ext cx="7704856" cy="1095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міжнародна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міжурядова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організація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військово-політичний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союз 28 держав</a:t>
            </a:r>
          </a:p>
        </p:txBody>
      </p:sp>
      <p:pic>
        <p:nvPicPr>
          <p:cNvPr id="9220" name="Picture 4" descr="https://upload.wikimedia.org/wikipedia/commons/thumb/1/10/Photograph_of_President_Truman_signing_the_document_implementing_the_North_Atlantic_Treaty_at_his_desk_in_the_Oval..._-_NARA_-_200163.jpg/300px-Photograph_of_President_Truman_signing_the_document_implementing_the_North_Atlantic_Treaty_at_his_desk_in_the_Oval..._-_NARA_-_200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186264"/>
            <a:ext cx="5184576" cy="4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ires 130221-D-NI589-87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2833205"/>
            <a:ext cx="4837016" cy="32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9836" y="6196029"/>
            <a:ext cx="5112568" cy="661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Підписання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договору президентом США </a:t>
            </a:r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Г.Труменом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1949 р.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70476" y="6351209"/>
            <a:ext cx="5112568" cy="4088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м.Брюссель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штаб-квартира НАТО</a:t>
            </a: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Акварель (широкоэкранный формат)</Template>
  <TotalTime>759</TotalTime>
  <Words>553</Words>
  <Application>Microsoft Macintosh PowerPoint</Application>
  <PresentationFormat>Произвольный</PresentationFormat>
  <Paragraphs>67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Palatino Linotype</vt:lpstr>
      <vt:lpstr>Акварель_16x9</vt:lpstr>
      <vt:lpstr>Міжнародні  політичні організації та безпекові структури</vt:lpstr>
      <vt:lpstr>Міжнародна організація - </vt:lpstr>
      <vt:lpstr>Ознаки міжнародної організації</vt:lpstr>
      <vt:lpstr>перша міжнародна  організація –  Всесвітній поштовий союз (1875) </vt:lpstr>
      <vt:lpstr>ФУНКЦІЇ  міжнародних організацій</vt:lpstr>
      <vt:lpstr>КЛАСИФІКАЦІЯ МІЖНАРОДНИХ МІЖУРЯДОВИХ ОРГАНІЗАЦІЙ</vt:lpstr>
      <vt:lpstr>Презентация PowerPoint</vt:lpstr>
      <vt:lpstr>ОРГАНІЗАЦІЯ ОБ’ЄДНАНИХ НАЦІЙ </vt:lpstr>
      <vt:lpstr>НАТО – Організація Північноатлантичного договору (1949 р.)</vt:lpstr>
      <vt:lpstr>Міжнародний валютний фонд (1945 р.) спеціальне агентство ООН, засноване 29-ма державами з метою регулювання валютно-кредитних відносин країн-членів і надання їм допомоги при дефіциті платіжного балансу      Функції МВФ: - сприяння міжнародній співпраці в грошовій політиці - розширення світової торгівлі - кредитування - стабілізація грошових   обмінних курсів </vt:lpstr>
      <vt:lpstr>Дякуємо  за увагу!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політичні організації та безпекові структури</dc:title>
  <dc:creator>1</dc:creator>
  <cp:lastModifiedBy>Microsoft Office User</cp:lastModifiedBy>
  <cp:revision>25</cp:revision>
  <dcterms:created xsi:type="dcterms:W3CDTF">2020-01-30T23:11:14Z</dcterms:created>
  <dcterms:modified xsi:type="dcterms:W3CDTF">2021-03-08T21:15:02Z</dcterms:modified>
</cp:coreProperties>
</file>