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99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16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734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736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520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502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581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1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124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856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686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682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599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7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D445F-141C-4FFE-84F2-37C19B3ED74F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09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.jpg"/><Relationship Id="rId7" Type="http://schemas.openxmlformats.org/officeDocument/2006/relationships/image" Target="../media/image12.png"/><Relationship Id="rId12" Type="http://schemas.openxmlformats.org/officeDocument/2006/relationships/image" Target="../media/image17.jpg"/><Relationship Id="rId17" Type="http://schemas.openxmlformats.org/officeDocument/2006/relationships/image" Target="../media/image22.png"/><Relationship Id="rId2" Type="http://schemas.openxmlformats.org/officeDocument/2006/relationships/image" Target="../media/image8.jp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jp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</p:spPr>
        <p:txBody>
          <a:bodyPr>
            <a:normAutofit/>
          </a:bodyPr>
          <a:lstStyle/>
          <a:p>
            <a:r>
              <a:rPr lang="ru-RU" sz="4000" b="1" spc="-5" dirty="0" smtClean="0">
                <a:solidFill>
                  <a:srgbClr val="365F91"/>
                </a:solidFill>
                <a:latin typeface="Arial Narrow"/>
                <a:cs typeface="Arial Narrow"/>
              </a:rPr>
              <a:t>«Реклама </a:t>
            </a:r>
            <a:r>
              <a:rPr lang="uk-UA" sz="4000" b="1" spc="-5" dirty="0" smtClean="0">
                <a:solidFill>
                  <a:srgbClr val="365F91"/>
                </a:solidFill>
                <a:latin typeface="Arial Narrow"/>
                <a:cs typeface="Arial Narrow"/>
              </a:rPr>
              <a:t>інформаційних продуктів </a:t>
            </a:r>
            <a:r>
              <a:rPr lang="uk-UA" sz="4000" b="1" spc="-5" smtClean="0">
                <a:solidFill>
                  <a:srgbClr val="365F91"/>
                </a:solidFill>
                <a:latin typeface="Arial Narrow"/>
                <a:cs typeface="Arial Narrow"/>
              </a:rPr>
              <a:t>і послуг</a:t>
            </a:r>
            <a:r>
              <a:rPr lang="ru-RU" sz="4000" b="1" smtClean="0">
                <a:solidFill>
                  <a:srgbClr val="365F91"/>
                </a:solidFill>
                <a:latin typeface="Arial Narrow"/>
                <a:cs typeface="Arial Narrow"/>
              </a:rPr>
              <a:t>»</a:t>
            </a:r>
            <a:endParaRPr lang="ru-RU" sz="4000" b="1" dirty="0" smtClean="0">
              <a:latin typeface="Arial Narrow"/>
              <a:cs typeface="Arial Narrow"/>
            </a:endParaRPr>
          </a:p>
          <a:p>
            <a:endParaRPr lang="uk-UA" dirty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959916" y="818908"/>
            <a:ext cx="7085330" cy="219290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">
              <a:lnSpc>
                <a:spcPts val="5645"/>
              </a:lnSpc>
              <a:spcBef>
                <a:spcPts val="100"/>
              </a:spcBef>
            </a:pPr>
            <a:endParaRPr lang="ru-RU" sz="4800" spc="-5" dirty="0" smtClean="0">
              <a:solidFill>
                <a:srgbClr val="365F91"/>
              </a:solidFill>
              <a:latin typeface="Arial Narrow"/>
              <a:cs typeface="Arial Narrow"/>
            </a:endParaRPr>
          </a:p>
          <a:p>
            <a:pPr marL="1270">
              <a:lnSpc>
                <a:spcPts val="5645"/>
              </a:lnSpc>
              <a:spcBef>
                <a:spcPts val="100"/>
              </a:spcBef>
            </a:pPr>
            <a:endParaRPr lang="ru-RU" sz="4800" spc="-5" dirty="0">
              <a:solidFill>
                <a:srgbClr val="365F91"/>
              </a:solidFill>
              <a:latin typeface="Arial Narrow"/>
              <a:cs typeface="Arial Narrow"/>
            </a:endParaRPr>
          </a:p>
          <a:p>
            <a:pPr marL="1270">
              <a:lnSpc>
                <a:spcPts val="5645"/>
              </a:lnSpc>
              <a:spcBef>
                <a:spcPts val="100"/>
              </a:spcBef>
            </a:pPr>
            <a:r>
              <a:rPr lang="ru-RU" sz="4800" spc="-5" dirty="0" err="1" smtClean="0">
                <a:solidFill>
                  <a:srgbClr val="365F91"/>
                </a:solidFill>
                <a:latin typeface="Arial Narrow"/>
                <a:cs typeface="Arial Narrow"/>
              </a:rPr>
              <a:t>Навчальна</a:t>
            </a:r>
            <a:r>
              <a:rPr lang="ru-RU" sz="4800" spc="-10" dirty="0" smtClean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lang="ru-RU" sz="4800" spc="-5" dirty="0" err="1" smtClean="0">
                <a:solidFill>
                  <a:srgbClr val="365F91"/>
                </a:solidFill>
                <a:latin typeface="Arial Narrow"/>
                <a:cs typeface="Arial Narrow"/>
              </a:rPr>
              <a:t>дисципліна</a:t>
            </a:r>
            <a:endParaRPr lang="ru-RU" sz="4800" dirty="0" smtClean="0">
              <a:latin typeface="Arial Narrow"/>
              <a:cs typeface="Arial Narrow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611560" y="404664"/>
            <a:ext cx="1044994" cy="1049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/>
        </p:nvSpPr>
        <p:spPr>
          <a:xfrm>
            <a:off x="7845425" y="5380598"/>
            <a:ext cx="1003185" cy="703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36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956" y="706179"/>
            <a:ext cx="172593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0" spc="-5" dirty="0">
                <a:solidFill>
                  <a:srgbClr val="000000"/>
                </a:solidFill>
                <a:latin typeface="Arial Narrow"/>
                <a:cs typeface="Arial Narrow"/>
              </a:rPr>
              <a:t>Викладач</a:t>
            </a:r>
            <a:r>
              <a:rPr sz="2200" b="0" spc="-170" dirty="0">
                <a:solidFill>
                  <a:srgbClr val="000000"/>
                </a:solidFill>
                <a:latin typeface="Arial Narrow"/>
                <a:cs typeface="Arial Narrow"/>
              </a:rPr>
              <a:t> </a:t>
            </a:r>
            <a:r>
              <a:rPr sz="2200" b="0" spc="-5" dirty="0">
                <a:solidFill>
                  <a:srgbClr val="000000"/>
                </a:solidFill>
                <a:latin typeface="Arial Narrow"/>
                <a:cs typeface="Arial Narrow"/>
              </a:rPr>
              <a:t>курсу</a:t>
            </a:r>
            <a:r>
              <a:rPr sz="2200" b="0" spc="-5" dirty="0">
                <a:solidFill>
                  <a:srgbClr val="000000"/>
                </a:solidFill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4645" y="5409907"/>
            <a:ext cx="120720" cy="176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6086" y="5393378"/>
            <a:ext cx="3145031" cy="264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9492" y="5393378"/>
            <a:ext cx="4222363" cy="264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5429" y="5642247"/>
            <a:ext cx="3377564" cy="4101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8069" y="5243960"/>
            <a:ext cx="0" cy="863381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050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09615" y="1192666"/>
            <a:ext cx="2815590" cy="3348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875" y="1196555"/>
            <a:ext cx="1917700" cy="3589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757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1" y="587809"/>
            <a:ext cx="7769859" cy="3089948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283210" algn="just">
              <a:lnSpc>
                <a:spcPts val="2760"/>
              </a:lnSpc>
              <a:spcBef>
                <a:spcPts val="295"/>
              </a:spcBef>
            </a:pP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Опановуючи цю дисципліну, ви </a:t>
            </a:r>
            <a:r>
              <a:rPr sz="2400" spc="5" dirty="0">
                <a:solidFill>
                  <a:srgbClr val="333333"/>
                </a:solidFill>
                <a:latin typeface="Arial"/>
                <a:cs typeface="Arial"/>
              </a:rPr>
              <a:t>ознайомитесь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із  унікальним універсальним діапазоном тем, що сприяє  формуванню знань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вмінь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різних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напрямках</a:t>
            </a:r>
            <a:r>
              <a:rPr sz="24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10310" marR="13970" indent="-228600" algn="just">
              <a:lnSpc>
                <a:spcPts val="2760"/>
              </a:lnSpc>
              <a:spcBef>
                <a:spcPts val="1400"/>
              </a:spcBef>
              <a:buFont typeface="Wingdings"/>
              <a:buChar char=""/>
              <a:tabLst>
                <a:tab pos="1668780" algn="l"/>
              </a:tabLst>
            </a:pPr>
            <a:r>
              <a:rPr sz="2400" spc="-10" dirty="0">
                <a:solidFill>
                  <a:srgbClr val="333333"/>
                </a:solidFill>
                <a:latin typeface="Arial"/>
                <a:cs typeface="Arial"/>
              </a:rPr>
              <a:t>від </a:t>
            </a:r>
            <a:r>
              <a:rPr sz="2400" b="1" i="1" spc="-5" dirty="0">
                <a:solidFill>
                  <a:srgbClr val="333333"/>
                </a:solidFill>
                <a:latin typeface="Arial"/>
                <a:cs typeface="Arial"/>
              </a:rPr>
              <a:t>законодавчого регулювання  рекламної діяльності</a:t>
            </a:r>
            <a:endParaRPr sz="2400">
              <a:latin typeface="Arial"/>
              <a:cs typeface="Arial"/>
            </a:endParaRPr>
          </a:p>
          <a:p>
            <a:pPr marL="1210310" marR="10160" indent="-228600" algn="just">
              <a:lnSpc>
                <a:spcPts val="2760"/>
              </a:lnSpc>
              <a:buFont typeface="Wingdings"/>
              <a:buChar char=""/>
              <a:tabLst>
                <a:tab pos="1668780" algn="l"/>
              </a:tabLst>
            </a:pPr>
            <a:r>
              <a:rPr sz="2400" spc="-1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2400" b="1" i="1" spc="-5" dirty="0">
                <a:solidFill>
                  <a:srgbClr val="333333"/>
                </a:solidFill>
                <a:latin typeface="Arial"/>
                <a:cs typeface="Arial"/>
              </a:rPr>
              <a:t>розробки </a:t>
            </a:r>
            <a:r>
              <a:rPr sz="2400" b="1" i="1" spc="-10" dirty="0">
                <a:solidFill>
                  <a:srgbClr val="333333"/>
                </a:solidFill>
                <a:latin typeface="Arial"/>
                <a:cs typeface="Arial"/>
              </a:rPr>
              <a:t>креативних </a:t>
            </a:r>
            <a:r>
              <a:rPr sz="2400" b="1" i="1" spc="-5" dirty="0">
                <a:solidFill>
                  <a:srgbClr val="333333"/>
                </a:solidFill>
                <a:latin typeface="Arial"/>
                <a:cs typeface="Arial"/>
              </a:rPr>
              <a:t>стратегій </a:t>
            </a:r>
            <a:r>
              <a:rPr sz="2400" b="1" i="1" dirty="0">
                <a:solidFill>
                  <a:srgbClr val="333333"/>
                </a:solidFill>
                <a:latin typeface="Arial"/>
                <a:cs typeface="Arial"/>
              </a:rPr>
              <a:t>у  </a:t>
            </a:r>
            <a:r>
              <a:rPr sz="2400" b="1" i="1" spc="-5" dirty="0">
                <a:solidFill>
                  <a:srgbClr val="333333"/>
                </a:solidFill>
                <a:latin typeface="Arial"/>
                <a:cs typeface="Arial"/>
              </a:rPr>
              <a:t>рекламі інформаційних </a:t>
            </a:r>
            <a:r>
              <a:rPr sz="2400" b="1" i="1" dirty="0">
                <a:solidFill>
                  <a:srgbClr val="333333"/>
                </a:solidFill>
                <a:latin typeface="Arial"/>
                <a:cs typeface="Arial"/>
              </a:rPr>
              <a:t>продуктів і  </a:t>
            </a:r>
            <a:r>
              <a:rPr sz="2400" b="1" i="1" spc="-5" dirty="0">
                <a:solidFill>
                  <a:srgbClr val="333333"/>
                </a:solidFill>
                <a:latin typeface="Arial"/>
                <a:cs typeface="Arial"/>
              </a:rPr>
              <a:t>послуг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3026" y="4974900"/>
            <a:ext cx="981075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467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1" y="1046983"/>
            <a:ext cx="8220075" cy="2551339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отримаєте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знання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щодо актуальних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особливостей  професій,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що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мають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високий соціальний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статус,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творчий  потенціал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оплату</a:t>
            </a:r>
            <a:r>
              <a:rPr sz="2400" spc="-4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праці.</a:t>
            </a:r>
            <a:endParaRPr sz="2400">
              <a:latin typeface="Arial"/>
              <a:cs typeface="Arial"/>
            </a:endParaRPr>
          </a:p>
          <a:p>
            <a:pPr marL="12700" marR="5080" indent="539115" algn="just">
              <a:lnSpc>
                <a:spcPts val="2760"/>
              </a:lnSpc>
              <a:spcBef>
                <a:spcPts val="5"/>
              </a:spcBef>
              <a:buFont typeface="Wingdings"/>
              <a:buChar char=""/>
              <a:tabLst>
                <a:tab pos="845185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будете володіти інформацією,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яка дозволить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вам, 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створювати</a:t>
            </a:r>
            <a:r>
              <a:rPr sz="2400" spc="46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рекламу</a:t>
            </a:r>
            <a:r>
              <a:rPr sz="2400" spc="44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у</a:t>
            </a:r>
            <a:r>
              <a:rPr sz="2400" spc="434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межах</a:t>
            </a:r>
            <a:r>
              <a:rPr sz="2400" spc="434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сучасного</a:t>
            </a:r>
            <a:r>
              <a:rPr sz="2400" spc="49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законодавства,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ts val="2760"/>
              </a:lnSpc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але сучасну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ефективну.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Навчитеся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розрізняти  маніпулятивні технології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у рекламній та PR -</a:t>
            </a:r>
            <a:r>
              <a:rPr sz="2400" spc="-5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комунікації.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83500" y="5252687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22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560389"/>
            <a:ext cx="8128000" cy="35681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19455" algn="just">
              <a:lnSpc>
                <a:spcPct val="111700"/>
              </a:lnSpc>
              <a:spcBef>
                <a:spcPts val="95"/>
              </a:spcBef>
              <a:buFont typeface="Wingdings"/>
              <a:buChar char=""/>
              <a:tabLst>
                <a:tab pos="1210945" algn="l"/>
              </a:tabLst>
            </a:pP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зможете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відрізняти рекламні технології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від </a:t>
            </a:r>
            <a:r>
              <a:rPr sz="2400" spc="5" dirty="0">
                <a:solidFill>
                  <a:srgbClr val="17365D"/>
                </a:solidFill>
                <a:latin typeface="Arial"/>
                <a:cs typeface="Arial"/>
              </a:rPr>
              <a:t>PR- 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технологій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</a:t>
            </a:r>
            <a:r>
              <a:rPr sz="2400" spc="1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пропаганди;</a:t>
            </a:r>
            <a:endParaRPr sz="2400">
              <a:latin typeface="Arial"/>
              <a:cs typeface="Arial"/>
            </a:endParaRPr>
          </a:p>
          <a:p>
            <a:pPr marL="12700" marR="5715" indent="719455" algn="just">
              <a:lnSpc>
                <a:spcPct val="143800"/>
              </a:lnSpc>
              <a:spcBef>
                <a:spcPts val="495"/>
              </a:spcBef>
              <a:buClr>
                <a:srgbClr val="000000"/>
              </a:buClr>
              <a:buSzPct val="108333"/>
              <a:buFont typeface="Wingdings"/>
              <a:buChar char=""/>
              <a:tabLst>
                <a:tab pos="1210945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проаналізуєте активи провідних медіахолдингів  України (StarLightMedia, 1+1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Media,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Media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Group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Ukraine, 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Inter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Media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Group);</a:t>
            </a:r>
            <a:endParaRPr sz="2400">
              <a:latin typeface="Arial"/>
              <a:cs typeface="Arial"/>
            </a:endParaRPr>
          </a:p>
          <a:p>
            <a:pPr marL="12700" marR="5080" indent="719455" algn="just">
              <a:lnSpc>
                <a:spcPct val="143400"/>
              </a:lnSpc>
              <a:spcBef>
                <a:spcPts val="95"/>
              </a:spcBef>
              <a:buClr>
                <a:srgbClr val="000000"/>
              </a:buClr>
              <a:buSzPct val="108333"/>
              <a:buFont typeface="Wingdings"/>
              <a:buChar char=""/>
              <a:tabLst>
                <a:tab pos="1210945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ознайомитеся із «проектами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впливу»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 «бізнес- 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проектами»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їх</a:t>
            </a:r>
            <a:r>
              <a:rPr sz="2400" spc="-2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власників.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0950" y="5373459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201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1" y="832004"/>
            <a:ext cx="8132445" cy="3263201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732155">
              <a:lnSpc>
                <a:spcPct val="100000"/>
              </a:lnSpc>
              <a:spcBef>
                <a:spcPts val="390"/>
              </a:spcBef>
            </a:pPr>
            <a:r>
              <a:rPr sz="2400" b="1" spc="-10" dirty="0">
                <a:solidFill>
                  <a:srgbClr val="17365D"/>
                </a:solidFill>
                <a:latin typeface="Arial"/>
                <a:cs typeface="Arial"/>
              </a:rPr>
              <a:t>Отримані </a:t>
            </a:r>
            <a:r>
              <a:rPr sz="2400" b="1" spc="-5" dirty="0">
                <a:solidFill>
                  <a:srgbClr val="17365D"/>
                </a:solidFill>
                <a:latin typeface="Arial"/>
                <a:cs typeface="Arial"/>
              </a:rPr>
              <a:t>знання </a:t>
            </a:r>
            <a:r>
              <a:rPr sz="2400" b="1" spc="-15" dirty="0">
                <a:solidFill>
                  <a:srgbClr val="17365D"/>
                </a:solidFill>
                <a:latin typeface="Arial"/>
                <a:cs typeface="Arial"/>
              </a:rPr>
              <a:t>та </a:t>
            </a:r>
            <a:r>
              <a:rPr sz="2400" b="1" spc="-10" dirty="0">
                <a:solidFill>
                  <a:srgbClr val="17365D"/>
                </a:solidFill>
                <a:latin typeface="Arial"/>
                <a:cs typeface="Arial"/>
              </a:rPr>
              <a:t>вміння</a:t>
            </a:r>
            <a:r>
              <a:rPr sz="2400" b="1" spc="6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7365D"/>
                </a:solidFill>
                <a:latin typeface="Arial"/>
                <a:cs typeface="Arial"/>
              </a:rPr>
              <a:t>дозволять:</a:t>
            </a:r>
            <a:endParaRPr sz="2400">
              <a:latin typeface="Arial"/>
              <a:cs typeface="Arial"/>
            </a:endParaRPr>
          </a:p>
          <a:p>
            <a:pPr marL="12700" marR="6350" indent="719455">
              <a:lnSpc>
                <a:spcPts val="3190"/>
              </a:lnSpc>
              <a:spcBef>
                <a:spcPts val="135"/>
              </a:spcBef>
              <a:buFont typeface="Wingdings"/>
              <a:buChar char=""/>
              <a:tabLst>
                <a:tab pos="1210310" algn="l"/>
                <a:tab pos="1210945" algn="l"/>
                <a:tab pos="2861945" algn="l"/>
                <a:tab pos="5292725" algn="l"/>
                <a:tab pos="6892290" algn="l"/>
                <a:tab pos="7477759" algn="l"/>
              </a:tabLst>
            </a:pP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ос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я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г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н</a:t>
            </a:r>
            <a:r>
              <a:rPr sz="2400" spc="-35" dirty="0">
                <a:solidFill>
                  <a:srgbClr val="17365D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ти	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гл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б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а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із</a:t>
            </a:r>
            <a:r>
              <a:rPr sz="2400" spc="25" dirty="0">
                <a:solidFill>
                  <a:srgbClr val="17365D"/>
                </a:solidFill>
                <a:latin typeface="Arial"/>
                <a:cs typeface="Arial"/>
              </a:rPr>
              <a:t>а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ц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ій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і	пр</a:t>
            </a:r>
            <a:r>
              <a:rPr sz="2400" spc="5" dirty="0">
                <a:solidFill>
                  <a:srgbClr val="17365D"/>
                </a:solidFill>
                <a:latin typeface="Arial"/>
                <a:cs typeface="Arial"/>
              </a:rPr>
              <a:t>о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ц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еси	в	м</a:t>
            </a:r>
            <a:r>
              <a:rPr sz="2400" spc="10" dirty="0">
                <a:solidFill>
                  <a:srgbClr val="17365D"/>
                </a:solidFill>
                <a:latin typeface="Arial"/>
                <a:cs typeface="Arial"/>
              </a:rPr>
              <a:t>а</a:t>
            </a:r>
            <a:r>
              <a:rPr sz="2400" spc="35" dirty="0">
                <a:solidFill>
                  <a:srgbClr val="17365D"/>
                </a:solidFill>
                <a:latin typeface="Arial"/>
                <a:cs typeface="Arial"/>
              </a:rPr>
              <a:t>с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- 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медійному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просторі</a:t>
            </a:r>
            <a:r>
              <a:rPr sz="2400" spc="-2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України;</a:t>
            </a:r>
            <a:endParaRPr sz="2400">
              <a:latin typeface="Arial"/>
              <a:cs typeface="Arial"/>
            </a:endParaRPr>
          </a:p>
          <a:p>
            <a:pPr marL="1210310" indent="-478790">
              <a:lnSpc>
                <a:spcPct val="100000"/>
              </a:lnSpc>
              <a:spcBef>
                <a:spcPts val="135"/>
              </a:spcBef>
              <a:buFont typeface="Wingdings"/>
              <a:buChar char=""/>
              <a:tabLst>
                <a:tab pos="1210310" algn="l"/>
                <a:tab pos="1210945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сформувати професійні компетентності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у</a:t>
            </a:r>
            <a:r>
              <a:rPr sz="2400" spc="41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межах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обраного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фаху:</a:t>
            </a:r>
            <a:endParaRPr sz="2400">
              <a:latin typeface="Arial"/>
              <a:cs typeface="Arial"/>
            </a:endParaRPr>
          </a:p>
          <a:p>
            <a:pPr marL="12700" indent="719455">
              <a:lnSpc>
                <a:spcPct val="100000"/>
              </a:lnSpc>
              <a:spcBef>
                <a:spcPts val="290"/>
              </a:spcBef>
              <a:buFont typeface="Wingdings"/>
              <a:buChar char=""/>
              <a:tabLst>
                <a:tab pos="1210310" algn="l"/>
                <a:tab pos="1210945" algn="l"/>
                <a:tab pos="3409315" algn="l"/>
                <a:tab pos="5347970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зрозуміти	сучасну	високотехнологічну</a:t>
            </a:r>
            <a:endParaRPr sz="2400">
              <a:latin typeface="Arial"/>
              <a:cs typeface="Arial"/>
            </a:endParaRPr>
          </a:p>
          <a:p>
            <a:pPr marL="12700" marR="14604">
              <a:lnSpc>
                <a:spcPct val="110000"/>
              </a:lnSpc>
              <a:spcBef>
                <a:spcPts val="30"/>
              </a:spcBef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комунікаційну політику брендів, що «ведуть полювання»  за кожним із</a:t>
            </a:r>
            <a:r>
              <a:rPr sz="2400" spc="1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нас.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97775" y="5156167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52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20033"/>
            <a:ext cx="8229600" cy="10522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534035" marR="5080" indent="-521970">
              <a:lnSpc>
                <a:spcPts val="1610"/>
              </a:lnSpc>
              <a:spcBef>
                <a:spcPts val="204"/>
              </a:spcBef>
            </a:pPr>
            <a:r>
              <a:rPr spc="-10" dirty="0"/>
              <a:t>Список праць </a:t>
            </a:r>
            <a:r>
              <a:rPr spc="-5" dirty="0"/>
              <a:t>автора цієї дисципліни </a:t>
            </a:r>
            <a:r>
              <a:rPr spc="-10" dirty="0"/>
              <a:t>із </a:t>
            </a:r>
            <a:r>
              <a:rPr spc="-5" dirty="0"/>
              <a:t>найактуальніших </a:t>
            </a:r>
            <a:r>
              <a:rPr spc="-10" dirty="0"/>
              <a:t>тем,  що </a:t>
            </a:r>
            <a:r>
              <a:rPr spc="-5" dirty="0"/>
              <a:t>винесені </a:t>
            </a:r>
            <a:r>
              <a:rPr spc="5" dirty="0"/>
              <a:t>на </a:t>
            </a:r>
            <a:r>
              <a:rPr spc="-5" dirty="0"/>
              <a:t>обговорення у межах цього</a:t>
            </a:r>
            <a:r>
              <a:rPr spc="15" dirty="0"/>
              <a:t> </a:t>
            </a:r>
            <a:r>
              <a:rPr spc="-10" dirty="0"/>
              <a:t>курсу: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573" y="1156981"/>
            <a:ext cx="8491855" cy="3237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220" indent="-171450">
              <a:lnSpc>
                <a:spcPts val="1405"/>
              </a:lnSpc>
              <a:spcBef>
                <a:spcPts val="100"/>
              </a:spcBef>
              <a:buAutoNum type="arabicPeriod"/>
              <a:tabLst>
                <a:tab pos="36385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Санакоєва Н.Д.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Теорія та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історія реклами. Запоріжжя: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Просвіта,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2014.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126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с</a:t>
            </a:r>
            <a:endParaRPr sz="1200">
              <a:latin typeface="Arial"/>
              <a:cs typeface="Arial"/>
            </a:endParaRPr>
          </a:p>
          <a:p>
            <a:pPr marL="12700" marR="12700" indent="179705">
              <a:lnSpc>
                <a:spcPts val="1390"/>
              </a:lnSpc>
              <a:spcBef>
                <a:spcPts val="50"/>
              </a:spcBef>
              <a:buAutoNum type="arabicPeriod"/>
              <a:tabLst>
                <a:tab pos="363855" algn="l"/>
                <a:tab pos="2184400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Санакоєва  Н., 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Кущ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С.	Медіахолдинги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інформаційному просторі України.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Соціальні  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2015. № 4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(24). С.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100-104.</a:t>
            </a:r>
            <a:endParaRPr sz="1200">
              <a:latin typeface="Arial"/>
              <a:cs typeface="Arial"/>
            </a:endParaRPr>
          </a:p>
          <a:p>
            <a:pPr marL="363220" indent="-171450">
              <a:lnSpc>
                <a:spcPts val="1310"/>
              </a:lnSpc>
              <a:buAutoNum type="arabicPeriod"/>
              <a:tabLst>
                <a:tab pos="363855" algn="l"/>
                <a:tab pos="6256655" algn="l"/>
                <a:tab pos="7294880" algn="l"/>
                <a:tab pos="7618095" algn="l"/>
                <a:tab pos="8022590" algn="l"/>
                <a:tab pos="830262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Санакоєва Н. Репрезентація транснаціональних рекламних холдингів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spc="1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Україні</a:t>
            </a:r>
            <a:r>
              <a:rPr sz="12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	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Proceedings	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of	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the	II	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70"/>
              </a:lnSpc>
              <a:spcBef>
                <a:spcPts val="80"/>
              </a:spcBef>
            </a:pP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International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Scientific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and Practical Conference "Modern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Scientific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Achievements and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Their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Practical Application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(October </a:t>
            </a:r>
            <a:r>
              <a:rPr sz="1200" i="1" spc="30" dirty="0">
                <a:solidFill>
                  <a:srgbClr val="333333"/>
                </a:solidFill>
                <a:latin typeface="Arial"/>
                <a:cs typeface="Arial"/>
              </a:rPr>
              <a:t>20- 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21, 2015, Dubai, UAE)".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Р.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12-17.</a:t>
            </a:r>
            <a:endParaRPr sz="1200">
              <a:latin typeface="Arial"/>
              <a:cs typeface="Arial"/>
            </a:endParaRPr>
          </a:p>
          <a:p>
            <a:pPr marL="12700" marR="15240" indent="179705">
              <a:lnSpc>
                <a:spcPts val="1370"/>
              </a:lnSpc>
              <a:spcBef>
                <a:spcPts val="25"/>
              </a:spcBef>
              <a:buAutoNum type="arabicPeriod" startAt="4"/>
              <a:tabLst>
                <a:tab pos="363855" algn="l"/>
                <a:tab pos="1256665" algn="l"/>
                <a:tab pos="1731645" algn="l"/>
                <a:tab pos="2629535" algn="l"/>
                <a:tab pos="2933700" algn="l"/>
                <a:tab pos="4042410" algn="l"/>
                <a:tab pos="4328795" algn="l"/>
                <a:tab pos="6266815" algn="l"/>
                <a:tab pos="7214234" algn="l"/>
                <a:tab pos="7424420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ак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є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а	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Н.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Д.,	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З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ар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ю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а	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	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С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п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15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сорс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во	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я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к	р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-к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і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а	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200" i="1" spc="-25" dirty="0">
                <a:solidFill>
                  <a:srgbClr val="333333"/>
                </a:solidFill>
                <a:latin typeface="Arial"/>
                <a:cs typeface="Arial"/>
              </a:rPr>
              <a:t>х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г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і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я	у	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д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і</a:t>
            </a:r>
            <a:r>
              <a:rPr sz="1200" i="1" spc="25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i="1" spc="-25" dirty="0">
                <a:solidFill>
                  <a:srgbClr val="333333"/>
                </a:solidFill>
                <a:latin typeface="Arial"/>
                <a:cs typeface="Arial"/>
              </a:rPr>
              <a:t>х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д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г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у 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Starlightmedia. 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Соціальні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№4. 2016.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124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r>
              <a:rPr sz="1200" spc="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128.</a:t>
            </a:r>
            <a:endParaRPr sz="1200">
              <a:latin typeface="Arial"/>
              <a:cs typeface="Arial"/>
            </a:endParaRPr>
          </a:p>
          <a:p>
            <a:pPr marL="363220" indent="-171450">
              <a:lnSpc>
                <a:spcPts val="1320"/>
              </a:lnSpc>
              <a:buAutoNum type="arabicPeriod" startAt="4"/>
              <a:tabLst>
                <a:tab pos="36385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Санакоєва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Н.Д.,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Кущ С. Транснаціональний медіабренд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«FORBES»: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позиціонування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специфіка реклами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«FORBES Україна».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Соціальні 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№4. 2016.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С.129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133.</a:t>
            </a:r>
            <a:endParaRPr sz="1200">
              <a:latin typeface="Arial"/>
              <a:cs typeface="Arial"/>
            </a:endParaRPr>
          </a:p>
          <a:p>
            <a:pPr marL="12700" marR="10160" indent="179705" algn="just">
              <a:lnSpc>
                <a:spcPct val="95900"/>
              </a:lnSpc>
              <a:spcBef>
                <a:spcPts val="35"/>
              </a:spcBef>
              <a:buAutoNum type="arabicPeriod" startAt="6"/>
              <a:tabLst>
                <a:tab pos="36385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Sanakoyeva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N.,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I.Stashchuk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ROLE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SOCIAL ADVERTISING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NATIONAL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MEDIA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EDUCATION  SYSTEM: UKRAINIAN EXPERIENCE.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Media4u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Magazine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(Czech Republic,Чехія)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, 2015. Р.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54-60.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Official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List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Reviewed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Journals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non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impact Periodicals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EBSCO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Publishing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Education Research Index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Family Polish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Scholarly</a:t>
            </a:r>
            <a:r>
              <a:rPr sz="12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Bibliography</a:t>
            </a:r>
            <a:endParaRPr sz="1200">
              <a:latin typeface="Arial"/>
              <a:cs typeface="Arial"/>
            </a:endParaRPr>
          </a:p>
          <a:p>
            <a:pPr marL="12700" indent="179705" algn="just">
              <a:lnSpc>
                <a:spcPts val="1345"/>
              </a:lnSpc>
              <a:buAutoNum type="arabicPeriod" startAt="6"/>
              <a:tabLst>
                <a:tab pos="36385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Санакоєва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Н.,</a:t>
            </a:r>
            <a:r>
              <a:rPr sz="12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Кущ</a:t>
            </a:r>
            <a:r>
              <a:rPr sz="12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Нейромаркетингові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технології</a:t>
            </a:r>
            <a:r>
              <a:rPr sz="12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сучасному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рекламному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дискурсі.</a:t>
            </a:r>
            <a:r>
              <a:rPr sz="12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Реклама:</a:t>
            </a:r>
            <a:r>
              <a:rPr sz="1200" i="1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інтеграція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теорії</a:t>
            </a:r>
            <a:endParaRPr sz="1200">
              <a:latin typeface="Arial"/>
              <a:cs typeface="Arial"/>
            </a:endParaRPr>
          </a:p>
          <a:p>
            <a:pPr marL="12700" marR="12065" algn="just">
              <a:lnSpc>
                <a:spcPts val="1370"/>
              </a:lnSpc>
              <a:spcBef>
                <a:spcPts val="80"/>
              </a:spcBef>
            </a:pP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практики. Тези доповідей. ХІ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Міжн.наук.-практ. конф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(м.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Київ, 23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листоп. 2017р.)/відп.ред. Є.В. Ромат.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Київ : Київ.  нац.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торг.-екон. ун-т, 2017. С.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115-117.</a:t>
            </a:r>
            <a:endParaRPr sz="1200">
              <a:latin typeface="Arial"/>
              <a:cs typeface="Arial"/>
            </a:endParaRPr>
          </a:p>
          <a:p>
            <a:pPr marL="12700" marR="8255" indent="179705" algn="just">
              <a:lnSpc>
                <a:spcPts val="1370"/>
              </a:lnSpc>
              <a:spcBef>
                <a:spcPts val="20"/>
              </a:spcBef>
              <a:buAutoNum type="arabicPeriod" startAt="8"/>
              <a:tabLst>
                <a:tab pos="36385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Санакоєва Н. Формування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мотиваційного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дискурсу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особистості засобами соціальної реклами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Соціальні 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№4. 2017.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216-223.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45400" y="5886838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987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716" y="467072"/>
            <a:ext cx="335407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200" b="0" spc="-5" dirty="0">
                <a:solidFill>
                  <a:srgbClr val="000000"/>
                </a:solidFill>
                <a:latin typeface="Arial Narrow"/>
                <a:cs typeface="Arial Narrow"/>
              </a:rPr>
              <a:t>Контакти:</a:t>
            </a:r>
            <a:endParaRPr sz="7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970" y="2799822"/>
            <a:ext cx="1917700" cy="3589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55916" y="5338415"/>
            <a:ext cx="981075" cy="13123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930" y="2016066"/>
            <a:ext cx="889170" cy="280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2521" y="1997094"/>
            <a:ext cx="1381771" cy="3017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740" y="1999559"/>
            <a:ext cx="878783" cy="2255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3791" y="1917026"/>
            <a:ext cx="106679" cy="4126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1" y="2282334"/>
            <a:ext cx="552449" cy="4126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8995" y="2282334"/>
            <a:ext cx="270509" cy="4126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1560" y="2282334"/>
            <a:ext cx="3089910" cy="4126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1954" y="2152955"/>
            <a:ext cx="4478020" cy="14663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709" y="2233289"/>
            <a:ext cx="1351914" cy="13301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22706" y="4178801"/>
            <a:ext cx="3559565" cy="30179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3554" y="4464041"/>
            <a:ext cx="2787014" cy="4126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8188" y="5065033"/>
            <a:ext cx="1713170" cy="3578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7251" y="5246699"/>
            <a:ext cx="74954" cy="275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366" y="5092560"/>
            <a:ext cx="253044" cy="2642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1111" y="5246699"/>
            <a:ext cx="74954" cy="275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6226" y="5092560"/>
            <a:ext cx="257192" cy="2642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387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Викладач курсу: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праць автора цієї дисципліни із найактуальніших тем,  що винесені на обговорення у межах цього курсу:</vt:lpstr>
      <vt:lpstr>Контакти: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denbs2018@gmail.com</dc:creator>
  <cp:lastModifiedBy>denbs2018@gmail.com</cp:lastModifiedBy>
  <cp:revision>2</cp:revision>
  <dcterms:created xsi:type="dcterms:W3CDTF">2020-11-22T18:16:46Z</dcterms:created>
  <dcterms:modified xsi:type="dcterms:W3CDTF">2020-11-22T18:44:40Z</dcterms:modified>
</cp:coreProperties>
</file>