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3" autoAdjust="0"/>
    <p:restoredTop sz="94636" autoAdjust="0"/>
  </p:normalViewPr>
  <p:slideViewPr>
    <p:cSldViewPr snapToGrid="0">
      <p:cViewPr varScale="1">
        <p:scale>
          <a:sx n="81" d="100"/>
          <a:sy n="81" d="100"/>
        </p:scale>
        <p:origin x="710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640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368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F9107E4E-4C2A-46B8-A094-E1A70CB4841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8735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711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9107E4E-4C2A-46B8-A094-E1A70CB4841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8443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97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0175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4488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133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45107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107E4E-4C2A-46B8-A094-E1A70CB4841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261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F9107E4E-4C2A-46B8-A094-E1A70CB48412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83F6EDF1-50EE-4FC6-AEFC-28200107FE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655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НЕВИПАДКОВІ МЕТОДИ ВІДБОРУ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28649" y="3996250"/>
            <a:ext cx="11058525" cy="1309255"/>
          </a:xfrm>
        </p:spPr>
        <p:txBody>
          <a:bodyPr>
            <a:normAutofit/>
          </a:bodyPr>
          <a:lstStyle/>
          <a:p>
            <a:r>
              <a:rPr lang="ru-RU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uk-UA" sz="4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СОЦІОЛОГІЧНИХ ДОСЛІДЖЕННЯХ</a:t>
            </a:r>
            <a:endParaRPr lang="ru-RU" sz="4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39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9125" y="495299"/>
            <a:ext cx="11068050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Планування невипадкових досліджень має включати попередній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скрінінг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(приклад: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Міжнародний проект «Україна – регіональне дослідження системи правосуддя у країнах Східного партнерства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Ipsos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жовтень 2019 – квітень 2020)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; «Я соромлюсь свого тіла»)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1) тестування процедур відбору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2) тестування інструментарію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3) перевірка кількості відмов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Проблема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побудови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статистичних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висновків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1) розрив між соціально-демографічними характеристиками генеральної та вибіркової сукупностей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2) участь добровольців (дає систематичну похибку, яка базується на схильності респондентів виражати позицію «за» або «проти»). Приклад: цільова аудиторія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блогерів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Instagram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3) непередбачувані показники кількості відмов та активності аудиторії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Процедури корегування: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1) зважування вибірки та використання зважувальних коефіцієнтів. Передбачає перевірку на репрезентативність кожної групи опитаних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2) вирівнювання вибірки: при онлайн-опитуваннях значущі характеристики моделюються на етапі планування та запрошення розсилаються лише потенційним респондентам.</a:t>
            </a:r>
            <a:endParaRPr lang="ru-RU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788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3350" y="284176"/>
            <a:ext cx="11849100" cy="1508760"/>
          </a:xfrm>
        </p:spPr>
        <p:txBody>
          <a:bodyPr>
            <a:normAutofit fontScale="90000"/>
          </a:bodyPr>
          <a:lstStyle/>
          <a:p>
            <a:r>
              <a:rPr lang="uk-UA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2</a:t>
            </a:r>
            <a:br>
              <a:rPr lang="uk-UA" sz="2000" b="1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підходи до побудови статистичних висновків.</a:t>
            </a:r>
            <a:r>
              <a:rPr lang="ru-RU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Їх особливості:</a:t>
            </a:r>
            <a:br>
              <a:rPr lang="ru-RU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відсутність необхідності у відборі респондентів внаслідок оперування великим масивом даних, який нівелює суміщення;</a:t>
            </a:r>
            <a:br>
              <a:rPr lang="ru-RU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відсутність витрат на проведення польового етапу дослідження.</a:t>
            </a:r>
            <a:br>
              <a:rPr lang="ru-RU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6725" y="2438400"/>
            <a:ext cx="3295650" cy="1743075"/>
          </a:xfrm>
          <a:prstGeom prst="rect">
            <a:avLst/>
          </a:prstGeo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210050" y="2147486"/>
            <a:ext cx="7400925" cy="3432319"/>
          </a:xfrm>
        </p:spPr>
        <p:txBody>
          <a:bodyPr>
            <a:normAutofit lnSpcReduction="10000"/>
          </a:bodyPr>
          <a:lstStyle/>
          <a:p>
            <a:r>
              <a:rPr lang="uk-UA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Дослідження соціальних медіа (</a:t>
            </a:r>
            <a:r>
              <a:rPr lang="en-US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research</a:t>
            </a:r>
            <a:r>
              <a:rPr lang="uk-UA" sz="19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збір контенту користувачів за допомогою програмного забезпечення. Одиницею аналізу виступає коментар, а не особа. Дозволяє виявляти специфіку сприйняття товарів та послуг, передбачувати поведінку покупців;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кореляції між </a:t>
            </a:r>
            <a:r>
              <a:rPr lang="uk-UA" sz="19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твітами</a:t>
            </a:r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електоральною і споживчою поведінкою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аналіз запитів у </a:t>
            </a:r>
            <a:r>
              <a:rPr lang="en-US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 </a:t>
            </a:r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(збір інформації у реальному часі, використовується у США для відстеження тенденцій захворювання ГРВІ)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19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використання фахівцями у професійній діяльності та повсякденному житті</a:t>
            </a:r>
            <a:endParaRPr lang="ru-RU" sz="19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2050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ПІДХОДИ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181600" y="2147486"/>
            <a:ext cx="6858000" cy="3432319"/>
          </a:xfrm>
        </p:spPr>
        <p:txBody>
          <a:bodyPr/>
          <a:lstStyle/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Крауд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-методи (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wisdom of crowds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або «мудрість натовпу». Використання великого масиву даних, які репрезентують різні групи, призводить до їх концентрації навколо середніх значень (закон великих чисел) та дозволяє зробити коректну оцінку явища/процесу.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Співвідношення раціонального та ірраціонального вибору (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Санжари).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0400" y="2014538"/>
            <a:ext cx="394335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0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НОВІ ПІДХОДИ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569" y="2147888"/>
            <a:ext cx="3435756" cy="2566988"/>
          </a:xfrm>
          <a:prstGeom prst="rect">
            <a:avLst/>
          </a:prstGeom>
        </p:spPr>
      </p:pic>
      <p:sp>
        <p:nvSpPr>
          <p:cNvPr id="6" name="AutoShape 4" descr="data:image/jpeg;base64,/9j/4AAQSkZJRgABAQAAAQABAAD/2wCEAAkGBxMTEhUTExIWFhUWGCEaGBgXGB0dIBgeIB0fHh0gGiAgIzQgGhsnHyAgITEhJSorLi4uGiA2ODMtNygtLisBCgoKDg0OGxAQGzcmICY4LS8tKzc4LS0vNS0vNS8tMi0yLTAtLS8tLS0tLy0vLSsvKyszLy0tLS8tLystLS0vLf/AABEIALEBHQMBIgACEQEDEQH/xAAbAAACAwEBAQAAAAAAAAAAAAAEBQADBgIBB//EAEUQAAICAQMDAgMFBQUGBQQDAQECAxESAAQhEyIxBUEyUWEGFCNCcTNSgZGhNGJyc8EVdLGys/AkNcPR4UOCwtKS8fIH/8QAGgEAAwEBAQEAAAAAAAAAAAAAAgMEAQAFBv/EADURAAEDAgMGBAUDBQEBAAAAAAEAAhEDIRIxQQQiUWFxkYGxwfATMjOh0QU0QiNDUuHxRBT/2gAMAwEAAhEDEQA/AMjDvVTcTSVJbyVar1gasVzID1DR5yaxZA0yfaYSygQySblIZI2YBcM8yFLEUIwqdMZHGwT44BB9a9MlUyMOGW1ayuZAvLq4Eqsi+Syt7mwBY0HtdirNuXCyJEsbko7hm6igFA1KGFnwaA4HJ8a96oxhbjZlryKjiV3vozI4nWFRLFKRJCecjGwLIRd8cD+9zXy0/TfruPSJtzNFG8sUyIknTAZQcapjZIBIPPnkEHm0e1mQCfdxRKFCpZJZrJNHDmg5USXmDQHnvvR+AbbHpOoEsgldet01lVaFRhrQSlx4YE3Q+hR8xaXZg9FmVvfRLh6iqxypOv7MISrrGrTL1oiYLxyIVO8MjAUo7aPAg9cfbqsYLOilir58tDIgGChlIQcWRyMhyOOWnp28iifqFAokp2XyCFmR1GQLUVKDJTGKTK6oAe+o7ePFpWTr5oa4oBmEUiB2Uxu64gkEqPiHJ0Z+bDEzl14poKr2258SmmR4WmIIV1EsUdxlu20JP4ZoobrnnmtvV23W2YvH1JHYbdVzpVkkLSJIqMhxa8lJVx4FjXYwTCJHfvh+FY5HWJZElRmjL4uVxYVkQAZfejpJudu0MEygoWh3gQSLwykLJ8Jq8WKhhTGivgeSh8ZkImjRaPY7OMMB0k4jGLZ5p1Tgs9FXaziOE55de0cUD6cVg++haZUpU6pFqxVkJPg2MqyAANe4JGq956iGn2yykLGY1eTKNSLkCmV/hPUyCL3HKq9q4P8ARdwIB95Uq7yVM60oVcQ1RMciQGux2DyKNrWsaXEATaboHWQvpUbLu0ldXMZgibqOOO1YsjlRFKVP/wDHkjyL4ULy7UglgDKWkQ49uMeTAHhWAbK+bBUc1iKt96o6iSIN/wCGaBijLEqgsFKmsVHBY4EEWAR8NAgv0eeHoRv+EDkIu9WxpYwJ7KKCS4ZDTiRbHnwAVJzgd0SVxGqv2G0YbbplmyMiBsxRVcuoRR5DAMTzx3D56sXBpu2Rg7vCxNKwXCEBCFIIKENJyGJBwsDzomacQ95Cv03JU9oAyxquOLiQm1WgSfY8+emRs243MvPtAGZrYsmIdq8BckyHA4TiqIHplxJE8+9lKTDXOTGVFMa0qWACvzs8jAjxfABFfEPGlDlZ2uSisbZI57T0yodviISwAQfNYH3Nnj7W7oAAZUOogcVbBTkVoWLW0N8ggqNdGaR41NYFcCPylUVR+yIoUuXTIAGNG/LaKDMjPilUGQyTr5KbfqPC8u424R0kYeCougbr8oNebIOL8UTo7ZzSQNKXkqMkII1vEt3GQ1z+exlV0oOqF37SRyqyUHkDmVCADg5ejYtgc759hX6cdBmGXwIgXEAG7Y8WALbgBgo4sj4arR0m2IfkPdl1U4jHFHenQtGetKcCbYyEdqhRkFJ/Ld0OLJv6aebP1A9svQZ2JUKgADxq4pnZRd0fPyB0i9J3pUzM0geN0BokhYwWLLftQxHivi+vNsyksyPiJAx5dxaYHuayKy4YgqRwefoNQYiZ9hRlkOuEV6tGS7q4UVeT8BVF+SDfn2U++jNr6arLFmSQppA7ck+xA5v2IH11V91jR4o+mS0jWjkPYaozk2Qp+ZPJvlDxYNDjdAxq8VAyuWEisjI5HatKwFOceSQCvgntB0r4kgBqH4ToWe+0+wlmdYwytAAHZIrLX8zY4v8AX20I+5kjibawQnua789PgGmI4y9/PHGtntAkcalghI5oH4cgTkxLHIgrVH2q9VSTqzu24ZgMu5CwBJxGI45UnwEAv+uqGVgLRPmUxlYgYSLBYuKCPb/iSv1JjRo8s18DG/P66v2mxG4mX7zSIbKx38h5Y+5+mmW09HcWIlIcuBcvcyo3IA4rgc4DQc2MT0oZ3JNSOAL/AMI8V9T/AF1Ww4uvkj+JJMZ8feS93aBUkchljQH4eTXzA9h9dYD1D1NpeAKUeAPJ/X563c2xmaKXCeApJSOSWJoiyQariyPlr37K+gbVWOXe9drNQBPviD51JtLatTda6G68egTqD6dIFxuVidn6GzKHkOCHxfk/oNHuyRLQpB/Nm/8AbT5R94eVbEVAkNwSSDQr5DSbbfZ9viYZn5nx/wDOqqGzN2cYaTROpPu6aa2O9QxyS3rO99MYr7sf9TqbHY5uEjGbsas+BrQ+u7XbI4JfgKPwl+fP8vbQG+3+caLGnRVDed0T8q99GWTvuuR0t0BsEbamIboge+653uxijWaPcOROgGAX4fFgazkkDKASpAPgkUD+nz0fud8uRbmRz5Z9V+oesSzIkbkFY/hoVWvB/UnUahJLt4ZRfuqaQcEu1NTU14ievoE25ZtskoSB5545Y5GY97BeXckuFzrEjIMSciD7a827I+3jLoanLrBQzeIRurdjEgBy2Q/LwbuybWdOXcxncyWxy6SkGMFnAUgKvxOe4WAv5hzxWitxtOjt4sjPHKrOQxzwQgWEjI7QXFElSSCvPnj6JtGnUAwOsZtmRnHZTclzs960Uu5lImkNKWKRirJFtPyQhPJ4sFq9rGnW02207ZIeksZgzlPUJaJyGLKyG1qwE+FPpekkMcTJAfvCiSWKQbgu4rHqlQrKCCXoCQBmF0vnQ/pU8kW13LROpCSxkNkwZeXXJRVFXHae4GhRBGvPeHMdB6T9kRaHJz1F3N2t9YySZI1EMT1GLKxCBQqsMb4JJ5vQD7neIyFWnnSTuIoOHLJ3LVOP2YoZA0FJAoaLO5XdxdQsoakjKGZAsdLQIEgWrxJxVnuzoWDcyxu0rICMenKqREKqlemgGLKCSh4xYN55HnVNI4mwPDqhAgrWbmd4tiDs9uu4Ee8mSuk0hSMFzHZSnUU5o2OHPz0lk9KXeemvNDt0hn+9EPGrOephA0hEatbZckhLPwmqs2NL6up3TQiyY/wopY5ZAXKPIQ2eRcK2djlqwjBschwPXJJIoTLO6NJcsYzkkwAeVchkvDBAy1kT+GvjNtTOa4uPNb8qSbbZMm6gdjNG8O3RkWRApeRHVXiTIxh1AYnhiSLFm9cL9n2ilQEiTkRBBQMobq8AX2H8MKfkzeeNG/7Wx3MO2DIqzdskkfYQ8siB2DJiB3QobAqrsNob0redYy7kmOKJJ4JHyZ8l4ZRgUT4n7iW7e4Xxd6CmHMOaN1wq5Ydx1OVlEY2khRmS7z21PmR+ZzxTMSpZPYAGfZTcoUVXVCEErkmrrFT8uStMRl+95Wr09sQr0yWNDOOOwilVwYP1AB3ohFguLWrIvm31SVYn9LnCxBzEZyqgjKbNGpgo7bPHA4t+Pm3ZycRtM24XQPIIAVfosv4jGTGLplGObZDuoLdYqvY/k1yvnyNONttkjxjQxLJIqv0w6CR8kWiVFZsVBYhAeXNWRZQxYHPAkLLKFtMTSlcyVNsVOUatYNUOfhoMvTjFLuo5emHl2rIuQkZDUYRUDqysHJYlTjgew69CpLbjh10HRSPaHAgpRvt3m/R4ZSyUzBglvGrfxJYAqVommAYh+KkSSAKjSmzicRl3ZFse3jEkuQykA8kaq38TM87vnj1opaHP4eEhjB4zWhitmqtrsjTrbSwmVXAa3duEBzXkgkBj+RBz7A3yeBp1NxaySNB3zRPtYKudmVQrGye2l4t+e1QOABzwK5+VEaDh2zO/bMQojVqRWwZjyqX+YAGNsaIIY+K0dLOu4SPpgKPxAfJxTEgG/HWJ5q7sc8AnXm8YKQVtBn0wtEd2RUKTXwA3QAoDx8gxjjGEW4pNx1K63+4KhCsjllFsQOWYnEEm7biu3jzXzrraestLkxITJ2LnGwGGDDiuHs358FvBAOhI4bZWBK1dOc0yHUTEgEfDjHfJr8TwKrRE0S4K7OygyJEuKqSWKkqX5GK0oHgmj9NA4jUe+izABbVdv6qC/YSDd2oJwor8ubF0oHg3V+NF7hgixLa9RbxMYVFUMwJJZQFQhxZ/5XIB1l/UPUJYHaNUD4zOljyShp6IA/evKh5/SmG3ikLDIG1e+SQFIprN1Ysk3wLDDihfOpgkHREaYYE33PqMmYKOclxJdgVApcqQP4YYuGVgzN4NChq5nUuWuRpACGNElqs+eAMQayAqgwr4RpPD6hhcaljYKApQ6eXAaz2gi/Fi7/jovebm5crCozBiDYeqB5APDEi/Pwn3Js58OHYRwSzTBFskwiPUMYbGOIgqMQACbUkH+8fIB4Ne1c3iRWiMUyxHsFp8RNe4B9vHiv8AQAw78lcxS92IYNTEkAiyeT22OPFA+2h4XtiQGBPn3P8AXhQfr3HzrQwnO0Kd9MaLr1PZWyYuApW+e7EgkEKgA548t4vXG3QIwONsv5yLZh8m9lGjNvtMiBWOQNZHlqIXtHkjkCrHg/UgX7S+p7baqqvJNbBiY4qHUBNAl2W40r2By7q9tdU2ptNu8VjGPcQ0BAesep7VZckjykIFxhRd/UDgHWf9Y30p5mcQqfCA29foPH8a0v8AU/XZOBFt12qutjENk6+LLty189wrQm09B3ExvBhfNvfP+p0gfqDnbtFpJ+3dekzZ2sGJ5j3281Q/qCr+zXn95uT/APGhDnIfdjrU7T0HaxhvvG5XILYCm+fkR7/prn077SQQOcIMlKkfI6Gox9T9zUgf4hOFQf22zzS6X7NSrCs7MgVjVXyP10LjAqOCWaT8pHgfrr1trPKMsX6ZJIJPaP09te+rekdBY26qP1BdKfh/XSHgUmOdTo2/yPDkCmAyYc6/JK9TU1NeInr6c3p6QzdMSxL6fOjTw9RoWAYR1dTKWJLrhSkNRHPGk0eyO528u7YSM7SFVi28QwRlRDk4HwqwNcDypN+dGeheobgbQGXdLFtUlWIEF1kUgPJSmONrX8RiQ93QFitXb+Jl3IggijQcEz9KKVmP3dZC1yYhAU7yO2rc8mxr22zRJw59suvFI6pfIvSmh2Uu2Rnhlxaj+2cy5C7ocqRFbX2/Ktder7OOPa7pgGuSYYgKiiMiRwVcRylcOxgtrVqSPr6m9jefeyRo5iVHeA07GCQ0VYYkhLIvM+MV5GgPVN1PNApXuDDOfHpkl1ZlBcJGrjg5DIsO+7sGgrPD4MRx6m/FcAZTuH0aCKFdwrdNJVRFE3UYTPjG7K8fQJANti6tVhSLGvPUt3Om9AlxDBy1FqjBcBQwx+AgU2RtgQh+mim3TKk4hlYmGCJpZYwwRiqRqKPVMZfHtFxjLE+PIVztJuDHOsxkbrKgd0WFi55UWpZeApsnwABXItFLcmfcriJRI2sa5B41U9g+8SJG6SYdQEW5RY2ZWj4DZfg+92e593HE25bvjTrGMIxJ6MiSMaZA/cTGqnPvAa7u+QxuZS4iMZZGiaSIdVZQWTMLICODgcxhXAvt99cRbeKbbyM8oDykvNLI4oT3K0YAMfOan8r/AJ2JFLwRIjGOMH0XRxRUJC7iELIU+8VtwAcGjRnR0cHyB1LQ5L4U8c6Xemev3JO6K0bMUmAV6tYlJlR2VQTmOfAGXy0/3m4EskO8IJKTdR0/aZM0gaSICg1AthRB4Y1kBpSvpqR7eWJ4Q7xfhkrGtu06loGLsA8ZU4grZ8URzqeo6H4kTIIhX7nfxzTqUEouLcMVC+z7cAMQAeHOSsQaAo2taoj9OlaaJzKOo0cmAo2FWMOjKFJLWJKVaHKEUedHfYr0hU3FTRqZVhnSNQyOjyBXDKxjJyYB1FMQe6v3dMdks0kE53W0O2MUm3dSRMFJ6yoe2ViKpjeNe2q9nqRIA1H49UDrFCemwnrGJ1AdXTtUmq6NAkNyG7lbIrYOf6adokUSogEYMzRvI0pDZEyDHy1ksoZvccPwvgLfs3skVJHd4wXd5CA3IUO8a/UoMWb3/L4s6D3m/hMsonZlYTjKO/yxGo/Cnt/aZEMDZFA6tn4jQeIFuKlmahHBd+pTpGJXNd6IGv4g6mPE2FADBQxxXjK7saD9C9RLv1ZC2eR6ZwDAUDJQsG3LAHmvnz4DNVEmYcpIBPgkbgKBTwj4WBfM21DEii4Pmtden+lKGlDAqhwAVe2naJeSGxCsTziPhLEUK0xlRhDmkZZeSYbNl2a9gnjLVAiqiswoLY7vAW+28j9Bai+BehZIneRmdaxMbHw5yUN1ACG4OdqfmAfcEk7bSRfdpAFjEiOigd1iz+ICHHJ7VU0vtQPIAqkdVFNgCzsD3D4SMTZPNUKs+c1AquDa44iAOXPikG1xmoyNar9OPcYgNd/IABWyuq5B8HVe13hyJMjIAWBKPhRAsAkCjyB+Uiyfbx7u/TycMJGqWNZCgFZDJwc7IK+Ca97NA1Q6SNsWZSxxUkggAg4mx7efiJ48nhcudgObdYBBtcqzexqc5mOWUuHcq2QUHI8+RQxIr58k6Gd2kb8wjFlips/mAXK/iJWqHPI/h2lYHPLpuSvKsgCkUt1zRWzxVliLAOptdmGZyh7lDPljySLcgkngnmiCfI+ujFgZ0XHic1WkYBsKAByAOfdSSBXFhBQFNYHN6kzhbzYrYAquSb4/Qcj5eRfHmzaSgrRBUkfDzYsAkMD4JyCnngAEVdi7okDqBWpryaqXkhe08jyPIsiqvnnQ49PNY63zFUBeKLMg4IAsk/MgC8vfj9b8cm7iAYiTkDtUigF5JIA7uSAtMBXnjg0KX2f4fUtvhBbil5cqFLXeQqyOOGvjQkjLfwKOAO2x4NiiTke43rgwvO6eqHEE23/qDgkL3ZJi4Jo4kqKB4rtHkfu3xoODb7dWBjgLSezSuZBH70gPw187/X6UsqhVxtrQZZEVZs0OP0+vj2vVU8hjVmbIIqlqQNYHixdgc0f4+9XrDSpBox6cV28bNWknZZmJsF1jqMPQ4FkqT8YW+eCPHyGke7h6kMqfeSklAqIlKIfmpNHI1V9/8+dZeT7Ts3bt4C1fmYZE/UgeP56oEO93B7nPPsD/AMcP/wAiNS/Fp3bTBI5CB3RN2dzbuIHX8Lve7Pb7V8ZGMsgCt545AYX/AD0P676/HNL1I4FQ4gHweR78f98aZejfZWMuDP1Gj/MVFfQGxdi/kSfppnB9jNsud9SQUQCeMfkeKB+fP8tcTtMgNAb9z6iU741Fp3iSVht16pLIoRmOCmwvgDQscTN8Kk0L4F62U/o+yhHdKpb+81/0XSvdevmKVxtiojIxHYBYrn6+dR1tntj2ipfgLqhlXFZjfQLO6mpqa8dUr7D9t54NjNUK9NpYYm6UbSRrZ6gZ8Y5EX2Arn+Fm0m4igleSdTN95yTtfcCBkToqCcpQQwyyUCz2Y376L9QSR9xnMkj7cohaR0eYqOnkaZSSVVie1yatvcHWej3e3lkeWfPNySQ7UMibtXUUD54Irnxr22sYW/1M4z9FK2QE22PosMbTfd5nmDmTbnpmJysbJEciMhkSWYBl4/DOlu2hfbw+pRpNYidBkti8ZwodCDQN/wBD50T6NDuyCsUsaxhs7Ml53ioFKuTml8lSK+WnMsES7iONtvErW8skCw7ch4zI8hXqSlGixTs9iBHdDScAExfXtxTMQWdIhmWDdymlV0ikRmZ+oUClgTiCgZLIovyasedDesTxkEdJBP1wyBIkjQRkN2h42GataEMQKANNzpjuF2p2ZZoiqiMRqMWDDdCNbZqlrkhmtkHaa9tH7P7KbeZdrkGRH2weSb7wgp8JWrpuC1Hpn4aFBiPhOgLpBDhMZHgikC6WPMT6nIpM4WJZUj4ZniXB6BBViVtiCT+8ST76zZzO3NKVQEZGnqQgsAbrEFAxHkfF7860qbd/9pPJcuFyATMlc9Mju7VFG68L5HjV/pD/APgR3gkbedfJpB+KSkg6wtzZKkxnl081pLsQJHTyWgoeEqI9sVmaR5UJlQ1iuQKZcnEOOmLJNnFTXNa92P2o6bs4iKrDKJcUlMeRIjRssFwdWMYYih8Rrzr3ZRTO+2aKRbTZZNRkBZBK6lT0rcuCQBj+VAfpof75Btd1Iu620cgLRPQUtSMuTfHi5Yo4NNXcORxoTU3ROYWYbon1GaVp7YPhDBmcnypmAtwciSWKjzzY8CqDL0l3MCLPKRMs9HIpZwjEyKGumJYAEswrMC9IxA5ZArARy7cxM3UEis8SAv4LlayVqABGXAGi9htAMPvMjdcbmTDknqSKApVmKEEh1jo2f2nw0b02g7z8ULwmfrUbmHcOwSMRlMQQRQFxE0b7TmxC1yGBvwCLtvUhEu43Cofxpcm/EZGxZ2ZACLFdhBFDy12Kq/0/v3AQy5hdzAAGVSLEbAgBaU4E4tQHCIfatC+uxKWlOMRKmAElly+B7zKirsDIA1wPJ8epRDHEBw4R9kkWsme8jaSLenIp+O7ENfYDLC1LgpB8fFfbiKoEnXHp2xEasubABwWDx4krwcSLyN8Ch7k+CNEQbIxOoanLj8Qn3bPg5EXfsEAslifPGutxspZXACAJMq4usqdZ7kXPFXbJP/qKVod1/ppow090Gx9/lJc4vEBHbfcxS7iNUmg6QjPUiZFz6hMgDGTCgxZlFhwbJ+fObUZxoxUZFQBiLC5SDkKCSPK0aq5GFigur91PFFABG2NXjaOLZY3N5Mg7wyoqsGNiSivHFqGrSy3UIZZEY05jMYNIh5yCGQUO7OuCvBUxh3m++KLDxQMvr0jCmvheyyee7kICQZOWsLZ+Hm9Hj1N6CFQKJKBu4hbB4VQVAByFkWFFccA17USBlD5BV7cu3tIZY3Xgg+KIN2KUn2IpRUDEmQMJCGKEN28sxWxVPeYHH9dOwsJy7ITAyRkcilu5CaHF9qisQKUcYlQHpaU837HXscAjLNZphZJxqjlyR+6VJHuPevlbGipt2fKqOIDAISygMCAT5PApQfhBN0ap2mDKW7iATxiCD7Y2pJPwngkDErwcuRLonhlCVhm69BAoAg89vA9uD9DxYoeMTx515/tJSMMQS0a0wN3Grkgn59zEA8Hkce+u5NqynMOykEWAUaiy8ZLbFSRbV2khzyTeqnkJJBUEtdHgNXN1XP8AAH2vjWtGO/uVhDRzXM22IY0BiRXAo2MSeTyfJ+d2PN3rtIlThvN8EcBv0sHn9P6aqIPIsKKsc0PPPJ979vrqxN2pVIrJIyPAJ+IrfweSMa4979udNyETKEycgvYpwrAlSwuzde/zv24+X/Hn2fbrK5YRuwCgENdVQBJQEoL+VcfSuOSpIICuK5Fmr44r3o/wb21THvcLGY7gclWIk0RQusmUgE/Ic+OdKqhkYnAeOS1rXaK5Ihg1KAoGRVV4NHwFHNi/YarXdyAiRY8QlG5ZFUC/HCWf51/7D+rbzcSte3h5YsWaUBa8eAW+h8j5VzpXufTt7OpWaUYXZUL7izzYFnknydT1K7jam0nwAHcpjKYzcR6pnJ9pkTK9yDdV0ogT7fnky/S6/ldayfr/AKy8sjBJpTD+VXY/IXY8eRpkv2UCmnZr9waT+jD/AF0bsvQNqGHUIC2LPcTV+3BXUr9l2iqLw3xk/ZOa6iwyLnoFhtTX0DcwQujRrFt62yyOrMxVpFBsWFAs18z/AAGs5uvtBnDJENvCgfE2i0Vo3/G9Q1tkbSs9/SxVLKpfkEi1NTU1AnL6B6j6SrzBmhCbZEhDP1YFZ8oiQylnCFpKLkWfB8ap20G9igaKGHpXIrNKNwgzV4w0aA5BXWgziieHP6mr1D7TAu3RKvCcKTcIjfApVKUp01xViooePfnRCetpJvGgbcBtoxFM8cAUGOMrGcWixRQOygF8+des+o4tbiMwkgclVJvN1I88e4RlMUJciONQUKx2hJUWY24LclTdnxwb6L6m25gmdn6UW3RQxC5E5KIjzwCHZiMLWlarxFaS+l+ptNPPJNKod9tKAwVAOIGUJXjlQEFc3XnTL7NejI0CkTkHdfhyEdMrAFlRlZwzg+VDH+6SPrpbsbTIsLTkuLWmyGRTNGQkoO3DgETZKI3o4VhZ5AKqbPxVXvpg+xiUQD7y0XRjYG5Ih56rPHgwEhJkbDuUgqzE8Cjn1iYbJ6nWvvSApQFnB8XDXdDmxjXIN6bfaL0x4YWtyelMEd5IADuCzStmjl2LgVyBjYKE2QKOq9zjvDtY/ZcBGRTWWI4dR5iwjiDmBQgkRWfC/wAGVFI4Q+/Drxor1OR8Jryc47s3Hl0PimJ63cR1DyVv3w5PnWb232flSbdJHIMUVFfpxM/UWTFqwUlgvAsg2OPnrn10P0dzEyQj7s0MVrdjHNQVtbOXvbA2PB1K90C+aIC6e731nazyB06EjNMku3TBw6KZCJI5SwKAYflFjwQPGlG22kZ2hMiJ1CNzVoGaYolhuoRcfTIur7gp450H6dsi8uzYJDim3Er9pIkVJnDZqI7aT8nhvhByPty0UsEG9izoVE9KzAVLRBogEgowUggHkWOOEF8i4RwjEeYy7eQlsItsj28yEAuMcl6rFAWIXtNfD4FDRG7gpo2mjMCRzSuy5KemXVOiWwBcZSIQTibCj52dJ6l932/qX3VNlKoySLqLuJFpXwYCl4KoSaF/P6Urj9NfdyT7fqSFdruZTKDnIZY0YmNbvIkBZRd+XjHJNittN9OC7W46JWIG6aegempDW4WeRo5ZIpmYKoUsZMCuZpgcnJ4RbUEV76kXown3ck7PG4UJEig8BsPDP3D4uLN2R4I41ndx9n5UdoTGWrcqVHUByiBdM/zPQzTuVTwTxY4bf7UjhQrfSRGQiTpBxTg00SqGSyoIEjs7Hu8UF1YHCZBiIjoRqp3sdMjVH+oHpqjM0SIwkZiEcM98jGJvdcc82AAxvJVOIBg+1kMXRijjMrQPioQlbCyE8tzkWbmgvhqJu9dbTcoSR1WaUSqrZJIWVmaPtJCL1WYRt+I3cMPfzoL1qdnAhchB1IoycZDgOmjE8tTsp4LEZMvN0dU0Ye4NcLe78Tms+EIuhfUA86QkFpHZpGcMECl+MFv3NFlAYk0OAPGjN4JDA0SFWjoAHg8cMKAYqrFOma9sZCOCCa9p6ceilyIAFJP4S2pcDEli9qFssCcbrgMDona+nEVciSKCAWo3RIBBp/hC/PxkeDdaqxsaA0ZAmLc1jivYdxY71X4gGyUk3eVFR2sKBxoDjKvGvUgXDK2bG8RKxBqgSeQcFJvwfl786ogCIwDzJbVQMgBUD4eFWyRwo5+R54ozcbjtKiS8cmdSMqrFiSCbNA1z8x7cDC4A7pSbnRcR7YuA0bXT2vGYVuPHUJF1x9KP6GlmcmjCw54LlMBRZeADYGVjgEgVxyKbGYsjKrTyKYlixATDKNwWemkok4n8v8eRard73pYlo3VSaLEgY814Sy3bj7fK+bOgY9zzE/lbhPBSXczSXG0SICVZnIJLFQFF44/ChYXXOI1ZFHyWZhQUkkswACjJuUGXwg0Rz44PI1SsuQyVcrGVgMaPZyMvNAk8jnADywJ8l3jqxK5Aij2qy17V2m/GVE+eOK8Owg2AQw5RtsqyEM4zsZMQGPw2CD8VVwAR4/jRscqlVV1YKQ+fPBsApZHPBHjir99CpumcEsju+IJOQsEsBxZv5iiOOB9NVZ80wRSfNkWOeOQeT7f93oy0EQUJxcUbtZEz5agTRxONjmuV8C/p9fbXu+lIZwtN47iQTx/eAIJHj20DKWB8AGz4bj5Ghx9Of01VudpE9GRVYKKXycb5F/zJvn+RGhe2DLVkTmu99vwjujTxAqzC88vHHIUrR48f10tk9Zh8dck/3I//ANgw/rozcQwxKoC7cY33DDI38+Pb27vf21z99VfG4hAPPGBr+t/9/oNSY36uH3/ITg1ug99iqZvXM77dzIT5IUICKAF4UP6aD9QlaWFo02bKxZWEjSDID3HPNHj3/X2o+OePLv3CAGzkFJ9rFkX71dfP2vQrsSD/AOMSlFnCCVqHuSSpAGgeGluFzpHKB9yUTbGQPP0Cz+6+zm5jWN2jJEt413eDXNeNL95tHido5FKuvBU+RrSmZCp/8XM2Auo4aC/X2Ci/fQU252skhkmeeVm8khQSaoXz+moK2yUz8rgOp0+6rZUd/IdgfVINTUOpry09fQvVPS5n2iI0kTDaQGdSDITJFMyBQMkGGPArQs25kG39NlcIwhkcRqXcswWRWprXFUHCgAng+NPJvs+8E6StK+7j3EAkxuRerHanCS5A1Vjjd80SONI9t6aI5WRozN0VZ2hlzChSAxIAIx7ebDG6v5X9CxuIQbxfvYjLipsY0R32lnyG420u4GXWBbrTTzCMoXBWIDbDEG6Jvwo1UzyJutw8iIX2m2EUuMpDvQWAyxOYzT2wbuo8nzzph6FvCy9pnKksS8sshIVcVOJtY6BZbF2Cy2eRoB9nB1JAwYNuLJUDPjMkBHEuPOIJDseRXsCZ/wD5y15B8x46Lg8IdvVbO33whDptpBE6zSB5Jc+pJ3t0guOOSjyRQ0T9mogke1Q7eKTrPJKDaU6pWUc2cLMAMG+C/jNaUK8hQQJtEp7rtOTFQbaywsgZdw+utZufQI1ghlBYMGaIoiophlSN5HYN1wEVasqxs4n94VlamGbp58+miLEFmT6MzxwbeNYM5pXeKZcl4AoxtcYfhhYuxz7aM9P26MFmaGFertSqIFUkvDTSSqpiMIZhG4piD3HnTPadKT8cI7FuoYRMyO+KZV0y03b/AHrVvhNHnQU26eGFkaOIRBXXcpCwYo8uYQquXCjsGIIFqfnpNWmBOKx5/iEQch/VdkY3VUESNvFhfayIaMQJxLGkBTqGyVQUCTxrn1D1GGSR5hECkO4ynjZEUtEzqojGPE2JB73ogsCPeuJBW52yyQypnAscTTILyLERyCNmKhBYAF1xY1xP6cZF3WCouYKqCuJL7ZFedgEUogamOOQFkfLUdVoERwRtPFe7P1X1JZIYxu5iZNuzoPvEgBBSQgnn41o0Pmq8++iPSJYZGaXpMOq8jKciSBFCHmyOYKckPkMyflxpxv8AaxpOsfQUM7biNGEaDpYdN+moaHF1C5IHo31DyOdIdr6xDMypBthA+YaM9lKc+e4IGplIBLEgBfGjoNcXYRqhdELRyeuJBll1iFlQsbyIV1WWILlPZOKE9S15A7dUbnoyySRyQzMwkjicZAi7CqP24DCw9MMQuY7T7T0vaxbgbiKdU28vUkCSPHmrENYObRj4VBUd44J7fmy3vopg6kh20Uil2lpFUjFcDjYjNVzjRUEsb16NNoERPLT0SDUaHYdUi9SKxXIiSqeGdiw5Zo2ELcyHICRXJ7VGPBU8aG9Tgl6Tu6uAoCmunQmjcQ5BRxgEGFAeea99M/TJ4tySqbeJ34b8XpguFwssRHWSqGAC8U3IPJ0Bu2jWfpsgCrNG/bGriRRGvsMb6g7yAvBY8atpteHYSLjO+nJdiCK9CR5VPSWXIOgAYxGhjHdZHjtjlCmuAFFjkakM0xiVl8tljSwggtJ+GaA7QZFpv0Htq/0vYxwkDqITbRmoTZYurLYyOQpWAI5okKTwdc+l+lTsoLLEYlx4K5C0QqWQE0XJYk/3lN+NDgDS53SJzQYwqtvuyShfqhI1sGo/hBQPkKPiZEAocj28nVk/qJZQqhzEyhWLAWo7hJ5PlQyeQQbNl6BHm89ORRMKgJIkUBdvyG72ABvzRFEe44sJZXy+mPnIDGqplJ3dMLSsRyBfFAWq+1mtEymHX9f9LC5HxbXcAKZokFOGOIQkXIkjgizXlfFfELvyCZQKoQRFgpLMUUgsFNi/NBvP/wBx5u9Xf7OSQBWwWr5wSwS5OIs+FZQnAPDrQPOh9rsXVu2CNlvyUT3eQ8dw/KyV44IHGsBnQSPBZc6qvYbIKexUBHvRFdygfS7QcfMH63GiUEkYrnTGg3cDTgij8gT87HzJuj0yJV/DKAm7UkJlysV1z7F+B8vnyDf0qIxx5odxj4JZCca96Lcc8hbvkmm4dcoC1x1XSwRgnk/UKrfM0AcvmP6D5DRr7egJA9cA0BIT3KG9h+6fnxz+mle13Cl6VnYDk3jXgeCDz/8A6POrsmcAE9QJeIDBhWVGwV7f4c9v11z2u0KUW3ur9xOSqJTEpZsR/OuR2iqr+v8ADQvp0kJfqvFmBQ7oMv05KHnz5+evYYo8hSoQeO5efPNdtD2H0r31zLDHY/CWvniv+oH/AHf6aWWuLS23ZdYcVX636nDF3HatGl1YiUAsSx48e3HIs486X7X7YwKwJSSr57V//bn517/102l2m3FholBIFHBOO4G+DZ4BHHz1QfTtuPKr547dJDKsQ1wA6I5p6g90BL9s4cyVSSrJANcC+OMv00r9U+18zO3RbCMqBiUW/hAb58Fr9/fWlf06BgiqsSfMtH9Sefc/L+GvG9IDGPBtoqgU2UXJORNnwTwQLv28+aXUp7QQBi7BEx1AGcPdYxPtHuQsiZjGRCjDFfB/hwdJ9PZ91Iqlm2cardZGEgX8r8X9NUeuesjcCMCCOLprj+GKy+p15e0ARLnku4EK9lshASnU1NTUSYvsP2rjilPpscsTx7cxpAsjuucbEgESKCKYKEJuhTn6azDbqSaXcOskCyouNuyqZlJ6bAEsEIw5N+RpttPXWbcR7dV26xtIV6dKrCRlRDRAbDvUVZsgEE86m39YZodyshdBDKitP18JBy4CK0cDHAlWJFfLnXvU3Pa0iPvxPqpIjIKiOJIYkZd0Hm4Jij3O2iEZdWDEMysHPA8GwaPkCidltIYGmD7rqQ7qNottnLIcqmUMSViZR3IQGFfpzY5SOT76JhuI1LQLGq5s7yo22PfISEJoDJsgO4AfLRf2cnk20Ead24WN2cIgkjkALig3JBXjLGuMzZ5Okj5pLT7vmeaKQAkHqiT7JCpnW42aJESMEoGMl1KyWFvKqIJyaq50w3P2ridYYSWeATytJKQ4cggxqxK1eaMcgAT3H3rXnqghQSmZ7ylV2QMC5LJmCxJ5xzdMaIBV786WqIp/u8bSv09xOzSrSgpj2piFU4gh245GmvZj3o8fCVzbpgoCTQRUQm3JfcBJZYkjDlcGRpZAVYhr4YXY4POs7Fsnhg3sckZzURWQ4pO6xYD06kHghW5o2NaldmIno5/eJoggilR5EkEZjCfDACSEB+EcYizzyHuN7spDMVzkMgbq8TZNSDp4UQgRXHGY8AanJc5wxCT4owYXX2rnjXpyYBht5448AFuGNRIRCxErZE4+eOYz89B+neoAbbdnBhHlIzqwWm6y4wKzG2DgguAvkAkkAaaerKdw8EYV3DSCdBIWI6KZh1e5XLyE0vwg2G/e0J9oNws8O4aQGOTBGCtlaqlLGXLfFI6nHg+OfblfwvmdwEePTotLslRsZ7l2yPFGzTbNQjlh2lXdsjnEwDEIYz2nzeXOm/32IQxziCKMPRCgJigkMgBiJjFyoCCQSQMBxqv1faqu729xRRjrTqQ6gL8CgKPwkyhHhX7vJP6hiUHYwqkq5hIiFTuJKyE9iiTISjyxw5A866gHB2Ea5f8AVxiFpY983RkeJtr1S/ALLjOVMY7nDKeo9eaq2PzseenblplLw8kczQ4uXjCgfCgan7iTard0CBzTb0djIowhaPJz1ozFJgwcjqHH4SSPh8njnjnSTeTNDM0jZstq7K5Q0FLGQqCqs/TQgggWtkWRVXNbvHioQ7HIhPfTNuzR7eV4T1XIMhAkABWR0HKEBSFJ+K7vnWQ9Ykbqz9Es4WfCnKlaTbNHJkXokhVYWx5Avki9N92dvuld5WsJi4nChiOSAJoyAJ41ZmGVB+TxwTrj1L0+FiAZV287t1BPt3Zo5SQy2VDWhYXyv9+/BGmUiWPJeOIjPmsY4Nz1Q3pTzPLUxslmBCrGTkr2TwLtSMFqxcic0eadtINuTFfI6ShiFNdSMMDZaxizSkgWe+gQL1ZD6NJD3NN5VyzoQVlBORyLtg2QBsSEfETzVaupQzx4qhVh3RxsgbFrVghGJ4iHNivxOfzFxIJPDgPNFiBHEIJ/tAqlGCsQb7VesQCEA+lgGhdDqfTR3o7dNmJYnNCq9jWThhYDfCc6avqBfI1T6tHIoj+7y3hwASuRsoUoY4g5RG+a/DJ+evYNqQH+LNlbDgiiEQDEKPy4CsRdKOPfRnBgkaz7yQ2OS4iaMoFBGSMCU+Jgy8VRGXtZv3F+fPskIDnLHEDLxyFU23vyaY+QeT441Um1TPvREKytk1M4J6oPJbEj9z3PJ4HN37dZ8hSkxFSLxrLF2qhlbduPd7gi/nrZAyPf0WYDoVc+1ERYq6UpVX4ohigbwaHKgEAM1V5vnVSQYtllyWrk1fwfTH8ijEc/XVe23sj0et1QDyQVA4oWVW74Wu4k9xrzWqYY2rmmYfmBI4+uF4jmvpR8/l0NIzQkkaopgqRIbJLMVHdXC0bBHm7r28efGq5OGHeas3YOXjg/EbP6iuddxFnUex88UTXNgkk2PrXv7Vq1ippSL+vixXafFWP5/rWtAA+6WXFV2SwoM1+xUEn9353yPlzQ440LutqjObW+ALRmX61QI8XpgijqAk8jkljjyo7QS3HJAHJrn6VqveTR9RkBViDwDRJAvx48/MV8hrnFsgFY0u0S5doo4Xqj5AM/0r53/wDGuJGrzPIAPmUr+qWf56ZpKgVs0on4RQIXg+48c0b58V7nVVqbVQrEsCMW54U2OPA559uNaGg6enqtLiM1RtTka+8AUDy6qwPvXDAc/wBf485Dd7/fl2YtKMmJxUkgWbIUWaGt0myQsTIZADf7pF/oVJB/loDb7KcrIQVUIuTLiwv9AvudLq7K2qZxlsc0dKsBoCsTv/Vd08fRlZymWVMv5qrzV/w0qYEeRWvoG73yxhFkkW2XLEqykclaJPNcXyNKPtb0pYop0YGT4JO67odtD5Aa87bP06GGoH4iFbSr3DcMArKampqa8RVrdbb0xhvWkOTKm4Ys7EJVOe4ta9wrLtoWPbTD0XbzR7pzE+4UsTIXwIjxJOLSZX1BZoe1nydK9xsWeSBdxOQu4ClMUPFsU+E0AFYFb+hrjklLud2u6aT8QRQzLG8kSC3MFLGDYxPwrweOefOvp6rgBAuSIiLe81Jc5q9Nqq7h9sO+RGL1FIi9UhUYKcuCFOZNksfAHBOke0m680zDaqTKhVFBAwdmUKwHAsewAHn6WGew23QlDwgSymyGKPkmS99gNjioJN+CSK4sar9G28JmeWOZmj27l8Skh/CWvxLWgGYXYsEV7jwskC5PCOZRN5K3Y+rMNplGrloF+7GNZThJ1hNUhjCUx5P57JVdA+j7mcfci0kSrFJIYjIx9yueYvheOKx/NzetN6FtoVSJ9v8Ad4zO0zlZzIZDAGZR0wt0Omki8+SDzzruL0srvS22KIqbhOxuoQI3dRGl4AWC1kBmskfu8oaWkku8Boik6LPfeQd5s4ouIImSROkvcpkSN3JvPJkYURz+zI45OnKNtYoZFiwZFj7DHO2czsUDCXAUq4l/PK+BV6vXbtLLtTnKrRM7xxzAiZm6kCW+chOBvLgDiN+D5GZhmMW2mZAQmKjEZg4ljixYDEW4B5omuD7aNlJuFzyeonMz+FjjNgtZs4EaOXeokUkYVzHnIRQdmBEolkKlGZmB4HcD486xm+ileKUBienXUza+VZYyErjESPkAPAI1q23Ue02s8aRCVX6carZJiUF5iJ0diUcgM3CKAQx9tKPUPTp9yiSqHdQGCj4m+CNhm6oFoZqbYivhF43rKAxjfyNp6+yh1VvoPoqRpBIGTrJG07drcoxVVBLER/vX3LwffQGxQwiJUlV1j3M6dwOLoypGxUgkdynwPHmzp36ft5ohGjSsb25X7uZSMgHikuIiZQLyPN+EYAG+BDtVkMryO/TTfTEnEqhZqCG8bHeAGAJIFeLB0AY11XDmMrZwOCImATK22xlWOTGOPLFqjYBOOwRZhbBJGESkeAOeOTrn7Ven9TZvNAOOk2caMSPhFYYHEAcMRRzXG/c6H9D9KCESdVyLLFYzjg8bmMxkl8zmUPHg42fIpyNwdvJDkwaKb84oBjwQaJ4I4IAJtWkNWLOvIDwWZLzjia7O6+eRb2NDuUdUxVkwRFWSi1ElQ1BgApA8YmTweKZxeuRs+5iLLGnUEaAX4XcBizGiAuCkV45rxZ0++1fp6ojkllgIqQoTaBmS+KKlSPDEDCgBwa1h/UY4lleWRWr70EmYEXZQmUVYH7QEggDt/hq2mWVRJB872VILajcTVpoPUmiRRKWDMCzklWoCMsRQPClFJXH2s83oX1DZrMoZHwZuUeFjZxyuuafJmZie1iSTZ51w5CorSsJFkkYoR3KgKs7SRlhaUQM1ax8VixoyaQKoLny3TAXimkPHaxzRSCeMhiAApo6C4NkuBm2xSXb7WRF/JLIDYLKbyNHk5UTk/knzYPAA04cKLSZBiTijZBlZfAORpgWUn+V8XrmCZW5JjNxu0SyNhRUKUBfIVb43TgX2jwdd+qbdXRQMOqYgHCkkZMzAYMWJNnHuthYA9m0xz8TgChJ/yCXybNWe+cuScT25m3PIHabUAgjxQ4JJBu2jMuI6QfFgO3AKx4UC2uyVoUcT2cWDwEg6I7bUGx4DFu4AYgcEVYo/vqT/AHWUW5jEasAvUVuqTi9h1BF0KBNlx3E3h48UVQ+PBZcJPJt5DI0mJUFgcAeV/Z3eIA/JVAeB7aIeYmv3FIYcCwTVZXyGo+3768knnoFweRYUkWCDjzwK9uPrd81VDVqOfNHxVcseSPrkOf8AT6aaQTCE1Dqqg5IBbFifPBIsC/Ncm74JA5P6666dE+QQTdEHx7USSK+g99WSbQ1kJPJUkA/vh1UkEY0cfaz2rod4RTAFqJJx58HkD2Pz/pzrG8ihOEqxvNX45phzxx/P/Q+NVujEYFCysao9wPPt5vn6V/LXsLVxfC8A+OeeL8EcHyL45869MxUllpOeQwJB9vIrj52D5/kRJyiUEIcejg50jIU4IVinz4Cg0TV+2uYdqSzBt1IoxNCULTfLyAP+J441bJvD+LaSAuFJbbG1u75QG/HHKn31xt/UnPbHuIZK/JItN+gApiaP7vz+XCZBkRB5WKbvxn6pbF6vu4179pkpHJiPB+pxyHn/ALGvX+28ZLB4ZEDE8drdt/op9q8nx9NOZ4wuJk24UvyvSkQmhXPlSeCDxfkaE9bh226w6zYNGmCli0Zoc/n4bz7aU6jWiab56gea0Gm477O3/UGPV9juCokwusVLqwwBv6kGiSeTrD+pQKkroj5qrEKw/MPnrV7/AOxQEBkhcs6nuVitBf1Hk/x1m936NPGnUeMhLrLjzrz9tFdzd5uWoVuzGmPld4FLtTU1NeQq1v8A1bc2ys8a5iJkfK5GNM/dFnIxGK/nurU1Y5N+z30EMXVjiJ71UiQqGJMcmNiyas55eexRXdobfeoKsKygBZVdIyp6ZLBQT3KRl+VbJHJPPmzR6V6huxuoUdZQJJAxiQPFmpoHEIVNBQao+Rzevp3g4Ij78FIATmmayTD1DaqdyQrxiSLMu6rkhU5hmU2SpJN8ce3GlP2Z2kfSL9SmcvFIonhjKwlUJYiRWZgbItRxj5136Fk3qg7Q5MzDGYg5CyAtsGo+3+uuvsl6dJ0nmUyFZc9syRxNIe5BbMAyhQA1gknkHjU4pmCXcvVMstD6ZEOiEhZ5Nssc4B/HWRgJJ8BEy4xspXFiLPJkBHtoWX1mIpC/RaeJ3QQxyLH2mHpmUM5dn5BqmAFPfjS3790YdxGsidTZsYYZgiEujSyZ0SCR8TMCD4bU9P2OMO3jkjfEyN1DG5JRWZQwcEFY3IUCwV+RujrmNGLlf1P4WEwE220wYhMS2KZB5+mVGZhdApCgG0V6BCn8ShR50jEZli3SxpIR0xiVjsuDLE2LUDRxQOORQVru9PPTleWaOSPpMtmIWXepCpQM6g2qKLVGawF58ngD7M7leirTSICksrZZqHgLKgLlS9SZHgDpnkHn5Y8xpwshZxR/o0xliinm6jDy6otCQlnjDsVofCa7iAwLryWrVknqMarMogGI2glOTKVkQQwrEDkC3a6AgAi7N6p+y+8x2DbYPKsk8DmJOcSyyFmZDQUdgNkm+KHNDQXre2aGDdsGkJdIVbqlix576LKpKA4jkC+K8aW0AsdisRPdc4kHsrPTPW5d2zBduhjWPmMSMKUmMALXwxr00GKr785XqmAydfcCS22zzyk5jE5hgbK2rAqMXZe3tR/FHTTa7CFUSOSUycCJAqxuJUWTIlR32R1SyrwcYxxV6W+ibl0RN1MCWE3XkOQ5R/wi3TDcfiWPhHBPkcabSjEcOYFuv+0ThK0qOI3hYLHgWiaUmwadXZnbK/wyxzaz20TzetD6ZjLtjF1ORlRGBZR4Ab4kJDWABYAZQR7DO+g7fqNOrlGXqSggU1DkFQxIbE5lRSn4Oa1fFIIpI933DrALMCCPBETDHzllbeCbMfi9c5hmDyjrGS8+oJMDPP1Tn0jdCVW2s+LMQ3bwQyg0yk/3WLDwvA8dus/6xtRt5sQqfiNiprukyivLsAdZSwqweOoDR50b9ptmIJ03oYqtKktWQLY9OTg8AEiweD8hrn1W5nhWaSOPqlemqq7HPMDPhlULkLBvKj8jR2nYzoZQ0zDpGRz6pRt9+zhxRmikeUsG90yWPspS6EBx5HFeKPHcUdBSjkQlQiqys9EN2qRlfwsBwO7pEk0DoRPTVkaZEUqIXmjYKrOGV2wBQ++Is+5sD+HkPqgZSZLUtg3GIAaRA4IbkqMw3NGgV8VYrwgnc9+ie4ajxCvmm6o7HpwGwPcFB7TdkAgiRY+SMeDxZJ0LTAMz21M7hK+FVPbizHikHHALBhV1x3LshG5MTGiSFW7AtlKg/wB1shRJ8jmsqBEqZROSQuWa88ZDAE8Y8EjI+OMQfpo7AjDkgxaG4Xibp04blTfirBU0118VNYvkcD53rzCMglbFny3vySD54+YU8gL7DkDQQdNVQZHpnnj4rcEcLd3iP5e/jVsmIXIkRkkgURjXLC+bHZR7lo5DgXo90nghLSLtV+4SVVywxApACwZlN2uYyJBx7vax8qs1Ry5AGrsXfHIIBo8Ymhz/ABHOjPULIQEonV77C/mBMWV5HLihamqcmgNATDksRXnuKi6skm8cQvk8rVjzR1lO4QmCj9vuy/xMxXmlwDBGsVSE415A88txXjVEzqzPgTySQD7WbAxrtAXj+GuJdsQitn8RYUVI8BSosk+x/jyeeTqiaAhgPiHtx7ULo+VP6V7/ACNaGtJkGEItzRJbjxkVJsC6HHm74I/loKeHJslkkjJHNBaPzsNxf1PNeTo7Z7UMhIZwxIpbBIKlR4HewxZjYoDAWdJfX/VdxtJr6ecdAWwNBuQaYe/Hgk18hpNasxg3hPTzTKbC47h8EUqbiMGV44dwsZDNXa559gby0G/qkD2rsOPyzJRH8Huz+jjXvpv2yi5BDRXV0eLHj+6fP5v5aP8AWW227VXZOqygIvTOLKlE2AT3UxPA8A+Pcgxzn3puDhwN1sYTD2xzCUeo+nxSgHJgEFKVkYhR8lDEqF+gfQm32G6BxgmMl+Fb3/nan+eutp6IeoF2u5KOxrCS1P8AEVyP4aG3m43G1lZXFlSR1EBW+PY+D/EacMDfmaWniJjxj8Jwk2aZ5FdNuJlV1l27CPjqFLUefeu3S717fxs2G3LiEUQjEnu9zzo3aeuERvEslK/xLIMv66o3eyzj/DhGS2zOrWMf09tBtdJ9ai40ngj79NPuE2nDXXEeSQ6mpqa+UVi32wX7ogSUBo96tF45h2FJPysisTXKsKIbL6Xqv1ueY7uOEYp90mMMbks3cJixZ2a8u4lvHA9tMPUoln+7MuLmFWMkCusiqMxiECYoSQbYR+bArnS+TYyy5SmREVSzX7Rq0gXtSPJsmdgPfyOSBevqqZYTjfzz45ZdO6lJ4Lv0HbKd6TLnLJ94AqESAtbMZZFMdEFQAQAR8Y44I0n+zxIMo6YkVoJQQQpxPTbvFjtKfESKND9Na/b+jINztnR+myiHoqFp2Z5pu+TMGypQsTj8JTgVpZ6J6WWP7M90domWIYArwTwzALkzFT5ABHkHMbHy518oGS4uwrr7LbVlWSG0HWZcY2cgkx5NmKDY0RVla48ji2xRWCO4PTZFVgnUoDCrjBFIQe43iKUnwdUwFg+46hmWBAMA5dSo+iAgHKiACLquLOpufVAvTlmaJGjV8Ctl0yK9uIJRiI5LJZa7XXzyEvbckDt0y8EuSShI97IJtvCiIYBOsC9Q5I8iOhkoW+OQKJYyFeDydLPQdu9bwgdlBWXkg1PGRVe4bGr9i+rJWJ3myTArGOk3RlBCgvRcAOPDHgMb8Dngaa+mxx9ML2IgkcPIcaqlN2WVlAdjWJWwfBqtCxxEuIsIP/Ux+UcUH6bAANtJMXjVVmB6nYheRWaNbwsRyAG7yFA881o37UyqdrLHUGaIY3CZDBo9xEpwDCyMSEsBRxJ5Fao+1K3tFbhs3gOWIUSfhMCZSEWh7DvNd3jTTabTP7yCFaEySERsVdoyZksk0TkStfEbHP1YGsxkk5H1WVHBoDjohvTfUJpd3sWZSiSF5WIR6EuMi9pctwEUMFWhTeNF+qbnpo7Yl0VAzIQaUmSuorFWXIE8Jx4LUfOl/pnqM0282zAUMW3EtKQM++IOCwJKkY0BYGRFe2nW8lMRnCAHE2ga8rwdfYAhfFEGwwugeTtNkuiNR7lJqvw1AeXquvQIwszSlmIsxFhdYxgIHY4mwwZmJtQMb9xoz1/aDpbxFFsFaZQR4PTpqOPByAcVyWU+O7QTJI0wSiqFFaMkpkFMA6ykueqfCXRPtY0z/wBoOXDkWI7eVVfJVBjBqiVLI68KAh5yJ5AOieXSDwHll+El0Y8Q9+4RPpIWXbmCUhgFVGIU90bKGUjyOAw8E1S++l6B4wNuqRq8KsIzRZ2QKSwjZiWjPUIK9xoccVWrNtt1hdcAa2x6Mhbw8Dd6U3viGHtdgLfjK71udTKoVwJvijPBKmqBYE2VbIg3x3ebrQi5+6SHFj7ZG6ycnrcgYOj2pO4IPwq+FshH5wQfysRf8TrySCMgTqGTJ4sY1C2hVgFo1QDKSe4KAy0flr3denxhlfiOIpMWABOJbESJwDWK5yLY8KLoC9ONtsjE578E6YWpGBYMrFFz8igoUdp7jGSPHNhexoEWVZMjGEl9B3ma4uwLflINsgyIv5AjEe/jH5cWbhTGGjLIi5MM2HADBCb85GsQVBo0ti+dE7n0rp0RtTK8aPgLOJAGRujbsxYtRsnFhXIIM2kQnWnjwZKGDFQe7nEgc3ibB9hZA55IvaTOnh9kouA3hkhZ95nE0JOIEpNgVQoCqb+9fPvxX1qkDOSkvKGqWzfk0tr8Xs1giqI55smP03sViLxfC6AZa6bWHJ7gASDxzh8tFbrbAR5SMqKTQqsVBagQfNEhaBui3muSGJrbShD4O6kkoHUoBV7skckU3C5ee4cgKDXmiLsnXskNFVNezBGccKwFYt7g5A19QOaI0RNjGq5x9pbJmTkqRiRdcsLHcfIoWDxpLPvZYSXwTcwRg0oFFKqpOQbXnkrwbN0dE+p8NocQY4pjQKmSPnlxNsWWzRDj4uPzfy8A+xoUNEFSMl5FWW8kD55VyPINgj2rWT9M+1JoJN3r7gkgHiuCPh8+OQPYe+tDtYAruYirjujmgb41W6YIbpiPHkgc86fTq06jJaQUL6LmG67dCrgo2HaVOYzjYEEc14NH39qvVe/3ZUqXdo2kUNI474ZWyY+F8WCLrE88gaq24LMq7eQo4HdHMQMSOQFJ5Kn2BsAk/Dd6v2ReSYQMDFIeCpUMrUObU8Hge1g/S70bqQz4d0GKEn9R9Pgei8eHj8WHlD/iAFKSeaoH5nSuf7PzRjqbeQSr80NH+Xg/wJ1rV9Ey3DJDJ0yCRknKEDz232n+6DWkWzmifcmEuYmzKGRDirUTyR45/wBdTVNm2YwZwu0IsVRTqui1wNM0oi9ckU4yrlXzFEfp7g/pWnHocsM8hUztGCCSHIIJ/wDu1Z6rGjO6qVnRDWXAcfxHxfw0j3HovGaZAE0MxXPyB01o2qm2WEPHY/7R7jhfdP2TGHa7dncTRHwcDGD3H24H/wDWsyWZCR3L7Ecj+GmXp+73G2bqKppf3ha8/PVHqfq8k4qTH4i1gAHn/TXmfqFek+8FjhpET2T6TXA8R1S3U1NTXgKhfWPVPtRFtt8XU7kiB1A2yMkcK4KFIFFgwJBPgedLPTWjj3u6SKYkBcIHDPg3elZdIgFSuVA9t1eqvWtuZZEijxi3G2V5J5cXjArApjdysy+xIy7vpq7f79JHk3RSeLqMXUBseoW8DgZMCB8wACeDZJ+mphsGxiInnNlKbKr7vI+8RHAZmlEaKAIgwLBDIwx4y4HKkniweLffaXdS7fdvs9lsll6OFO6PM2TRq2VE9NW7jzj7/XSXYCDvymR5+kr9So2SNhIy4rmyxtUfTItiLY/LWh9Y9d3MilGZ5AUR0McwQuFgBaRwow6dkMVJPmuRyAc4uqNtplkOvMIS3Ve/aKNztNss6xpuOjKZAaiorbICEAUHgFQ1CwB5OsX9o4LhjlMvUPUaM9wIGKIyhQKCqMm4oUSRXFlh6JsBOilmZnVwsSiiVBcs7hSbck+1CyALq6r9I2Ym2ySSxqw60rExqC5PTVlR1XFil21hqGQHYDYbai7ADMG9uM5LmDVKtlOzPG7tfQRQLUUCt9NaHxAeb88EfUtx6O8iR2xxMtt+FkDJSt+JbAIhV0qyCSxsCrBUEEaiOKNX/FiVmbAAyZupAAs0eD3Eng1wLOm0XpXVyZkRFyEjTE8uSm3Ae4rAUNJkB1RwxPlTXVqrA0NAgemi4GXSkvqXpryBE20PY87ZBY8Y3wLNE4as2RkzIAdhxxzWmew2jRxTdq3JbqVvhR0gtk2SBlwCWrqGzd6C3U8ZiitgDIsRySRYxKEhwkzYoQoTLApkxPd2c6ZeqSZdc9LGopHYEkUTLQaqBDYooA4r5jjSWvcW2yGfXmhrZAIbZbMQttwhYgAxhmumjKSTESAoKBc5Ad3ANngDVvqeyL7iR1Yoawtsa+MMOcrZq4AHHjuGh/svuGnRJ5u5iXJYKiqCAFDMq00jVkLN1kedXzKJJJYTkBI8iFbLmhF1uLeixKAAk3z8Q5vadQtbim/5KB7Zen2wdVh28lnAIUcE8Du6YPDFe0iyQDxj3Vrv0fcr1VmVen10aHAjAHp30yqkd2S8eePYHkrPTsHjAFZdUPkxVseookrJOGUtiaB9qskaXer+qHZhFeN8grSIASQLYggNQLAX1GyBF1yeNA0F4gXJ8lMWyS2b5Qnp2yoYya4/BfEZdpOUGf5uO3k3WRJ450p3216U8LOkBs4zSTMpOAkpVVLollpqCk2w8ca0Erq7LycNworFiGyAzXuHcDirGweOPnrKeqsHUTgZOJlhlA5BlR+iGY0OGVsr45RdBTdBg+5WUt5MvV9mJODYimBQN4xdlIja/ZWFrXPJUEdzaSRSorHbuxf4Op24WKwLEjn8kUpo3XU/vAWbTelQyyX0TlHmfiK2CshI5sZKfIoMSBxx36k5zLr2yBwhJHKtecTADh1buXni2C8UapgiAdcuqNksOFHRbxGMeMgSSi8caDHgdpjF1kQQQSOQVbgWAUvrvr42hYhQHkSRRgoanURqhZzYYVmaFlbocVrLfaqWZJ03KSN8bUCcujJduosUFY9w45F+4OtE6JvtoJVok8SoSCwYD4l/ve/1HB0hhLy6nMOGU+8kRYKRDzdpz5J59nfV0mSOVSbK98aBWNqWxDXwrcAg2D/LSn1bcS4pNt2klSOPpSxzUxYWzMXB4z7yKo2KHIJDYLabmTZTmmseDRoOv0Psf+GvoS7pJyZts4ZqpvIEgrw4I4auA1afQioS14hwzCGpTNF2Jt2n3C5++RRQ9SOZZI1jV5YgbMAYoqgck8M2JU0V54xpdWbOOITBw4eI1n4KlW+Lj4lsULUgGq1mfXvQxMDJt1Kt4eMe1VwR7n3vxrNem+oybZz5+TKR/odYajqDsNX5Tr7yRtpCq0upm+o9+a2/r32NjdGmDiOUsO0LaHJTWQAHTvEkkX58DWE/G27Cw8ZIDC7Fj2I+f6jX0fY+uddFMchyUAdMsa+oA+f66u+1/paGGJSrOqsSUVgKBHxIPbn20D9hlwfSMOOUZLKW0uYcFQSFltt9o49wqpuRTjhZR5H6/Mf986bSbh0AWQDcQ84sLtb+o5B1jN76K6qZIwXiB+L3H+Ia59K9blhPBtfcHTqO3OpO+FtIg8dP9eCc/Z2vGKmfD3ktgPTysTbiGT8JR3ZGj9RXv/HSDc+nxy8rSk/Lwf8A20cd795iMUUhQMbaP2Y/T3/hpbP6Hu9uf2bEY5cc8fWvGr61RpH9RuJp1Fz29UFNpH8ocqPWvRJdmUyYW4sYnxXz13N9pZZIUhcKVTm/zH9TouD1WGcMNzkWwpGJvE6UzeizBGkClo18sPA149SnVo/1dmdLeVwD0KqaQ61QXTCH1R3hbbo4qQjhvPkcA/LSTe7VonKP8Q81zqlTr1mJ86h2vbW7S0F7YeNRlHROazCbZLnU1NTXnI19P9b/ALT6r/gX/wDDST1n+z7X/Ik/4DU1NfV/2B4eSiHzpe39nX/OT/1NaP7d/wBoj/3df+kdTU0xv7kdETslx6V/a/Tv8yP/AJYdBehf2Kf/AD4de6mk18z1Hqsbktztf/MF/wA3/wBIay32g+Hdf7tB/wANrqampT848EFPXwSOf+w7b9dx/wA0GtH9qfMv+E/+pqamqaH039Xei2tm1T7Lf2Lbf58n/I2rvSv7Wn++t/05NTU0gfSd4If59/VO/Sf2m+/3hP8Aproj7WeD/uG5/wCePXuppdHIdVN/6vfBXx/sNp/ih/01mvtP/wCXb7/e2/651NTSa/ou2b5vFBv/AGHb/wCUP+Tc6Zb39luP9zj/AOpqamvR/izqmVPnCzPrn9m3f+aP+s+lX2E/tK/p/odTU0h374dE1/7dyr+1fhP8T/8ANpn/AP8AO/8A636L/rqamnO/fO6D0Q1P2vvitZ6X/bW/wD/XXzj7Y/2uX/F/oNTU1n6p9E+CVsH1D0Rf2F/bH/Cdb5vJ/TU1NP2X6NPolbb9Xssptfin/TWIbyf117qak/Xc2q/Y9fBMvs5+3j/xr/za+w7rxJ/lf6ampp+x/tm+KRtf1AvhY863vpv/AJVP+p/01NTU36d9Gp74qraP49QsDqamprwDmqlNTU1NYuX/2Q==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4114800" y="2147888"/>
            <a:ext cx="7924800" cy="449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2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Мета-аналіз (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uk-UA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велика 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 структурованих даних, які регулярно генеруються у певній соціальній сфері. 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endParaRPr lang="uk-UA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Приклади застосування </a:t>
            </a:r>
            <a:r>
              <a:rPr lang="en-US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Big data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Huffington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FT.com – розробка зручного інтерфейсу та зростання ефективності цільової реклами;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UPS – розробка нових маршрутів та покращення логістики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uk-UA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Tesla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8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Ford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передача інформації у режимі реального часу через </a:t>
            </a:r>
            <a:r>
              <a:rPr lang="en-US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Apache Hadoop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®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Проблема </a:t>
            </a:r>
            <a:r>
              <a:rPr lang="ru-RU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побудови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статистичних</a:t>
            </a: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висновків</a:t>
            </a:r>
            <a:r>
              <a:rPr lang="uk-UA" sz="8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8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процедура агрегування результатів знижує дисперсію, але за наявності доступу до однакової інформації отримуються різні прогнози. Причина розбіжностей – відсутність чітких процедур агрегування даних.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4604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3.</a:t>
            </a:r>
            <a:br>
              <a:rPr lang="uk-UA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Проблеми якості опитування</a:t>
            </a:r>
            <a:endParaRPr lang="ru-RU" sz="24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7175" y="1914525"/>
            <a:ext cx="11696701" cy="4571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1. Простий засіб для проведення попередніх та додаткових досліджень.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2. Наявність похибок спостереження та похибок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неспостереження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(аналогія з проблемою «упередження виживання»,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survivorship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bias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3. Похибка покриття: різниця між генеральною та вибірковою сукупностями (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приклад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: запитання про рівень матеріального доходу, його шкала та репрезентативність).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4. Похибка вибірки (вимірюється за допомогою дисперсії оцінок).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5. Похибка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невідповідей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. 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6. Коефіцієнт абсорбції (поглинання,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absorption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rate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– частина електронних листів, не доставлених адресатам внаслідок помилок у назві або помилок мережі.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7. Коефіцієнт переривань (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off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rate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– кількість частково заповнених анкет.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8. Коефіцієнт завершення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скрінінгу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(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screening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completion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rate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/ або коефіцієнт відповідності критеріям відбору (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study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specific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eligibility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rate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9. Коефіцієнт зносу (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attrition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rate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 – коефіцієнт учасників, які відмовились від участі.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10.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Конструктна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валідність : відповідність питань властивостям досліджуваного явища (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приклад: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запитання про легалізацію наркотичних засобів; дослідження «5 запитань від Президента).</a:t>
            </a:r>
            <a:endParaRPr lang="ru-RU" sz="16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11. Метод збору даних (</a:t>
            </a:r>
            <a:r>
              <a:rPr lang="uk-UA" sz="1600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приклад: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С. </a:t>
            </a:r>
            <a:r>
              <a:rPr lang="uk-UA" sz="1600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Дембицький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відмінність у результатах, отриманих за допомогою 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face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to</a:t>
            </a:r>
            <a:r>
              <a:rPr lang="ru-RU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en-US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face </a:t>
            </a:r>
            <a:r>
              <a:rPr lang="uk-UA" sz="1600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інтерв’ю та за допомогою онлайн-опитування).</a:t>
            </a:r>
            <a:endParaRPr lang="ru-RU" sz="1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760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699" y="2219325"/>
            <a:ext cx="5753101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626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Рекомендована література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74" y="2011680"/>
            <a:ext cx="11401425" cy="42062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AAPOR. (American Association for Public Opinion Research). Standard Definitions: Final Dispositions of Case Codes and Outcome Rates for Surveys. URL: https://www.aapor.org/Education-Resources/Reports/Falsification-in-Surveys.aspx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AAPOR. (American Association for Public Opinion Research). Falsification in Surveys / URL: https://www.aapor.org/Education-Resources/Reports/Falsification-in-Surveys.aspx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1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AAPOR. (American Association for Public Opinion Research). Evaluating Survey Quality in Today's Complex Environment URL: https://www.aapor.org/Education-Resources/Reports/Evaluating-Survey-Quality.aspx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5335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782624"/>
          </a:xfrm>
        </p:spPr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лан.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2450" y="2011680"/>
            <a:ext cx="11220449" cy="4206240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Поняття невипадкової вибірки. Конформна вибірка, її види та процедури корегування.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Побудова статистичних висновків без вибіркового дослідження.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Проблеми якості опитування.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0" y="4524375"/>
            <a:ext cx="7296150" cy="212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862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095375" y="284176"/>
            <a:ext cx="9305925" cy="1508760"/>
          </a:xfrm>
        </p:spPr>
        <p:txBody>
          <a:bodyPr>
            <a:normAutofit/>
          </a:bodyPr>
          <a:lstStyle/>
          <a:p>
            <a:r>
              <a:rPr lang="uk-UA" sz="24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Питання 1.</a:t>
            </a:r>
            <a:br>
              <a:rPr lang="uk-UA" sz="3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2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Випадкова вибірка – базується на теорії ймовірності та репрезентативності.</a:t>
            </a:r>
            <a:endParaRPr lang="ru-RU" sz="3200" cap="none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921" b="19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sz="half" idx="2"/>
          </p:nvPr>
        </p:nvSpPr>
        <p:spPr>
          <a:xfrm>
            <a:off x="7790687" y="2150621"/>
            <a:ext cx="4125087" cy="3429000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Невипадкова вибірка – базується на зручності рекрутування респондентів.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8860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Ситуації, у яких використовуються невипадковий дизайн</a:t>
            </a:r>
            <a:b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uk-UA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cap="none" dirty="0">
              <a:solidFill>
                <a:schemeClr val="bg1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2919" y="2547536"/>
            <a:ext cx="5588406" cy="3257952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6943725" y="2547536"/>
            <a:ext cx="4914900" cy="3032269"/>
          </a:xfrm>
        </p:spPr>
        <p:txBody>
          <a:bodyPr>
            <a:norm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дослідження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клінічні випробування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оціночні дослідження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перехоплюючи дослідження</a:t>
            </a:r>
            <a:b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онлайн-панелі (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surveys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27644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невипадкових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виборок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361950" y="2011680"/>
            <a:ext cx="11753850" cy="4541520"/>
          </a:xfrm>
        </p:spPr>
        <p:txBody>
          <a:bodyPr>
            <a:normAutofit/>
          </a:bodyPr>
          <a:lstStyle/>
          <a:p>
            <a:endParaRPr lang="uk-UA" b="1" dirty="0"/>
          </a:p>
          <a:p>
            <a:endParaRPr lang="uk-UA" b="1" dirty="0"/>
          </a:p>
          <a:p>
            <a:endParaRPr lang="uk-UA" b="1" dirty="0"/>
          </a:p>
          <a:p>
            <a:endParaRPr lang="uk-UA" b="1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Перехоплюючи дослідження у торгівельних центрах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mall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intercepts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залучення покупців конкретного товару/групи товарів у торгівельних центрах. Як правило, акцент робиться на кількості, без врахування соціально-демографічної складової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(приклад: «Другий шанс»).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Панелі добровольців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panels of volunteers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– використовують у медичних та маркетингових дослідженнях.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Приклад: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дослідження смакових сподобань дітей (обирають тих, чиї батьки згодні); опитування в АТБ про паління.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687" y="1893239"/>
            <a:ext cx="2390775" cy="191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82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невипадкових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207008" y="2655888"/>
            <a:ext cx="4752061" cy="3344862"/>
          </a:xfrm>
        </p:spPr>
        <p:txBody>
          <a:bodyPr/>
          <a:lstStyle/>
          <a:p>
            <a:pPr marL="0" indent="0">
              <a:buNone/>
            </a:pPr>
            <a:endParaRPr lang="ru-RU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uk-UA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Опт-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-онлайн-панелі (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web panels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заповнення онлайн-анкет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81025" y="1543050"/>
            <a:ext cx="10772775" cy="152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1202919" y="2655888"/>
            <a:ext cx="4756150" cy="334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2912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невипадкових </a:t>
            </a:r>
            <a:r>
              <a:rPr lang="uk-UA" sz="2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виборок</a:t>
            </a:r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idx="1"/>
          </p:nvPr>
        </p:nvSpPr>
        <p:spPr>
          <a:xfrm>
            <a:off x="1207008" y="2655888"/>
            <a:ext cx="4752061" cy="3344862"/>
          </a:xfrm>
        </p:spPr>
        <p:txBody>
          <a:bodyPr/>
          <a:lstStyle/>
          <a:p>
            <a:pPr marL="0" indent="0">
              <a:buNone/>
            </a:pPr>
            <a:endParaRPr lang="ru-RU" b="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505325" y="2147486"/>
            <a:ext cx="7419975" cy="419616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Потокові вибірки (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river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samples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онлайн опитування, в яких респонденти включаються у повторні опитування впродовж тривалої кількості часу. В якості респондентів виступають відвідувачі сайтів, які рекрутуються за допомогою банерів, гіперпосилань та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спливаючих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вікон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Кластером у даному виді опитувань виступає інтернет-ресурс, тому значна увага має приділятись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аналізу цільової аудиторії 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відвідувачів. 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Постійні відвідувачі ресурсу (якщо мова йде про потокові вибірки) є представниками подібних соціально-демографічних та/або ціннісних характеристик.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Механізмом запобігання похибки виступає репрезентація інструментарію на декількох ресурсах 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demographic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targeting</a:t>
            </a:r>
            <a:r>
              <a:rPr lang="uk-UA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цільова аудиторія яких є відмінною.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4294967295"/>
          </p:nvPr>
        </p:nvSpPr>
        <p:spPr>
          <a:xfrm>
            <a:off x="581025" y="1543050"/>
            <a:ext cx="10772775" cy="152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ru-RU" dirty="0"/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0" y="2558402"/>
            <a:ext cx="3857625" cy="290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6530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Види невипадкових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виборок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6750" y="2105025"/>
            <a:ext cx="10944224" cy="45377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Дослідження, що базуються на спостереженнях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observational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studies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використовуються для тестування ліків та перевірки гіпотез, пов’язаних зі станом здоров’я людини. Найбільш відомий: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Фремінгемське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дослідження серця (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Framingham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Heart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Study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). Тривалість% 1948 – 2008. Дизайн вибірки включав елементи зручності, участі добровольців та осіб, що були відібрані за допомогою систематичного відбору.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Сніговий ком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snowball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sampling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техніка відбору всередині соціальної мережі, де пошук відбувається шляхом рекомендації попереднього респондента. Використовується для роботи з «важкодоступними» групами респондентів. </a:t>
            </a:r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Вибірка, яка керується самим респондентом (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respondent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driven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sampling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комбінація конформної та випадкової </a:t>
            </a:r>
            <a:r>
              <a:rPr lang="uk-UA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виборок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, яка передбачає роздачу купонів, де потенційні респонденти, що погодились прийняти участь в опитуванні, рекомендують своїх знайомих (принцип, закладений у схемі рекрутування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Oriflame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та інших мережевих організацій).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Має враховуватись етика дослідження.</a:t>
            </a:r>
            <a:endParaRPr lang="ru-RU" sz="1400" b="1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 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Дослідження, що </a:t>
            </a:r>
            <a:r>
              <a:rPr lang="uk-UA" b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базуються на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даних експериментів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estimation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based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on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data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from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experiments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)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 – результати експериментальної групи переносяться на всю сукупність. Як правило, це приводить до недооцінки або переоцінки рівня впливу на генеральну сукупність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(приклад: «Інтерн»).</a:t>
            </a:r>
            <a:endParaRPr lang="ru-RU" sz="1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0719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каймление">
  <a:themeElements>
    <a:clrScheme name="Окаймление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Окаймление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каймление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TM03090430[[fn=Окаймление]]</Template>
  <TotalTime>641</TotalTime>
  <Words>1258</Words>
  <Application>Microsoft Office PowerPoint</Application>
  <PresentationFormat>Широкоэкранный</PresentationFormat>
  <Paragraphs>97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Calibri</vt:lpstr>
      <vt:lpstr>Corbel</vt:lpstr>
      <vt:lpstr>Times New Roman</vt:lpstr>
      <vt:lpstr>Wingdings</vt:lpstr>
      <vt:lpstr>Окаймление</vt:lpstr>
      <vt:lpstr>НЕВИПАДКОВІ МЕТОДИ ВІДБОРУ</vt:lpstr>
      <vt:lpstr>Рекомендована література</vt:lpstr>
      <vt:lpstr>План.</vt:lpstr>
      <vt:lpstr>Питання 1. Випадкова вибірка – базується на теорії ймовірності та репрезентативності.</vt:lpstr>
      <vt:lpstr>   Ситуації, у яких використовуються невипадковий дизайн   </vt:lpstr>
      <vt:lpstr>Види невипадкових виборок</vt:lpstr>
      <vt:lpstr>Види невипадкових виборок</vt:lpstr>
      <vt:lpstr>Види невипадкових виборок</vt:lpstr>
      <vt:lpstr>Види невипадкових виборок</vt:lpstr>
      <vt:lpstr>Презентация PowerPoint</vt:lpstr>
      <vt:lpstr>Питання 2  Нові підходи до побудови статистичних висновків. Їх особливості: 1) відсутність необхідності у відборі респондентів внаслідок оперування великим масивом даних, який нівелює суміщення; 2) відсутність витрат на проведення польового етапу дослідження. </vt:lpstr>
      <vt:lpstr>НОВІ ПІДХОДИ</vt:lpstr>
      <vt:lpstr>НОВІ ПІДХОДИ</vt:lpstr>
      <vt:lpstr>Питання 3.  Проблеми якості опитування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НЕВИПАДКОВІ МЕТОДИ ВІДБОРУ</dc:title>
  <dc:creator>user</dc:creator>
  <cp:lastModifiedBy>user</cp:lastModifiedBy>
  <cp:revision>17</cp:revision>
  <dcterms:created xsi:type="dcterms:W3CDTF">2021-03-29T20:05:47Z</dcterms:created>
  <dcterms:modified xsi:type="dcterms:W3CDTF">2023-03-02T10:17:08Z</dcterms:modified>
</cp:coreProperties>
</file>