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УСТРОЙСТВО И ФУНКЦИОНИРОВАНИЕ СОВРЕМЕННОЙ ТЭЦ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</a:t>
            </a:r>
            <a:r>
              <a:rPr lang="ru-RU" dirty="0"/>
              <a:t>. Понятие о </a:t>
            </a:r>
            <a:r>
              <a:rPr lang="ru-RU" dirty="0" smtClean="0"/>
              <a:t>теплофикации. </a:t>
            </a:r>
            <a:r>
              <a:rPr lang="ru-RU" dirty="0"/>
              <a:t>Представление о тепловых сетях крупных городов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013" y="2121400"/>
            <a:ext cx="9616197" cy="38807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Очень </a:t>
            </a:r>
            <a:r>
              <a:rPr lang="ru-RU" sz="2400" dirty="0"/>
              <a:t>часто по аналогии с электрификацией под теплофикацией понимают строительные, монтажные и организационные мероприятия, обеспечивающие теплового потребителя из централизованного источника тепла. На самом деле это нечто другое. </a:t>
            </a:r>
            <a:endParaRPr lang="ru-RU" sz="2400" dirty="0" smtClean="0"/>
          </a:p>
          <a:p>
            <a:pPr algn="just"/>
            <a:r>
              <a:rPr lang="ru-RU" sz="2400" dirty="0" smtClean="0"/>
              <a:t>Теплофикация </a:t>
            </a:r>
            <a:r>
              <a:rPr lang="ru-RU" sz="2400" dirty="0"/>
              <a:t>— это действительно централизованное теплоснабжение потребителей теплом, но не от любого источника, а именно от ТЭЦ. </a:t>
            </a:r>
            <a:endParaRPr lang="ru-RU" sz="2400" dirty="0" smtClean="0"/>
          </a:p>
          <a:p>
            <a:pPr algn="just"/>
            <a:r>
              <a:rPr lang="ru-RU" sz="2400" dirty="0" smtClean="0"/>
              <a:t>При </a:t>
            </a:r>
            <a:r>
              <a:rPr lang="ru-RU" sz="2400" dirty="0"/>
              <a:t>этом на ТЭЦ это тепло получают при конденсации пара, взятого из паровой турбины после того, когда он прошел часть турбины, которая выработала электрическую мощность.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460" y="566920"/>
            <a:ext cx="10608974" cy="6291080"/>
          </a:xfrm>
        </p:spPr>
        <p:txBody>
          <a:bodyPr>
            <a:normAutofit/>
          </a:bodyPr>
          <a:lstStyle/>
          <a:p>
            <a:r>
              <a:rPr lang="ru-RU" sz="2000" dirty="0"/>
              <a:t>Тепловая сеть это сложное инженерно-строительное сооружение, служащее для транспортировки тепла с помощью теплоносителя (воды или пара) от источника (ТЭЦ или котельной) к тепловым потребителям.</a:t>
            </a:r>
          </a:p>
          <a:p>
            <a:r>
              <a:rPr lang="ru-RU" sz="2000" dirty="0"/>
              <a:t>От коллекторов прямой сетевой воды ТЭЦ с помощью магистральных теплопроводов горячая вода подается в городской массив. Магистральные теплопроводы имеют ответвления, к которым присоединяется </a:t>
            </a:r>
            <a:r>
              <a:rPr lang="ru-RU" sz="2000" dirty="0" smtClean="0"/>
              <a:t>внутриквартальная </a:t>
            </a:r>
            <a:r>
              <a:rPr lang="ru-RU" sz="2000" dirty="0"/>
              <a:t>разводка к центральным тепловым пунктам (ЦТП). В ЦТП находится теплообменное оборудование с регуляторами, обеспечивающее снабжение квартир и помещений горячей водой в соответствии с санитарными нормами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Тепловые магистрали соседних ТЭЦ и котельных для повышения надежности теплоснабжения соединяют перемычками с запорной арматурой, которые позволяют обеспечить теплоснабжение при авариях и ревизиях отдельных участков тепловых сетей и источников теплоснабжения. Таким образом, тепловая сеть города — это сложнейший комплекс теплопроводов, источников тепла и его потребителей.</a:t>
            </a:r>
          </a:p>
          <a:p>
            <a:r>
              <a:rPr lang="ru-RU" sz="2000" dirty="0"/>
              <a:t>Теплопроводы могут быть подземными и надземными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жилых районах из эстетических соображений используется подземная прокладка теплопроводов, которая бывает </a:t>
            </a:r>
            <a:r>
              <a:rPr lang="ru-RU" sz="2000" dirty="0" err="1"/>
              <a:t>бесканальной</a:t>
            </a:r>
            <a:r>
              <a:rPr lang="ru-RU" sz="2000" dirty="0"/>
              <a:t> и канальной.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95" y="428216"/>
            <a:ext cx="3705225" cy="540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7320" y="1812879"/>
            <a:ext cx="7406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бесканальной</a:t>
            </a:r>
            <a:r>
              <a:rPr lang="ru-RU" dirty="0"/>
              <a:t> </a:t>
            </a:r>
            <a:r>
              <a:rPr lang="ru-RU" dirty="0" smtClean="0"/>
              <a:t>прокладке </a:t>
            </a:r>
            <a:r>
              <a:rPr lang="ru-RU" dirty="0"/>
              <a:t>участки теплопровода укладывают на специальные опоры непосредственно на дне вырытых грунтовых каналов, сваривают между собой стыки, защищают их от воздействия агрессивной среды и засыпают грунтом. </a:t>
            </a:r>
            <a:r>
              <a:rPr lang="ru-RU" dirty="0" err="1"/>
              <a:t>Бесканальная</a:t>
            </a:r>
            <a:r>
              <a:rPr lang="ru-RU" dirty="0"/>
              <a:t> прокладка </a:t>
            </a:r>
            <a:r>
              <a:rPr lang="ru-RU" dirty="0" smtClean="0"/>
              <a:t>- самая </a:t>
            </a:r>
            <a:r>
              <a:rPr lang="ru-RU" dirty="0"/>
              <a:t>дешевая, однако теплопроводы испытывают внешнюю нагрузку от давления грунта (заглубление теплопровода должно быть 0,7 м), более подвержены воздействию агрессивной среды (грунта) и менее </a:t>
            </a:r>
            <a:r>
              <a:rPr lang="ru-RU" dirty="0" err="1"/>
              <a:t>ремонтопригодны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8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42"/>
            <a:ext cx="5042263" cy="4091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1703" y="4317107"/>
            <a:ext cx="448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Городской </a:t>
            </a:r>
            <a:r>
              <a:rPr lang="ru-RU" dirty="0"/>
              <a:t>коллектор для теплопроводов из объемных элементов:</a:t>
            </a:r>
          </a:p>
          <a:p>
            <a:r>
              <a:rPr lang="ru-RU" dirty="0" smtClean="0"/>
              <a:t>1, </a:t>
            </a:r>
            <a:r>
              <a:rPr lang="ru-RU" dirty="0"/>
              <a:t>2 </a:t>
            </a:r>
            <a:r>
              <a:rPr lang="ru-RU" dirty="0" smtClean="0"/>
              <a:t>- </a:t>
            </a:r>
            <a:r>
              <a:rPr lang="ru-RU" dirty="0"/>
              <a:t>обратный и подающий трубопроводы; 3     водопровод; </a:t>
            </a:r>
            <a:r>
              <a:rPr lang="ru-RU" dirty="0" smtClean="0"/>
              <a:t>4 - </a:t>
            </a:r>
            <a:r>
              <a:rPr lang="ru-RU" dirty="0"/>
              <a:t>кабели связи; 5 </a:t>
            </a:r>
            <a:r>
              <a:rPr lang="ru-RU" dirty="0" smtClean="0"/>
              <a:t>- силовые </a:t>
            </a:r>
            <a:r>
              <a:rPr lang="ru-RU" dirty="0"/>
              <a:t>кабели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6 </a:t>
            </a:r>
            <a:r>
              <a:rPr lang="ru-RU" dirty="0" smtClean="0"/>
              <a:t>- </a:t>
            </a:r>
            <a:r>
              <a:rPr lang="ru-RU" dirty="0"/>
              <a:t>объемный железобетонный элемент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4698" y="1104627"/>
            <a:ext cx="7058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При </a:t>
            </a:r>
            <a:r>
              <a:rPr lang="ru-RU" dirty="0"/>
              <a:t>канальной прокладке теплопроводы помещаются в каналы из сборных железобетонных элементов, изготовленных на заводе. При такой прокладке теплопровод разгружается от гидростатического действия грунта, находится в более комфортных условиях, более доступен для ремонта.</a:t>
            </a:r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По </a:t>
            </a:r>
            <a:r>
              <a:rPr lang="ru-RU" dirty="0"/>
              <a:t>возможности доступа к теплопроводам каналы делятся на проходные, полупроходные и непроходные. В проходных каналах (рис</a:t>
            </a:r>
            <a:r>
              <a:rPr lang="ru-RU" dirty="0" smtClean="0"/>
              <a:t>.) </a:t>
            </a:r>
            <a:r>
              <a:rPr lang="ru-RU" dirty="0"/>
              <a:t>кроме трубопроводов подающей и обратной сетевой воды, размещают водопроводные трубы питьевой воды, силовые кабели и т.д. Это наиболее дорогие каналы, но и наиболее надежные, так как позволяют организовать постоянный легкий доступ для ревизий и ремонта без нарушения дорожных покрытий и мостовых. Такие каналы оборудуются освещением и естественной вентиляцией.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9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7" y="365761"/>
            <a:ext cx="8530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Непроходные каналы (рис</a:t>
            </a:r>
            <a:r>
              <a:rPr lang="ru-RU" dirty="0" smtClean="0"/>
              <a:t>.) </a:t>
            </a:r>
            <a:r>
              <a:rPr lang="ru-RU" dirty="0"/>
              <a:t>позволяют разместить в себе </a:t>
            </a:r>
            <a:r>
              <a:rPr lang="ru-RU" dirty="0" smtClean="0"/>
              <a:t>только подающий </a:t>
            </a:r>
            <a:r>
              <a:rPr lang="ru-RU" dirty="0"/>
              <a:t>и обратный теплопроводы, для доступа к которым необходимо срывать слой грунта и снимать </a:t>
            </a:r>
            <a:r>
              <a:rPr lang="ru-RU" dirty="0" smtClean="0"/>
              <a:t>верхнюю </a:t>
            </a:r>
            <a:r>
              <a:rPr lang="ru-RU" dirty="0"/>
              <a:t>часть  канала.  В </a:t>
            </a:r>
            <a:r>
              <a:rPr lang="ru-RU" dirty="0" smtClean="0"/>
              <a:t>непроходных </a:t>
            </a:r>
            <a:r>
              <a:rPr lang="ru-RU" dirty="0"/>
              <a:t>каналах и </a:t>
            </a:r>
            <a:r>
              <a:rPr lang="ru-RU" dirty="0" err="1"/>
              <a:t>бесканально</a:t>
            </a:r>
            <a:r>
              <a:rPr lang="ru-RU" dirty="0"/>
              <a:t> прокладывается большая часть теплопроводов.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413" y="1696719"/>
            <a:ext cx="5032938" cy="3058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7413" y="4885509"/>
            <a:ext cx="5264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Непроходной </a:t>
            </a:r>
            <a:r>
              <a:rPr lang="ru-RU" dirty="0"/>
              <a:t>канал:</a:t>
            </a:r>
          </a:p>
          <a:p>
            <a:r>
              <a:rPr lang="ru-RU" dirty="0" smtClean="0"/>
              <a:t>1 </a:t>
            </a:r>
            <a:r>
              <a:rPr lang="ru-RU" dirty="0"/>
              <a:t>- стеновой блок; 2 </a:t>
            </a:r>
            <a:r>
              <a:rPr lang="ru-RU" dirty="0" smtClean="0"/>
              <a:t>- </a:t>
            </a:r>
            <a:r>
              <a:rPr lang="ru-RU" dirty="0"/>
              <a:t>блок перекрытия;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-бетонная подготовка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8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7" y="274319"/>
            <a:ext cx="111948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Полупроходные каналы (рис</a:t>
            </a:r>
            <a:r>
              <a:rPr lang="ru-RU" dirty="0" smtClean="0"/>
              <a:t>.) </a:t>
            </a:r>
            <a:r>
              <a:rPr lang="ru-RU" dirty="0"/>
              <a:t>сооружают в тех случаях, когда к теплопроводам необходим постоянный, но редкий доступ. Полупроходные каналы имеют высоту не менее 1400 мм, что позволяет человеку передвигаться в нем в полусогнутом состоянии, выполняя осмотр и мелкий ремонт тепловой изоляции. </a:t>
            </a:r>
            <a:r>
              <a:rPr lang="ru-RU" dirty="0" smtClean="0"/>
              <a:t>Наибольшую </a:t>
            </a:r>
            <a:r>
              <a:rPr lang="ru-RU" dirty="0"/>
              <a:t>опасность для теплопроводов представляет коррозия внешней поверхности, происходящая вследствие воздействия кислорода, поступающего из грунта или атмосферы вместе с влагой; дополнительным катализатором являются диоксид углерода, сульфаты и </a:t>
            </a:r>
            <a:r>
              <a:rPr lang="ru-RU" dirty="0" smtClean="0"/>
              <a:t>хло</a:t>
            </a:r>
            <a:r>
              <a:rPr lang="ru-RU" dirty="0"/>
              <a:t>риды, всегда имеющиеся в достаточном количестве в окружающей среде. Для уменьшения коррозии теплопроводы покрывают многослойной изоляцией, обеспечивающей низкое </a:t>
            </a:r>
            <a:r>
              <a:rPr lang="ru-RU" dirty="0" err="1"/>
              <a:t>водопоглощение</a:t>
            </a:r>
            <a:r>
              <a:rPr lang="ru-RU" dirty="0"/>
              <a:t>, малую </a:t>
            </a:r>
            <a:r>
              <a:rPr lang="ru-RU" dirty="0" err="1" smtClean="0"/>
              <a:t>воздухопроводность</a:t>
            </a:r>
            <a:r>
              <a:rPr lang="ru-RU" dirty="0" smtClean="0"/>
              <a:t> </a:t>
            </a:r>
            <a:r>
              <a:rPr lang="ru-RU" dirty="0"/>
              <a:t>и хорошую теплоизоляцию.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40" y="2759801"/>
            <a:ext cx="7019925" cy="320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69726"/>
            <a:ext cx="1234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Наиболее полно этим требованием удовлетворяет конструкция, состоящая из двух труб — стальной (теплопровод) и </a:t>
            </a:r>
            <a:r>
              <a:rPr lang="ru-RU" dirty="0" smtClean="0"/>
              <a:t>полиэтиленовой, между </a:t>
            </a:r>
            <a:r>
              <a:rPr lang="ru-RU" dirty="0"/>
              <a:t>которыми размещается ячеистая полимерная структура </a:t>
            </a:r>
            <a:r>
              <a:rPr lang="ru-RU" dirty="0" err="1"/>
              <a:t>пенополиуретана</a:t>
            </a:r>
            <a:r>
              <a:rPr lang="ru-RU" dirty="0"/>
              <a:t>. Последний имеет теплопроводность втрое ниже, чем обычные теплоизолирующие материалы.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7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86" y="1354681"/>
            <a:ext cx="10713477" cy="1320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3. </a:t>
            </a:r>
            <a:r>
              <a:rPr lang="ru-RU" dirty="0"/>
              <a:t>Раздельная и комбинированная выработка электроэнергии и тепла. Термодинамическое преимущество комбинированной выработки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48" t="-233" r="248" b="51284"/>
          <a:stretch/>
        </p:blipFill>
        <p:spPr>
          <a:xfrm>
            <a:off x="0" y="238941"/>
            <a:ext cx="5267325" cy="2736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7325" y="143691"/>
            <a:ext cx="63056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для некоторого потребителя, например города, требуются в некоторый момент количество электроэнергии </a:t>
            </a:r>
            <a:r>
              <a:rPr lang="en-US" dirty="0"/>
              <a:t>N</a:t>
            </a:r>
            <a:r>
              <a:rPr lang="ru-RU" dirty="0"/>
              <a:t>э (</a:t>
            </a:r>
            <a:r>
              <a:rPr lang="ru-RU" dirty="0"/>
              <a:t>в единицу времени) и количество теплоты </a:t>
            </a:r>
            <a:r>
              <a:rPr lang="en-US" dirty="0" smtClean="0"/>
              <a:t>Q</a:t>
            </a:r>
            <a:r>
              <a:rPr lang="ru-RU" dirty="0" smtClean="0"/>
              <a:t>т </a:t>
            </a:r>
            <a:r>
              <a:rPr lang="ru-RU" dirty="0"/>
              <a:t>то технически проще всего получить их раздельно.</a:t>
            </a:r>
          </a:p>
          <a:p>
            <a:r>
              <a:rPr lang="ru-RU" dirty="0"/>
              <a:t>Для этого можно построить конденсационную ПТУ (</a:t>
            </a:r>
            <a:r>
              <a:rPr lang="ru-RU" dirty="0" smtClean="0"/>
              <a:t>рис</a:t>
            </a:r>
            <a:r>
              <a:rPr lang="ru-RU" dirty="0"/>
              <a:t>.</a:t>
            </a:r>
            <a:r>
              <a:rPr lang="ru-RU" dirty="0" smtClean="0"/>
              <a:t>, </a:t>
            </a:r>
            <a:r>
              <a:rPr lang="ru-RU" dirty="0"/>
              <a:t>а) электрической мощностью </a:t>
            </a:r>
            <a:r>
              <a:rPr lang="en-US" dirty="0" smtClean="0"/>
              <a:t>N</a:t>
            </a:r>
            <a:r>
              <a:rPr lang="ru-RU" dirty="0" smtClean="0"/>
              <a:t>э с </a:t>
            </a:r>
            <a:r>
              <a:rPr lang="ru-RU" dirty="0"/>
              <a:t>глубоким вакуумом, создаваемым </a:t>
            </a:r>
            <a:r>
              <a:rPr lang="ru-RU" dirty="0" smtClean="0"/>
              <a:t>конденсатором</a:t>
            </a:r>
            <a:r>
              <a:rPr lang="ru-RU" dirty="0"/>
              <a:t>, который охлаждается водой. При ее температуре </a:t>
            </a:r>
            <a:r>
              <a:rPr lang="en-US" dirty="0" smtClean="0"/>
              <a:t>t</a:t>
            </a:r>
            <a:r>
              <a:rPr lang="ru-RU" dirty="0" err="1" smtClean="0"/>
              <a:t>охл</a:t>
            </a:r>
            <a:r>
              <a:rPr lang="en-US" dirty="0"/>
              <a:t>.</a:t>
            </a:r>
            <a:r>
              <a:rPr lang="ru-RU" dirty="0" smtClean="0"/>
              <a:t>в </a:t>
            </a:r>
            <a:r>
              <a:rPr lang="ru-RU" dirty="0"/>
              <a:t>= 15—20 °С</a:t>
            </a:r>
          </a:p>
          <a:p>
            <a:r>
              <a:rPr lang="ru-RU" dirty="0"/>
              <a:t>можно получить давление в конденсаторе </a:t>
            </a:r>
            <a:r>
              <a:rPr lang="ru-RU" dirty="0" err="1"/>
              <a:t>рк</a:t>
            </a:r>
            <a:r>
              <a:rPr lang="ru-RU" dirty="0"/>
              <a:t> = 0,04—0,06 </a:t>
            </a:r>
            <a:r>
              <a:rPr lang="ru-RU" dirty="0" err="1"/>
              <a:t>ат</a:t>
            </a:r>
            <a:r>
              <a:rPr lang="ru-RU" dirty="0"/>
              <a:t> (3—4 кПа), </a:t>
            </a:r>
            <a:r>
              <a:rPr lang="ru-RU" dirty="0" smtClean="0"/>
              <a:t>а</a:t>
            </a:r>
            <a:r>
              <a:rPr lang="en-US" dirty="0" smtClean="0"/>
              <a:t> </a:t>
            </a:r>
            <a:r>
              <a:rPr lang="ru-RU" dirty="0" smtClean="0"/>
              <a:t>температура </a:t>
            </a:r>
            <a:r>
              <a:rPr lang="ru-RU" dirty="0"/>
              <a:t>конденсирующегося пара будет </a:t>
            </a:r>
            <a:r>
              <a:rPr lang="ru-RU" dirty="0" smtClean="0"/>
              <a:t>составлять </a:t>
            </a:r>
            <a:r>
              <a:rPr lang="ru-RU" dirty="0"/>
              <a:t>30—35 °С. Кроме того, для производства тепла</a:t>
            </a:r>
            <a:r>
              <a:rPr lang="en-US" dirty="0"/>
              <a:t> </a:t>
            </a:r>
            <a:r>
              <a:rPr lang="en-US" dirty="0" err="1" smtClean="0"/>
              <a:t>Qt</a:t>
            </a:r>
            <a:r>
              <a:rPr lang="ru-RU" dirty="0" smtClean="0"/>
              <a:t> можно</a:t>
            </a:r>
            <a:r>
              <a:rPr lang="en-US" dirty="0" smtClean="0"/>
              <a:t> </a:t>
            </a:r>
            <a:r>
              <a:rPr lang="ru-RU" dirty="0" smtClean="0"/>
              <a:t>построить районную тепловую станцию (РТС), </a:t>
            </a:r>
            <a:r>
              <a:rPr lang="ru-RU" dirty="0"/>
              <a:t>в водогрейном котле которой циркулирующая сетевая вода будет нагреваться, например, от 70 до </a:t>
            </a:r>
            <a:r>
              <a:rPr lang="en-US" dirty="0" smtClean="0"/>
              <a:t>110</a:t>
            </a:r>
            <a:r>
              <a:rPr lang="ru-RU" dirty="0" smtClean="0"/>
              <a:t>°С</a:t>
            </a:r>
            <a:r>
              <a:rPr lang="ru-RU" dirty="0"/>
              <a:t>. При раздельном производстве тепла</a:t>
            </a:r>
            <a:r>
              <a:rPr lang="en-US" dirty="0"/>
              <a:t> </a:t>
            </a:r>
            <a:r>
              <a:rPr lang="en-US" dirty="0" err="1" smtClean="0"/>
              <a:t>Qt</a:t>
            </a:r>
            <a:r>
              <a:rPr lang="ru-RU" dirty="0" smtClean="0"/>
              <a:t> </a:t>
            </a:r>
            <a:r>
              <a:rPr lang="ru-RU" dirty="0"/>
              <a:t>и электроэнергии общее количество теплоты, которое будет получено из топлива, </a:t>
            </a:r>
            <a:r>
              <a:rPr lang="ru-RU" dirty="0" smtClean="0"/>
              <a:t>составит</a:t>
            </a:r>
            <a:r>
              <a:rPr lang="en-US" dirty="0" smtClean="0"/>
              <a:t>:</a:t>
            </a:r>
          </a:p>
          <a:p>
            <a:endParaRPr lang="ru-RU" dirty="0"/>
          </a:p>
          <a:p>
            <a:r>
              <a:rPr lang="en-US" dirty="0" smtClean="0"/>
              <a:t>                                        </a:t>
            </a:r>
            <a:r>
              <a:rPr lang="ru-RU" dirty="0" smtClean="0"/>
              <a:t>(1</a:t>
            </a:r>
            <a:r>
              <a:rPr lang="ru-RU" dirty="0"/>
              <a:t>)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71" y="5334607"/>
            <a:ext cx="4369018" cy="552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6" y="6113535"/>
            <a:ext cx="7007189" cy="493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933" y="3251979"/>
            <a:ext cx="4558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/>
              <a:t>раздельной </a:t>
            </a:r>
            <a:r>
              <a:rPr lang="ru-RU" dirty="0" smtClean="0"/>
              <a:t>выработки </a:t>
            </a:r>
            <a:r>
              <a:rPr lang="ru-RU" dirty="0"/>
              <a:t>тепла и электроэнергии:</a:t>
            </a:r>
          </a:p>
          <a:p>
            <a:r>
              <a:rPr lang="ru-RU" dirty="0" smtClean="0"/>
              <a:t>1 </a:t>
            </a:r>
            <a:r>
              <a:rPr lang="ru-RU" dirty="0"/>
              <a:t>— энергетический</a:t>
            </a:r>
            <a:r>
              <a:rPr lang="en-US" dirty="0"/>
              <a:t> </a:t>
            </a:r>
            <a:r>
              <a:rPr lang="ru-RU" dirty="0" smtClean="0"/>
              <a:t>котел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/>
              <a:t>2 </a:t>
            </a:r>
            <a:r>
              <a:rPr lang="ru-RU" dirty="0" smtClean="0"/>
              <a:t>– паровая турбина; 3 - </a:t>
            </a:r>
            <a:r>
              <a:rPr lang="ru-RU" dirty="0"/>
              <a:t>конденсатор; 4 </a:t>
            </a:r>
            <a:r>
              <a:rPr lang="ru-RU" dirty="0" smtClean="0"/>
              <a:t>- ниппельный </a:t>
            </a:r>
            <a:r>
              <a:rPr lang="ru-RU" dirty="0"/>
              <a:t>насос; </a:t>
            </a:r>
            <a:r>
              <a:rPr lang="ru-RU" dirty="0" smtClean="0"/>
              <a:t>5 - </a:t>
            </a:r>
            <a:r>
              <a:rPr lang="ru-RU" dirty="0"/>
              <a:t>водогрейный котел; 6 — потребитель тепла; 7 — сетевой насос; </a:t>
            </a:r>
            <a:r>
              <a:rPr lang="ru-RU" dirty="0" smtClean="0"/>
              <a:t>8 </a:t>
            </a:r>
            <a:r>
              <a:rPr lang="ru-RU" dirty="0"/>
              <a:t>— сетевой подогреватель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1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246"/>
            <a:ext cx="5136860" cy="3136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6860" y="274320"/>
            <a:ext cx="44904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Эту </a:t>
            </a:r>
            <a:r>
              <a:rPr lang="ru-RU" dirty="0"/>
              <a:t>же задачу производства электроэнергии и тепла можно решить по-другому (</a:t>
            </a:r>
            <a:r>
              <a:rPr lang="ru-RU" dirty="0" smtClean="0"/>
              <a:t>рис</a:t>
            </a:r>
            <a:r>
              <a:rPr lang="ru-RU" dirty="0"/>
              <a:t>.</a:t>
            </a:r>
            <a:r>
              <a:rPr lang="ru-RU" dirty="0" smtClean="0"/>
              <a:t>, </a:t>
            </a:r>
            <a:r>
              <a:rPr lang="ru-RU" dirty="0"/>
              <a:t>б). Вместо конденсатора на КЭС можно установить сетевой подогреватель, от которого получать количество теплоты</a:t>
            </a:r>
            <a:r>
              <a:rPr lang="en-US" dirty="0"/>
              <a:t> </a:t>
            </a:r>
            <a:r>
              <a:rPr lang="en-US" dirty="0" err="1"/>
              <a:t>Qr</a:t>
            </a:r>
            <a:endParaRPr lang="en-US" dirty="0"/>
          </a:p>
          <a:p>
            <a:r>
              <a:rPr lang="ru-RU" dirty="0"/>
              <a:t>Конечно, поскольку нагретая сетевая вода должна иметь, скажем, 110 °С, то давление в сетевом подогревателе (и за паровой турбиной) должно быть не 0,05 </a:t>
            </a:r>
            <a:r>
              <a:rPr lang="ru-RU" dirty="0" err="1"/>
              <a:t>ат</a:t>
            </a:r>
            <a:r>
              <a:rPr lang="ru-RU" dirty="0"/>
              <a:t> (как в конденсаторе турбины КЭС), а на уровне 1,2 </a:t>
            </a:r>
            <a:r>
              <a:rPr lang="ru-RU" dirty="0" err="1"/>
              <a:t>ат</a:t>
            </a:r>
            <a:r>
              <a:rPr lang="ru-RU" dirty="0"/>
              <a:t> (см. рис. 1.2). При этом давлении образующийся из конденсирующегося пара конденсат будет иметь температуру примерно 120 °С, что и обеспечит нагрев сетевой воды до 110 °С.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688" y="3592285"/>
            <a:ext cx="4558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комбинированной выработки </a:t>
            </a:r>
            <a:r>
              <a:rPr lang="ru-RU" dirty="0"/>
              <a:t>тепла и электроэнергии:</a:t>
            </a:r>
          </a:p>
          <a:p>
            <a:r>
              <a:rPr lang="ru-RU" dirty="0" smtClean="0"/>
              <a:t>1 </a:t>
            </a:r>
            <a:r>
              <a:rPr lang="ru-RU" dirty="0"/>
              <a:t>— энергетический</a:t>
            </a:r>
            <a:r>
              <a:rPr lang="en-US" dirty="0"/>
              <a:t> </a:t>
            </a:r>
            <a:r>
              <a:rPr lang="ru-RU" dirty="0" smtClean="0"/>
              <a:t>котел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/>
              <a:t>2 </a:t>
            </a:r>
            <a:r>
              <a:rPr lang="ru-RU" dirty="0" smtClean="0"/>
              <a:t>– паровая турбина; 3 - </a:t>
            </a:r>
            <a:r>
              <a:rPr lang="ru-RU" dirty="0"/>
              <a:t>конденсатор; 4 </a:t>
            </a:r>
            <a:r>
              <a:rPr lang="ru-RU" dirty="0" smtClean="0"/>
              <a:t>- ниппельный </a:t>
            </a:r>
            <a:r>
              <a:rPr lang="ru-RU" dirty="0"/>
              <a:t>насос; </a:t>
            </a:r>
            <a:r>
              <a:rPr lang="ru-RU" dirty="0" smtClean="0"/>
              <a:t>5 - </a:t>
            </a:r>
            <a:r>
              <a:rPr lang="ru-RU" dirty="0"/>
              <a:t>водогрейный котел; 6 — потребитель тепла; 7 — сетевой насос; </a:t>
            </a:r>
            <a:r>
              <a:rPr lang="ru-RU" dirty="0" smtClean="0"/>
              <a:t>8 </a:t>
            </a:r>
            <a:r>
              <a:rPr lang="ru-RU" dirty="0"/>
              <a:t>— сетевой подогреватель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9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019" y="736738"/>
            <a:ext cx="10125649" cy="4187959"/>
          </a:xfrm>
        </p:spPr>
        <p:txBody>
          <a:bodyPr/>
          <a:lstStyle/>
          <a:p>
            <a:r>
              <a:rPr lang="ru-RU" dirty="0"/>
              <a:t>Таким </a:t>
            </a:r>
            <a:r>
              <a:rPr lang="ru-RU" dirty="0" smtClean="0"/>
              <a:t>образом </a:t>
            </a:r>
            <a:r>
              <a:rPr lang="ru-RU" dirty="0"/>
              <a:t>в одной энергетической установке вырабатываются одновременно электрическая энергия и тепло в требуемых количествах. Поэтому такое производство тепла и электроэнергии называют </a:t>
            </a:r>
            <a:r>
              <a:rPr lang="ru-RU" i="1" dirty="0"/>
              <a:t>комбинированным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последние годы все шире используется еще один эквивалентный термин — «</a:t>
            </a:r>
            <a:r>
              <a:rPr lang="ru-RU" dirty="0" err="1" smtClean="0"/>
              <a:t>когенерация</a:t>
            </a:r>
            <a:r>
              <a:rPr lang="ru-RU" dirty="0" smtClean="0"/>
              <a:t>» (от англ. — </a:t>
            </a:r>
            <a:r>
              <a:rPr lang="ru-RU" dirty="0" err="1" smtClean="0"/>
              <a:t>cogeneration</a:t>
            </a:r>
            <a:r>
              <a:rPr lang="ru-RU" dirty="0" smtClean="0"/>
              <a:t>). Термины «комбинированное производство», «теплофикация» и «</a:t>
            </a:r>
            <a:r>
              <a:rPr lang="ru-RU" dirty="0" err="1" smtClean="0"/>
              <a:t>когенерация</a:t>
            </a:r>
            <a:r>
              <a:rPr lang="ru-RU" dirty="0" smtClean="0"/>
              <a:t>» — синонимы. Изображенная на рис. б установка является не чем иным как простейшей ТЭЦ с турбиной с противодавлением (так как давление за ней, как правило, выше атмосферного).</a:t>
            </a:r>
          </a:p>
          <a:p>
            <a:r>
              <a:rPr lang="ru-RU" dirty="0"/>
              <a:t>Расход тепла при комбинированной выработке при тех же и</a:t>
            </a:r>
            <a:r>
              <a:rPr lang="en-US" dirty="0"/>
              <a:t> </a:t>
            </a:r>
            <a:r>
              <a:rPr lang="en-US" dirty="0" smtClean="0"/>
              <a:t>N</a:t>
            </a:r>
            <a:r>
              <a:rPr lang="ru-RU" dirty="0" smtClean="0"/>
              <a:t>э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Qt</a:t>
            </a:r>
            <a:r>
              <a:rPr lang="en-US" dirty="0" smtClean="0"/>
              <a:t> </a:t>
            </a:r>
            <a:r>
              <a:rPr lang="ru-RU" dirty="0" smtClean="0"/>
              <a:t>составит</a:t>
            </a:r>
            <a:r>
              <a:rPr lang="en-US" dirty="0" smtClean="0"/>
              <a:t>:</a:t>
            </a:r>
          </a:p>
          <a:p>
            <a:endParaRPr lang="ru-RU" dirty="0"/>
          </a:p>
          <a:p>
            <a:pPr lvl="8"/>
            <a:r>
              <a:rPr lang="en-US" dirty="0" smtClean="0"/>
              <a:t>                                                                                             </a:t>
            </a:r>
            <a:r>
              <a:rPr lang="en-US" sz="1800" dirty="0" smtClean="0"/>
              <a:t> (2)</a:t>
            </a: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45" y="3817846"/>
            <a:ext cx="3760196" cy="6708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2627" y="4699338"/>
            <a:ext cx="10824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этой формуле</a:t>
            </a:r>
            <a:r>
              <a:rPr lang="ru-RU" dirty="0" smtClean="0"/>
              <a:t>, </a:t>
            </a:r>
            <a:r>
              <a:rPr lang="ru-RU" dirty="0"/>
              <a:t>при </a:t>
            </a:r>
            <a:r>
              <a:rPr lang="el-GR" dirty="0" smtClean="0"/>
              <a:t>η</a:t>
            </a:r>
            <a:r>
              <a:rPr lang="ru-RU" sz="1200" dirty="0" err="1" smtClean="0"/>
              <a:t>пту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en-US" dirty="0" smtClean="0"/>
              <a:t>1, </a:t>
            </a:r>
            <a:r>
              <a:rPr lang="ru-RU" dirty="0" smtClean="0"/>
              <a:t>учтено</a:t>
            </a:r>
            <a:r>
              <a:rPr lang="ru-RU" dirty="0"/>
              <a:t>, что теплота, выходящая с паром из турбины, не передается бесполезно охлаждающей воде в конденсаторе, а полностью отдается в сетевом подогревателе тепловому потребителю. При этом не сжигается дополнительное топливо в водогрейном котле.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9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Питання, що розглядаються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Снабжение </a:t>
            </a:r>
            <a:r>
              <a:rPr lang="ru-RU" dirty="0"/>
              <a:t>теплом промышленных предприятий и населения крупных и средних городов</a:t>
            </a:r>
          </a:p>
          <a:p>
            <a:r>
              <a:rPr lang="ru-RU" dirty="0" smtClean="0"/>
              <a:t>2. Понятие </a:t>
            </a:r>
            <a:r>
              <a:rPr lang="ru-RU" dirty="0"/>
              <a:t>о </a:t>
            </a:r>
            <a:r>
              <a:rPr lang="ru-RU" dirty="0" smtClean="0"/>
              <a:t>теплофикации. Представление </a:t>
            </a:r>
            <a:r>
              <a:rPr lang="ru-RU" dirty="0"/>
              <a:t>о тепловых сетях крупных городов</a:t>
            </a:r>
          </a:p>
          <a:p>
            <a:r>
              <a:rPr lang="ru-RU" dirty="0" smtClean="0"/>
              <a:t>3. Раздельная </a:t>
            </a:r>
            <a:r>
              <a:rPr lang="ru-RU" dirty="0"/>
              <a:t>и комбинированная выработка </a:t>
            </a:r>
            <a:r>
              <a:rPr lang="ru-RU" dirty="0" smtClean="0"/>
              <a:t>электроэнергии и </a:t>
            </a:r>
            <a:r>
              <a:rPr lang="ru-RU" dirty="0"/>
              <a:t>тепла. Термодинамическое преимущество комбинированной выработки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1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490" y="537643"/>
            <a:ext cx="9035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Разность количеств теплоты, затраченной на получение электрической мощности </a:t>
            </a:r>
            <a:r>
              <a:rPr lang="en-US" dirty="0"/>
              <a:t>N</a:t>
            </a:r>
            <a:r>
              <a:rPr lang="ru-RU" dirty="0"/>
              <a:t>э и тепла </a:t>
            </a:r>
            <a:r>
              <a:rPr lang="ru-RU" dirty="0" err="1" smtClean="0"/>
              <a:t>Qt</a:t>
            </a:r>
            <a:r>
              <a:rPr lang="ru-RU" dirty="0" smtClean="0"/>
              <a:t> </a:t>
            </a:r>
            <a:r>
              <a:rPr lang="ru-RU" dirty="0"/>
              <a:t>при раздельной и комбинированной их </a:t>
            </a:r>
            <a:r>
              <a:rPr lang="ru-RU" dirty="0" smtClean="0"/>
              <a:t>выработке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(3)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78" y="1463040"/>
            <a:ext cx="5095782" cy="763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25" y="2226673"/>
            <a:ext cx="7880985" cy="73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15197" b="5873"/>
          <a:stretch/>
        </p:blipFill>
        <p:spPr>
          <a:xfrm>
            <a:off x="309425" y="3178647"/>
            <a:ext cx="6718392" cy="3487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425" y="3557938"/>
            <a:ext cx="109376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теплота </a:t>
            </a:r>
            <a:r>
              <a:rPr lang="ru-RU" dirty="0"/>
              <a:t>сгорания, то экономия топлива при комбинированной выработке тепла и электроэнергии по сравнению с раздельной </a:t>
            </a:r>
            <a:r>
              <a:rPr lang="ru-RU" dirty="0" smtClean="0"/>
              <a:t>составит: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(4)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324" y="4234767"/>
            <a:ext cx="4769479" cy="13007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41" y="5419379"/>
            <a:ext cx="5285615" cy="5854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8491" y="5854734"/>
            <a:ext cx="11154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/>
              <a:t>теплофикации всегда возникает экономия топлива. Физическая причина экономии топлива очевидна: теплота конденсации пара, покидающего паровую турбину, отдается не охлаждающей воде конденсатора, а тепловому потребителю.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0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554487" cy="3880773"/>
          </a:xfrm>
        </p:spPr>
        <p:txBody>
          <a:bodyPr/>
          <a:lstStyle/>
          <a:p>
            <a:r>
              <a:rPr lang="ru-RU" dirty="0"/>
              <a:t>Из </a:t>
            </a:r>
            <a:r>
              <a:rPr lang="ru-RU" dirty="0"/>
              <a:t>(</a:t>
            </a:r>
            <a:r>
              <a:rPr lang="ru-RU" dirty="0" smtClean="0"/>
              <a:t>4</a:t>
            </a:r>
            <a:r>
              <a:rPr lang="ru-RU" dirty="0"/>
              <a:t>) видно, что чем менее экономична конденсационная паротурбинная установка, т.е. </a:t>
            </a:r>
            <a:r>
              <a:rPr lang="ru-RU" dirty="0" smtClean="0"/>
              <a:t>меньше         тем </a:t>
            </a:r>
            <a:r>
              <a:rPr lang="ru-RU" dirty="0"/>
              <a:t>эффективнее теплофикация, так как большее количество теплоты, передававшейся охлаждающей воде при раздельной выработке, теперь передается сетевой воде.</a:t>
            </a:r>
          </a:p>
          <a:p>
            <a:r>
              <a:rPr lang="ru-RU" dirty="0" smtClean="0"/>
              <a:t>Экономия         зависит </a:t>
            </a:r>
            <a:r>
              <a:rPr lang="ru-RU" dirty="0"/>
              <a:t>от соотношения электрической и тепловой мощностей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больше</a:t>
            </a:r>
            <a:r>
              <a:rPr lang="en-US" dirty="0"/>
              <a:t> </a:t>
            </a:r>
            <a:r>
              <a:rPr lang="en-US" dirty="0" smtClean="0"/>
              <a:t>N</a:t>
            </a:r>
            <a:r>
              <a:rPr lang="ru-RU" dirty="0" smtClean="0"/>
              <a:t>э при </a:t>
            </a:r>
            <a:r>
              <a:rPr lang="ru-RU" dirty="0"/>
              <a:t>фиксированном</a:t>
            </a:r>
            <a:r>
              <a:rPr lang="en-US" dirty="0"/>
              <a:t> </a:t>
            </a:r>
            <a:r>
              <a:rPr lang="en-US" dirty="0" smtClean="0"/>
              <a:t>Q</a:t>
            </a:r>
            <a:r>
              <a:rPr lang="ru-RU" dirty="0" smtClean="0"/>
              <a:t>т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тем большая конденсационная мощность замещается экономичной теплофикационной.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58" y="387980"/>
            <a:ext cx="4769479" cy="1300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2649" y="853697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(4)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19" y="3413726"/>
            <a:ext cx="584833" cy="448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032" y="2482095"/>
            <a:ext cx="564831" cy="288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126" y="3337574"/>
            <a:ext cx="1343846" cy="4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837" y="316024"/>
            <a:ext cx="10232404" cy="3880773"/>
          </a:xfrm>
        </p:spPr>
        <p:txBody>
          <a:bodyPr/>
          <a:lstStyle/>
          <a:p>
            <a:r>
              <a:rPr lang="ru-RU" dirty="0"/>
              <a:t>Приведенная на </a:t>
            </a:r>
            <a:r>
              <a:rPr lang="ru-RU" dirty="0" smtClean="0"/>
              <a:t>рис.6 </a:t>
            </a:r>
            <a:r>
              <a:rPr lang="ru-RU" dirty="0"/>
              <a:t>простейшая теплофикационная ПТУ позволяет легко понять преимущество комбинированной выработки.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она имеет существенный недостаток: с ее помощью нельзя произвольно изменять соотношение между электрической</a:t>
            </a:r>
            <a:r>
              <a:rPr lang="en-US" dirty="0"/>
              <a:t> </a:t>
            </a:r>
            <a:r>
              <a:rPr lang="en-US" dirty="0" smtClean="0"/>
              <a:t>N</a:t>
            </a:r>
            <a:r>
              <a:rPr lang="ru-RU" dirty="0" smtClean="0"/>
              <a:t>э </a:t>
            </a:r>
            <a:r>
              <a:rPr lang="ru-RU" dirty="0"/>
              <a:t>и тепловой</a:t>
            </a:r>
            <a:r>
              <a:rPr lang="en-US" dirty="0"/>
              <a:t> </a:t>
            </a:r>
            <a:r>
              <a:rPr lang="en-US" dirty="0" smtClean="0"/>
              <a:t>Q</a:t>
            </a:r>
            <a:r>
              <a:rPr lang="ru-RU" dirty="0" smtClean="0"/>
              <a:t>т </a:t>
            </a:r>
            <a:r>
              <a:rPr lang="ru-RU" dirty="0"/>
              <a:t>мощностями. </a:t>
            </a:r>
            <a:endParaRPr lang="ru-RU" dirty="0" smtClean="0"/>
          </a:p>
          <a:p>
            <a:r>
              <a:rPr lang="ru-RU" dirty="0" smtClean="0"/>
              <a:t>Изменение </a:t>
            </a:r>
            <a:r>
              <a:rPr lang="ru-RU" dirty="0"/>
              <a:t>любой из них приводит к автоматическому изменению другой и не всегда в соответствии с требованиями потребителей. Чаще всего ПТУ такого типа используют там, где требуется изменение по определенному графику только одного параметра, обычно тепловой нагрузки </a:t>
            </a:r>
            <a:r>
              <a:rPr lang="en-US" dirty="0"/>
              <a:t>QT,</a:t>
            </a:r>
            <a:r>
              <a:rPr lang="ru-RU" dirty="0"/>
              <a:t> а второй параметр     мощность, будет такой, «какой получится».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89" y="3132642"/>
            <a:ext cx="6109876" cy="37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023" y="221429"/>
            <a:ext cx="11304460" cy="6253799"/>
          </a:xfrm>
        </p:spPr>
        <p:txBody>
          <a:bodyPr>
            <a:normAutofit/>
          </a:bodyPr>
          <a:lstStyle/>
          <a:p>
            <a:r>
              <a:rPr lang="ru-RU" sz="1600" dirty="0"/>
              <a:t>Для того, чтобы исключить этот недостаток, теплофикационную турбину выполняют с регулируемым отбором пара нужных параметров и с конденсацией пара в конце процесса расширения (рис</a:t>
            </a:r>
            <a:r>
              <a:rPr lang="ru-RU" sz="1600" dirty="0" smtClean="0"/>
              <a:t>.). </a:t>
            </a:r>
          </a:p>
          <a:p>
            <a:r>
              <a:rPr lang="ru-RU" sz="1600" dirty="0" smtClean="0"/>
              <a:t>С </a:t>
            </a:r>
            <a:r>
              <a:rPr lang="ru-RU" sz="1600" dirty="0"/>
              <a:t>помощью регулирующих клапанов РК-1 и РК-2 соответственно перед </a:t>
            </a:r>
            <a:r>
              <a:rPr lang="ru-RU" sz="1600" dirty="0" smtClean="0"/>
              <a:t>ЦВД* </a:t>
            </a:r>
            <a:r>
              <a:rPr lang="ru-RU" sz="1600" dirty="0"/>
              <a:t>и </a:t>
            </a:r>
            <a:r>
              <a:rPr lang="ru-RU" sz="1600" dirty="0" smtClean="0"/>
              <a:t>ЦНД** </a:t>
            </a:r>
            <a:r>
              <a:rPr lang="ru-RU" sz="1600" dirty="0"/>
              <a:t>можно в широких пределах изменять независимо электрическую мощность и отпуск тепла. </a:t>
            </a:r>
            <a:endParaRPr lang="ru-RU" sz="1600" dirty="0" smtClean="0"/>
          </a:p>
          <a:p>
            <a:r>
              <a:rPr lang="ru-RU" sz="1600" dirty="0" smtClean="0"/>
              <a:t>Если </a:t>
            </a:r>
            <a:r>
              <a:rPr lang="ru-RU" sz="1600" dirty="0"/>
              <a:t>клапан РК-2 закрыть полностью и направить весь поступивший в турбину пар в сетевой подогреватель, то турбина будет работать как турбина с противодавлением и выгода от теплофикации будет максимальной. </a:t>
            </a:r>
            <a:endParaRPr lang="ru-RU" sz="1600" dirty="0" smtClean="0"/>
          </a:p>
          <a:p>
            <a:r>
              <a:rPr lang="ru-RU" sz="1600" dirty="0" smtClean="0"/>
              <a:t>Так </a:t>
            </a:r>
            <a:r>
              <a:rPr lang="ru-RU" sz="1600" dirty="0"/>
              <a:t>обычно работают теплофикационные турбины зимой, когда требуется много тепла. Если, наоборот, открыть полностью </a:t>
            </a:r>
            <a:r>
              <a:rPr lang="ru-RU" sz="1600" dirty="0" smtClean="0"/>
              <a:t>РК-2 </a:t>
            </a:r>
            <a:r>
              <a:rPr lang="ru-RU" sz="1600" dirty="0"/>
              <a:t>и закрыть проток сетевой воды через сетевой подогреватель, </a:t>
            </a:r>
            <a:r>
              <a:rPr lang="ru-RU" sz="1600" dirty="0" smtClean="0"/>
              <a:t>турбина </a:t>
            </a:r>
            <a:r>
              <a:rPr lang="ru-RU" sz="1600" dirty="0"/>
              <a:t>б</a:t>
            </a:r>
            <a:r>
              <a:rPr lang="ru-RU" sz="1600" dirty="0" smtClean="0"/>
              <a:t>удет работать </a:t>
            </a:r>
            <a:r>
              <a:rPr lang="ru-RU" sz="1600" dirty="0"/>
              <a:t>как конденсационная с максимальной потерей тепла в конденсаторе. Так обычно работают теплофикационные турбины летом.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927" y="3003942"/>
            <a:ext cx="5276850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789" y="3850105"/>
            <a:ext cx="5426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/>
              <a:t>отопительной </a:t>
            </a:r>
            <a:r>
              <a:rPr lang="ru-RU" dirty="0" smtClean="0"/>
              <a:t>ТЕЦ </a:t>
            </a:r>
            <a:r>
              <a:rPr lang="ru-RU" dirty="0"/>
              <a:t>с теплофикационной турбиной:</a:t>
            </a:r>
          </a:p>
          <a:p>
            <a:r>
              <a:rPr lang="ru-RU" dirty="0" smtClean="0"/>
              <a:t>1 </a:t>
            </a:r>
            <a:r>
              <a:rPr lang="ru-RU" dirty="0"/>
              <a:t>— энергетический котел; 2 — сетевой подогреватель;</a:t>
            </a:r>
            <a:r>
              <a:rPr lang="en-US" dirty="0"/>
              <a:t> </a:t>
            </a:r>
            <a:r>
              <a:rPr lang="ru-RU" dirty="0" smtClean="0"/>
              <a:t>3 </a:t>
            </a:r>
            <a:r>
              <a:rPr lang="ru-RU" dirty="0"/>
              <a:t>— конденсатор; 4 — потребитель тепла; 5 — сетевой насос; б — конденсатный насос; 7 — питательный насос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023" y="5722930"/>
            <a:ext cx="708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</a:t>
            </a:r>
            <a:r>
              <a:rPr lang="ru-RU" sz="1200" dirty="0"/>
              <a:t>Цилиндр высокого давления (ЦВД) — цилиндр турбины, в который поступает свежий пар из котла: после расширения в ЦВД пар направляется либо в </a:t>
            </a:r>
            <a:r>
              <a:rPr lang="ru-RU" sz="1200" dirty="0" smtClean="0"/>
              <a:t>ЦСД</a:t>
            </a:r>
            <a:r>
              <a:rPr lang="ru-RU" sz="1200" dirty="0"/>
              <a:t>, либо на промежуточный перегрев в </a:t>
            </a:r>
            <a:r>
              <a:rPr lang="ru-RU" sz="1200" dirty="0" smtClean="0"/>
              <a:t>котел</a:t>
            </a:r>
            <a:endParaRPr lang="ru-RU" sz="1200" dirty="0"/>
          </a:p>
          <a:p>
            <a:r>
              <a:rPr lang="ru-RU" sz="1200" dirty="0" smtClean="0"/>
              <a:t>**</a:t>
            </a:r>
            <a:r>
              <a:rPr lang="ru-RU" sz="1200" dirty="0"/>
              <a:t>Цилиндр низкого давления (ЦНД) — цилиндр турбины, в который поступает пар из </a:t>
            </a:r>
            <a:r>
              <a:rPr lang="ru-RU" sz="1200" dirty="0" smtClean="0"/>
              <a:t>ЦСД после </a:t>
            </a:r>
            <a:r>
              <a:rPr lang="ru-RU" sz="1200" dirty="0"/>
              <a:t>расширения в ЦНД пар направляется в </a:t>
            </a:r>
            <a:r>
              <a:rPr lang="ru-RU" sz="1200" dirty="0" smtClean="0"/>
              <a:t>конденсатор</a:t>
            </a:r>
            <a:endParaRPr lang="ru-RU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828" y="416010"/>
            <a:ext cx="9465287" cy="5635874"/>
          </a:xfrm>
        </p:spPr>
        <p:txBody>
          <a:bodyPr>
            <a:normAutofit/>
          </a:bodyPr>
          <a:lstStyle/>
          <a:p>
            <a:r>
              <a:rPr lang="ru-RU" dirty="0"/>
              <a:t>Ясно, что экономичность работы турбоустановки с теплофикационной турбиной зависит от соотношения расходов пара в сетевой подогреватель и конденсатор: чем оно выше, тем больше экономия топлива.</a:t>
            </a:r>
          </a:p>
          <a:p>
            <a:r>
              <a:rPr lang="ru-RU" dirty="0"/>
              <a:t>Таким образом, теплофикация всегда приводит к экономии топлива, которая оценивается примерно в 15 %. Однако при этом следует помнить, что пар, идущий в сетевой подогреватель, вырабатывается энергетическим, а не простым водогрейным котлом. </a:t>
            </a:r>
          </a:p>
          <a:p>
            <a:r>
              <a:rPr lang="ru-RU" dirty="0"/>
              <a:t>Для транспортировки пара нужны паропроводы большего диаметра на высокие, иногда сверхкритические, параметры пара. Теплофикационная турбина и ее эксплуатация существенно сложнее, чем конденсационная. В конденсационном режиме теплофикационная турбина работает менее экономично, чем конденсационная</a:t>
            </a:r>
            <a:r>
              <a:rPr lang="ru-RU" dirty="0" smtClean="0"/>
              <a:t>.</a:t>
            </a:r>
          </a:p>
          <a:p>
            <a:r>
              <a:rPr lang="ru-RU" dirty="0"/>
              <a:t>Это приводит к тому, что экономически целесообразным оказывается иметь в системе электро- и централизованного теплоснабжения и ТЭЦ, и котельные. При этом надо иметь в виду, что часть структуры этих систем складывается исторически, часто с предварительным вводом котельных, которые в дальнейшем играют роль резервных источников </a:t>
            </a:r>
            <a:r>
              <a:rPr lang="ru-RU" dirty="0" smtClean="0"/>
              <a:t>тепла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09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топлива на </a:t>
            </a:r>
            <a:r>
              <a:rPr lang="ru-RU" dirty="0" smtClean="0"/>
              <a:t>ТЭЦ. </a:t>
            </a:r>
            <a:r>
              <a:rPr lang="ru-RU" dirty="0"/>
              <a:t>Показатели качества работы ТЭЦ</a:t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9946550" cy="38807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Отметим </a:t>
            </a:r>
            <a:r>
              <a:rPr lang="ru-RU" dirty="0"/>
              <a:t>еще одну важную, по существу, финансовую проблему, возникающую для ТЭЦ. ТЭЦ продает потребителям два вида энергии различной энергетической ценности: тепловую и электрическую, причем их потребители в общем случае </a:t>
            </a:r>
            <a:r>
              <a:rPr lang="ru-RU" dirty="0" smtClean="0"/>
              <a:t>- </a:t>
            </a:r>
            <a:r>
              <a:rPr lang="ru-RU" dirty="0"/>
              <a:t>разные. Объективно существующая экономия топлива при комбинированной выработке электроэнергии и тепла должна быть разделена и учтена в себестоимости и цене на эти два вида энергии.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сделать это технически невозможно: и тепло, и электроэнергия вырабатываются общими котлом, турбиной и другим оборудованием ТЭЦ; далее, с одной стороны, без отпуска тепла из отборов турбины нет экономии топлива, с другой стороны, она отсутствует и без выработки электроэнергии на тепловом потреблении.</a:t>
            </a:r>
          </a:p>
          <a:p>
            <a:r>
              <a:rPr lang="ru-RU" dirty="0"/>
              <a:t>Проблеме как разделить затраты на топливо между выработанными электроэнергией и теплом, посвящены сотни работ, и единственным их окончательным результатом стало понимание того, что этого сделать нельзя.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4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229" y="1930400"/>
            <a:ext cx="42481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4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Устройство ТЭЦ и технологический процесс получения горячей сетевой воды</a:t>
            </a:r>
            <a:br>
              <a:rPr lang="ru-RU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</a:t>
            </a:r>
            <a:r>
              <a:rPr lang="ru-RU" dirty="0" smtClean="0"/>
              <a:t>рис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показана упрощенная технологическая схема производства электроэнергии и тепла на ТЭЦ. Технологии производства электроэнергии на конденсационной ТЭС и ТЭЦ практически не </a:t>
            </a:r>
            <a:r>
              <a:rPr lang="ru-RU" dirty="0" smtClean="0"/>
              <a:t>различаются. Когда </a:t>
            </a:r>
            <a:r>
              <a:rPr lang="ru-RU" dirty="0"/>
              <a:t>ТЭЦ не отпускает тепло (например, летом или сразу же после ввода в эксплуатацию, когда тепловые сети еще не готовы), она работает просто как конденсационная ТЭС.</a:t>
            </a:r>
          </a:p>
          <a:p>
            <a:r>
              <a:rPr lang="ru-RU" dirty="0"/>
              <a:t>Главное отличие ТЭЦ от ТЭС состоит </a:t>
            </a:r>
            <a:r>
              <a:rPr lang="ru-RU" dirty="0" smtClean="0"/>
              <a:t>в наличии на ТЭЦ водонагревательной (теплофикационной) сетевой установки. Остывшая в теплоприемниках тепловой сети обратная сетевая вода поступает к сетевым насосам I подъема СН-1 (рис.). </a:t>
            </a:r>
            <a:r>
              <a:rPr lang="ru-RU" dirty="0"/>
              <a:t>Насосы повышают давление сетевой воды, исключая </a:t>
            </a:r>
            <a:r>
              <a:rPr lang="ru-RU" dirty="0" smtClean="0"/>
              <a:t>ее </a:t>
            </a:r>
            <a:r>
              <a:rPr lang="ru-RU" dirty="0"/>
              <a:t>закипание при нагреве в сетевых подогревателях и обеспечивая ее прокачку через сетевые подогреватели. Сетевым насосом</a:t>
            </a:r>
            <a:r>
              <a:rPr lang="en-US" dirty="0"/>
              <a:t> CH-I </a:t>
            </a:r>
            <a:r>
              <a:rPr lang="ru-RU" dirty="0"/>
              <a:t>сетевая вода последовательно прокачивается через трубную систему сетевых подогревателей </a:t>
            </a:r>
            <a:r>
              <a:rPr lang="ru-RU" dirty="0" smtClean="0"/>
              <a:t>СП-1 </a:t>
            </a:r>
            <a:r>
              <a:rPr lang="ru-RU" dirty="0"/>
              <a:t>и СП-2. Нагрев сетевой воды в них осуществляется теплотой конденсации пара, отбираемого из двух отборов паровой турбины. Отбор пара осуществляется при таких давлениях, чтобы температура его конденсации в сетевом подогревателе была достаточной для нагрева сетевой </a:t>
            </a:r>
            <a:r>
              <a:rPr lang="ru-RU" dirty="0" smtClean="0"/>
              <a:t>воды.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7" y="324853"/>
            <a:ext cx="11228385" cy="5582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68102" y="5722839"/>
            <a:ext cx="77171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Технологическая схема </a:t>
            </a:r>
            <a:r>
              <a:rPr lang="ru-RU" dirty="0" smtClean="0"/>
              <a:t>производства </a:t>
            </a:r>
            <a:r>
              <a:rPr lang="ru-RU" dirty="0"/>
              <a:t>электроэнергии и тепла на ТЭЦ</a:t>
            </a:r>
          </a:p>
          <a:p>
            <a:endParaRPr lang="ru-RU" dirty="0"/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74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902" y="897273"/>
            <a:ext cx="8596668" cy="3880773"/>
          </a:xfrm>
        </p:spPr>
        <p:txBody>
          <a:bodyPr/>
          <a:lstStyle/>
          <a:p>
            <a:r>
              <a:rPr lang="ru-RU" dirty="0" smtClean="0"/>
              <a:t>Нагретая в СП-1 и СП-2 сетевая вода поступает к сетевым насосам II подъема СН-П, которые подают ее в пиковый водогрейный котел ПВК и обеспечивают ее прокачку через всю или часть (до </a:t>
            </a:r>
            <a:r>
              <a:rPr lang="ru-RU" dirty="0" err="1" smtClean="0"/>
              <a:t>теплонасосной</a:t>
            </a:r>
            <a:r>
              <a:rPr lang="ru-RU" dirty="0" smtClean="0"/>
              <a:t> станции) тепловой сети. Для нагрева сетевой воды в ПВК в него от ГРП подается газ, а от дутьевого вентилятора ДВ     воздух. Нагретая до требуемой </a:t>
            </a:r>
            <a:r>
              <a:rPr lang="ru-RU" dirty="0"/>
              <a:t>температуры сетевая вода (прямая) подается в магистраль прямой сетевой воды и из него — тепловым потребителям.</a:t>
            </a:r>
          </a:p>
          <a:p>
            <a:r>
              <a:rPr lang="ru-RU" dirty="0"/>
              <a:t>Второе существенное отличие турбоустановки отопительной ТЭЦ от ТЭС состоит в использовании не конденсационной, а теплофикационной паровой турбины — турбины, позволяющей выполнять большие </a:t>
            </a:r>
            <a:r>
              <a:rPr lang="ru-RU" dirty="0" smtClean="0"/>
              <a:t>регулируемые </a:t>
            </a:r>
            <a:r>
              <a:rPr lang="ru-RU" dirty="0"/>
              <a:t>отборы пара на сетевые подогреватели, регулируя их давление (т.е. нагрев сетевой воды и ее расход).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1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Снабжение теплом промышленных предприятий и населения крупных и средних городов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Жизнь человека связана с широким использованием не только электрической, но и тепловой энергии.</a:t>
            </a:r>
          </a:p>
          <a:p>
            <a:r>
              <a:rPr lang="ru-RU" dirty="0"/>
              <a:t>В соответствии с санитарными нормами трудовая деятельность человека на предприятиях и его домашний отдых должны протекать в определенных комфортных условиях: все помещения должны отапливаться, вентилироваться, снабжаться горячей водой для бытовых целей; в жилых помещениях температура воздуха должна составлять +(20—22) °С, а в поликлиниках, больницах, детских учреждениях — +(20—23) °С, в общественных зданиях — +(18—22) °С.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этих целей чаще всего используется горячая вода с температурой у пользователя 80—90 °С.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16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</a:t>
            </a:r>
            <a:r>
              <a:rPr lang="ru-RU" dirty="0"/>
              <a:t>теплофикационной установки ТЭЦ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46747"/>
            <a:ext cx="8596668" cy="5955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Одной </a:t>
            </a:r>
            <a:r>
              <a:rPr lang="ru-RU" dirty="0"/>
              <a:t>из главных задач ТЭЦ является нагрев требуемого количества обратной сетевой воды </a:t>
            </a:r>
            <a:r>
              <a:rPr lang="en-US" dirty="0" smtClean="0"/>
              <a:t>W</a:t>
            </a:r>
            <a:r>
              <a:rPr lang="ru-RU" dirty="0" err="1" smtClean="0"/>
              <a:t>с.в</a:t>
            </a:r>
            <a:r>
              <a:rPr lang="ru-RU" dirty="0" smtClean="0"/>
              <a:t>. с </a:t>
            </a:r>
            <a:r>
              <a:rPr lang="ru-RU" dirty="0"/>
              <a:t>температурой </a:t>
            </a:r>
            <a:r>
              <a:rPr lang="en-US" dirty="0" smtClean="0"/>
              <a:t>to.</a:t>
            </a:r>
            <a:r>
              <a:rPr lang="ru-RU" dirty="0" smtClean="0"/>
              <a:t>с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smtClean="0"/>
              <a:t>температуры</a:t>
            </a:r>
            <a:r>
              <a:rPr lang="en-US" dirty="0" smtClean="0"/>
              <a:t> </a:t>
            </a:r>
            <a:r>
              <a:rPr lang="ru-RU" dirty="0" smtClean="0"/>
              <a:t>прямой сетевой </a:t>
            </a:r>
            <a:r>
              <a:rPr lang="ru-RU" dirty="0"/>
              <a:t>воды </a:t>
            </a:r>
            <a:r>
              <a:rPr lang="en-US" dirty="0"/>
              <a:t>t</a:t>
            </a:r>
            <a:r>
              <a:rPr lang="ru-RU" dirty="0" err="1"/>
              <a:t>п.с</a:t>
            </a:r>
            <a:r>
              <a:rPr lang="ru-RU" dirty="0"/>
              <a:t>. </a:t>
            </a:r>
            <a:r>
              <a:rPr lang="ru-RU" dirty="0" smtClean="0"/>
              <a:t>Таким </a:t>
            </a:r>
            <a:r>
              <a:rPr lang="ru-RU" dirty="0"/>
              <a:t>образом, режим работы ТЭЦ по отпуску тепла </a:t>
            </a:r>
            <a:r>
              <a:rPr lang="ru-RU" dirty="0" smtClean="0"/>
              <a:t>с сетевой </a:t>
            </a:r>
            <a:r>
              <a:rPr lang="ru-RU" dirty="0"/>
              <a:t>водой диктуется потребителем тепла — тепловой сетью — и должен в неукоснительном порядке выполняться ТЭЦ.</a:t>
            </a:r>
          </a:p>
          <a:p>
            <a:r>
              <a:rPr lang="ru-RU" dirty="0"/>
              <a:t>Нагрев сетевой воды на ТЭЦ до одной и той же </a:t>
            </a:r>
            <a:r>
              <a:rPr lang="ru-RU" dirty="0" smtClean="0"/>
              <a:t>температуры можно </a:t>
            </a:r>
            <a:r>
              <a:rPr lang="ru-RU" dirty="0"/>
              <a:t>осуществить разными способами.</a:t>
            </a:r>
          </a:p>
          <a:p>
            <a:r>
              <a:rPr lang="ru-RU" dirty="0"/>
              <a:t>Самый простой, но и самый неэкономичный способ — это нагрев воды с помощью </a:t>
            </a:r>
            <a:r>
              <a:rPr lang="ru-RU" dirty="0" smtClean="0"/>
              <a:t>редукционно-охладительных </a:t>
            </a:r>
            <a:r>
              <a:rPr lang="ru-RU" dirty="0"/>
              <a:t>установок (РОУ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Часть свежего пара, поступающего к каждой паровой турбине, редуцируется в РОУ и направляется в сетевой подогреватель (СП), где, конденсируясь, передает теплоту конденсации сетевой воде. По существу, в этом случае на ТЭЦ параллельно с паровой конденсационной турбиной как бы установлена котельная с дорогостоящим энергетическим паровым котлом на высокие параметры пара, иногда сверхкритического давления, с </a:t>
            </a:r>
            <a:r>
              <a:rPr lang="ru-RU" dirty="0" smtClean="0"/>
              <a:t>дорогостоящей РОУ</a:t>
            </a:r>
            <a:r>
              <a:rPr lang="ru-RU" dirty="0"/>
              <a:t>, арматурой и теплообменником. Поэтому такой способ нагрева сетевой воды должен использоваться только в крайнем случае, например, при выводе из работы паровой турбины и необходимости выработки тепла.</a:t>
            </a:r>
          </a:p>
          <a:p>
            <a:r>
              <a:rPr lang="ru-RU" dirty="0"/>
              <a:t>Другим способом является использование теплоты конденсации пара низкого давления, отбираемого из турбины после того, как он прошел большую ее часть и выработал механическую энергию. Однако и при этом необходимо отбирать пар достаточно высокого давления, особенно для получения необходимой температуры прямой сетевой воды. Поэтому в большинстве случаев для нагрева сетевой воды на ТЭЦ используется теплофикационная установка, принципиальная тепловая схема </a:t>
            </a:r>
            <a:r>
              <a:rPr lang="ru-RU" dirty="0" smtClean="0"/>
              <a:t>которой представлена далее.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33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62" y="339274"/>
            <a:ext cx="6602333" cy="6039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8020" y="854241"/>
            <a:ext cx="45639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— насос сырой воды, подающий ее на </a:t>
            </a:r>
            <a:r>
              <a:rPr lang="ru-RU" dirty="0" err="1"/>
              <a:t>химводоочистку</a:t>
            </a:r>
            <a:r>
              <a:rPr lang="ru-RU" dirty="0"/>
              <a:t>; 2 — паропроводы отбора пара из турбины в сетевые подогреватели; 3 — - нагретая охлаждающая вода в градирню (или водоем); 4 — переключаемый отсек; 5 — регулирующий клапан, определяющий отбор пара в сетевые подогреватели; 6 — обводные задвижки; 7— напорный коллектор прямой сетевой воды; 8 — насос откачки конденсата греющего пара; 9— коллектор обратной сетевой воды; 10 — вакуумный (или атмосферный) деаэратор </a:t>
            </a:r>
            <a:r>
              <a:rPr lang="ru-RU" dirty="0" err="1"/>
              <a:t>подпиточной</a:t>
            </a:r>
            <a:r>
              <a:rPr lang="ru-RU" dirty="0"/>
              <a:t> воды; </a:t>
            </a:r>
            <a:r>
              <a:rPr lang="ru-RU" dirty="0" smtClean="0"/>
              <a:t>11 </a:t>
            </a:r>
            <a:r>
              <a:rPr lang="ru-RU" dirty="0"/>
              <a:t>— предохранительный клапан; 12- циркуляционный насос; 13 — основной пучок конденсатора; 14 встроенный пучок; 15 — </a:t>
            </a:r>
            <a:r>
              <a:rPr lang="ru-RU" dirty="0" err="1"/>
              <a:t>подпиточиый</a:t>
            </a:r>
            <a:r>
              <a:rPr lang="ru-RU" dirty="0"/>
              <a:t> насос</a:t>
            </a:r>
          </a:p>
        </p:txBody>
      </p:sp>
    </p:spTree>
    <p:extLst>
      <p:ext uri="{BB962C8B-B14F-4D97-AF65-F5344CB8AC3E}">
        <p14:creationId xmlns:p14="http://schemas.microsoft.com/office/powerpoint/2010/main" val="357528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71" y="536326"/>
            <a:ext cx="9537476" cy="63216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состав теплофикационной установки входят: сетевые подогреватели;</a:t>
            </a:r>
          </a:p>
          <a:p>
            <a:r>
              <a:rPr lang="ru-RU" dirty="0"/>
              <a:t>система насосов, обеспечивающая циркуляцию сетевой воды через теплофикационную установку и теплосеть (или ее часть);</a:t>
            </a:r>
          </a:p>
          <a:p>
            <a:r>
              <a:rPr lang="ru-RU" dirty="0"/>
              <a:t>паропроводы отопительных отборов, снабжающие сетевые подогреватели паром из турбины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система </a:t>
            </a:r>
            <a:r>
              <a:rPr lang="ru-RU" dirty="0"/>
              <a:t>эвакуации конденсата греющего пара из сетевых подогревателей;</a:t>
            </a:r>
          </a:p>
          <a:p>
            <a:r>
              <a:rPr lang="ru-RU" dirty="0"/>
              <a:t>система удаления неконденсирующихся газов из сетевых подогревателей, препятствующих хорошей передаче теплоты от конденсирующегося пара к сетевой воде.</a:t>
            </a:r>
          </a:p>
          <a:p>
            <a:r>
              <a:rPr lang="ru-RU" dirty="0"/>
              <a:t>На современных ТЭЦ для нагрева сетевой воды обычно используются два сетевых подогревателя, через которые нагреваемая сетевая вода проходит последовательно. Сначала она входит в «нижний» подогреватель </a:t>
            </a:r>
            <a:r>
              <a:rPr lang="ru-RU" dirty="0" smtClean="0"/>
              <a:t>СП-1, </a:t>
            </a:r>
            <a:r>
              <a:rPr lang="ru-RU" dirty="0"/>
              <a:t>в который поступает пар «ниже по течению» в турбине, т.е. при меньшем давлении, а затем — в «верхний» сетевой подогреватель </a:t>
            </a:r>
            <a:r>
              <a:rPr lang="ru-RU" dirty="0" smtClean="0"/>
              <a:t>СП-2</a:t>
            </a:r>
            <a:r>
              <a:rPr lang="ru-RU" dirty="0"/>
              <a:t>, в который поступает пар с большим давлением. При работе двух сетевых подогревателей реализуется двухступенчатый нагрев сетевой воды, который более экономичен, чем одноступенчатый (т.е. с </a:t>
            </a:r>
            <a:r>
              <a:rPr lang="ru-RU" dirty="0" smtClean="0"/>
              <a:t>использованием только одного сетевого подогревателя - верхнего).</a:t>
            </a:r>
          </a:p>
          <a:p>
            <a:r>
              <a:rPr lang="ru-RU" dirty="0"/>
              <a:t>Обратная сетевая вода из магистральных трубопроводов различных районов города подается в один или несколько станционных коллекторов 9 обратной сетевой воды. Из этого коллектора питаются все </a:t>
            </a:r>
            <a:r>
              <a:rPr lang="ru-RU" dirty="0" smtClean="0"/>
              <a:t>водонагревательные </a:t>
            </a:r>
            <a:r>
              <a:rPr lang="ru-RU" dirty="0"/>
              <a:t>установки ТЭЦ, каждая из которых работает от своей турбины. В конечном счете, все водонагревательные установки работают на один или несколько напорных коллекторов 7 прямой сетевой воды, откуда она разводится на отопление районов города.</a:t>
            </a:r>
          </a:p>
          <a:p>
            <a:r>
              <a:rPr lang="ru-RU" dirty="0"/>
              <a:t>Сетевая вода из магистрали обратной сетевой воды ТЭЦ сетевыми насосами I первого подъема СН-1 подается к нижнему сетевому подогревателю </a:t>
            </a:r>
            <a:r>
              <a:rPr lang="ru-RU" dirty="0" smtClean="0"/>
              <a:t>СП-1, </a:t>
            </a:r>
            <a:r>
              <a:rPr lang="ru-RU" dirty="0"/>
              <a:t>который питается паром из выходного патрубка ЦВД (это нижний теплофикационный отбор). В некоторых режимах сетевую воду можно предварительно подогреть в так называемом встроенном (теплофикационном) пучке 14 конденсатора.</a:t>
            </a:r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9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9389"/>
            <a:ext cx="8596668" cy="5511973"/>
          </a:xfrm>
        </p:spPr>
        <p:txBody>
          <a:bodyPr>
            <a:normAutofit/>
          </a:bodyPr>
          <a:lstStyle/>
          <a:p>
            <a:r>
              <a:rPr lang="ru-RU" dirty="0"/>
              <a:t>Конденсатор теплофикационной турбины отличается от конденсатора турбины конденсационной тем, что в нем выделено определенное число охлаждающих трубок с отдельным подводом и отводом охлаждающей (или нагреваемой) воды. В зимний период, когда требуется большое количество тепла, регулирующий клапан 5 перед ЦНД турбины закрывают почти полностью, для того чтобы почти весь поступающий в турбину пар направить в сетевые подогреватели. Однако для того, чтобы рабочие лопатки ЦНД не разогрелись до недопустимой температуры от трения о неподвижную плотную паровую среду, через ЦНД пропускают небольшое количество пара. Во встроенный пучок направляют небольшое количество сетевой или </a:t>
            </a:r>
            <a:r>
              <a:rPr lang="ru-RU" dirty="0" err="1"/>
              <a:t>подпиточной</a:t>
            </a:r>
            <a:r>
              <a:rPr lang="ru-RU" dirty="0"/>
              <a:t> воды теплосети, а в трубки основного трубного пучка 13 циркуляционная охлаждающая вода не подается. Конденсирующийся на трубках встроенного пучка пар передает свою теплоту конденсации сетевой воде. Конденсатор в таком режиме работает как подогреватель сетевой воды</a:t>
            </a:r>
            <a:r>
              <a:rPr lang="ru-RU" dirty="0" smtClean="0"/>
              <a:t>.</a:t>
            </a:r>
          </a:p>
          <a:p>
            <a:r>
              <a:rPr lang="ru-RU" dirty="0"/>
              <a:t>Продолжим рассмотрение схемы, показанной на рис. </a:t>
            </a:r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78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3" y="644610"/>
            <a:ext cx="9585603" cy="6333706"/>
          </a:xfrm>
        </p:spPr>
        <p:txBody>
          <a:bodyPr>
            <a:normAutofit/>
          </a:bodyPr>
          <a:lstStyle/>
          <a:p>
            <a:r>
              <a:rPr lang="ru-RU" dirty="0"/>
              <a:t>После СП-1 сетевая вода, если ее температура соответствует требованию температурного графика тепловой сети, через </a:t>
            </a:r>
            <a:r>
              <a:rPr lang="ru-RU" dirty="0" err="1"/>
              <a:t>байпасные</a:t>
            </a:r>
            <a:r>
              <a:rPr lang="ru-RU" dirty="0"/>
              <a:t> линии (через задвижку 6</a:t>
            </a:r>
            <a:r>
              <a:rPr lang="ru-RU" dirty="0" smtClean="0"/>
              <a:t>) сетевыми </a:t>
            </a:r>
            <a:r>
              <a:rPr lang="ru-RU" dirty="0"/>
              <a:t>насосами II второго подъема </a:t>
            </a:r>
            <a:r>
              <a:rPr lang="ru-RU" dirty="0" smtClean="0"/>
              <a:t>СН-ІІ </a:t>
            </a:r>
            <a:r>
              <a:rPr lang="ru-RU" dirty="0"/>
              <a:t>направляется в напорную магистраль 7 прямой сетевой воды ТЭЦ. Если нагрев воды недостаточен, то сетевая вода подается в </a:t>
            </a:r>
            <a:r>
              <a:rPr lang="ru-RU" dirty="0" smtClean="0"/>
              <a:t>СП-2</a:t>
            </a:r>
            <a:r>
              <a:rPr lang="ru-RU" dirty="0"/>
              <a:t>, обогреваемый паром с большим давлением и соответственно с более высокой температурой конденсации. В большинстве случаев сетевая вода, пройдя через оба подогревателя, нагреется до </a:t>
            </a:r>
            <a:r>
              <a:rPr lang="ru-RU" dirty="0" smtClean="0"/>
              <a:t>100—110 </a:t>
            </a:r>
            <a:r>
              <a:rPr lang="ru-RU" dirty="0"/>
              <a:t>°С. Поэтому при необходимости иметь еще более высокую температуру сетевой воды, например в очень холодное время, ее после нагрева в двух подогревателях направляют в ПВК. В нем сжигается дополнительное топливо, и вода нагревается до 140—200 °С в соответствии с потребностями конкретного теплового графика</a:t>
            </a:r>
            <a:r>
              <a:rPr lang="ru-RU" dirty="0" smtClean="0"/>
              <a:t>.</a:t>
            </a:r>
          </a:p>
          <a:p>
            <a:r>
              <a:rPr lang="ru-RU" dirty="0"/>
              <a:t>Паропроводы 2 отопительных отборов подают пар из турбины в подогреватели. Главное требование к ним — малое гидравлическое сопротивление. Поэтому их выполняют в большом количестве (обычно один-четыре), большого диаметра (вплоть до 1300 мм), минимальной протяженности (сетевые подогреватели размещают прямо под турбиной) и с минимальным числом арматуры.</a:t>
            </a:r>
          </a:p>
          <a:p>
            <a:r>
              <a:rPr lang="ru-RU" dirty="0"/>
              <a:t>Конденсат греющего пара СП-2 (см. штриховую линию на рис</a:t>
            </a:r>
            <a:r>
              <a:rPr lang="ru-RU" dirty="0" smtClean="0"/>
              <a:t>.) </a:t>
            </a:r>
            <a:r>
              <a:rPr lang="ru-RU" dirty="0"/>
              <a:t>по каскадной схеме сбрасывается в </a:t>
            </a:r>
            <a:r>
              <a:rPr lang="ru-RU" dirty="0" smtClean="0"/>
              <a:t>СП-1, </a:t>
            </a:r>
            <a:r>
              <a:rPr lang="ru-RU" dirty="0"/>
              <a:t>а из него с помощью сливного насоса 8 он закачивается в систему регенерации.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84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271" y="788989"/>
            <a:ext cx="9020118" cy="4938043"/>
          </a:xfrm>
        </p:spPr>
        <p:txBody>
          <a:bodyPr>
            <a:normAutofit/>
          </a:bodyPr>
          <a:lstStyle/>
          <a:p>
            <a:r>
              <a:rPr lang="ru-RU" dirty="0"/>
              <a:t>К сожалению, в тепловых сетях теряется определенное количество сетевой воды. Поэтому на ТЭЦ устанавливается специальная </a:t>
            </a:r>
            <a:r>
              <a:rPr lang="ru-RU" dirty="0" err="1" smtClean="0"/>
              <a:t>подпиточная</a:t>
            </a:r>
            <a:r>
              <a:rPr lang="ru-RU" dirty="0" smtClean="0"/>
              <a:t> </a:t>
            </a:r>
            <a:r>
              <a:rPr lang="ru-RU" dirty="0"/>
              <a:t>установка теплосети (рис</a:t>
            </a:r>
            <a:r>
              <a:rPr lang="ru-RU" dirty="0" smtClean="0"/>
              <a:t>.). </a:t>
            </a:r>
            <a:r>
              <a:rPr lang="ru-RU" dirty="0"/>
              <a:t>Сырая вода из сливного водовода 3 конденсатора группой параллельных насосов 7 подается к </a:t>
            </a:r>
            <a:r>
              <a:rPr lang="ru-RU" dirty="0" err="1" smtClean="0"/>
              <a:t>химводоочистке</a:t>
            </a:r>
            <a:r>
              <a:rPr lang="ru-RU" dirty="0" smtClean="0"/>
              <a:t> </a:t>
            </a:r>
            <a:r>
              <a:rPr lang="ru-RU" dirty="0"/>
              <a:t>ХВО, а из нее — в специальный вакуумный (или атмосферный) деаэратор 10. </a:t>
            </a:r>
            <a:endParaRPr lang="ru-RU" dirty="0" smtClean="0"/>
          </a:p>
          <a:p>
            <a:r>
              <a:rPr lang="ru-RU" dirty="0" smtClean="0"/>
              <a:t>Греющей </a:t>
            </a:r>
            <a:r>
              <a:rPr lang="ru-RU" dirty="0"/>
              <a:t>средой в деаэраторе является сетевая вода, нагретая в СП-1 и </a:t>
            </a:r>
            <a:r>
              <a:rPr lang="ru-RU" dirty="0" smtClean="0"/>
              <a:t>СП-2</a:t>
            </a:r>
            <a:r>
              <a:rPr lang="ru-RU" dirty="0"/>
              <a:t>. Поскольку давление сетевой воды составляет 0,8 МПа, а температура — 60—100 °С, то при ее подаче в деаэратор, находящийся под вакуумом, она вскипает. </a:t>
            </a:r>
            <a:endParaRPr lang="ru-RU" dirty="0" smtClean="0"/>
          </a:p>
          <a:p>
            <a:r>
              <a:rPr lang="ru-RU" dirty="0" smtClean="0"/>
              <a:t>Образующийся </a:t>
            </a:r>
            <a:r>
              <a:rPr lang="ru-RU" dirty="0"/>
              <a:t>пар нагревает химически очищенную воду до температуры насыщения, при которой выделяются растворенные газы. Затем очищенная и </a:t>
            </a:r>
            <a:r>
              <a:rPr lang="ru-RU" dirty="0" err="1"/>
              <a:t>деаэрированная</a:t>
            </a:r>
            <a:r>
              <a:rPr lang="ru-RU" dirty="0"/>
              <a:t> вода </a:t>
            </a:r>
            <a:r>
              <a:rPr lang="ru-RU" dirty="0" err="1"/>
              <a:t>подпиточными</a:t>
            </a:r>
            <a:r>
              <a:rPr lang="ru-RU" dirty="0"/>
              <a:t> насосами </a:t>
            </a:r>
            <a:r>
              <a:rPr lang="ru-RU" dirty="0" smtClean="0"/>
              <a:t>15 </a:t>
            </a:r>
            <a:r>
              <a:rPr lang="ru-RU" dirty="0"/>
              <a:t>подается в коллектор 9 обратной сетевой воды ТЭЦ, к которому параллельно подсоединяются </a:t>
            </a:r>
            <a:r>
              <a:rPr lang="ru-RU" dirty="0" err="1"/>
              <a:t>подпиточные</a:t>
            </a:r>
            <a:r>
              <a:rPr lang="ru-RU" dirty="0"/>
              <a:t> установки, описанные выше.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79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</a:t>
            </a:r>
            <a:r>
              <a:rPr lang="ru-RU" dirty="0"/>
              <a:t>тепловой нагрузки теплосети и работа теплофикационной установки ТЭЦ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/>
              <a:t>Работа теплофикационных установок ТЭЦ осуществляется в соответствии с графиком потребности в тепле отапливаемого района (</a:t>
            </a:r>
            <a:r>
              <a:rPr lang="ru-RU" dirty="0" smtClean="0"/>
              <a:t>рис).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53" y="2276475"/>
            <a:ext cx="61722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75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3" y="778794"/>
            <a:ext cx="9303399" cy="34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04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269958"/>
            <a:ext cx="9217693" cy="5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7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1" y="495049"/>
            <a:ext cx="7734551" cy="3174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84" y="3828047"/>
            <a:ext cx="7594558" cy="30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213" y="384041"/>
            <a:ext cx="9877455" cy="4880290"/>
          </a:xfrm>
        </p:spPr>
        <p:txBody>
          <a:bodyPr/>
          <a:lstStyle/>
          <a:p>
            <a:r>
              <a:rPr lang="ru-RU" sz="2400" dirty="0"/>
              <a:t>Важно сразу усвоить, что тепло, используемое человеком для бытовых нужд, является </a:t>
            </a:r>
            <a:r>
              <a:rPr lang="ru-RU" sz="2400" dirty="0" err="1"/>
              <a:t>низкопотенциальным</a:t>
            </a:r>
            <a:r>
              <a:rPr lang="ru-RU" sz="2400" dirty="0"/>
              <a:t>, т.е. теплоноситель имеет относительно невысокую температуру и давление, поскольку именно это </a:t>
            </a:r>
            <a:r>
              <a:rPr lang="ru-RU" sz="2400" dirty="0" smtClean="0"/>
              <a:t>позво</a:t>
            </a:r>
            <a:r>
              <a:rPr lang="ru-RU" sz="2400" dirty="0"/>
              <a:t>ляет организовать высокоэкономичное производство электрической и тепловой энергии на ТЭЦ.</a:t>
            </a:r>
          </a:p>
          <a:p>
            <a:r>
              <a:rPr lang="ru-RU" sz="2400" dirty="0"/>
              <a:t>В общем случае снабжение любого объекта тепловой энергией обеспечивается системой, состоящей из трех основных элементов: источника теплоты (например, котельной), тепловой сети (например, трубопроводов горячей воды или пара) и теплоприемника (например, батареи водяного отопления, располагаемой в комнате).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8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85" y="763253"/>
            <a:ext cx="7322720" cy="53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5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6" y="635167"/>
            <a:ext cx="9018922" cy="53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97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86" y="1056271"/>
            <a:ext cx="9076824" cy="49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5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3" y="745707"/>
            <a:ext cx="7808495" cy="2238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8" y="2899861"/>
            <a:ext cx="76483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7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387" y="94802"/>
            <a:ext cx="2675989" cy="67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4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521" y="971869"/>
            <a:ext cx="9436471" cy="5160917"/>
          </a:xfrm>
        </p:spPr>
        <p:txBody>
          <a:bodyPr>
            <a:normAutofit/>
          </a:bodyPr>
          <a:lstStyle/>
          <a:p>
            <a:r>
              <a:rPr lang="ru-RU" sz="2000" dirty="0"/>
              <a:t>Степень централизации теплоснабжения может быть различной.</a:t>
            </a:r>
          </a:p>
          <a:p>
            <a:r>
              <a:rPr lang="ru-RU" sz="2000" dirty="0"/>
              <a:t>В зависимости от числа теплоприемников, питаемых от одного теплоисточника, различают централизованное теплоснабжение групповое (питается группа зданий от групповой котельной установки мощностью 1 -10 Гкал/ч), квартальное (от квартальной котельной </a:t>
            </a:r>
            <a:r>
              <a:rPr lang="ru-RU" sz="2000" dirty="0" err="1"/>
              <a:t>теплопроизводи-тельностью</a:t>
            </a:r>
            <a:r>
              <a:rPr lang="ru-RU" sz="2000" dirty="0"/>
              <a:t> 10—50 Гкал/ч), районное (питается район несколько групп зданий), городское (питается несколько районов города), </a:t>
            </a:r>
            <a:r>
              <a:rPr lang="ru-RU" sz="2000" dirty="0" err="1"/>
              <a:t>межгородское</a:t>
            </a:r>
            <a:r>
              <a:rPr lang="ru-RU" sz="2000" dirty="0"/>
              <a:t> (питается несколько городов</a:t>
            </a:r>
            <a:r>
              <a:rPr lang="ru-RU" sz="2000" dirty="0" smtClean="0"/>
              <a:t>).</a:t>
            </a:r>
          </a:p>
          <a:p>
            <a:r>
              <a:rPr lang="uk-UA" sz="2000" dirty="0"/>
              <a:t>Д</a:t>
            </a:r>
            <a:r>
              <a:rPr lang="ru-RU" sz="2000" dirty="0" smtClean="0"/>
              <a:t>ля </a:t>
            </a:r>
            <a:r>
              <a:rPr lang="ru-RU" sz="2000" dirty="0"/>
              <a:t>большинства крупных </a:t>
            </a:r>
            <a:r>
              <a:rPr lang="ru-RU" sz="2000" dirty="0" smtClean="0"/>
              <a:t>городов </a:t>
            </a:r>
            <a:r>
              <a:rPr lang="ru-RU" sz="2000" dirty="0"/>
              <a:t>с населением более 100 тыс. чел. наиболее рациональным является централизованное теплоснабжение на базе ТЭЦ. Оно позволяет не только сэкономить значительное количество топлива, но и существенно сократить вредные выбросы в атмосферу, сэкономить дорогие городские площади.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2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196" y="66270"/>
            <a:ext cx="6526220" cy="4335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403294"/>
            <a:ext cx="3357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2. </a:t>
            </a:r>
            <a:r>
              <a:rPr lang="ru-RU" dirty="0"/>
              <a:t>Принципиальная схема водогрейной котельной:</a:t>
            </a:r>
          </a:p>
          <a:p>
            <a:r>
              <a:rPr lang="ru-RU" dirty="0" smtClean="0"/>
              <a:t>1 </a:t>
            </a:r>
            <a:r>
              <a:rPr lang="ru-RU" dirty="0"/>
              <a:t>- водогрейный котел; </a:t>
            </a:r>
            <a:r>
              <a:rPr lang="ru-RU" dirty="0" smtClean="0"/>
              <a:t>2 </a:t>
            </a:r>
            <a:r>
              <a:rPr lang="ru-RU" dirty="0"/>
              <a:t>- сетевой насос; 3 - водоподготовительная установка; 4 </a:t>
            </a:r>
            <a:r>
              <a:rPr lang="ru-RU" dirty="0" smtClean="0"/>
              <a:t>- </a:t>
            </a:r>
            <a:r>
              <a:rPr lang="ru-RU" dirty="0" err="1" smtClean="0"/>
              <a:t>подпиточный</a:t>
            </a:r>
            <a:r>
              <a:rPr lang="ru-RU" dirty="0" smtClean="0"/>
              <a:t> </a:t>
            </a:r>
            <a:r>
              <a:rPr lang="ru-RU" dirty="0"/>
              <a:t>насос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196" y="4402183"/>
            <a:ext cx="107218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сетевому насосу из тепловой сети поступает обратная сетевая вода - «холодная» вода, уже использованная для отопления. Сетевой насос служит для прокачки сетевой воды через водогрейный котел, в котором она нагревается теплотой сжигаемого топлива (газа, мазута, каменного или бурого угля). Нагретая вода, называемая прямой сетевой водой, подается в тепловую сеть для использования потребителями (абонентами). Таким образом, осуществляется постоянная циркуляция сетевой воды, нагреваемой в котле и охлаждаемой в теплоприемниках. Для восполнения неизбежной утечки сетевой воды служат водоподготовительная установка и </a:t>
            </a:r>
            <a:r>
              <a:rPr lang="ru-RU" dirty="0" err="1" smtClean="0"/>
              <a:t>подпиточный</a:t>
            </a:r>
            <a:r>
              <a:rPr lang="ru-RU" dirty="0" smtClean="0"/>
              <a:t> </a:t>
            </a:r>
            <a:r>
              <a:rPr lang="ru-RU" dirty="0"/>
              <a:t>насос.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6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78" y="104502"/>
            <a:ext cx="6802211" cy="4512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355" y="4512190"/>
            <a:ext cx="1143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Тепловая мощность (производительность) водогрейных котлов составляет 4—200 Гкал/ч. На рис. </a:t>
            </a:r>
            <a:r>
              <a:rPr lang="ru-RU" dirty="0" smtClean="0"/>
              <a:t>показан </a:t>
            </a:r>
            <a:r>
              <a:rPr lang="ru-RU" dirty="0"/>
              <a:t>котел КВГМ-50 (котел водогрейный </a:t>
            </a:r>
            <a:r>
              <a:rPr lang="ru-RU" dirty="0" err="1"/>
              <a:t>газомазутный</a:t>
            </a:r>
            <a:r>
              <a:rPr lang="ru-RU" dirty="0"/>
              <a:t> </a:t>
            </a:r>
            <a:r>
              <a:rPr lang="ru-RU" dirty="0" err="1"/>
              <a:t>теплопроизводительностью</a:t>
            </a:r>
            <a:r>
              <a:rPr lang="ru-RU" dirty="0"/>
              <a:t> 50 Гкал/ч). Он, как и паровой котел, представляет собой П-образную шахту прямоугольного сечения. Первая его часть — топка. Она облицована трубчатыми экранами, внутри которых движется вода, нагреваемая излучением горящего факела топлива. Во второй части размещены конвективные поверхности — трубные пучки, обогреваемые за счет конвективного теплообмена с горячими </a:t>
            </a:r>
            <a:r>
              <a:rPr lang="ru-RU" dirty="0" smtClean="0"/>
              <a:t>газами. </a:t>
            </a:r>
          </a:p>
          <a:p>
            <a:r>
              <a:rPr lang="ru-RU" dirty="0" smtClean="0"/>
              <a:t>Водогрейный </a:t>
            </a:r>
            <a:r>
              <a:rPr lang="ru-RU" dirty="0"/>
              <a:t>котел несравненно </a:t>
            </a:r>
            <a:r>
              <a:rPr lang="ru-RU" dirty="0" smtClean="0"/>
              <a:t>проще </a:t>
            </a:r>
            <a:r>
              <a:rPr lang="ru-RU" dirty="0"/>
              <a:t>энергетического и прежде всего потому, что вода в нем только нагревается, но не претерпевает фазовых превращений.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8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953" y="1068264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В крупных городах основным источником централизованного теплоснабжения являются ТЭЦ и районные тепловые станции (РТС) производительностью до 400 Гкал/ч. Обычно здание РТС в плане имеет вид буквы «Н» и состоит из котельной, </a:t>
            </a:r>
            <a:r>
              <a:rPr lang="ru-RU" sz="2400" dirty="0" smtClean="0"/>
              <a:t>машинного зала </a:t>
            </a:r>
            <a:r>
              <a:rPr lang="ru-RU" sz="2400" dirty="0"/>
              <a:t>и строительной перемычки между ними. В котельной размешаются водогрейные котлы, в </a:t>
            </a:r>
            <a:r>
              <a:rPr lang="ru-RU" sz="2400" dirty="0" smtClean="0"/>
              <a:t>машинном зале </a:t>
            </a:r>
            <a:r>
              <a:rPr lang="ru-RU" sz="2400" dirty="0"/>
              <a:t>— многочисленные насосы, система подпитки теплосети, в перемычке — пульт управления и бытовые помещения.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27808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1257</TotalTime>
  <Words>4005</Words>
  <Application>Microsoft Office PowerPoint</Application>
  <PresentationFormat>Широкоэкранный</PresentationFormat>
  <Paragraphs>125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Times New Roman</vt:lpstr>
      <vt:lpstr>Trebuchet MS</vt:lpstr>
      <vt:lpstr>Wingdings 3</vt:lpstr>
      <vt:lpstr>Аспект</vt:lpstr>
      <vt:lpstr>УСТРОЙСТВО И ФУНКЦИОНИРОВАНИЕ СОВРЕМЕННОЙ ТЭЦ</vt:lpstr>
      <vt:lpstr>Питання, що розглядаються</vt:lpstr>
      <vt:lpstr>1. Снабжение теплом промышленных предприятий и населения крупных и средних городов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Понятие о теплофикации. Представление о тепловых сетях крупных городов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Раздельная и комбинированная выработка электроэнергии и тепла. Термодинамическое преимущество комбинированной выработки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топлива на ТЭЦ. Показатели качества работы ТЭЦ </vt:lpstr>
      <vt:lpstr>Презентация PowerPoint</vt:lpstr>
      <vt:lpstr>Устройство ТЭЦ и технологический процесс получения горячей сетевой воды </vt:lpstr>
      <vt:lpstr>Презентация PowerPoint</vt:lpstr>
      <vt:lpstr>Презентация PowerPoint</vt:lpstr>
      <vt:lpstr>Схема теплофикационной установки ТЭЦ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тепловой нагрузки теплосети и работа теплофикационной установки ТЭЦ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И ФУНКЦИОНИРОВАНИЕ СОВРЕМЕННОЙ ТЭЦ</dc:title>
  <dc:creator>MOVCHAN</dc:creator>
  <cp:lastModifiedBy>MOVCHAN</cp:lastModifiedBy>
  <cp:revision>21</cp:revision>
  <dcterms:created xsi:type="dcterms:W3CDTF">2023-02-12T14:36:52Z</dcterms:created>
  <dcterms:modified xsi:type="dcterms:W3CDTF">2023-02-13T11:33:59Z</dcterms:modified>
</cp:coreProperties>
</file>