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7"/>
  </p:notesMasterIdLst>
  <p:sldIdLst>
    <p:sldId id="256" r:id="rId2"/>
    <p:sldId id="290" r:id="rId3"/>
    <p:sldId id="292" r:id="rId4"/>
    <p:sldId id="293" r:id="rId5"/>
    <p:sldId id="29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20F"/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9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14.11.2024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4730" y="292310"/>
            <a:ext cx="7051354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3200" b="1" i="1" dirty="0" err="1" smtClean="0">
                <a:solidFill>
                  <a:schemeClr val="accent2"/>
                </a:solidFill>
                <a:latin typeface="Cambria" panose="02040503050406030204" pitchFamily="18" charset="0"/>
              </a:rPr>
              <a:t>ВИБІРКова</a:t>
            </a:r>
            <a:r>
              <a:rPr lang="en-US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 </a:t>
            </a:r>
            <a: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: </a:t>
            </a:r>
            <a:b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</a:br>
            <a: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600" b="1" i="1" dirty="0">
                <a:solidFill>
                  <a:srgbClr val="C00000"/>
                </a:solidFill>
                <a:latin typeface="Cambria" panose="02040503050406030204" pitchFamily="18" charset="0"/>
              </a:rPr>
              <a:t>«ЗАПОБІГАННЯ КОРУПЦІЇ ТА ВІДПОВІДАЛЬНІСТЬ ЗА ПРАВОПОРУШЕННЯ В ЕКОНОМІЦІ, БІЗНЕСІ, ДЕРЖАВНОМУ СЕКТОРІ»</a:t>
            </a:r>
            <a:endParaRPr lang="uk-UA" sz="36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271" y="3601780"/>
            <a:ext cx="11455883" cy="235044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ctr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Рекотов</a:t>
            </a: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 Петро </a:t>
            </a: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Валентинович</a:t>
            </a:r>
            <a:endParaRPr lang="en-US" sz="2400" b="1" i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uk-UA" sz="2400" i="1" dirty="0">
                <a:latin typeface="Cambria" panose="02040503050406030204" pitchFamily="18" charset="0"/>
              </a:rPr>
              <a:t>кандидат юридичних наук, доцент, </a:t>
            </a:r>
            <a:endParaRPr lang="uk-UA" sz="2400" i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інститут </a:t>
            </a:r>
            <a:r>
              <a:rPr lang="uk-UA" sz="2400" i="1" cap="none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ю.м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Потебні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університету</a:t>
            </a: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</p:txBody>
      </p:sp>
      <p:pic>
        <p:nvPicPr>
          <p:cNvPr id="7" name="Рисунок 6" descr="G:\ДОКУМЕНТИ   14.07.18\РЕКОТОВ ЗДІА\ФОТО\Рекотов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7954" y="0"/>
            <a:ext cx="2743200" cy="34938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6177" y="2454619"/>
            <a:ext cx="110565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Мета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800" i="1" dirty="0">
                <a:latin typeface="Times New Roman"/>
                <a:ea typeface="MS Mincho"/>
              </a:rPr>
              <a:t>забезпечення умов для формування елементів правової культури, правових орієнтирів та правомірної поведінки здобувачів вищої освіти, розширення розуміння ними ролі і призначення права в житті суспільства, формування базових знань з </a:t>
            </a:r>
            <a:r>
              <a:rPr lang="uk-UA" sz="2800" i="1" dirty="0" smtClean="0">
                <a:latin typeface="Times New Roman"/>
                <a:ea typeface="MS Mincho"/>
              </a:rPr>
              <a:t>основ запобігання </a:t>
            </a:r>
            <a:r>
              <a:rPr lang="uk-UA" sz="2800" i="1" dirty="0" smtClean="0">
                <a:latin typeface="Times New Roman"/>
                <a:ea typeface="MS Mincho"/>
              </a:rPr>
              <a:t>корупції </a:t>
            </a:r>
            <a:r>
              <a:rPr lang="uk-UA" sz="2800" i="1" dirty="0">
                <a:latin typeface="Times New Roman"/>
                <a:ea typeface="MS Mincho"/>
              </a:rPr>
              <a:t>та економічної </a:t>
            </a:r>
            <a:r>
              <a:rPr lang="uk-UA" sz="2800" i="1" dirty="0" smtClean="0">
                <a:latin typeface="Times New Roman"/>
                <a:ea typeface="MS Mincho"/>
              </a:rPr>
              <a:t>злочинності, </a:t>
            </a:r>
            <a:r>
              <a:rPr lang="ru-RU" sz="2800" i="1" dirty="0" err="1" smtClean="0">
                <a:latin typeface="Times New Roman"/>
                <a:ea typeface="MS Mincho"/>
              </a:rPr>
              <a:t>ціннісних</a:t>
            </a:r>
            <a:r>
              <a:rPr lang="ru-RU" sz="2800" i="1" dirty="0" smtClean="0">
                <a:latin typeface="Times New Roman"/>
                <a:ea typeface="MS Mincho"/>
              </a:rPr>
              <a:t> </a:t>
            </a:r>
            <a:r>
              <a:rPr lang="ru-RU" sz="2800" i="1" dirty="0" err="1">
                <a:latin typeface="Times New Roman"/>
                <a:ea typeface="MS Mincho"/>
              </a:rPr>
              <a:t>орієнтирів</a:t>
            </a:r>
            <a:r>
              <a:rPr lang="ru-RU" sz="2800" i="1" dirty="0">
                <a:latin typeface="Times New Roman"/>
                <a:ea typeface="MS Mincho"/>
              </a:rPr>
              <a:t> </a:t>
            </a:r>
            <a:r>
              <a:rPr lang="ru-RU" sz="2800" i="1" dirty="0" err="1" smtClean="0">
                <a:latin typeface="Times New Roman"/>
                <a:ea typeface="MS Mincho"/>
              </a:rPr>
              <a:t>академічної</a:t>
            </a:r>
            <a:r>
              <a:rPr lang="ru-RU" sz="2800" i="1" dirty="0" smtClean="0">
                <a:latin typeface="Times New Roman"/>
                <a:ea typeface="MS Mincho"/>
              </a:rPr>
              <a:t> </a:t>
            </a:r>
            <a:r>
              <a:rPr lang="ru-RU" sz="2800" i="1" dirty="0" err="1" smtClean="0">
                <a:latin typeface="Times New Roman"/>
                <a:ea typeface="MS Mincho"/>
              </a:rPr>
              <a:t>доброчесності</a:t>
            </a:r>
            <a:endParaRPr lang="uk-UA" sz="2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30630" y="100734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Мета та завдання викладання дисципліни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«ЗАПОБІГАННЯ КОРУПЦІЇ ТА ВІДПОВІДАЛЬНІСТЬ ЗА ПРАВОПОРУШЕННЯ В ЕКОНОМІЦІ, БІЗНЕСІ, ДЕРЖАВНОМУ СЕКТОРІ»</a:t>
            </a:r>
            <a:endParaRPr lang="uk-UA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1260" y="-865541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ОЧІКУВАНІ РЕЗУЛЬТАТИ </a:t>
            </a:r>
            <a:r>
              <a:rPr lang="uk-UA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ВИВЧеННЯ</a:t>
            </a:r>
            <a:r>
              <a:rPr lang="en-US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дисципліни</a:t>
            </a:r>
            <a:b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«ЗАПОБІГАННЯ КОРУПЦІЇ ТА ВІДПОВІДАЛЬНІСТЬ ЗА ПРАВОПОРУШЕННЯ В ЕКОНОМІЦІ, БІЗНЕСІ, ДЕРЖАВНОМУ СЕКТОРІ»</a:t>
            </a:r>
            <a:endParaRPr lang="uk-UA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6603" y="2186284"/>
            <a:ext cx="1159068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У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результаті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вивчення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навчальної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дисципліни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здобувач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вищої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освіти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повинен 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знати: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визначення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основних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юридичних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понять,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характеризують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державно-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правову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сферу;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загальні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закономірності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виникнення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функціонування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розвитку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державно-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правових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явищ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основні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ознаки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права,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його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функції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форми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основні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характеристики норм права як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різновиду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соціальних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норм,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джерела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права;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загальні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характеристики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змісту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структури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правовідносин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indent="457200" algn="just"/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вміти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визначати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основні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юридичні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поняття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встановлювати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зв’язки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між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ними;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користуватись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нормативно-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правовими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джерелами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розрізняти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їх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за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юридичною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силою;</a:t>
            </a:r>
          </a:p>
          <a:p>
            <a:pPr indent="457200" algn="just"/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орієнтуватися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з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питань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правового характеру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обраної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професії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indent="457200" algn="just"/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7200" algn="just"/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196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ОСНОВНІ НАВЧАЛЬНІ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РЕСУРСИ ДИСЦИПЛІНИ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«ЗАПОБІГАННЯ КОРУПЦІЇ ТА ВІДПОВІДАЛЬНІСТЬ ЗА ПРАВОПОРУШЕННЯ В ЕКОНОМІЦІ, БІЗНЕСІ, ДЕРЖАВНОМУ СЕКТОРІ»</a:t>
            </a:r>
            <a:endParaRPr lang="uk-UA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3015" y="2186285"/>
            <a:ext cx="1094672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Матеріали до лекцій</a:t>
            </a:r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,, </a:t>
            </a:r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методичні рекомендації до самостійної </a:t>
            </a:r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роботи, </a:t>
            </a:r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методичні рекомендації до виконання індивідуальних письмових завдань (ІПЗ – есе, рефератів) та індивідуальних дослідних завдань (ІДЗ) розміщені на платформі </a:t>
            </a:r>
            <a:r>
              <a:rPr lang="en-US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Moodle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769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КОНТРОЛЬНІ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ЗАХОДИ ПО дисципліні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«ЗАПОБІГАННЯ КОРУПЦІЇ ТА ВІДПОВІДАЛЬНІСТЬ ЗА ПРАВОПОРУШЕННЯ В ЕКОНОМІЦІ, БІЗНЕСІ, ДЕРЖАВНОМУ СЕКТОРІ»</a:t>
            </a:r>
            <a:endParaRPr lang="uk-UA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3014" y="2055656"/>
            <a:ext cx="1094672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000" b="1" i="1" u="sng" dirty="0">
                <a:latin typeface="Times New Roman"/>
                <a:ea typeface="MS Mincho"/>
              </a:rPr>
              <a:t>Поточні контрольні заходи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 err="1">
                <a:latin typeface="Times New Roman"/>
                <a:ea typeface="MS Mincho"/>
              </a:rPr>
              <a:t>Обов</a:t>
            </a:r>
            <a:r>
              <a:rPr lang="ru-RU" sz="2000" b="1" i="1" dirty="0">
                <a:latin typeface="Times New Roman"/>
                <a:ea typeface="MS Mincho"/>
              </a:rPr>
              <a:t>’</a:t>
            </a:r>
            <a:r>
              <a:rPr lang="uk-UA" sz="2000" b="1" i="1" dirty="0" err="1">
                <a:latin typeface="Times New Roman"/>
                <a:ea typeface="MS Mincho"/>
              </a:rPr>
              <a:t>язкові</a:t>
            </a:r>
            <a:r>
              <a:rPr lang="uk-UA" sz="2000" b="1" i="1" dirty="0">
                <a:latin typeface="Times New Roman"/>
                <a:ea typeface="MS Mincho"/>
              </a:rPr>
              <a:t> види роботи: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 smtClean="0">
                <a:latin typeface="Times New Roman"/>
                <a:ea typeface="MS Mincho"/>
              </a:rPr>
              <a:t>Термінологічний </a:t>
            </a:r>
            <a:r>
              <a:rPr lang="uk-UA" sz="2000" b="1" i="1" dirty="0">
                <a:latin typeface="Times New Roman"/>
                <a:ea typeface="MS Mincho"/>
              </a:rPr>
              <a:t>диктант</a:t>
            </a:r>
            <a:r>
              <a:rPr lang="uk-UA" sz="2000" i="1" dirty="0">
                <a:latin typeface="Times New Roman"/>
                <a:ea typeface="MS Mincho"/>
              </a:rPr>
              <a:t> (</a:t>
            </a:r>
            <a:r>
              <a:rPr lang="en-US" sz="2000" i="1" dirty="0">
                <a:latin typeface="Times New Roman"/>
                <a:ea typeface="MS Mincho"/>
              </a:rPr>
              <a:t>max </a:t>
            </a:r>
            <a:r>
              <a:rPr lang="ru-RU" sz="2000" b="1" i="1" dirty="0">
                <a:latin typeface="Times New Roman"/>
                <a:ea typeface="MS Mincho"/>
              </a:rPr>
              <a:t>1</a:t>
            </a:r>
            <a:r>
              <a:rPr lang="uk-UA" sz="2000" i="1" dirty="0">
                <a:latin typeface="Times New Roman"/>
                <a:ea typeface="MS Mincho"/>
              </a:rPr>
              <a:t> бал) – на кожному практичному занятті. Терміни для вивчення зазначені у планах практичних занять у розділі «Основні терміни і поняття». 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 smtClean="0">
                <a:latin typeface="Times New Roman"/>
                <a:ea typeface="MS Mincho"/>
              </a:rPr>
              <a:t>Тестування </a:t>
            </a:r>
            <a:r>
              <a:rPr lang="uk-UA" sz="2000" i="1" dirty="0">
                <a:latin typeface="Times New Roman"/>
                <a:ea typeface="MS Mincho"/>
              </a:rPr>
              <a:t>(</a:t>
            </a:r>
            <a:r>
              <a:rPr lang="en-US" sz="2000" i="1" dirty="0">
                <a:latin typeface="Times New Roman"/>
                <a:ea typeface="MS Mincho"/>
              </a:rPr>
              <a:t>max </a:t>
            </a:r>
            <a:r>
              <a:rPr lang="ru-RU" sz="2000" b="1" i="1" dirty="0">
                <a:latin typeface="Times New Roman"/>
                <a:ea typeface="MS Mincho"/>
              </a:rPr>
              <a:t>3</a:t>
            </a:r>
            <a:r>
              <a:rPr lang="ru-RU" sz="2000" i="1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бали)</a:t>
            </a:r>
            <a:r>
              <a:rPr lang="uk-UA" sz="2000" b="1" i="1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– шість разів на семестр, до кожного змістового модуля курсу за матеріалом вивчених тем (проводиться </a:t>
            </a:r>
            <a:r>
              <a:rPr lang="uk-UA" sz="2000" i="1" dirty="0" err="1">
                <a:latin typeface="Times New Roman"/>
                <a:ea typeface="MS Mincho"/>
              </a:rPr>
              <a:t>онлайн</a:t>
            </a:r>
            <a:r>
              <a:rPr lang="uk-UA" sz="2000" i="1" dirty="0">
                <a:latin typeface="Times New Roman"/>
                <a:ea typeface="MS Mincho"/>
              </a:rPr>
              <a:t> на платформі </a:t>
            </a:r>
            <a:r>
              <a:rPr lang="uk-UA" sz="2000" i="1" dirty="0" err="1">
                <a:latin typeface="Times New Roman"/>
                <a:ea typeface="MS Mincho"/>
              </a:rPr>
              <a:t>Moodle</a:t>
            </a:r>
            <a:r>
              <a:rPr lang="uk-UA" sz="2000" i="1" dirty="0">
                <a:latin typeface="Times New Roman"/>
                <a:ea typeface="MS Mincho"/>
              </a:rPr>
              <a:t>).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/>
                <a:ea typeface="MS Mincho"/>
              </a:rPr>
              <a:t>Індивідуальне письмове завдання (ІПЗ)</a:t>
            </a:r>
            <a:r>
              <a:rPr lang="uk-UA" sz="2000" i="1" dirty="0">
                <a:latin typeface="Times New Roman"/>
                <a:ea typeface="MS Mincho"/>
              </a:rPr>
              <a:t> у вигляді есе (</a:t>
            </a:r>
            <a:r>
              <a:rPr lang="en-US" sz="2000" i="1" dirty="0">
                <a:latin typeface="Times New Roman"/>
                <a:ea typeface="MS Mincho"/>
              </a:rPr>
              <a:t>max </a:t>
            </a:r>
            <a:r>
              <a:rPr lang="ru-RU" sz="2000" i="1" dirty="0">
                <a:latin typeface="Times New Roman"/>
                <a:ea typeface="MS Mincho"/>
              </a:rPr>
              <a:t>2 </a:t>
            </a:r>
            <a:r>
              <a:rPr lang="uk-UA" sz="2000" i="1" dirty="0">
                <a:latin typeface="Times New Roman"/>
                <a:ea typeface="MS Mincho"/>
              </a:rPr>
              <a:t>бали) виконується шість разів на семестр, наприкінці кожного змістового модуля курсу. Теми есе узгоджуються з викладачем. </a:t>
            </a:r>
            <a:endParaRPr lang="ru-RU" sz="2000" dirty="0">
              <a:latin typeface="Times New Roman"/>
              <a:ea typeface="MS Mincho"/>
            </a:endParaRPr>
          </a:p>
          <a:p>
            <a:r>
              <a:rPr lang="uk-UA" sz="2000" i="1" dirty="0">
                <a:solidFill>
                  <a:srgbClr val="000000"/>
                </a:solidFill>
                <a:latin typeface="Times New Roman"/>
                <a:ea typeface="MS Mincho"/>
              </a:rPr>
              <a:t>Теми, вимоги та практичні рекомендації до написання рефератів та есе див. на сторінці курсу у 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2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2723</TotalTime>
  <Words>351</Words>
  <Application>Microsoft Office PowerPoint</Application>
  <PresentationFormat>Широкоэкранный</PresentationFormat>
  <Paragraphs>32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</vt:lpstr>
      <vt:lpstr>Gill Sans MT</vt:lpstr>
      <vt:lpstr>MS Mincho</vt:lpstr>
      <vt:lpstr>Times New Roman</vt:lpstr>
      <vt:lpstr>Галерея</vt:lpstr>
      <vt:lpstr>ВИБІРКова ДИСЦИПЛІНА :   «ЗАПОБІГАННЯ КОРУПЦІЇ ТА ВІДПОВІДАЛЬНІСТЬ ЗА ПРАВОПОРУШЕННЯ В ЕКОНОМІЦІ, БІЗНЕСІ, ДЕРЖАВНОМУ СЕКТОРІ»</vt:lpstr>
      <vt:lpstr>Мета та завдання викладання дисципліни   «ЗАПОБІГАННЯ КОРУПЦІЇ ТА ВІДПОВІДАЛЬНІСТЬ ЗА ПРАВОПОРУШЕННЯ В ЕКОНОМІЦІ, БІЗНЕСІ, ДЕРЖАВНОМУ СЕКТОРІ»</vt:lpstr>
      <vt:lpstr>ОЧІКУВАНІ РЕЗУЛЬТАТИ ВИВЧеННЯ дисципліни   «ЗАПОБІГАННЯ КОРУПЦІЇ ТА ВІДПОВІДАЛЬНІСТЬ ЗА ПРАВОПОРУШЕННЯ В ЕКОНОМІЦІ, БІЗНЕСІ, ДЕРЖАВНОМУ СЕКТОРІ»</vt:lpstr>
      <vt:lpstr>ОСНОВНІ НАВЧАЛЬНІ РЕСУРСИ ДИСЦИПЛІНИ «ЗАПОБІГАННЯ КОРУПЦІЇ ТА ВІДПОВІДАЛЬНІСТЬ ЗА ПРАВОПОРУШЕННЯ В ЕКОНОМІЦІ, БІЗНЕСІ, ДЕРЖАВНОМУ СЕКТОРІ»</vt:lpstr>
      <vt:lpstr>КОНТРОЛЬНІ ЗАХОДИ ПО дисципліні   «ЗАПОБІГАННЯ КОРУПЦІЇ ТА ВІДПОВІДАЛЬНІСТЬ ЗА ПРАВОПОРУШЕННЯ В ЕКОНОМІЦІ, БІЗНЕСІ, ДЕРЖАВНОМУ СЕКТОРІ»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Пользователь</cp:lastModifiedBy>
  <cp:revision>145</cp:revision>
  <dcterms:created xsi:type="dcterms:W3CDTF">2019-11-02T14:16:53Z</dcterms:created>
  <dcterms:modified xsi:type="dcterms:W3CDTF">2024-11-14T12:50:01Z</dcterms:modified>
</cp:coreProperties>
</file>