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94" r:id="rId14"/>
    <p:sldId id="270" r:id="rId15"/>
    <p:sldId id="281" r:id="rId16"/>
    <p:sldId id="282" r:id="rId17"/>
    <p:sldId id="283" r:id="rId18"/>
    <p:sldId id="284" r:id="rId19"/>
    <p:sldId id="285" r:id="rId20"/>
    <p:sldId id="286" r:id="rId21"/>
    <p:sldId id="287" r:id="rId22"/>
    <p:sldId id="288" r:id="rId23"/>
    <p:sldId id="289" r:id="rId24"/>
    <p:sldId id="290" r:id="rId25"/>
    <p:sldId id="291" r:id="rId26"/>
    <p:sldId id="297" r:id="rId27"/>
    <p:sldId id="271" r:id="rId28"/>
    <p:sldId id="295" r:id="rId29"/>
    <p:sldId id="296" r:id="rId30"/>
    <p:sldId id="272" r:id="rId31"/>
    <p:sldId id="273" r:id="rId32"/>
    <p:sldId id="280" r:id="rId3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AF463A-BC7C-46EE-9F1E-7F377CCA4891}" type="datetimeFigureOut">
              <a:rPr lang="en-US" smtClean="0"/>
              <a:pPr/>
              <a:t>4/5/2021</a:t>
            </a:fld>
            <a:endParaRPr lang="en-US"/>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en-US"/>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4/5/2021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4/5/2021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AF463A-BC7C-46EE-9F1E-7F377CCA4891}" type="datetimeFigureOut">
              <a:rPr lang="en-US" smtClean="0"/>
              <a:pPr/>
              <a:t>4/5/2021</a:t>
            </a:fld>
            <a:endParaRPr lang="en-US"/>
          </a:p>
        </p:txBody>
      </p:sp>
      <p:sp>
        <p:nvSpPr>
          <p:cNvPr id="9" name="Номер слайда 8"/>
          <p:cNvSpPr>
            <a:spLocks noGrp="1"/>
          </p:cNvSpPr>
          <p:nvPr>
            <p:ph type="sldNum" sz="quarter" idx="15"/>
          </p:nvPr>
        </p:nvSpPr>
        <p:spPr/>
        <p:txBody>
          <a:bodyPr rtlCol="0"/>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AF463A-BC7C-46EE-9F1E-7F377CCA4891}" type="datetimeFigureOut">
              <a:rPr lang="en-US" smtClean="0"/>
              <a:pPr/>
              <a:t>4/5/2021</a:t>
            </a:fld>
            <a:endParaRPr lang="en-US"/>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en-US"/>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4/5/2021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4/5/2021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AF463A-BC7C-46EE-9F1E-7F377CCA4891}" type="datetimeFigureOut">
              <a:rPr lang="en-US" smtClean="0"/>
              <a:pPr/>
              <a:t>4/5/2021</a:t>
            </a:fld>
            <a:endParaRPr lang="en-US"/>
          </a:p>
        </p:txBody>
      </p:sp>
      <p:sp>
        <p:nvSpPr>
          <p:cNvPr id="7" name="Номер слайда 6"/>
          <p:cNvSpPr>
            <a:spLocks noGrp="1"/>
          </p:cNvSpPr>
          <p:nvPr>
            <p:ph type="sldNum" sz="quarter" idx="11"/>
          </p:nvPr>
        </p:nvSpPr>
        <p:spPr/>
        <p:txBody>
          <a:bodyPr rtlCol="0"/>
          <a:lstStyle/>
          <a:p>
            <a:fld id="{A483448D-3A78-4528-A469-B745A65DA480}" type="slidenum">
              <a:rPr lang="en-US" smtClean="0"/>
              <a:pPr/>
              <a:t>‹#›</a:t>
            </a:fld>
            <a:endParaRPr lang="en-US"/>
          </a:p>
        </p:txBody>
      </p:sp>
      <p:sp>
        <p:nvSpPr>
          <p:cNvPr id="8" name="Нижний колонтитул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4/5/2021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AF463A-BC7C-46EE-9F1E-7F377CCA4891}" type="datetimeFigureOut">
              <a:rPr lang="en-US" smtClean="0"/>
              <a:pPr/>
              <a:t>4/5/2021</a:t>
            </a:fld>
            <a:endParaRPr lang="en-US"/>
          </a:p>
        </p:txBody>
      </p:sp>
      <p:sp>
        <p:nvSpPr>
          <p:cNvPr id="22" name="Номер слайда 21"/>
          <p:cNvSpPr>
            <a:spLocks noGrp="1"/>
          </p:cNvSpPr>
          <p:nvPr>
            <p:ph type="sldNum" sz="quarter" idx="15"/>
          </p:nvPr>
        </p:nvSpPr>
        <p:spPr/>
        <p:txBody>
          <a:bodyPr rtlCol="0"/>
          <a:lstStyle/>
          <a:p>
            <a:fld id="{A483448D-3A78-4528-A469-B745A65DA480}" type="slidenum">
              <a:rPr lang="en-US" smtClean="0"/>
              <a:pPr/>
              <a:t>‹#›</a:t>
            </a:fld>
            <a:endParaRPr lang="en-US"/>
          </a:p>
        </p:txBody>
      </p:sp>
      <p:sp>
        <p:nvSpPr>
          <p:cNvPr id="23" name="Нижний колонтитул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AF463A-BC7C-46EE-9F1E-7F377CCA4891}" type="datetimeFigureOut">
              <a:rPr lang="en-US" smtClean="0"/>
              <a:pPr/>
              <a:t>4/5/2021</a:t>
            </a:fld>
            <a:endParaRPr lang="en-US"/>
          </a:p>
        </p:txBody>
      </p:sp>
      <p:sp>
        <p:nvSpPr>
          <p:cNvPr id="18" name="Номер слайда 17"/>
          <p:cNvSpPr>
            <a:spLocks noGrp="1"/>
          </p:cNvSpPr>
          <p:nvPr>
            <p:ph type="sldNum" sz="quarter" idx="11"/>
          </p:nvPr>
        </p:nvSpPr>
        <p:spPr/>
        <p:txBody>
          <a:bodyPr rtlCol="0"/>
          <a:lstStyle/>
          <a:p>
            <a:fld id="{A483448D-3A78-4528-A469-B745A65DA480}" type="slidenum">
              <a:rPr lang="en-US" smtClean="0"/>
              <a:pPr/>
              <a:t>‹#›</a:t>
            </a:fld>
            <a:endParaRPr lang="en-US"/>
          </a:p>
        </p:txBody>
      </p:sp>
      <p:sp>
        <p:nvSpPr>
          <p:cNvPr id="21" name="Нижний колонтитул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AF463A-BC7C-46EE-9F1E-7F377CCA4891}" type="datetimeFigureOut">
              <a:rPr lang="en-US" smtClean="0"/>
              <a:pPr/>
              <a:t>4/5/2021</a:t>
            </a:fld>
            <a:endParaRPr lang="en-US"/>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h4eueDYPTI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5000" y="152400"/>
            <a:ext cx="7010400" cy="3048000"/>
          </a:xfrm>
        </p:spPr>
        <p:txBody>
          <a:bodyPr>
            <a:normAutofit/>
          </a:bodyPr>
          <a:lstStyle/>
          <a:p>
            <a:pPr algn="ctr"/>
            <a:r>
              <a:rPr lang="uk-UA" sz="5400" dirty="0" smtClean="0"/>
              <a:t>Аудіювання як вид мовленнєвої діяльності</a:t>
            </a:r>
            <a:endParaRPr lang="uk-UA" sz="5400" dirty="0"/>
          </a:p>
        </p:txBody>
      </p:sp>
      <p:sp>
        <p:nvSpPr>
          <p:cNvPr id="5" name="Прямоугольник 4"/>
          <p:cNvSpPr/>
          <p:nvPr/>
        </p:nvSpPr>
        <p:spPr>
          <a:xfrm>
            <a:off x="2286000" y="3429000"/>
            <a:ext cx="6705600" cy="2462213"/>
          </a:xfrm>
          <a:prstGeom prst="rect">
            <a:avLst/>
          </a:prstGeom>
        </p:spPr>
        <p:txBody>
          <a:bodyPr wrap="square">
            <a:spAutoFit/>
          </a:bodyPr>
          <a:lstStyle/>
          <a:p>
            <a:pPr marL="274320" lvl="0" indent="-274320">
              <a:spcBef>
                <a:spcPts val="600"/>
              </a:spcBef>
              <a:buClr>
                <a:srgbClr val="FE8637"/>
              </a:buClr>
              <a:buSzPct val="70000"/>
              <a:buFont typeface="Wingdings"/>
              <a:buChar char=""/>
            </a:pPr>
            <a:r>
              <a:rPr lang="uk-UA" sz="2400" dirty="0">
                <a:solidFill>
                  <a:prstClr val="black"/>
                </a:solidFill>
              </a:rPr>
              <a:t>Аудіювання – це розуміння сприйнятого на слух усного мовлення. </a:t>
            </a:r>
          </a:p>
          <a:p>
            <a:pPr marL="274320" lvl="0" indent="-274320">
              <a:spcBef>
                <a:spcPts val="600"/>
              </a:spcBef>
              <a:buClr>
                <a:srgbClr val="FE8637"/>
              </a:buClr>
              <a:buSzPct val="70000"/>
              <a:buFont typeface="Wingdings"/>
              <a:buChar char=""/>
            </a:pPr>
            <a:r>
              <a:rPr lang="uk-UA" sz="2400" dirty="0">
                <a:solidFill>
                  <a:prstClr val="black"/>
                </a:solidFill>
              </a:rPr>
              <a:t>Вид усної рецептивної мовленнєвої діяльності. </a:t>
            </a:r>
          </a:p>
          <a:p>
            <a:pPr marL="274320" lvl="0" indent="-274320">
              <a:spcBef>
                <a:spcPts val="600"/>
              </a:spcBef>
              <a:buClr>
                <a:srgbClr val="FE8637"/>
              </a:buClr>
              <a:buSzPct val="70000"/>
              <a:buFont typeface="Wingdings"/>
              <a:buChar char=""/>
            </a:pPr>
            <a:r>
              <a:rPr lang="uk-UA" sz="2400" dirty="0">
                <a:solidFill>
                  <a:prstClr val="black"/>
                </a:solidFill>
              </a:rPr>
              <a:t>Аудіювання та говоріння – це дві сторони усного мовлення.</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t>Труднощі </a:t>
            </a:r>
            <a:r>
              <a:rPr lang="uk-UA" b="1" dirty="0" err="1" smtClean="0"/>
              <a:t>аудіювання</a:t>
            </a:r>
            <a:r>
              <a:rPr lang="uk-UA" b="1" dirty="0" smtClean="0"/>
              <a:t>, зумовлені умовами сприймання</a:t>
            </a:r>
            <a:endParaRPr lang="uk-UA" dirty="0"/>
          </a:p>
        </p:txBody>
      </p:sp>
      <p:sp>
        <p:nvSpPr>
          <p:cNvPr id="3" name="Содержимое 2"/>
          <p:cNvSpPr>
            <a:spLocks noGrp="1"/>
          </p:cNvSpPr>
          <p:nvPr>
            <p:ph sz="quarter" idx="1"/>
          </p:nvPr>
        </p:nvSpPr>
        <p:spPr/>
        <p:txBody>
          <a:bodyPr/>
          <a:lstStyle/>
          <a:p>
            <a:pPr>
              <a:buNone/>
            </a:pPr>
            <a:r>
              <a:rPr lang="uk-UA" dirty="0" smtClean="0"/>
              <a:t>Залежність </a:t>
            </a:r>
            <a:r>
              <a:rPr lang="uk-UA" dirty="0" err="1" smtClean="0"/>
              <a:t>аудіювання</a:t>
            </a:r>
            <a:r>
              <a:rPr lang="uk-UA" dirty="0" smtClean="0"/>
              <a:t> від</a:t>
            </a:r>
            <a:r>
              <a:rPr lang="uk-UA" b="1" dirty="0" smtClean="0"/>
              <a:t> умов сприймання</a:t>
            </a:r>
            <a:r>
              <a:rPr lang="uk-UA" dirty="0" smtClean="0"/>
              <a:t> визначається </a:t>
            </a:r>
            <a:endParaRPr lang="ru-RU" dirty="0" smtClean="0"/>
          </a:p>
          <a:p>
            <a:pPr>
              <a:buNone/>
            </a:pPr>
            <a:r>
              <a:rPr lang="uk-UA" dirty="0" smtClean="0"/>
              <a:t>а) темпом мовлен­нєвих повідомлень </a:t>
            </a:r>
            <a:endParaRPr lang="ru-RU" dirty="0" smtClean="0"/>
          </a:p>
          <a:p>
            <a:pPr>
              <a:buNone/>
            </a:pPr>
            <a:r>
              <a:rPr lang="uk-UA" dirty="0" smtClean="0"/>
              <a:t> б) кількістю пред'явлень </a:t>
            </a:r>
            <a:r>
              <a:rPr lang="uk-UA" dirty="0" err="1" smtClean="0"/>
              <a:t>аудіотексту</a:t>
            </a:r>
            <a:r>
              <a:rPr lang="uk-UA" dirty="0" smtClean="0"/>
              <a:t> в залежності від його обсягу.</a:t>
            </a:r>
          </a:p>
          <a:p>
            <a:pPr>
              <a:buNone/>
            </a:pPr>
            <a:endParaRPr lang="uk-UA" dirty="0" smtClean="0"/>
          </a:p>
          <a:p>
            <a:pPr>
              <a:buNone/>
            </a:pPr>
            <a:r>
              <a:rPr lang="uk-UA" b="1" dirty="0" smtClean="0"/>
              <a:t>Темп мовленнєвого повідомлення</a:t>
            </a:r>
            <a:r>
              <a:rPr lang="uk-UA" dirty="0" smtClean="0"/>
              <a:t> визначає швидкість і точність розуміння на слух, а також ефективність запам'ятовування.</a:t>
            </a:r>
            <a:endParaRPr lang="ru-RU" dirty="0" smtClean="0"/>
          </a:p>
          <a:p>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t>Загальний темп мовлення</a:t>
            </a:r>
            <a:r>
              <a:rPr lang="uk-UA" dirty="0" smtClean="0"/>
              <a:t> </a:t>
            </a:r>
            <a:endParaRPr lang="uk-UA" dirty="0"/>
          </a:p>
        </p:txBody>
      </p:sp>
      <p:sp>
        <p:nvSpPr>
          <p:cNvPr id="3" name="Содержимое 2"/>
          <p:cNvSpPr>
            <a:spLocks noGrp="1"/>
          </p:cNvSpPr>
          <p:nvPr>
            <p:ph sz="quarter" idx="1"/>
          </p:nvPr>
        </p:nvSpPr>
        <p:spPr/>
        <p:txBody>
          <a:bodyPr/>
          <a:lstStyle/>
          <a:p>
            <a:pPr>
              <a:buNone/>
            </a:pPr>
            <a:r>
              <a:rPr lang="uk-UA" dirty="0" smtClean="0"/>
              <a:t>Вона залежить від багатьох факторів: типу і виду тексту (монолог, діалог; опис, розповідь, повідомлення; прозовий чи віршований); важливості інформації (більш важлива інформація подається повільніше, менш важлива — швидше); специфіки лексико-граматичної системи англійської мови буква несе більшу кількість інформації, і слова в ній мають в середньому 4-5 букв. </a:t>
            </a:r>
          </a:p>
          <a:p>
            <a:pPr>
              <a:buNone/>
            </a:pPr>
            <a:r>
              <a:rPr lang="uk-UA" dirty="0" smtClean="0"/>
              <a:t>Середній темп мовлення на англійській мові 140-150 слів за хвилину.</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1000" cy="792162"/>
          </a:xfrm>
        </p:spPr>
        <p:txBody>
          <a:bodyPr>
            <a:normAutofit fontScale="90000"/>
          </a:bodyPr>
          <a:lstStyle/>
          <a:p>
            <a:r>
              <a:rPr lang="uk-UA" b="1" dirty="0" smtClean="0"/>
              <a:t>Опори та орієнтири для подолання труднощів </a:t>
            </a:r>
            <a:r>
              <a:rPr lang="uk-UA" b="1" dirty="0" err="1" smtClean="0"/>
              <a:t>аудіювання</a:t>
            </a:r>
            <a:endParaRPr lang="uk-UA" dirty="0"/>
          </a:p>
        </p:txBody>
      </p:sp>
      <p:sp>
        <p:nvSpPr>
          <p:cNvPr id="3" name="Содержимое 2"/>
          <p:cNvSpPr>
            <a:spLocks noGrp="1"/>
          </p:cNvSpPr>
          <p:nvPr>
            <p:ph sz="quarter" idx="1"/>
          </p:nvPr>
        </p:nvSpPr>
        <p:spPr>
          <a:xfrm>
            <a:off x="762000" y="1066800"/>
            <a:ext cx="7467600" cy="5791200"/>
          </a:xfrm>
        </p:spPr>
        <p:txBody>
          <a:bodyPr>
            <a:normAutofit fontScale="70000" lnSpcReduction="20000"/>
          </a:bodyPr>
          <a:lstStyle/>
          <a:p>
            <a:r>
              <a:rPr lang="uk-UA" dirty="0" smtClean="0"/>
              <a:t>насамперед це</a:t>
            </a:r>
            <a:r>
              <a:rPr lang="uk-UA" b="1" dirty="0" smtClean="0"/>
              <a:t> ритміка, </a:t>
            </a:r>
            <a:r>
              <a:rPr lang="uk-UA" b="1" dirty="0" err="1" smtClean="0"/>
              <a:t>паузація</a:t>
            </a:r>
            <a:r>
              <a:rPr lang="uk-UA" b="1" dirty="0" smtClean="0"/>
              <a:t>, мелодика та логічний наголос</a:t>
            </a:r>
            <a:r>
              <a:rPr lang="uk-UA" dirty="0" smtClean="0"/>
              <a:t> (ці фактори є складниками інтонації </a:t>
            </a:r>
            <a:r>
              <a:rPr lang="uk-UA" dirty="0" err="1" smtClean="0"/>
              <a:t>аудіотексту</a:t>
            </a:r>
            <a:r>
              <a:rPr lang="uk-UA" dirty="0" smtClean="0"/>
              <a:t>). </a:t>
            </a:r>
            <a:endParaRPr lang="ru-RU" dirty="0" smtClean="0"/>
          </a:p>
          <a:p>
            <a:r>
              <a:rPr lang="uk-UA" b="1" i="1" dirty="0" smtClean="0"/>
              <a:t>позамовні засоби та опора на ситуацію мовлення,</a:t>
            </a:r>
            <a:r>
              <a:rPr lang="uk-UA" dirty="0" smtClean="0"/>
              <a:t> а сама можливість зорового контакту слухача і того, хто говорить, є також опорою для розуміння.</a:t>
            </a:r>
            <a:endParaRPr lang="ru-RU" dirty="0" smtClean="0"/>
          </a:p>
          <a:p>
            <a:pPr>
              <a:buNone/>
            </a:pPr>
            <a:r>
              <a:rPr lang="uk-UA" dirty="0" smtClean="0"/>
              <a:t>Сприймання мовлення на слух починається з</a:t>
            </a:r>
            <a:r>
              <a:rPr lang="uk-UA" b="1" dirty="0" smtClean="0"/>
              <a:t> виділення смислових орієнтирів.</a:t>
            </a:r>
            <a:r>
              <a:rPr lang="uk-UA" dirty="0" smtClean="0"/>
              <a:t> Для цього використовуються не тільки фактори, що складають інформацію тексту, але й вставні слова, повтори, риторичні запитання тощо. Суттєво допомагають в розумінні мовленнєві </a:t>
            </a:r>
            <a:r>
              <a:rPr lang="uk-UA" b="1" dirty="0" smtClean="0"/>
              <a:t>штампи</a:t>
            </a:r>
            <a:r>
              <a:rPr lang="uk-UA" dirty="0" smtClean="0"/>
              <a:t>, широко вживані в розмовній мові. </a:t>
            </a:r>
            <a:endParaRPr lang="ru-RU" dirty="0" smtClean="0"/>
          </a:p>
          <a:p>
            <a:pPr>
              <a:buNone/>
            </a:pPr>
            <a:r>
              <a:rPr lang="uk-UA" b="1" dirty="0" smtClean="0"/>
              <a:t>Характер орієнтирів та опор</a:t>
            </a:r>
            <a:r>
              <a:rPr lang="uk-UA" dirty="0" smtClean="0"/>
              <a:t> змінюється в залежності від мовленнєвого досвіду слухачів і від способів пред'явлення </a:t>
            </a:r>
            <a:r>
              <a:rPr lang="uk-UA" dirty="0" err="1" smtClean="0"/>
              <a:t>аудіотекстів</a:t>
            </a:r>
            <a:r>
              <a:rPr lang="uk-UA" dirty="0" smtClean="0"/>
              <a:t>.</a:t>
            </a:r>
            <a:endParaRPr lang="ru-RU" dirty="0" smtClean="0"/>
          </a:p>
          <a:p>
            <a:pPr>
              <a:buNone/>
            </a:pPr>
            <a:r>
              <a:rPr lang="uk-UA" dirty="0" smtClean="0"/>
              <a:t>Контактне мовлення (діалогічне та монологічне) відбувається в конкретній ситуації, яка сприяє вірогідному прогнозуванню і збільшує можливості асоціативних зв'язків за рахунок позамовних елементів мовлення.</a:t>
            </a:r>
            <a:endParaRPr lang="ru-RU" dirty="0" smtClean="0"/>
          </a:p>
          <a:p>
            <a:pPr>
              <a:buNone/>
            </a:pPr>
            <a:r>
              <a:rPr lang="uk-UA" dirty="0" smtClean="0"/>
              <a:t>При комбінованому </a:t>
            </a:r>
            <a:r>
              <a:rPr lang="uk-UA" dirty="0" err="1" smtClean="0"/>
              <a:t>звуко-зоровому</a:t>
            </a:r>
            <a:r>
              <a:rPr lang="uk-UA" dirty="0" smtClean="0"/>
              <a:t> пред'явленні мовленнєвих повідомлень можливе використання</a:t>
            </a:r>
            <a:r>
              <a:rPr lang="uk-UA" b="1" dirty="0" smtClean="0"/>
              <a:t> </a:t>
            </a:r>
            <a:endParaRPr lang="ru-RU" dirty="0" smtClean="0"/>
          </a:p>
          <a:p>
            <a:r>
              <a:rPr lang="uk-UA" b="1" i="1" dirty="0" smtClean="0"/>
              <a:t>формальних підказок:</a:t>
            </a:r>
            <a:r>
              <a:rPr lang="uk-UA" dirty="0" smtClean="0"/>
              <a:t> підкреслювань, особливого шрифту, кольору, схем, малюнків, заголовків тощо. </a:t>
            </a:r>
            <a:endParaRPr lang="ru-RU" dirty="0" smtClean="0"/>
          </a:p>
          <a:p>
            <a:r>
              <a:rPr lang="uk-UA" b="1" i="1" dirty="0" smtClean="0"/>
              <a:t>малюнки</a:t>
            </a:r>
            <a:r>
              <a:rPr lang="uk-UA" i="1" dirty="0" smtClean="0"/>
              <a:t> </a:t>
            </a:r>
            <a:r>
              <a:rPr lang="uk-UA" b="1" i="1" dirty="0" smtClean="0"/>
              <a:t>(або картина)</a:t>
            </a:r>
            <a:r>
              <a:rPr lang="uk-UA" dirty="0" smtClean="0"/>
              <a:t> як орієнтири-підказки використовуються в залежності від мети </a:t>
            </a:r>
            <a:r>
              <a:rPr lang="uk-UA" dirty="0" err="1" smtClean="0"/>
              <a:t>аудіювання</a:t>
            </a:r>
            <a:r>
              <a:rPr lang="uk-UA" dirty="0" smtClean="0"/>
              <a:t>.</a:t>
            </a:r>
            <a:endParaRPr lang="ru-RU" dirty="0" smtClean="0"/>
          </a:p>
          <a:p>
            <a:pPr>
              <a:buNone/>
            </a:pP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a:solidFill>
                  <a:srgbClr val="231F20"/>
                </a:solidFill>
                <a:latin typeface="PragmaticaC"/>
              </a:rPr>
              <a:t>ВИДИ АУДІЮВАННЯ</a:t>
            </a:r>
            <a:br>
              <a:rPr lang="ru-RU" sz="3200" dirty="0">
                <a:solidFill>
                  <a:srgbClr val="231F20"/>
                </a:solidFill>
                <a:latin typeface="PragmaticaC"/>
              </a:rPr>
            </a:br>
            <a:endParaRPr lang="ru-RU" dirty="0"/>
          </a:p>
        </p:txBody>
      </p:sp>
      <p:sp>
        <p:nvSpPr>
          <p:cNvPr id="3" name="Объект 2"/>
          <p:cNvSpPr>
            <a:spLocks noGrp="1"/>
          </p:cNvSpPr>
          <p:nvPr>
            <p:ph sz="quarter" idx="1"/>
          </p:nvPr>
        </p:nvSpPr>
        <p:spPr>
          <a:xfrm>
            <a:off x="457200" y="1600200"/>
            <a:ext cx="8077200" cy="3962400"/>
          </a:xfrm>
        </p:spPr>
        <p:txBody>
          <a:bodyPr/>
          <a:lstStyle/>
          <a:p>
            <a:pPr marL="0" indent="0" algn="just">
              <a:buNone/>
            </a:pPr>
            <a:r>
              <a:rPr lang="ru-RU" dirty="0" err="1" smtClean="0">
                <a:solidFill>
                  <a:srgbClr val="231F20"/>
                </a:solidFill>
                <a:latin typeface="NewtonC"/>
              </a:rPr>
              <a:t>Залежно</a:t>
            </a:r>
            <a:r>
              <a:rPr lang="ru-RU" dirty="0" smtClean="0">
                <a:solidFill>
                  <a:srgbClr val="231F20"/>
                </a:solidFill>
                <a:latin typeface="NewtonC"/>
              </a:rPr>
              <a:t> </a:t>
            </a:r>
            <a:r>
              <a:rPr lang="ru-RU" dirty="0" err="1">
                <a:solidFill>
                  <a:srgbClr val="231F20"/>
                </a:solidFill>
                <a:latin typeface="NewtonC"/>
              </a:rPr>
              <a:t>від</a:t>
            </a:r>
            <a:r>
              <a:rPr lang="ru-RU" dirty="0">
                <a:solidFill>
                  <a:srgbClr val="231F20"/>
                </a:solidFill>
                <a:latin typeface="NewtonC"/>
              </a:rPr>
              <a:t> жанру </a:t>
            </a:r>
            <a:r>
              <a:rPr lang="ru-RU" dirty="0" err="1">
                <a:solidFill>
                  <a:srgbClr val="231F20"/>
                </a:solidFill>
                <a:latin typeface="NewtonC"/>
              </a:rPr>
              <a:t>аудіотекстів</a:t>
            </a:r>
            <a:r>
              <a:rPr lang="ru-RU" dirty="0">
                <a:solidFill>
                  <a:srgbClr val="231F20"/>
                </a:solidFill>
                <a:latin typeface="NewtonC"/>
              </a:rPr>
              <a:t> і </a:t>
            </a:r>
            <a:r>
              <a:rPr lang="ru-RU" dirty="0" err="1">
                <a:solidFill>
                  <a:srgbClr val="231F20"/>
                </a:solidFill>
                <a:latin typeface="NewtonC"/>
              </a:rPr>
              <a:t>комунікативного</a:t>
            </a:r>
            <a:endParaRPr lang="ru-RU" dirty="0">
              <a:solidFill>
                <a:srgbClr val="231F20"/>
              </a:solidFill>
              <a:latin typeface="NewtonC"/>
            </a:endParaRPr>
          </a:p>
          <a:p>
            <a:pPr marL="0" indent="0">
              <a:buNone/>
            </a:pPr>
            <a:r>
              <a:rPr lang="ru-RU" dirty="0" err="1">
                <a:solidFill>
                  <a:srgbClr val="231F20"/>
                </a:solidFill>
                <a:latin typeface="NewtonC"/>
              </a:rPr>
              <a:t>завдання</a:t>
            </a:r>
            <a:r>
              <a:rPr lang="ru-RU" dirty="0">
                <a:solidFill>
                  <a:srgbClr val="231F20"/>
                </a:solidFill>
                <a:latin typeface="NewtonC"/>
              </a:rPr>
              <a:t> в СНЗ </a:t>
            </a:r>
            <a:r>
              <a:rPr lang="ru-RU" dirty="0" err="1">
                <a:solidFill>
                  <a:srgbClr val="231F20"/>
                </a:solidFill>
                <a:latin typeface="NewtonC"/>
              </a:rPr>
              <a:t>навчання</a:t>
            </a:r>
            <a:r>
              <a:rPr lang="ru-RU" dirty="0">
                <a:solidFill>
                  <a:srgbClr val="231F20"/>
                </a:solidFill>
                <a:latin typeface="NewtonC"/>
              </a:rPr>
              <a:t> </a:t>
            </a:r>
            <a:r>
              <a:rPr lang="ru-RU" dirty="0" err="1">
                <a:solidFill>
                  <a:srgbClr val="231F20"/>
                </a:solidFill>
                <a:latin typeface="NewtonC"/>
              </a:rPr>
              <a:t>різних</a:t>
            </a:r>
            <a:r>
              <a:rPr lang="ru-RU" dirty="0">
                <a:solidFill>
                  <a:srgbClr val="231F20"/>
                </a:solidFill>
                <a:latin typeface="NewtonC"/>
              </a:rPr>
              <a:t> </a:t>
            </a:r>
            <a:r>
              <a:rPr lang="ru-RU" dirty="0" err="1">
                <a:solidFill>
                  <a:srgbClr val="231F20"/>
                </a:solidFill>
                <a:latin typeface="NewtonC"/>
              </a:rPr>
              <a:t>видів</a:t>
            </a:r>
            <a:r>
              <a:rPr lang="ru-RU" dirty="0">
                <a:solidFill>
                  <a:srgbClr val="231F20"/>
                </a:solidFill>
                <a:latin typeface="NewtonC"/>
              </a:rPr>
              <a:t> </a:t>
            </a:r>
            <a:r>
              <a:rPr lang="ru-RU" dirty="0" err="1">
                <a:solidFill>
                  <a:srgbClr val="231F20"/>
                </a:solidFill>
                <a:latin typeface="NewtonC"/>
              </a:rPr>
              <a:t>аудіювання</a:t>
            </a:r>
            <a:r>
              <a:rPr lang="ru-RU" dirty="0">
                <a:solidFill>
                  <a:srgbClr val="231F20"/>
                </a:solidFill>
                <a:latin typeface="NewtonC"/>
              </a:rPr>
              <a:t>: </a:t>
            </a:r>
            <a:endParaRPr lang="ru-RU" dirty="0" smtClean="0">
              <a:solidFill>
                <a:srgbClr val="231F20"/>
              </a:solidFill>
              <a:latin typeface="NewtonC"/>
            </a:endParaRPr>
          </a:p>
          <a:p>
            <a:pPr marL="0" indent="0">
              <a:buNone/>
            </a:pPr>
            <a:endParaRPr lang="ru-RU" dirty="0" smtClean="0">
              <a:solidFill>
                <a:srgbClr val="231F20"/>
              </a:solidFill>
              <a:latin typeface="NewtonC"/>
            </a:endParaRPr>
          </a:p>
          <a:p>
            <a:pPr marL="0" indent="0" algn="just">
              <a:buNone/>
            </a:pPr>
            <a:r>
              <a:rPr lang="ru-RU" dirty="0" smtClean="0">
                <a:solidFill>
                  <a:srgbClr val="231F20"/>
                </a:solidFill>
                <a:latin typeface="NewtonC"/>
              </a:rPr>
              <a:t>1</a:t>
            </a:r>
            <a:r>
              <a:rPr lang="ru-RU" dirty="0">
                <a:solidFill>
                  <a:srgbClr val="231F20"/>
                </a:solidFill>
                <a:latin typeface="NewtonC"/>
              </a:rPr>
              <a:t>) </a:t>
            </a:r>
            <a:r>
              <a:rPr lang="ru-RU" dirty="0" smtClean="0">
                <a:solidFill>
                  <a:srgbClr val="231F20"/>
                </a:solidFill>
                <a:latin typeface="NewtonC"/>
              </a:rPr>
              <a:t>з </a:t>
            </a:r>
            <a:r>
              <a:rPr lang="ru-RU" dirty="0" err="1" smtClean="0">
                <a:solidFill>
                  <a:srgbClr val="231F20"/>
                </a:solidFill>
                <a:latin typeface="NewtonC"/>
              </a:rPr>
              <a:t>розумінням</a:t>
            </a:r>
            <a:r>
              <a:rPr lang="ru-RU" dirty="0" smtClean="0">
                <a:solidFill>
                  <a:srgbClr val="231F20"/>
                </a:solidFill>
                <a:latin typeface="NewtonC"/>
              </a:rPr>
              <a:t> </a:t>
            </a:r>
            <a:r>
              <a:rPr lang="ru-RU" dirty="0">
                <a:solidFill>
                  <a:srgbClr val="231F20"/>
                </a:solidFill>
                <a:latin typeface="NewtonC"/>
              </a:rPr>
              <a:t>основного </a:t>
            </a:r>
            <a:r>
              <a:rPr lang="ru-RU" dirty="0" err="1">
                <a:solidFill>
                  <a:srgbClr val="231F20"/>
                </a:solidFill>
                <a:latin typeface="NewtonC"/>
              </a:rPr>
              <a:t>змісту</a:t>
            </a:r>
            <a:r>
              <a:rPr lang="ru-RU" dirty="0">
                <a:solidFill>
                  <a:srgbClr val="231F20"/>
                </a:solidFill>
                <a:latin typeface="NewtonC"/>
              </a:rPr>
              <a:t> </a:t>
            </a:r>
            <a:r>
              <a:rPr lang="ru-RU" dirty="0" err="1">
                <a:solidFill>
                  <a:srgbClr val="231F20"/>
                </a:solidFill>
                <a:latin typeface="NewtonC"/>
              </a:rPr>
              <a:t>аудіотексту</a:t>
            </a:r>
            <a:r>
              <a:rPr lang="ru-RU" dirty="0">
                <a:solidFill>
                  <a:srgbClr val="231F20"/>
                </a:solidFill>
                <a:latin typeface="NewtonC"/>
              </a:rPr>
              <a:t>, </a:t>
            </a:r>
            <a:endParaRPr lang="ru-RU" dirty="0" smtClean="0">
              <a:solidFill>
                <a:srgbClr val="231F20"/>
              </a:solidFill>
              <a:latin typeface="NewtonC"/>
            </a:endParaRPr>
          </a:p>
          <a:p>
            <a:pPr marL="0" indent="0" algn="just">
              <a:buNone/>
            </a:pPr>
            <a:r>
              <a:rPr lang="ru-RU" dirty="0" smtClean="0">
                <a:solidFill>
                  <a:srgbClr val="231F20"/>
                </a:solidFill>
                <a:latin typeface="NewtonC"/>
              </a:rPr>
              <a:t>2</a:t>
            </a:r>
            <a:r>
              <a:rPr lang="ru-RU" dirty="0">
                <a:solidFill>
                  <a:srgbClr val="231F20"/>
                </a:solidFill>
                <a:latin typeface="NewtonC"/>
              </a:rPr>
              <a:t>) з </a:t>
            </a:r>
            <a:r>
              <a:rPr lang="ru-RU" dirty="0" smtClean="0">
                <a:solidFill>
                  <a:srgbClr val="231F20"/>
                </a:solidFill>
                <a:latin typeface="NewtonC"/>
              </a:rPr>
              <a:t>метою </a:t>
            </a:r>
            <a:r>
              <a:rPr lang="ru-RU" dirty="0" err="1" smtClean="0">
                <a:solidFill>
                  <a:srgbClr val="231F20"/>
                </a:solidFill>
                <a:latin typeface="NewtonC"/>
              </a:rPr>
              <a:t>пошуку</a:t>
            </a:r>
            <a:r>
              <a:rPr lang="ru-RU" dirty="0" smtClean="0">
                <a:solidFill>
                  <a:srgbClr val="231F20"/>
                </a:solidFill>
                <a:latin typeface="NewtonC"/>
              </a:rPr>
              <a:t> </a:t>
            </a:r>
            <a:r>
              <a:rPr lang="ru-RU" dirty="0" err="1">
                <a:solidFill>
                  <a:srgbClr val="231F20"/>
                </a:solidFill>
                <a:latin typeface="NewtonC"/>
              </a:rPr>
              <a:t>необхідної</a:t>
            </a:r>
            <a:r>
              <a:rPr lang="ru-RU" dirty="0">
                <a:solidFill>
                  <a:srgbClr val="231F20"/>
                </a:solidFill>
                <a:latin typeface="NewtonC"/>
              </a:rPr>
              <a:t> </a:t>
            </a:r>
            <a:r>
              <a:rPr lang="ru-RU" dirty="0" err="1">
                <a:solidFill>
                  <a:srgbClr val="231F20"/>
                </a:solidFill>
                <a:latin typeface="NewtonC"/>
              </a:rPr>
              <a:t>інформації</a:t>
            </a:r>
            <a:r>
              <a:rPr lang="ru-RU" dirty="0">
                <a:solidFill>
                  <a:srgbClr val="231F20"/>
                </a:solidFill>
                <a:latin typeface="NewtonC"/>
              </a:rPr>
              <a:t> </a:t>
            </a:r>
            <a:r>
              <a:rPr lang="ru-RU" dirty="0" err="1">
                <a:solidFill>
                  <a:srgbClr val="231F20"/>
                </a:solidFill>
                <a:latin typeface="NewtonC"/>
              </a:rPr>
              <a:t>чи</a:t>
            </a:r>
            <a:r>
              <a:rPr lang="ru-RU" dirty="0">
                <a:solidFill>
                  <a:srgbClr val="231F20"/>
                </a:solidFill>
                <a:latin typeface="NewtonC"/>
              </a:rPr>
              <a:t> </a:t>
            </a:r>
            <a:r>
              <a:rPr lang="ru-RU" dirty="0" err="1">
                <a:solidFill>
                  <a:srgbClr val="231F20"/>
                </a:solidFill>
                <a:latin typeface="NewtonC"/>
              </a:rPr>
              <a:t>інформації</a:t>
            </a:r>
            <a:r>
              <a:rPr lang="ru-RU" dirty="0">
                <a:solidFill>
                  <a:srgbClr val="231F20"/>
                </a:solidFill>
                <a:latin typeface="NewtonC"/>
              </a:rPr>
              <a:t>, </a:t>
            </a:r>
            <a:r>
              <a:rPr lang="ru-RU" dirty="0" smtClean="0">
                <a:solidFill>
                  <a:srgbClr val="231F20"/>
                </a:solidFill>
                <a:latin typeface="NewtonC"/>
              </a:rPr>
              <a:t>яка </a:t>
            </a:r>
            <a:r>
              <a:rPr lang="ru-RU" dirty="0" err="1" smtClean="0">
                <a:solidFill>
                  <a:srgbClr val="231F20"/>
                </a:solidFill>
                <a:latin typeface="NewtonC"/>
              </a:rPr>
              <a:t>цікавить</a:t>
            </a:r>
            <a:r>
              <a:rPr lang="ru-RU" dirty="0">
                <a:solidFill>
                  <a:srgbClr val="231F20"/>
                </a:solidFill>
                <a:latin typeface="NewtonC"/>
              </a:rPr>
              <a:t>, </a:t>
            </a:r>
            <a:endParaRPr lang="ru-RU" dirty="0" smtClean="0">
              <a:solidFill>
                <a:srgbClr val="231F20"/>
              </a:solidFill>
              <a:latin typeface="NewtonC"/>
            </a:endParaRPr>
          </a:p>
          <a:p>
            <a:pPr marL="0" indent="0">
              <a:buNone/>
            </a:pPr>
            <a:r>
              <a:rPr lang="ru-RU" dirty="0" smtClean="0">
                <a:solidFill>
                  <a:srgbClr val="231F20"/>
                </a:solidFill>
                <a:latin typeface="NewtonC"/>
              </a:rPr>
              <a:t>3</a:t>
            </a:r>
            <a:r>
              <a:rPr lang="ru-RU" dirty="0">
                <a:solidFill>
                  <a:srgbClr val="231F20"/>
                </a:solidFill>
                <a:latin typeface="NewtonC"/>
              </a:rPr>
              <a:t>) з </a:t>
            </a:r>
            <a:r>
              <a:rPr lang="ru-RU" dirty="0" err="1">
                <a:solidFill>
                  <a:srgbClr val="231F20"/>
                </a:solidFill>
                <a:latin typeface="NewtonC"/>
              </a:rPr>
              <a:t>повним</a:t>
            </a:r>
            <a:r>
              <a:rPr lang="ru-RU" dirty="0">
                <a:solidFill>
                  <a:srgbClr val="231F20"/>
                </a:solidFill>
                <a:latin typeface="NewtonC"/>
              </a:rPr>
              <a:t> </a:t>
            </a:r>
            <a:r>
              <a:rPr lang="ru-RU" dirty="0" err="1">
                <a:solidFill>
                  <a:srgbClr val="231F20"/>
                </a:solidFill>
                <a:latin typeface="NewtonC"/>
              </a:rPr>
              <a:t>розумінням</a:t>
            </a:r>
            <a:r>
              <a:rPr lang="ru-RU" dirty="0">
                <a:solidFill>
                  <a:srgbClr val="231F20"/>
                </a:solidFill>
                <a:latin typeface="NewtonC"/>
              </a:rPr>
              <a:t> </a:t>
            </a:r>
            <a:r>
              <a:rPr lang="ru-RU" dirty="0" err="1">
                <a:solidFill>
                  <a:srgbClr val="231F20"/>
                </a:solidFill>
                <a:latin typeface="NewtonC"/>
              </a:rPr>
              <a:t>змісту</a:t>
            </a:r>
            <a:r>
              <a:rPr lang="ru-RU" dirty="0">
                <a:solidFill>
                  <a:srgbClr val="231F20"/>
                </a:solidFill>
                <a:latin typeface="NewtonC"/>
              </a:rPr>
              <a:t> </a:t>
            </a:r>
            <a:r>
              <a:rPr lang="ru-RU" dirty="0" err="1">
                <a:solidFill>
                  <a:srgbClr val="231F20"/>
                </a:solidFill>
                <a:latin typeface="NewtonC"/>
              </a:rPr>
              <a:t>аудіотексту</a:t>
            </a:r>
            <a:r>
              <a:rPr lang="ru-RU" dirty="0">
                <a:solidFill>
                  <a:srgbClr val="231F20"/>
                </a:solidFill>
                <a:latin typeface="NewtonC"/>
              </a:rPr>
              <a:t>.</a:t>
            </a:r>
            <a:endParaRPr lang="ru-RU" dirty="0"/>
          </a:p>
        </p:txBody>
      </p:sp>
    </p:spTree>
    <p:extLst>
      <p:ext uri="{BB962C8B-B14F-4D97-AF65-F5344CB8AC3E}">
        <p14:creationId xmlns:p14="http://schemas.microsoft.com/office/powerpoint/2010/main" val="3216367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t>Зміст навчання англійського усного мовлення учнів</a:t>
            </a:r>
            <a:endParaRPr lang="uk-UA" dirty="0"/>
          </a:p>
        </p:txBody>
      </p:sp>
      <p:sp>
        <p:nvSpPr>
          <p:cNvPr id="3" name="Содержимое 2"/>
          <p:cNvSpPr>
            <a:spLocks noGrp="1"/>
          </p:cNvSpPr>
          <p:nvPr>
            <p:ph sz="quarter" idx="1"/>
          </p:nvPr>
        </p:nvSpPr>
        <p:spPr/>
        <p:txBody>
          <a:bodyPr/>
          <a:lstStyle/>
          <a:p>
            <a:pPr>
              <a:buNone/>
            </a:pPr>
            <a:r>
              <a:rPr lang="ru-RU" dirty="0" err="1" smtClean="0"/>
              <a:t>Аудіювання</a:t>
            </a:r>
            <a:r>
              <a:rPr lang="ru-RU" dirty="0" smtClean="0"/>
              <a:t> </a:t>
            </a:r>
            <a:r>
              <a:rPr lang="ru-RU" dirty="0" err="1" smtClean="0"/>
              <a:t>є</a:t>
            </a:r>
            <a:r>
              <a:rPr lang="ru-RU" dirty="0" smtClean="0"/>
              <a:t> </a:t>
            </a:r>
            <a:r>
              <a:rPr lang="ru-RU" dirty="0" err="1" smtClean="0"/>
              <a:t>і</a:t>
            </a:r>
            <a:r>
              <a:rPr lang="ru-RU" dirty="0" smtClean="0"/>
              <a:t> метою </a:t>
            </a:r>
            <a:r>
              <a:rPr lang="ru-RU" dirty="0" err="1" smtClean="0"/>
              <a:t>і</a:t>
            </a:r>
            <a:r>
              <a:rPr lang="ru-RU" dirty="0" smtClean="0"/>
              <a:t> </a:t>
            </a:r>
            <a:r>
              <a:rPr lang="ru-RU" dirty="0" err="1" smtClean="0"/>
              <a:t>засобом</a:t>
            </a:r>
            <a:r>
              <a:rPr lang="ru-RU" dirty="0" smtClean="0"/>
              <a:t> </a:t>
            </a:r>
            <a:r>
              <a:rPr lang="ru-RU" dirty="0" err="1" smtClean="0"/>
              <a:t>навчання</a:t>
            </a:r>
            <a:r>
              <a:rPr lang="ru-RU" dirty="0" smtClean="0"/>
              <a:t>.</a:t>
            </a:r>
          </a:p>
          <a:p>
            <a:pPr>
              <a:buNone/>
            </a:pPr>
            <a:r>
              <a:rPr lang="ru-RU" dirty="0" smtClean="0"/>
              <a:t> </a:t>
            </a:r>
            <a:r>
              <a:rPr lang="ru-RU" b="1" dirty="0" smtClean="0"/>
              <a:t>Мета</a:t>
            </a:r>
            <a:r>
              <a:rPr lang="ru-RU" dirty="0" smtClean="0"/>
              <a:t> - </a:t>
            </a:r>
            <a:r>
              <a:rPr lang="ru-RU" dirty="0" err="1" smtClean="0"/>
              <a:t>навчитися</a:t>
            </a:r>
            <a:r>
              <a:rPr lang="ru-RU" dirty="0" smtClean="0"/>
              <a:t> </a:t>
            </a:r>
            <a:r>
              <a:rPr lang="ru-RU" dirty="0" err="1" smtClean="0"/>
              <a:t>повноцінно</a:t>
            </a:r>
            <a:r>
              <a:rPr lang="ru-RU" dirty="0" smtClean="0"/>
              <a:t> </a:t>
            </a:r>
            <a:r>
              <a:rPr lang="ru-RU" dirty="0" err="1" smtClean="0"/>
              <a:t>спілкуватися</a:t>
            </a:r>
            <a:r>
              <a:rPr lang="ru-RU" dirty="0" smtClean="0"/>
              <a:t> ІМ </a:t>
            </a:r>
            <a:r>
              <a:rPr lang="ru-RU" dirty="0" err="1" smtClean="0"/>
              <a:t>можна</a:t>
            </a:r>
            <a:r>
              <a:rPr lang="ru-RU" dirty="0" smtClean="0"/>
              <a:t> </a:t>
            </a:r>
            <a:r>
              <a:rPr lang="ru-RU" dirty="0" err="1" smtClean="0"/>
              <a:t>лише</a:t>
            </a:r>
            <a:r>
              <a:rPr lang="ru-RU" dirty="0" smtClean="0"/>
              <a:t> за </a:t>
            </a:r>
            <a:r>
              <a:rPr lang="ru-RU" dirty="0" err="1" smtClean="0"/>
              <a:t>умови</a:t>
            </a:r>
            <a:r>
              <a:rPr lang="ru-RU" dirty="0" smtClean="0"/>
              <a:t> </a:t>
            </a:r>
            <a:r>
              <a:rPr lang="ru-RU" dirty="0" err="1" smtClean="0"/>
              <a:t>сформованості</a:t>
            </a:r>
            <a:r>
              <a:rPr lang="ru-RU" dirty="0" smtClean="0"/>
              <a:t> </a:t>
            </a:r>
            <a:r>
              <a:rPr lang="ru-RU" dirty="0" err="1" smtClean="0"/>
              <a:t>умінь</a:t>
            </a:r>
            <a:r>
              <a:rPr lang="ru-RU" dirty="0" smtClean="0"/>
              <a:t> в </a:t>
            </a:r>
            <a:r>
              <a:rPr lang="ru-RU" dirty="0" err="1" smtClean="0"/>
              <a:t>аудіюванні</a:t>
            </a:r>
            <a:r>
              <a:rPr lang="ru-RU" dirty="0" smtClean="0"/>
              <a:t>. </a:t>
            </a:r>
          </a:p>
          <a:p>
            <a:pPr>
              <a:buNone/>
            </a:pPr>
            <a:r>
              <a:rPr lang="ru-RU" b="1" dirty="0" err="1" smtClean="0"/>
              <a:t>Засіб</a:t>
            </a:r>
            <a:r>
              <a:rPr lang="ru-RU" dirty="0" smtClean="0"/>
              <a:t> - за </a:t>
            </a:r>
            <a:r>
              <a:rPr lang="ru-RU" dirty="0" err="1" smtClean="0"/>
              <a:t>допомогою</a:t>
            </a:r>
            <a:r>
              <a:rPr lang="ru-RU" dirty="0" smtClean="0"/>
              <a:t> </a:t>
            </a:r>
            <a:r>
              <a:rPr lang="ru-RU" dirty="0" err="1" smtClean="0"/>
              <a:t>аудитивних</a:t>
            </a:r>
            <a:r>
              <a:rPr lang="ru-RU" dirty="0" smtClean="0"/>
              <a:t> </a:t>
            </a:r>
            <a:r>
              <a:rPr lang="ru-RU" dirty="0" err="1" smtClean="0"/>
              <a:t>умінь</a:t>
            </a:r>
            <a:r>
              <a:rPr lang="ru-RU" dirty="0" smtClean="0"/>
              <a:t> </a:t>
            </a:r>
            <a:r>
              <a:rPr lang="ru-RU" dirty="0" err="1" smtClean="0"/>
              <a:t>формуються</a:t>
            </a:r>
            <a:r>
              <a:rPr lang="ru-RU" dirty="0" smtClean="0"/>
              <a:t> </a:t>
            </a:r>
            <a:r>
              <a:rPr lang="ru-RU" dirty="0" err="1" smtClean="0"/>
              <a:t>уміння</a:t>
            </a:r>
            <a:r>
              <a:rPr lang="ru-RU" dirty="0" smtClean="0"/>
              <a:t> у </a:t>
            </a:r>
            <a:r>
              <a:rPr lang="ru-RU" dirty="0" err="1" smtClean="0"/>
              <a:t>говорінні</a:t>
            </a:r>
            <a:r>
              <a:rPr lang="ru-RU" dirty="0" smtClean="0"/>
              <a:t>, </a:t>
            </a:r>
            <a:r>
              <a:rPr lang="ru-RU" dirty="0" err="1" smtClean="0"/>
              <a:t>читанні</a:t>
            </a:r>
            <a:r>
              <a:rPr lang="ru-RU" dirty="0" smtClean="0"/>
              <a:t>, </a:t>
            </a:r>
            <a:r>
              <a:rPr lang="ru-RU" dirty="0" err="1" smtClean="0"/>
              <a:t>письмі</a:t>
            </a:r>
            <a:r>
              <a:rPr lang="ru-RU" dirty="0" smtClean="0"/>
              <a:t>. </a:t>
            </a:r>
          </a:p>
          <a:p>
            <a:pPr>
              <a:buNone/>
            </a:pPr>
            <a:r>
              <a:rPr lang="ru-RU" dirty="0" err="1" smtClean="0"/>
              <a:t>Завдання</a:t>
            </a:r>
            <a:r>
              <a:rPr lang="ru-RU" dirty="0" smtClean="0"/>
              <a:t> </a:t>
            </a:r>
            <a:r>
              <a:rPr lang="ru-RU" dirty="0" err="1" smtClean="0"/>
              <a:t>навчання</a:t>
            </a:r>
            <a:r>
              <a:rPr lang="ru-RU" dirty="0" smtClean="0"/>
              <a:t> </a:t>
            </a:r>
            <a:r>
              <a:rPr lang="ru-RU" dirty="0" err="1" smtClean="0"/>
              <a:t>аудіювання</a:t>
            </a:r>
            <a:r>
              <a:rPr lang="ru-RU" dirty="0" smtClean="0"/>
              <a:t>. </a:t>
            </a:r>
          </a:p>
          <a:p>
            <a:pPr>
              <a:buNone/>
            </a:pPr>
            <a:r>
              <a:rPr lang="ru-RU" dirty="0" smtClean="0"/>
              <a:t>1. </a:t>
            </a:r>
            <a:r>
              <a:rPr lang="ru-RU" dirty="0" err="1" smtClean="0"/>
              <a:t>Вчити</a:t>
            </a:r>
            <a:r>
              <a:rPr lang="ru-RU" dirty="0" smtClean="0"/>
              <a:t> </a:t>
            </a:r>
            <a:r>
              <a:rPr lang="ru-RU" dirty="0" err="1" smtClean="0"/>
              <a:t>дітей</a:t>
            </a:r>
            <a:r>
              <a:rPr lang="ru-RU" dirty="0" smtClean="0"/>
              <a:t> </a:t>
            </a:r>
            <a:r>
              <a:rPr lang="ru-RU" dirty="0" err="1" smtClean="0"/>
              <a:t>сприймати</a:t>
            </a:r>
            <a:r>
              <a:rPr lang="ru-RU" dirty="0" smtClean="0"/>
              <a:t> </a:t>
            </a:r>
            <a:r>
              <a:rPr lang="ru-RU" dirty="0" err="1" smtClean="0"/>
              <a:t>і</a:t>
            </a:r>
            <a:r>
              <a:rPr lang="ru-RU" dirty="0" smtClean="0"/>
              <a:t> </a:t>
            </a:r>
            <a:r>
              <a:rPr lang="ru-RU" dirty="0" err="1" smtClean="0"/>
              <a:t>розуміти</a:t>
            </a:r>
            <a:r>
              <a:rPr lang="ru-RU" dirty="0" smtClean="0"/>
              <a:t> на слух </a:t>
            </a:r>
            <a:r>
              <a:rPr lang="ru-RU" dirty="0" err="1" smtClean="0"/>
              <a:t>одиниці</a:t>
            </a:r>
            <a:r>
              <a:rPr lang="ru-RU" dirty="0" smtClean="0"/>
              <a:t> </a:t>
            </a:r>
            <a:r>
              <a:rPr lang="ru-RU" dirty="0" err="1" smtClean="0"/>
              <a:t>мовлення</a:t>
            </a:r>
            <a:r>
              <a:rPr lang="ru-RU" dirty="0" smtClean="0"/>
              <a:t> (</a:t>
            </a:r>
            <a:r>
              <a:rPr lang="ru-RU" dirty="0" err="1" smtClean="0"/>
              <a:t>фонеми</a:t>
            </a:r>
            <a:r>
              <a:rPr lang="ru-RU" dirty="0" smtClean="0"/>
              <a:t>, слова, </a:t>
            </a:r>
            <a:r>
              <a:rPr lang="ru-RU" dirty="0" err="1" smtClean="0"/>
              <a:t>словосполучення</a:t>
            </a:r>
            <a:r>
              <a:rPr lang="ru-RU" dirty="0" smtClean="0"/>
              <a:t>, </a:t>
            </a:r>
            <a:r>
              <a:rPr lang="ru-RU" dirty="0" err="1" smtClean="0"/>
              <a:t>мікротекст</a:t>
            </a:r>
            <a:r>
              <a:rPr lang="ru-RU" dirty="0" smtClean="0"/>
              <a:t>). </a:t>
            </a:r>
          </a:p>
          <a:p>
            <a:pPr>
              <a:buNone/>
            </a:pPr>
            <a:r>
              <a:rPr lang="ru-RU" dirty="0" smtClean="0"/>
              <a:t>2. </a:t>
            </a:r>
            <a:r>
              <a:rPr lang="ru-RU" dirty="0" err="1" smtClean="0"/>
              <a:t>Формувати</a:t>
            </a:r>
            <a:r>
              <a:rPr lang="ru-RU" dirty="0" smtClean="0"/>
              <a:t> </a:t>
            </a:r>
            <a:r>
              <a:rPr lang="ru-RU" dirty="0" err="1" smtClean="0"/>
              <a:t>аудитивні</a:t>
            </a:r>
            <a:r>
              <a:rPr lang="ru-RU" dirty="0" smtClean="0"/>
              <a:t> </a:t>
            </a:r>
            <a:r>
              <a:rPr lang="ru-RU" dirty="0" err="1" smtClean="0"/>
              <a:t>навички</a:t>
            </a:r>
            <a:r>
              <a:rPr lang="ru-RU" dirty="0" smtClean="0"/>
              <a:t> </a:t>
            </a:r>
            <a:r>
              <a:rPr lang="ru-RU" dirty="0" err="1" smtClean="0"/>
              <a:t>і</a:t>
            </a:r>
            <a:r>
              <a:rPr lang="ru-RU" dirty="0" smtClean="0"/>
              <a:t> </a:t>
            </a:r>
            <a:r>
              <a:rPr lang="ru-RU" dirty="0" err="1" smtClean="0"/>
              <a:t>вміння</a:t>
            </a:r>
            <a:r>
              <a:rPr lang="ru-RU" dirty="0" smtClean="0"/>
              <a:t>. </a:t>
            </a:r>
          </a:p>
          <a:p>
            <a:pPr>
              <a:buNone/>
            </a:pPr>
            <a:endParaRPr lang="uk-U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latin typeface="Times New Roman"/>
                <a:ea typeface="Times New Roman"/>
                <a:cs typeface="Times New Roman"/>
              </a:rPr>
              <a:t>Етапи навчання аудіювання</a:t>
            </a:r>
            <a:r>
              <a:rPr lang="ru-RU" sz="1800" i="1" dirty="0">
                <a:latin typeface="Arial"/>
                <a:ea typeface="Times New Roman"/>
                <a:cs typeface="Times New Roman"/>
              </a:rPr>
              <a:t/>
            </a:r>
            <a:br>
              <a:rPr lang="ru-RU" sz="1800" i="1" dirty="0">
                <a:latin typeface="Arial"/>
                <a:ea typeface="Times New Roman"/>
                <a:cs typeface="Times New Roman"/>
              </a:rPr>
            </a:br>
            <a:endParaRPr lang="ru-RU" dirty="0"/>
          </a:p>
        </p:txBody>
      </p:sp>
      <p:sp>
        <p:nvSpPr>
          <p:cNvPr id="3" name="Объект 2"/>
          <p:cNvSpPr>
            <a:spLocks noGrp="1"/>
          </p:cNvSpPr>
          <p:nvPr>
            <p:ph sz="quarter" idx="1"/>
          </p:nvPr>
        </p:nvSpPr>
        <p:spPr>
          <a:xfrm>
            <a:off x="381000" y="1143000"/>
            <a:ext cx="8153400" cy="4873752"/>
          </a:xfrm>
        </p:spPr>
        <p:txBody>
          <a:bodyPr>
            <a:normAutofit/>
          </a:bodyPr>
          <a:lstStyle/>
          <a:p>
            <a:pPr marL="0" indent="0" algn="just" hangingPunct="0">
              <a:lnSpc>
                <a:spcPct val="150000"/>
              </a:lnSpc>
              <a:spcAft>
                <a:spcPts val="0"/>
              </a:spcAft>
              <a:buNone/>
            </a:pPr>
            <a:r>
              <a:rPr lang="uk-UA" dirty="0" smtClean="0">
                <a:latin typeface="Times New Roman"/>
                <a:ea typeface="Times New Roman"/>
              </a:rPr>
              <a:t>Досягнення </a:t>
            </a:r>
            <a:r>
              <a:rPr lang="uk-UA" dirty="0">
                <a:latin typeface="Times New Roman"/>
                <a:ea typeface="Times New Roman"/>
              </a:rPr>
              <a:t>проміжних цілей проходить поетапно. На кожному етапі формуються відповідні механізми аудіювання</a:t>
            </a:r>
            <a:r>
              <a:rPr lang="uk-UA" b="1" dirty="0">
                <a:latin typeface="Times New Roman"/>
                <a:ea typeface="Times New Roman"/>
              </a:rPr>
              <a:t> мовленнєвих одиниць різних рівнів:</a:t>
            </a:r>
            <a:r>
              <a:rPr lang="uk-UA" dirty="0">
                <a:latin typeface="Times New Roman"/>
                <a:ea typeface="Times New Roman"/>
              </a:rPr>
              <a:t> </a:t>
            </a:r>
            <a:endParaRPr lang="ru-RU" sz="2000" dirty="0">
              <a:latin typeface="Times New Roman"/>
              <a:ea typeface="Times New Roman"/>
            </a:endParaRPr>
          </a:p>
          <a:p>
            <a:pPr indent="449580" algn="just">
              <a:lnSpc>
                <a:spcPct val="150000"/>
              </a:lnSpc>
              <a:spcAft>
                <a:spcPts val="0"/>
              </a:spcAft>
            </a:pPr>
            <a:r>
              <a:rPr lang="uk-UA" dirty="0">
                <a:latin typeface="Times New Roman"/>
                <a:ea typeface="Times New Roman"/>
              </a:rPr>
              <a:t>1) словоформи, вільного словосполучення, фрази, </a:t>
            </a:r>
            <a:endParaRPr lang="ru-RU" sz="2000" dirty="0">
              <a:latin typeface="Times New Roman"/>
              <a:ea typeface="Times New Roman"/>
            </a:endParaRPr>
          </a:p>
          <a:p>
            <a:pPr indent="449580" algn="just">
              <a:lnSpc>
                <a:spcPct val="150000"/>
              </a:lnSpc>
              <a:spcAft>
                <a:spcPts val="0"/>
              </a:spcAft>
            </a:pPr>
            <a:r>
              <a:rPr lang="uk-UA" dirty="0">
                <a:latin typeface="Times New Roman"/>
                <a:ea typeface="Times New Roman"/>
              </a:rPr>
              <a:t>2) </a:t>
            </a:r>
            <a:r>
              <a:rPr lang="uk-UA" dirty="0" err="1">
                <a:latin typeface="Times New Roman"/>
                <a:ea typeface="Times New Roman"/>
              </a:rPr>
              <a:t>понадфразової</a:t>
            </a:r>
            <a:r>
              <a:rPr lang="uk-UA" dirty="0">
                <a:latin typeface="Times New Roman"/>
                <a:ea typeface="Times New Roman"/>
              </a:rPr>
              <a:t> єдності, </a:t>
            </a:r>
            <a:endParaRPr lang="ru-RU" sz="2000" dirty="0">
              <a:latin typeface="Times New Roman"/>
              <a:ea typeface="Times New Roman"/>
            </a:endParaRPr>
          </a:p>
          <a:p>
            <a:pPr indent="449580" algn="just">
              <a:lnSpc>
                <a:spcPct val="150000"/>
              </a:lnSpc>
              <a:spcAft>
                <a:spcPts val="0"/>
              </a:spcAft>
            </a:pPr>
            <a:r>
              <a:rPr lang="uk-UA" dirty="0">
                <a:latin typeface="Times New Roman"/>
                <a:ea typeface="Times New Roman"/>
              </a:rPr>
              <a:t>3) цілого тексту. З допомогою цих дій розвивається механізм прогнозування, який відіграє дуже важливу роль у сприйманні мовлення на слух.</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162035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smtClean="0">
                <a:latin typeface="Times New Roman"/>
                <a:ea typeface="Times New Roman"/>
              </a:rPr>
              <a:t>на </a:t>
            </a:r>
            <a:r>
              <a:rPr lang="uk-UA" b="1" i="1" dirty="0">
                <a:latin typeface="Times New Roman"/>
                <a:ea typeface="Times New Roman"/>
              </a:rPr>
              <a:t>рівні фрази</a:t>
            </a:r>
            <a:r>
              <a:rPr lang="uk-UA" dirty="0">
                <a:latin typeface="Times New Roman"/>
                <a:ea typeface="Times New Roman"/>
              </a:rPr>
              <a:t> передбачає дії, спрямовані на:</a:t>
            </a:r>
            <a:r>
              <a:rPr lang="ru-RU" sz="2800" dirty="0">
                <a:latin typeface="Times New Roman"/>
                <a:ea typeface="Times New Roman"/>
              </a:rPr>
              <a:t/>
            </a:r>
            <a:br>
              <a:rPr lang="ru-RU" sz="2800" dirty="0">
                <a:latin typeface="Times New Roman"/>
                <a:ea typeface="Times New Roman"/>
              </a:rPr>
            </a:br>
            <a:endParaRPr lang="ru-RU" dirty="0"/>
          </a:p>
        </p:txBody>
      </p:sp>
      <p:sp>
        <p:nvSpPr>
          <p:cNvPr id="3" name="Объект 2"/>
          <p:cNvSpPr>
            <a:spLocks noGrp="1"/>
          </p:cNvSpPr>
          <p:nvPr>
            <p:ph sz="quarter" idx="1"/>
          </p:nvPr>
        </p:nvSpPr>
        <p:spPr/>
        <p:txBody>
          <a:bodyPr>
            <a:normAutofit lnSpcReduction="10000"/>
          </a:bodyPr>
          <a:lstStyle/>
          <a:p>
            <a:pPr algn="just">
              <a:lnSpc>
                <a:spcPct val="150000"/>
              </a:lnSpc>
              <a:spcAft>
                <a:spcPts val="0"/>
              </a:spcAft>
            </a:pPr>
            <a:r>
              <a:rPr lang="uk-UA" dirty="0" smtClean="0">
                <a:latin typeface="Times New Roman"/>
                <a:ea typeface="Times New Roman"/>
              </a:rPr>
              <a:t>— </a:t>
            </a:r>
            <a:r>
              <a:rPr lang="uk-UA" dirty="0">
                <a:latin typeface="Times New Roman"/>
                <a:ea typeface="Times New Roman"/>
              </a:rPr>
              <a:t>розуміння повідомлень даного рівня, побудованих на знайомому матеріалі;  реакція на почуте — невербальна (дії, символи і т. і.);</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повідомлення з незнайомим мовним матеріалом; реакція на почуте — вербальна (з допомогою засвоєних мовленнєвих зразків, що відповідають темі чи ситуації);</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розпізнавання початку повідомлення і його завершення.</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28501787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i="1" dirty="0">
                <a:latin typeface="Times New Roman"/>
                <a:ea typeface="Times New Roman"/>
              </a:rPr>
              <a:t>на </a:t>
            </a:r>
            <a:r>
              <a:rPr lang="uk-UA" b="1" i="1" dirty="0" err="1">
                <a:latin typeface="Times New Roman"/>
                <a:ea typeface="Times New Roman"/>
              </a:rPr>
              <a:t>понадфразовому</a:t>
            </a:r>
            <a:r>
              <a:rPr lang="uk-UA" b="1" i="1" dirty="0">
                <a:latin typeface="Times New Roman"/>
                <a:ea typeface="Times New Roman"/>
              </a:rPr>
              <a:t> рівні</a:t>
            </a:r>
            <a:r>
              <a:rPr lang="uk-UA" dirty="0">
                <a:latin typeface="Times New Roman"/>
                <a:ea typeface="Times New Roman"/>
              </a:rPr>
              <a:t> передбачає дії, що забезпечують: </a:t>
            </a:r>
            <a:endParaRPr lang="ru-RU" dirty="0"/>
          </a:p>
        </p:txBody>
      </p:sp>
      <p:sp>
        <p:nvSpPr>
          <p:cNvPr id="3" name="Объект 2"/>
          <p:cNvSpPr>
            <a:spLocks noGrp="1"/>
          </p:cNvSpPr>
          <p:nvPr>
            <p:ph sz="quarter" idx="1"/>
          </p:nvPr>
        </p:nvSpPr>
        <p:spPr>
          <a:xfrm>
            <a:off x="457200" y="1295400"/>
            <a:ext cx="8001000" cy="4873752"/>
          </a:xfrm>
        </p:spPr>
        <p:txBody>
          <a:bodyPr>
            <a:normAutofit fontScale="92500" lnSpcReduction="10000"/>
          </a:bodyPr>
          <a:lstStyle/>
          <a:p>
            <a:pPr indent="0" algn="just">
              <a:lnSpc>
                <a:spcPct val="150000"/>
              </a:lnSpc>
              <a:spcAft>
                <a:spcPts val="0"/>
              </a:spcAft>
              <a:buNone/>
            </a:pPr>
            <a:endParaRPr lang="ru-RU" sz="2000" dirty="0" smtClean="0">
              <a:latin typeface="Times New Roman"/>
              <a:ea typeface="Times New Roman"/>
            </a:endParaRPr>
          </a:p>
          <a:p>
            <a:pPr algn="just">
              <a:lnSpc>
                <a:spcPct val="150000"/>
              </a:lnSpc>
              <a:spcAft>
                <a:spcPts val="0"/>
              </a:spcAft>
            </a:pPr>
            <a:r>
              <a:rPr lang="uk-UA" dirty="0">
                <a:latin typeface="Times New Roman"/>
                <a:ea typeface="Times New Roman"/>
              </a:rPr>
              <a:t>— розуміння монологічного повідомлення даного рівня, побудованого на повністю знайомому матеріалі; реакція на почуте — невербальна або коротка вербальна;</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a:t>
            </a:r>
            <a:r>
              <a:rPr lang="uk-UA" dirty="0" err="1">
                <a:latin typeface="Times New Roman"/>
                <a:ea typeface="Times New Roman"/>
              </a:rPr>
              <a:t>мікродіалогів</a:t>
            </a:r>
            <a:r>
              <a:rPr lang="uk-UA" dirty="0">
                <a:latin typeface="Times New Roman"/>
                <a:ea typeface="Times New Roman"/>
              </a:rPr>
              <a:t> з наступним визначенням характеру взаємодії партнерів шляхом віднесення сприйнятого діалогу до одного з відомих учням комунікативних (структурно-функціональних) типів </a:t>
            </a:r>
            <a:r>
              <a:rPr lang="uk-UA" dirty="0" err="1">
                <a:latin typeface="Times New Roman"/>
                <a:ea typeface="Times New Roman"/>
              </a:rPr>
              <a:t>мікродіалогів</a:t>
            </a:r>
            <a:r>
              <a:rPr lang="uk-UA" dirty="0">
                <a:latin typeface="Times New Roman"/>
                <a:ea typeface="Times New Roman"/>
              </a:rPr>
              <a:t>: діалогу-обміну думками, діалогу-волевиявлення, </a:t>
            </a:r>
            <a:r>
              <a:rPr lang="uk-UA" dirty="0" err="1">
                <a:latin typeface="Times New Roman"/>
                <a:ea typeface="Times New Roman"/>
              </a:rPr>
              <a:t>ритуалізованого</a:t>
            </a:r>
            <a:r>
              <a:rPr lang="uk-UA" dirty="0">
                <a:latin typeface="Times New Roman"/>
                <a:ea typeface="Times New Roman"/>
              </a:rPr>
              <a:t> діалогу.</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2786889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44562"/>
          </a:xfrm>
        </p:spPr>
        <p:txBody>
          <a:bodyPr>
            <a:normAutofit fontScale="90000"/>
          </a:bodyPr>
          <a:lstStyle/>
          <a:p>
            <a:pPr algn="ctr"/>
            <a:r>
              <a:rPr lang="uk-UA" b="1" i="1" dirty="0">
                <a:latin typeface="Times New Roman"/>
                <a:ea typeface="Times New Roman"/>
              </a:rPr>
              <a:t>на рівні цілого тексту</a:t>
            </a:r>
            <a:r>
              <a:rPr lang="uk-UA" dirty="0">
                <a:latin typeface="Times New Roman"/>
                <a:ea typeface="Times New Roman"/>
              </a:rPr>
              <a:t> передбачає дії, за допомогою яких досягається:</a:t>
            </a:r>
            <a:r>
              <a:rPr lang="ru-RU" sz="2800" dirty="0">
                <a:latin typeface="Times New Roman"/>
                <a:ea typeface="Times New Roman"/>
              </a:rPr>
              <a:t/>
            </a:r>
            <a:br>
              <a:rPr lang="ru-RU" sz="2800" dirty="0">
                <a:latin typeface="Times New Roman"/>
                <a:ea typeface="Times New Roman"/>
              </a:rPr>
            </a:br>
            <a:endParaRPr lang="ru-RU" dirty="0"/>
          </a:p>
        </p:txBody>
      </p:sp>
      <p:sp>
        <p:nvSpPr>
          <p:cNvPr id="3" name="Объект 2"/>
          <p:cNvSpPr>
            <a:spLocks noGrp="1"/>
          </p:cNvSpPr>
          <p:nvPr>
            <p:ph sz="quarter" idx="1"/>
          </p:nvPr>
        </p:nvSpPr>
        <p:spPr/>
        <p:txBody>
          <a:bodyPr>
            <a:normAutofit fontScale="62500" lnSpcReduction="20000"/>
          </a:bodyPr>
          <a:lstStyle/>
          <a:p>
            <a:pPr algn="just">
              <a:lnSpc>
                <a:spcPct val="150000"/>
              </a:lnSpc>
              <a:spcAft>
                <a:spcPts val="0"/>
              </a:spcAft>
            </a:pPr>
            <a:r>
              <a:rPr lang="uk-UA" dirty="0" smtClean="0">
                <a:latin typeface="Times New Roman"/>
                <a:ea typeface="Times New Roman"/>
              </a:rPr>
              <a:t>- </a:t>
            </a:r>
            <a:r>
              <a:rPr lang="uk-UA" dirty="0">
                <a:latin typeface="Times New Roman"/>
                <a:ea typeface="Times New Roman"/>
              </a:rPr>
              <a:t>розуміння зв'язного (монологічного) мовлення, побудованого на повністю знайомому матеріалі, шляхом членування тексту на смислові частини або виділення інформаційних точок; реакція на почуте — невербальна (дії, символи і т. і.);</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повідомлення з незнайомим мовним матеріалом; реакція на почуте — невербальна або вербальна як у процесі слухання, так і після нього;</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зв'язного тексту, побудованого тільки на знайомому матеріалі, але такого, що передбачає антиципацію змісту повідомлення по його заголовку, придумування іншого заголовку чи вибір із даних "готових" заголовків найбільш прийнятного, вибір із даних після тексту речень, що відповідають або не відповідають його змісту і т. п.;</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діалогічного тексту, побудованого на знайомому матеріалі, із завданням на виявлення кількості учасників бесіди, їх характеристик; реакція вербальна або у вигляді відповіді на запитання, тесту множинного вибору і т. п.;</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3056657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85800" y="685800"/>
            <a:ext cx="7848600" cy="4873752"/>
          </a:xfrm>
        </p:spPr>
        <p:txBody>
          <a:bodyPr>
            <a:normAutofit fontScale="70000" lnSpcReduction="20000"/>
          </a:bodyPr>
          <a:lstStyle/>
          <a:p>
            <a:pPr algn="just">
              <a:lnSpc>
                <a:spcPct val="150000"/>
              </a:lnSpc>
              <a:spcAft>
                <a:spcPts val="0"/>
              </a:spcAft>
            </a:pPr>
            <a:r>
              <a:rPr lang="uk-UA" dirty="0">
                <a:latin typeface="Times New Roman"/>
                <a:ea typeface="Times New Roman"/>
              </a:rPr>
              <a:t>- розуміння зв'язного тексту, що містить деякі незнайомі елементи: слова, словосполучення, про значення яких можна здогадатися на підставі співзвучності з рідною мовою (опора на здогадку, мовний досвід); розуміння можна перевірити за допомогою тесту множинного вибору, відповідей на запитання і т. п.;</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зв'язного тексту з деякими незнайомими елементами, але здогадка про їх значення здійснюється за формальними ознаками з опорою на знання та асоціативні зв'язки в іноземній мові;</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розуміння зв'язного тексту з наявними незнайомими елементами; здогад­ка про їх значення здійснюється за контекстом, з опорою на смислові зв'язки;</a:t>
            </a:r>
            <a:endParaRPr lang="ru-RU" sz="2000" dirty="0">
              <a:latin typeface="Times New Roman"/>
              <a:ea typeface="Times New Roman"/>
            </a:endParaRPr>
          </a:p>
          <a:p>
            <a:pPr marL="342900" lvl="0" indent="-342900" algn="just">
              <a:lnSpc>
                <a:spcPct val="150000"/>
              </a:lnSpc>
              <a:spcAft>
                <a:spcPts val="0"/>
              </a:spcAft>
              <a:buFont typeface="Times New Roman"/>
              <a:buChar char="-"/>
            </a:pPr>
            <a:r>
              <a:rPr lang="uk-UA" dirty="0">
                <a:latin typeface="Times New Roman"/>
                <a:ea typeface="Times New Roman"/>
              </a:rPr>
              <a:t>розуміння зв'язного тексту, побудованого переважно на незнайомому матеріалі, але з виділенням спеціальних перешкод з метою подолання їх шляхом перепитувань, прохання уточнити сказане і т. п.</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1327610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Структура </a:t>
            </a:r>
            <a:r>
              <a:rPr lang="uk-UA" b="1" dirty="0" err="1" smtClean="0"/>
              <a:t>аудіювання</a:t>
            </a:r>
            <a:r>
              <a:rPr lang="uk-UA" b="1" dirty="0" smtClean="0"/>
              <a:t> </a:t>
            </a:r>
            <a:r>
              <a:rPr lang="uk-UA" dirty="0" smtClean="0"/>
              <a:t>складається з трьох частин:</a:t>
            </a:r>
            <a:r>
              <a:rPr lang="ru-RU" dirty="0" smtClean="0"/>
              <a:t/>
            </a:r>
            <a:br>
              <a:rPr lang="ru-RU" dirty="0" smtClean="0"/>
            </a:br>
            <a:endParaRPr lang="uk-UA" dirty="0"/>
          </a:p>
        </p:txBody>
      </p:sp>
      <p:sp>
        <p:nvSpPr>
          <p:cNvPr id="3" name="Содержимое 2"/>
          <p:cNvSpPr>
            <a:spLocks noGrp="1"/>
          </p:cNvSpPr>
          <p:nvPr>
            <p:ph sz="quarter" idx="1"/>
          </p:nvPr>
        </p:nvSpPr>
        <p:spPr>
          <a:xfrm>
            <a:off x="533400" y="1066800"/>
            <a:ext cx="8153400" cy="5334000"/>
          </a:xfrm>
        </p:spPr>
        <p:txBody>
          <a:bodyPr>
            <a:normAutofit fontScale="70000" lnSpcReduction="20000"/>
          </a:bodyPr>
          <a:lstStyle/>
          <a:p>
            <a:r>
              <a:rPr lang="uk-UA" dirty="0" smtClean="0"/>
              <a:t>спонукально-мотиваційної</a:t>
            </a:r>
            <a:endParaRPr lang="ru-RU" dirty="0" smtClean="0"/>
          </a:p>
          <a:p>
            <a:r>
              <a:rPr lang="uk-UA" dirty="0" smtClean="0"/>
              <a:t>аналітико-синтетичної</a:t>
            </a:r>
            <a:endParaRPr lang="ru-RU" dirty="0" smtClean="0"/>
          </a:p>
          <a:p>
            <a:r>
              <a:rPr lang="uk-UA" dirty="0" smtClean="0"/>
              <a:t>виконавчої</a:t>
            </a:r>
            <a:endParaRPr lang="ru-RU" dirty="0" smtClean="0"/>
          </a:p>
          <a:p>
            <a:pPr>
              <a:buNone/>
            </a:pPr>
            <a:endParaRPr lang="uk-UA" dirty="0" smtClean="0"/>
          </a:p>
          <a:p>
            <a:pPr>
              <a:buNone/>
            </a:pPr>
            <a:r>
              <a:rPr lang="uk-UA" b="1" dirty="0" smtClean="0"/>
              <a:t>1.   </a:t>
            </a:r>
            <a:r>
              <a:rPr lang="uk-UA" b="1" i="1" dirty="0" smtClean="0"/>
              <a:t>Сприймання мовлення</a:t>
            </a:r>
            <a:r>
              <a:rPr lang="uk-UA" b="1" dirty="0" smtClean="0"/>
              <a:t>,</a:t>
            </a:r>
            <a:r>
              <a:rPr lang="uk-UA" dirty="0" smtClean="0"/>
              <a:t> під час якого слухач завдяки механізму внутрішнього промовляння перетворює звукові (а якщо він спостерігає за співрозмовником, то й зорові) образи в артикуляційні. </a:t>
            </a:r>
            <a:endParaRPr lang="ru-RU" dirty="0" smtClean="0"/>
          </a:p>
          <a:p>
            <a:pPr>
              <a:buNone/>
            </a:pPr>
            <a:r>
              <a:rPr lang="uk-UA" b="1" dirty="0" smtClean="0"/>
              <a:t>2</a:t>
            </a:r>
            <a:r>
              <a:rPr lang="uk-UA" dirty="0" smtClean="0"/>
              <a:t>.   </a:t>
            </a:r>
            <a:r>
              <a:rPr lang="uk-UA" b="1" i="1" dirty="0" smtClean="0"/>
              <a:t>Механізм сегментування мовленнєвого ланцюга. </a:t>
            </a:r>
            <a:r>
              <a:rPr lang="uk-UA" dirty="0" smtClean="0"/>
              <a:t>Для осмислення всього повідомлення необхідно вичленити в ньому окремі лексико-граматичні ланки (фрази, синтагми, словосполучення, слова) і зрозуміти смисл кожної з них. </a:t>
            </a:r>
            <a:r>
              <a:rPr lang="uk-UA" b="1" dirty="0" smtClean="0"/>
              <a:t> </a:t>
            </a:r>
            <a:endParaRPr lang="ru-RU" dirty="0" smtClean="0"/>
          </a:p>
          <a:p>
            <a:pPr>
              <a:buNone/>
            </a:pPr>
            <a:r>
              <a:rPr lang="uk-UA" b="1" dirty="0" smtClean="0"/>
              <a:t>3</a:t>
            </a:r>
            <a:r>
              <a:rPr lang="uk-UA" dirty="0" smtClean="0"/>
              <a:t>.   </a:t>
            </a:r>
            <a:r>
              <a:rPr lang="uk-UA" b="1" i="1" dirty="0" smtClean="0"/>
              <a:t>Механізм оперативної пам'яті</a:t>
            </a:r>
            <a:r>
              <a:rPr lang="uk-UA" i="1" dirty="0" smtClean="0"/>
              <a:t> —</a:t>
            </a:r>
            <a:r>
              <a:rPr lang="uk-UA" dirty="0" smtClean="0"/>
              <a:t> утримує у свідомості слухача сприйняті слова і словосполучення протягом часу.</a:t>
            </a:r>
            <a:endParaRPr lang="ru-RU" dirty="0" smtClean="0"/>
          </a:p>
          <a:p>
            <a:pPr>
              <a:buNone/>
            </a:pPr>
            <a:r>
              <a:rPr lang="uk-UA" b="1" dirty="0" smtClean="0"/>
              <a:t>4</a:t>
            </a:r>
            <a:r>
              <a:rPr lang="uk-UA" b="1" i="1" dirty="0" smtClean="0"/>
              <a:t>.  Механізм антиципації</a:t>
            </a:r>
            <a:r>
              <a:rPr lang="uk-UA" dirty="0" smtClean="0"/>
              <a:t> або </a:t>
            </a:r>
            <a:r>
              <a:rPr lang="uk-UA" b="1" i="1" dirty="0" smtClean="0"/>
              <a:t>ймовірного прогнозування - </a:t>
            </a:r>
            <a:r>
              <a:rPr lang="uk-UA" dirty="0" smtClean="0"/>
              <a:t>початком слова, словоспо­лучення, речення, цілого висловлювання передбачити його закінчення. </a:t>
            </a:r>
            <a:endParaRPr lang="ru-RU" dirty="0" smtClean="0"/>
          </a:p>
          <a:p>
            <a:pPr>
              <a:buNone/>
            </a:pPr>
            <a:r>
              <a:rPr lang="uk-UA" b="1" dirty="0" smtClean="0"/>
              <a:t>5</a:t>
            </a:r>
            <a:r>
              <a:rPr lang="uk-UA" dirty="0" smtClean="0"/>
              <a:t>.  </a:t>
            </a:r>
            <a:r>
              <a:rPr lang="uk-UA" i="1" dirty="0" smtClean="0"/>
              <a:t>М</a:t>
            </a:r>
            <a:r>
              <a:rPr lang="uk-UA" b="1" i="1" dirty="0" smtClean="0"/>
              <a:t>еханізму довготривалої пам'яті,</a:t>
            </a:r>
            <a:r>
              <a:rPr lang="uk-UA" dirty="0" smtClean="0"/>
              <a:t> завдяки якому відбувається зіставлення мовлен­нєвих сигналів, що надходять, з тими стереотипами, які зберігаються у нашій свідомості. </a:t>
            </a:r>
            <a:endParaRPr lang="ru-RU" dirty="0" smtClean="0"/>
          </a:p>
          <a:p>
            <a:pPr>
              <a:buNone/>
            </a:pPr>
            <a:r>
              <a:rPr lang="uk-UA" b="1" dirty="0" smtClean="0"/>
              <a:t>6.  </a:t>
            </a:r>
            <a:r>
              <a:rPr lang="uk-UA" b="1" i="1" dirty="0" smtClean="0"/>
              <a:t>Механізм осмислення,</a:t>
            </a:r>
            <a:r>
              <a:rPr lang="uk-UA" dirty="0" smtClean="0"/>
              <a:t> який здійснює еквівалентні заміни шляхом перетворення словесної інформації в образну.</a:t>
            </a:r>
            <a:endParaRPr lang="ru-RU" dirty="0" smtClean="0"/>
          </a:p>
          <a:p>
            <a:pPr>
              <a:buNone/>
            </a:pPr>
            <a:endParaRPr lang="uk-UA" dirty="0" smtClean="0"/>
          </a:p>
          <a:p>
            <a:pPr>
              <a:buNone/>
            </a:pPr>
            <a:endParaRPr lang="uk-U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latin typeface="Times New Roman"/>
              </a:rPr>
              <a:t>Вимоги до текстів для навчання аудіювання</a:t>
            </a:r>
            <a:r>
              <a:rPr lang="ru-RU" sz="3600" b="1" dirty="0">
                <a:latin typeface="Times New Roman"/>
              </a:rPr>
              <a:t/>
            </a:r>
            <a:br>
              <a:rPr lang="ru-RU" sz="3600" b="1" dirty="0">
                <a:latin typeface="Times New Roman"/>
              </a:rPr>
            </a:br>
            <a:endParaRPr lang="ru-RU" dirty="0"/>
          </a:p>
        </p:txBody>
      </p:sp>
      <p:sp>
        <p:nvSpPr>
          <p:cNvPr id="3" name="Объект 2"/>
          <p:cNvSpPr>
            <a:spLocks noGrp="1"/>
          </p:cNvSpPr>
          <p:nvPr>
            <p:ph sz="quarter" idx="1"/>
          </p:nvPr>
        </p:nvSpPr>
        <p:spPr/>
        <p:txBody>
          <a:bodyPr/>
          <a:lstStyle/>
          <a:p>
            <a:pPr indent="457200" algn="just">
              <a:lnSpc>
                <a:spcPct val="150000"/>
              </a:lnSpc>
              <a:spcAft>
                <a:spcPts val="0"/>
              </a:spcAft>
            </a:pPr>
            <a:r>
              <a:rPr lang="uk-UA" dirty="0" smtClean="0">
                <a:latin typeface="Times New Roman"/>
                <a:ea typeface="Times New Roman"/>
              </a:rPr>
              <a:t>Матеріальною </a:t>
            </a:r>
            <a:r>
              <a:rPr lang="uk-UA" dirty="0">
                <a:latin typeface="Times New Roman"/>
                <a:ea typeface="Times New Roman"/>
              </a:rPr>
              <a:t>основою аудіювання є</a:t>
            </a:r>
            <a:r>
              <a:rPr lang="uk-UA" b="1" dirty="0">
                <a:latin typeface="Times New Roman"/>
                <a:ea typeface="Times New Roman"/>
              </a:rPr>
              <a:t> </a:t>
            </a:r>
            <a:r>
              <a:rPr lang="uk-UA" b="1" dirty="0" err="1">
                <a:latin typeface="Times New Roman"/>
                <a:ea typeface="Times New Roman"/>
              </a:rPr>
              <a:t>аудіотекст</a:t>
            </a:r>
            <a:r>
              <a:rPr lang="uk-UA" b="1" dirty="0">
                <a:latin typeface="Times New Roman"/>
                <a:ea typeface="Times New Roman"/>
              </a:rPr>
              <a:t>.</a:t>
            </a:r>
            <a:r>
              <a:rPr lang="uk-UA" dirty="0">
                <a:latin typeface="Times New Roman"/>
                <a:ea typeface="Times New Roman"/>
              </a:rPr>
              <a:t> Як і всякий текст, він має свою композицію, структуру і смислову організацію. </a:t>
            </a:r>
            <a:endParaRPr lang="ru-RU" sz="2000" dirty="0">
              <a:latin typeface="Times New Roman"/>
              <a:ea typeface="Times New Roman"/>
            </a:endParaRPr>
          </a:p>
          <a:p>
            <a:pPr indent="457200" algn="just">
              <a:lnSpc>
                <a:spcPct val="150000"/>
              </a:lnSpc>
              <a:spcAft>
                <a:spcPts val="0"/>
              </a:spcAft>
            </a:pPr>
            <a:r>
              <a:rPr lang="uk-UA" dirty="0">
                <a:latin typeface="Times New Roman"/>
                <a:ea typeface="Times New Roman"/>
              </a:rPr>
              <a:t>В середній школі використовуються в основному два</a:t>
            </a:r>
            <a:r>
              <a:rPr lang="uk-UA" b="1" dirty="0">
                <a:latin typeface="Times New Roman"/>
                <a:ea typeface="Times New Roman"/>
              </a:rPr>
              <a:t> види </a:t>
            </a:r>
            <a:r>
              <a:rPr lang="uk-UA" b="1" dirty="0" err="1">
                <a:latin typeface="Times New Roman"/>
                <a:ea typeface="Times New Roman"/>
              </a:rPr>
              <a:t>аудіотекстів</a:t>
            </a:r>
            <a:r>
              <a:rPr lang="uk-UA" dirty="0">
                <a:latin typeface="Times New Roman"/>
                <a:ea typeface="Times New Roman"/>
              </a:rPr>
              <a:t> --тексти-описи  </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 фабульні тексти-повідомлення.</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2763259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85800" y="533400"/>
            <a:ext cx="7848600" cy="5105400"/>
          </a:xfrm>
        </p:spPr>
        <p:txBody>
          <a:bodyPr>
            <a:normAutofit fontScale="85000" lnSpcReduction="10000"/>
          </a:bodyPr>
          <a:lstStyle/>
          <a:p>
            <a:pPr indent="457200" algn="just">
              <a:lnSpc>
                <a:spcPct val="150000"/>
              </a:lnSpc>
              <a:spcAft>
                <a:spcPts val="0"/>
              </a:spcAft>
            </a:pPr>
            <a:r>
              <a:rPr lang="uk-UA" dirty="0">
                <a:latin typeface="Times New Roman"/>
                <a:ea typeface="Times New Roman"/>
              </a:rPr>
              <a:t>В</a:t>
            </a:r>
            <a:r>
              <a:rPr lang="uk-UA" b="1" dirty="0">
                <a:latin typeface="Times New Roman"/>
                <a:ea typeface="Times New Roman"/>
              </a:rPr>
              <a:t> </a:t>
            </a:r>
            <a:r>
              <a:rPr lang="uk-UA" b="1" i="1" dirty="0">
                <a:latin typeface="Times New Roman"/>
                <a:ea typeface="Times New Roman"/>
              </a:rPr>
              <a:t>текстах-описах</a:t>
            </a:r>
            <a:r>
              <a:rPr lang="uk-UA" dirty="0">
                <a:latin typeface="Times New Roman"/>
                <a:ea typeface="Times New Roman"/>
              </a:rPr>
              <a:t> представлена сукупність ознак об'єкта і фактів, які об'єдна­ні загальною темою. Логічні зв'язки між окремими фактами нестійкі, допуска­ється їх перестановка. Через це в такому тексті не завжди легко виділити головне та другорядне, і розуміння тексту залежить переважно від суми зрозумілих фактів, які необхідно запам'ятати. </a:t>
            </a:r>
            <a:endParaRPr lang="ru-RU" sz="2000" dirty="0">
              <a:latin typeface="Times New Roman"/>
              <a:ea typeface="Times New Roman"/>
            </a:endParaRPr>
          </a:p>
          <a:p>
            <a:pPr indent="457200" algn="just">
              <a:lnSpc>
                <a:spcPct val="150000"/>
              </a:lnSpc>
              <a:spcAft>
                <a:spcPts val="0"/>
              </a:spcAft>
            </a:pPr>
            <a:r>
              <a:rPr lang="uk-UA" b="1" dirty="0">
                <a:latin typeface="Times New Roman"/>
                <a:ea typeface="Times New Roman"/>
              </a:rPr>
              <a:t>Текст-опис</a:t>
            </a:r>
            <a:r>
              <a:rPr lang="uk-UA" dirty="0">
                <a:latin typeface="Times New Roman"/>
                <a:ea typeface="Times New Roman"/>
              </a:rPr>
              <a:t> складається головним чином з простих речень, іноді з однорідними членами. Варіативність синтаксичних структур обмежена. Іноді зустрічаються складні речення з метою вираження відношень зв'язку чи протиставлення. В кожному реченні описується, як правило, один факт.</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4025890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09600" y="457200"/>
            <a:ext cx="7924800" cy="4873752"/>
          </a:xfrm>
        </p:spPr>
        <p:txBody>
          <a:bodyPr>
            <a:normAutofit fontScale="92500"/>
          </a:bodyPr>
          <a:lstStyle/>
          <a:p>
            <a:pPr indent="457200" algn="just">
              <a:lnSpc>
                <a:spcPct val="150000"/>
              </a:lnSpc>
              <a:spcAft>
                <a:spcPts val="0"/>
              </a:spcAft>
            </a:pPr>
            <a:r>
              <a:rPr lang="uk-UA" b="1" i="1" dirty="0">
                <a:latin typeface="Times New Roman"/>
                <a:ea typeface="Times New Roman"/>
              </a:rPr>
              <a:t>Фабульні тексти-повідомлення</a:t>
            </a:r>
            <a:r>
              <a:rPr lang="uk-UA" dirty="0">
                <a:latin typeface="Times New Roman"/>
                <a:ea typeface="Times New Roman"/>
              </a:rPr>
              <a:t> передбачають динамізм подій, дій та вчинків персонажів, що зумовлюються логічним інваріантом та означен­ням часу. В таких текстах легко виділити основне і другорядне. Між окремими фактами та епізодами існують логіко-смислові (часові, умовні і причинні) зв'язки. Розуміння загального смислу такого тексту неможливе без розуміння окремих фактів, проте воно не виводиться з їх суми, а вимагає переосмислення інформації, пов'язаної з фактами.</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1354293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92162"/>
          </a:xfrm>
        </p:spPr>
        <p:txBody>
          <a:bodyPr>
            <a:normAutofit fontScale="90000"/>
          </a:bodyPr>
          <a:lstStyle/>
          <a:p>
            <a:pPr algn="ctr"/>
            <a:r>
              <a:rPr lang="uk-UA" b="1" dirty="0">
                <a:latin typeface="Times New Roman"/>
                <a:ea typeface="Times New Roman"/>
              </a:rPr>
              <a:t>Основною вимогою до змісту</a:t>
            </a:r>
            <a:r>
              <a:rPr lang="uk-UA" dirty="0">
                <a:latin typeface="Times New Roman"/>
                <a:ea typeface="Times New Roman"/>
              </a:rPr>
              <a:t> </a:t>
            </a:r>
            <a:r>
              <a:rPr lang="uk-UA" dirty="0" err="1">
                <a:latin typeface="Times New Roman"/>
                <a:ea typeface="Times New Roman"/>
              </a:rPr>
              <a:t>аудіотекстів</a:t>
            </a:r>
            <a:r>
              <a:rPr lang="uk-UA" dirty="0">
                <a:latin typeface="Times New Roman"/>
                <a:ea typeface="Times New Roman"/>
              </a:rPr>
              <a:t> слід вважати </a:t>
            </a:r>
            <a:r>
              <a:rPr lang="ru-RU" sz="2800" dirty="0">
                <a:latin typeface="Times New Roman"/>
                <a:ea typeface="Times New Roman"/>
              </a:rPr>
              <a:t/>
            </a:r>
            <a:br>
              <a:rPr lang="ru-RU" sz="2800" dirty="0">
                <a:latin typeface="Times New Roman"/>
                <a:ea typeface="Times New Roman"/>
              </a:rPr>
            </a:br>
            <a:endParaRPr lang="ru-RU" dirty="0"/>
          </a:p>
        </p:txBody>
      </p:sp>
      <p:sp>
        <p:nvSpPr>
          <p:cNvPr id="3" name="Объект 2"/>
          <p:cNvSpPr>
            <a:spLocks noGrp="1"/>
          </p:cNvSpPr>
          <p:nvPr>
            <p:ph sz="quarter" idx="1"/>
          </p:nvPr>
        </p:nvSpPr>
        <p:spPr>
          <a:xfrm>
            <a:off x="533400" y="990600"/>
            <a:ext cx="8077200" cy="5257800"/>
          </a:xfrm>
        </p:spPr>
        <p:txBody>
          <a:bodyPr>
            <a:normAutofit fontScale="70000" lnSpcReduction="20000"/>
          </a:bodyPr>
          <a:lstStyle/>
          <a:p>
            <a:pPr indent="457200" algn="just">
              <a:lnSpc>
                <a:spcPct val="150000"/>
              </a:lnSpc>
              <a:spcAft>
                <a:spcPts val="0"/>
              </a:spcAft>
            </a:pPr>
            <a:r>
              <a:rPr lang="uk-UA" dirty="0" smtClean="0">
                <a:latin typeface="Times New Roman"/>
                <a:ea typeface="Times New Roman"/>
              </a:rPr>
              <a:t>- </a:t>
            </a:r>
            <a:r>
              <a:rPr lang="uk-UA" dirty="0">
                <a:latin typeface="Times New Roman"/>
                <a:ea typeface="Times New Roman"/>
              </a:rPr>
              <a:t>їх інформативність та </a:t>
            </a:r>
            <a:endParaRPr lang="ru-RU" sz="2000" dirty="0">
              <a:latin typeface="Times New Roman"/>
              <a:ea typeface="Times New Roman"/>
            </a:endParaRPr>
          </a:p>
          <a:p>
            <a:pPr indent="457200" algn="just">
              <a:lnSpc>
                <a:spcPct val="150000"/>
              </a:lnSpc>
              <a:spcAft>
                <a:spcPts val="0"/>
              </a:spcAft>
            </a:pPr>
            <a:r>
              <a:rPr lang="uk-UA" dirty="0">
                <a:latin typeface="Times New Roman"/>
                <a:ea typeface="Times New Roman"/>
              </a:rPr>
              <a:t>- цікаву фабулу. </a:t>
            </a:r>
            <a:endParaRPr lang="ru-RU" sz="2000" dirty="0">
              <a:latin typeface="Times New Roman"/>
              <a:ea typeface="Times New Roman"/>
            </a:endParaRPr>
          </a:p>
          <a:p>
            <a:pPr indent="0" algn="just">
              <a:lnSpc>
                <a:spcPct val="150000"/>
              </a:lnSpc>
              <a:spcAft>
                <a:spcPts val="0"/>
              </a:spcAft>
              <a:buNone/>
            </a:pPr>
            <a:r>
              <a:rPr lang="uk-UA" dirty="0">
                <a:latin typeface="Times New Roman"/>
                <a:ea typeface="Times New Roman"/>
              </a:rPr>
              <a:t>Градація труднощів смислового змісту може виражатися в пере­ході від цікавих до інформативних текстів. </a:t>
            </a:r>
            <a:endParaRPr lang="ru-RU" sz="2000" dirty="0">
              <a:latin typeface="Times New Roman"/>
              <a:ea typeface="Times New Roman"/>
            </a:endParaRPr>
          </a:p>
          <a:p>
            <a:pPr indent="0" algn="just">
              <a:lnSpc>
                <a:spcPct val="150000"/>
              </a:lnSpc>
              <a:spcAft>
                <a:spcPts val="0"/>
              </a:spcAft>
              <a:buNone/>
            </a:pPr>
            <a:r>
              <a:rPr lang="uk-UA" b="1" dirty="0" err="1">
                <a:latin typeface="Times New Roman"/>
                <a:ea typeface="Times New Roman"/>
              </a:rPr>
              <a:t>Посильність</a:t>
            </a:r>
            <a:r>
              <a:rPr lang="uk-UA" dirty="0">
                <a:latin typeface="Times New Roman"/>
                <a:ea typeface="Times New Roman"/>
              </a:rPr>
              <a:t> забезпечується оптималь­ним поєднанням інформативності та надлишковості інформації в </a:t>
            </a:r>
            <a:r>
              <a:rPr lang="uk-UA" dirty="0" err="1">
                <a:latin typeface="Times New Roman"/>
                <a:ea typeface="Times New Roman"/>
              </a:rPr>
              <a:t>аудіотекстах</a:t>
            </a:r>
            <a:r>
              <a:rPr lang="uk-UA" dirty="0">
                <a:latin typeface="Times New Roman"/>
                <a:ea typeface="Times New Roman"/>
              </a:rPr>
              <a:t>.</a:t>
            </a:r>
            <a:endParaRPr lang="ru-RU" sz="2000" dirty="0">
              <a:latin typeface="Times New Roman"/>
              <a:ea typeface="Times New Roman"/>
            </a:endParaRPr>
          </a:p>
          <a:p>
            <a:pPr indent="0" algn="just" hangingPunct="0">
              <a:lnSpc>
                <a:spcPct val="150000"/>
              </a:lnSpc>
              <a:spcAft>
                <a:spcPts val="0"/>
              </a:spcAft>
              <a:buNone/>
            </a:pPr>
            <a:r>
              <a:rPr lang="uk-UA" dirty="0">
                <a:latin typeface="Times New Roman"/>
                <a:ea typeface="Times New Roman"/>
              </a:rPr>
              <a:t>У практиці навчання іноземних мов тексти для аудіювання мають бути автен­тичними, доступними за змістом та мовним складом, короткими за тривалістю звучання, в основному </a:t>
            </a:r>
            <a:r>
              <a:rPr lang="uk-UA" dirty="0" err="1">
                <a:latin typeface="Times New Roman"/>
                <a:ea typeface="Times New Roman"/>
              </a:rPr>
              <a:t>монотематичними</a:t>
            </a:r>
            <a:r>
              <a:rPr lang="uk-UA" dirty="0">
                <a:latin typeface="Times New Roman"/>
                <a:ea typeface="Times New Roman"/>
              </a:rPr>
              <a:t>. </a:t>
            </a:r>
            <a:endParaRPr lang="ru-RU" sz="2800" dirty="0" smtClean="0">
              <a:latin typeface="Times New Roman"/>
              <a:ea typeface="Times New Roman"/>
            </a:endParaRPr>
          </a:p>
          <a:p>
            <a:pPr indent="0" algn="just" hangingPunct="0">
              <a:lnSpc>
                <a:spcPct val="150000"/>
              </a:lnSpc>
              <a:spcAft>
                <a:spcPts val="0"/>
              </a:spcAft>
              <a:buNone/>
            </a:pPr>
            <a:r>
              <a:rPr lang="uk-UA" b="1" dirty="0" smtClean="0">
                <a:latin typeface="Times New Roman"/>
                <a:ea typeface="Times New Roman"/>
              </a:rPr>
              <a:t>Відбираються </a:t>
            </a:r>
            <a:r>
              <a:rPr lang="uk-UA" b="1" dirty="0">
                <a:latin typeface="Times New Roman"/>
                <a:ea typeface="Times New Roman"/>
              </a:rPr>
              <a:t>такі типи текстів:</a:t>
            </a:r>
            <a:endParaRPr lang="ru-RU" sz="2800" dirty="0">
              <a:latin typeface="Times New Roman"/>
              <a:ea typeface="Times New Roman"/>
            </a:endParaRPr>
          </a:p>
          <a:p>
            <a:pPr algn="just">
              <a:lnSpc>
                <a:spcPct val="150000"/>
              </a:lnSpc>
              <a:spcAft>
                <a:spcPts val="0"/>
              </a:spcAft>
            </a:pPr>
            <a:r>
              <a:rPr lang="uk-UA" dirty="0">
                <a:latin typeface="Times New Roman"/>
                <a:ea typeface="Times New Roman"/>
              </a:rPr>
              <a:t>а.   Мовлення партнера у стандартних ситуаціях спілкування.</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б.   Оголошення програм, прогнозу погоди (по радіо, телебаченню тощо).</a:t>
            </a:r>
            <a:endParaRPr lang="ru-RU" sz="2000" dirty="0">
              <a:latin typeface="Times New Roman"/>
              <a:ea typeface="Times New Roman"/>
            </a:endParaRPr>
          </a:p>
          <a:p>
            <a:pPr algn="just">
              <a:lnSpc>
                <a:spcPct val="150000"/>
              </a:lnSpc>
              <a:spcAft>
                <a:spcPts val="0"/>
              </a:spcAft>
            </a:pPr>
            <a:r>
              <a:rPr lang="uk-UA" dirty="0">
                <a:latin typeface="Times New Roman"/>
                <a:ea typeface="Times New Roman"/>
              </a:rPr>
              <a:t>в.    Фабульні тексти, описи, розповіді, повідомлення, роздуми.</a:t>
            </a:r>
            <a:endParaRPr lang="ru-RU" sz="2000" dirty="0">
              <a:latin typeface="Times New Roman"/>
              <a:ea typeface="Times New Roman"/>
            </a:endParaRPr>
          </a:p>
          <a:p>
            <a:endParaRPr lang="ru-RU" dirty="0"/>
          </a:p>
        </p:txBody>
      </p:sp>
    </p:spTree>
    <p:extLst>
      <p:ext uri="{BB962C8B-B14F-4D97-AF65-F5344CB8AC3E}">
        <p14:creationId xmlns:p14="http://schemas.microsoft.com/office/powerpoint/2010/main" val="1352730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latin typeface="Times New Roman"/>
                <a:ea typeface="Times New Roman"/>
              </a:rPr>
              <a:t>Кількість пред'явлень </a:t>
            </a:r>
            <a:r>
              <a:rPr lang="uk-UA" b="1" dirty="0" err="1">
                <a:latin typeface="Times New Roman"/>
                <a:ea typeface="Times New Roman"/>
              </a:rPr>
              <a:t>аудіотексту</a:t>
            </a:r>
            <a:r>
              <a:rPr lang="uk-UA" b="1" dirty="0">
                <a:latin typeface="Times New Roman"/>
                <a:ea typeface="Times New Roman"/>
              </a:rPr>
              <a:t> і тривалість його звучання</a:t>
            </a:r>
            <a:r>
              <a:rPr lang="uk-UA" dirty="0">
                <a:latin typeface="Times New Roman"/>
                <a:ea typeface="Times New Roman"/>
              </a:rPr>
              <a:t> </a:t>
            </a:r>
            <a:endParaRPr lang="ru-RU" dirty="0"/>
          </a:p>
        </p:txBody>
      </p:sp>
      <p:sp>
        <p:nvSpPr>
          <p:cNvPr id="3" name="Объект 2"/>
          <p:cNvSpPr>
            <a:spLocks noGrp="1"/>
          </p:cNvSpPr>
          <p:nvPr>
            <p:ph sz="quarter" idx="1"/>
          </p:nvPr>
        </p:nvSpPr>
        <p:spPr/>
        <p:txBody>
          <a:bodyPr/>
          <a:lstStyle/>
          <a:p>
            <a:pPr algn="just"/>
            <a:r>
              <a:rPr lang="uk-UA" dirty="0" smtClean="0">
                <a:latin typeface="Times New Roman"/>
                <a:ea typeface="Times New Roman"/>
              </a:rPr>
              <a:t>Одноразовість </a:t>
            </a:r>
            <a:r>
              <a:rPr lang="uk-UA" dirty="0">
                <a:latin typeface="Times New Roman"/>
                <a:ea typeface="Times New Roman"/>
              </a:rPr>
              <a:t>пред'явлення пов'язана зі специфікою умов перебігу природного </a:t>
            </a:r>
            <a:r>
              <a:rPr lang="uk-UA" dirty="0" err="1">
                <a:latin typeface="Times New Roman"/>
                <a:ea typeface="Times New Roman"/>
              </a:rPr>
              <a:t>усномовленнєвого</a:t>
            </a:r>
            <a:r>
              <a:rPr lang="uk-UA" dirty="0">
                <a:latin typeface="Times New Roman"/>
                <a:ea typeface="Times New Roman"/>
              </a:rPr>
              <a:t> повідомлення: в реальній комунікації аудіювання проходить синхронно з говорінням, і мовленнєве повідомлення не повторюється. У шкільній аудиторії залежність розуміння від кількості пред'явлень досить відчутна, особливо на початковому ступені навчання</a:t>
            </a:r>
            <a:endParaRPr lang="ru-RU" dirty="0"/>
          </a:p>
        </p:txBody>
      </p:sp>
    </p:spTree>
    <p:extLst>
      <p:ext uri="{BB962C8B-B14F-4D97-AF65-F5344CB8AC3E}">
        <p14:creationId xmlns:p14="http://schemas.microsoft.com/office/powerpoint/2010/main" val="3295348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9762"/>
          </a:xfrm>
        </p:spPr>
        <p:txBody>
          <a:bodyPr/>
          <a:lstStyle/>
          <a:p>
            <a:pPr algn="ctr"/>
            <a:r>
              <a:rPr lang="uk-UA" b="1" i="1" dirty="0">
                <a:latin typeface="Times New Roman"/>
                <a:ea typeface="Times New Roman"/>
              </a:rPr>
              <a:t>Тривалість звучання</a:t>
            </a:r>
            <a:r>
              <a:rPr lang="uk-UA" dirty="0">
                <a:latin typeface="Times New Roman"/>
                <a:ea typeface="Times New Roman"/>
              </a:rPr>
              <a:t> </a:t>
            </a:r>
            <a:endParaRPr lang="ru-RU" dirty="0"/>
          </a:p>
        </p:txBody>
      </p:sp>
      <p:sp>
        <p:nvSpPr>
          <p:cNvPr id="3" name="Объект 2"/>
          <p:cNvSpPr>
            <a:spLocks noGrp="1"/>
          </p:cNvSpPr>
          <p:nvPr>
            <p:ph sz="quarter" idx="1"/>
          </p:nvPr>
        </p:nvSpPr>
        <p:spPr>
          <a:xfrm>
            <a:off x="457200" y="1066800"/>
            <a:ext cx="8077200" cy="5334000"/>
          </a:xfrm>
        </p:spPr>
        <p:txBody>
          <a:bodyPr>
            <a:normAutofit fontScale="77500" lnSpcReduction="20000"/>
          </a:bodyPr>
          <a:lstStyle/>
          <a:p>
            <a:pPr indent="0" algn="just">
              <a:lnSpc>
                <a:spcPct val="120000"/>
              </a:lnSpc>
              <a:spcBef>
                <a:spcPts val="0"/>
              </a:spcBef>
              <a:spcAft>
                <a:spcPts val="0"/>
              </a:spcAft>
              <a:buNone/>
            </a:pPr>
            <a:r>
              <a:rPr lang="uk-UA" dirty="0" smtClean="0">
                <a:latin typeface="Times New Roman"/>
                <a:ea typeface="Times New Roman"/>
              </a:rPr>
              <a:t>Тривалість </a:t>
            </a:r>
            <a:r>
              <a:rPr lang="uk-UA" dirty="0">
                <a:latin typeface="Times New Roman"/>
                <a:ea typeface="Times New Roman"/>
              </a:rPr>
              <a:t>звучання визначається обсягом </a:t>
            </a:r>
            <a:r>
              <a:rPr lang="uk-UA" dirty="0" err="1">
                <a:latin typeface="Times New Roman"/>
                <a:ea typeface="Times New Roman"/>
              </a:rPr>
              <a:t>аудіотексту</a:t>
            </a:r>
            <a:r>
              <a:rPr lang="uk-UA" dirty="0">
                <a:latin typeface="Times New Roman"/>
                <a:ea typeface="Times New Roman"/>
              </a:rPr>
              <a:t>. Обсяг тексту - обов'яз­ковий нормативний параметр аудіювання для кожного класу. Такий вимір об­сягу </a:t>
            </a:r>
            <a:r>
              <a:rPr lang="uk-UA" dirty="0" err="1">
                <a:latin typeface="Times New Roman"/>
                <a:ea typeface="Times New Roman"/>
              </a:rPr>
              <a:t>аудіотексту</a:t>
            </a:r>
            <a:r>
              <a:rPr lang="uk-UA" dirty="0">
                <a:latin typeface="Times New Roman"/>
                <a:ea typeface="Times New Roman"/>
              </a:rPr>
              <a:t> зручний для планування занять і для правильного розподілу часу нарізні види мовленнєвої діяльності. </a:t>
            </a:r>
            <a:endParaRPr lang="ru-RU" sz="2000" dirty="0">
              <a:latin typeface="Times New Roman"/>
              <a:ea typeface="Times New Roman"/>
            </a:endParaRPr>
          </a:p>
          <a:p>
            <a:pPr indent="0" algn="just">
              <a:lnSpc>
                <a:spcPct val="120000"/>
              </a:lnSpc>
              <a:spcBef>
                <a:spcPts val="0"/>
              </a:spcBef>
              <a:spcAft>
                <a:spcPts val="0"/>
              </a:spcAft>
              <a:buNone/>
            </a:pPr>
            <a:r>
              <a:rPr lang="uk-UA" dirty="0">
                <a:latin typeface="Times New Roman"/>
                <a:ea typeface="Times New Roman"/>
              </a:rPr>
              <a:t>Труднощі, зумовлені тривалістю зву­чання, обмежуються таким чином: </a:t>
            </a:r>
            <a:endParaRPr lang="ru-RU" sz="2000" dirty="0">
              <a:latin typeface="Times New Roman"/>
              <a:ea typeface="Times New Roman"/>
            </a:endParaRPr>
          </a:p>
          <a:p>
            <a:pPr indent="449580" algn="just">
              <a:lnSpc>
                <a:spcPct val="120000"/>
              </a:lnSpc>
              <a:spcBef>
                <a:spcPts val="0"/>
              </a:spcBef>
              <a:spcAft>
                <a:spcPts val="0"/>
              </a:spcAft>
            </a:pPr>
            <a:r>
              <a:rPr lang="uk-UA" dirty="0">
                <a:latin typeface="Times New Roman"/>
                <a:ea typeface="Times New Roman"/>
              </a:rPr>
              <a:t>- для </a:t>
            </a:r>
            <a:r>
              <a:rPr lang="uk-UA" b="1" dirty="0">
                <a:latin typeface="Times New Roman"/>
                <a:ea typeface="Times New Roman"/>
              </a:rPr>
              <a:t>початкового</a:t>
            </a:r>
            <a:r>
              <a:rPr lang="uk-UA" dirty="0">
                <a:latin typeface="Times New Roman"/>
                <a:ea typeface="Times New Roman"/>
              </a:rPr>
              <a:t> ступеня навчання - 1 хви­лина, </a:t>
            </a:r>
            <a:endParaRPr lang="ru-RU" sz="2000" dirty="0">
              <a:latin typeface="Times New Roman"/>
              <a:ea typeface="Times New Roman"/>
            </a:endParaRPr>
          </a:p>
          <a:p>
            <a:pPr indent="449580" algn="just">
              <a:lnSpc>
                <a:spcPct val="120000"/>
              </a:lnSpc>
              <a:spcBef>
                <a:spcPts val="0"/>
              </a:spcBef>
              <a:spcAft>
                <a:spcPts val="0"/>
              </a:spcAft>
            </a:pPr>
            <a:r>
              <a:rPr lang="uk-UA" dirty="0">
                <a:latin typeface="Times New Roman"/>
                <a:ea typeface="Times New Roman"/>
              </a:rPr>
              <a:t>для </a:t>
            </a:r>
            <a:r>
              <a:rPr lang="uk-UA" b="1" dirty="0">
                <a:latin typeface="Times New Roman"/>
                <a:ea typeface="Times New Roman"/>
              </a:rPr>
              <a:t>середнього</a:t>
            </a:r>
            <a:r>
              <a:rPr lang="uk-UA" dirty="0">
                <a:latin typeface="Times New Roman"/>
                <a:ea typeface="Times New Roman"/>
              </a:rPr>
              <a:t> - 2-3 хвилини, </a:t>
            </a:r>
            <a:endParaRPr lang="ru-RU" sz="2000" dirty="0">
              <a:latin typeface="Times New Roman"/>
              <a:ea typeface="Times New Roman"/>
            </a:endParaRPr>
          </a:p>
          <a:p>
            <a:pPr indent="449580" algn="just">
              <a:lnSpc>
                <a:spcPct val="120000"/>
              </a:lnSpc>
              <a:spcBef>
                <a:spcPts val="0"/>
              </a:spcBef>
              <a:spcAft>
                <a:spcPts val="0"/>
              </a:spcAft>
            </a:pPr>
            <a:r>
              <a:rPr lang="uk-UA" dirty="0">
                <a:latin typeface="Times New Roman"/>
                <a:ea typeface="Times New Roman"/>
              </a:rPr>
              <a:t>для </a:t>
            </a:r>
            <a:r>
              <a:rPr lang="uk-UA" b="1" dirty="0">
                <a:latin typeface="Times New Roman"/>
                <a:ea typeface="Times New Roman"/>
              </a:rPr>
              <a:t>старшого</a:t>
            </a:r>
            <a:r>
              <a:rPr lang="uk-UA" dirty="0">
                <a:latin typeface="Times New Roman"/>
                <a:ea typeface="Times New Roman"/>
              </a:rPr>
              <a:t> - 3-5 хвилин. </a:t>
            </a:r>
            <a:endParaRPr lang="ru-RU" sz="2000" dirty="0">
              <a:latin typeface="Times New Roman"/>
              <a:ea typeface="Times New Roman"/>
            </a:endParaRPr>
          </a:p>
          <a:p>
            <a:pPr indent="0" algn="just">
              <a:lnSpc>
                <a:spcPct val="120000"/>
              </a:lnSpc>
              <a:spcBef>
                <a:spcPts val="0"/>
              </a:spcBef>
              <a:spcAft>
                <a:spcPts val="0"/>
              </a:spcAft>
              <a:buNone/>
            </a:pPr>
            <a:r>
              <a:rPr lang="uk-UA" dirty="0">
                <a:latin typeface="Times New Roman"/>
                <a:ea typeface="Times New Roman"/>
              </a:rPr>
              <a:t>Навчання аудію­вання необхідно починати з текстів невеликої тривалості звучання і поступово її збільшувати. Проте прагнути до збільшення обсягу </a:t>
            </a:r>
            <a:r>
              <a:rPr lang="uk-UA" dirty="0" err="1">
                <a:latin typeface="Times New Roman"/>
                <a:ea typeface="Times New Roman"/>
              </a:rPr>
              <a:t>аудіотексту</a:t>
            </a:r>
            <a:r>
              <a:rPr lang="uk-UA" dirty="0">
                <a:latin typeface="Times New Roman"/>
                <a:ea typeface="Times New Roman"/>
              </a:rPr>
              <a:t> недоцільно.</a:t>
            </a:r>
            <a:endParaRPr lang="ru-RU" sz="2000" dirty="0">
              <a:latin typeface="Times New Roman"/>
              <a:ea typeface="Times New Roman"/>
            </a:endParaRPr>
          </a:p>
          <a:p>
            <a:pPr marL="0" lvl="0" indent="0" algn="ctr">
              <a:buClr>
                <a:srgbClr val="FE8637"/>
              </a:buClr>
              <a:buNone/>
            </a:pPr>
            <a:r>
              <a:rPr lang="ru-RU" dirty="0">
                <a:solidFill>
                  <a:srgbClr val="231F20"/>
                </a:solidFill>
                <a:latin typeface="NewtonC"/>
              </a:rPr>
              <a:t>У </a:t>
            </a:r>
            <a:r>
              <a:rPr lang="ru-RU" dirty="0" err="1">
                <a:solidFill>
                  <a:srgbClr val="231F20"/>
                </a:solidFill>
                <a:latin typeface="NewtonC"/>
              </a:rPr>
              <a:t>процесі</a:t>
            </a:r>
            <a:r>
              <a:rPr lang="ru-RU" dirty="0">
                <a:solidFill>
                  <a:srgbClr val="231F20"/>
                </a:solidFill>
                <a:latin typeface="NewtonC"/>
              </a:rPr>
              <a:t> </a:t>
            </a:r>
            <a:r>
              <a:rPr lang="ru-RU" dirty="0" err="1">
                <a:solidFill>
                  <a:srgbClr val="231F20"/>
                </a:solidFill>
                <a:latin typeface="NewtonC"/>
              </a:rPr>
              <a:t>мовленнєвого</a:t>
            </a:r>
            <a:r>
              <a:rPr lang="ru-RU" dirty="0">
                <a:solidFill>
                  <a:srgbClr val="231F20"/>
                </a:solidFill>
                <a:latin typeface="NewtonC"/>
              </a:rPr>
              <a:t> </a:t>
            </a:r>
            <a:r>
              <a:rPr lang="ru-RU" dirty="0" err="1">
                <a:solidFill>
                  <a:srgbClr val="231F20"/>
                </a:solidFill>
                <a:latin typeface="NewtonC"/>
              </a:rPr>
              <a:t>спілкування</a:t>
            </a:r>
            <a:r>
              <a:rPr lang="ru-RU" dirty="0">
                <a:solidFill>
                  <a:srgbClr val="231F20"/>
                </a:solidFill>
                <a:latin typeface="NewtonC"/>
              </a:rPr>
              <a:t> </a:t>
            </a:r>
            <a:r>
              <a:rPr lang="ru-RU" dirty="0" err="1">
                <a:solidFill>
                  <a:srgbClr val="231F20"/>
                </a:solidFill>
                <a:latin typeface="NewtonC"/>
              </a:rPr>
              <a:t>найуживані</a:t>
            </a:r>
            <a:r>
              <a:rPr lang="ru-RU" dirty="0">
                <a:solidFill>
                  <a:srgbClr val="231F20"/>
                </a:solidFill>
                <a:latin typeface="NewtonC"/>
              </a:rPr>
              <a:t> </a:t>
            </a:r>
            <a:r>
              <a:rPr lang="ru-RU" dirty="0" err="1">
                <a:solidFill>
                  <a:srgbClr val="231F20"/>
                </a:solidFill>
                <a:latin typeface="NewtonC"/>
              </a:rPr>
              <a:t>шим</a:t>
            </a:r>
            <a:r>
              <a:rPr lang="ru-RU" dirty="0">
                <a:solidFill>
                  <a:srgbClr val="231F20"/>
                </a:solidFill>
                <a:latin typeface="NewtonC"/>
              </a:rPr>
              <a:t> є </a:t>
            </a:r>
            <a:r>
              <a:rPr lang="ru-RU" dirty="0" err="1">
                <a:solidFill>
                  <a:srgbClr val="231F20"/>
                </a:solidFill>
                <a:latin typeface="NewtonC"/>
              </a:rPr>
              <a:t>середній</a:t>
            </a:r>
            <a:r>
              <a:rPr lang="ru-RU" dirty="0">
                <a:solidFill>
                  <a:srgbClr val="231F20"/>
                </a:solidFill>
                <a:latin typeface="NewtonC"/>
              </a:rPr>
              <a:t> темп </a:t>
            </a:r>
            <a:r>
              <a:rPr lang="ru-RU" dirty="0" err="1">
                <a:solidFill>
                  <a:srgbClr val="231F20"/>
                </a:solidFill>
                <a:latin typeface="NewtonC"/>
              </a:rPr>
              <a:t>мовлення</a:t>
            </a:r>
            <a:r>
              <a:rPr lang="ru-RU" dirty="0">
                <a:solidFill>
                  <a:srgbClr val="231F20"/>
                </a:solidFill>
                <a:latin typeface="NewtonC"/>
              </a:rPr>
              <a:t>. </a:t>
            </a:r>
          </a:p>
          <a:p>
            <a:pPr marL="0" lvl="0" indent="0" algn="ctr">
              <a:buClr>
                <a:srgbClr val="FE8637"/>
              </a:buClr>
              <a:buNone/>
            </a:pPr>
            <a:r>
              <a:rPr lang="ru-RU" dirty="0">
                <a:solidFill>
                  <a:srgbClr val="231F20"/>
                </a:solidFill>
                <a:latin typeface="NewtonC"/>
              </a:rPr>
              <a:t>Для </a:t>
            </a:r>
            <a:r>
              <a:rPr lang="ru-RU" dirty="0" err="1">
                <a:solidFill>
                  <a:srgbClr val="231F20"/>
                </a:solidFill>
                <a:latin typeface="NewtonC"/>
              </a:rPr>
              <a:t>англійської</a:t>
            </a:r>
            <a:r>
              <a:rPr lang="ru-RU" dirty="0">
                <a:solidFill>
                  <a:srgbClr val="231F20"/>
                </a:solidFill>
                <a:latin typeface="NewtonC"/>
              </a:rPr>
              <a:t> </a:t>
            </a:r>
            <a:r>
              <a:rPr lang="ru-RU" dirty="0" err="1">
                <a:solidFill>
                  <a:srgbClr val="231F20"/>
                </a:solidFill>
                <a:latin typeface="NewtonC"/>
              </a:rPr>
              <a:t>мови</a:t>
            </a:r>
            <a:r>
              <a:rPr lang="ru-RU" dirty="0">
                <a:solidFill>
                  <a:srgbClr val="231F20"/>
                </a:solidFill>
                <a:latin typeface="NewtonC"/>
              </a:rPr>
              <a:t> - </a:t>
            </a:r>
            <a:r>
              <a:rPr lang="ru-RU" dirty="0" err="1">
                <a:solidFill>
                  <a:srgbClr val="231F20"/>
                </a:solidFill>
                <a:latin typeface="NewtonC"/>
              </a:rPr>
              <a:t>це</a:t>
            </a:r>
            <a:r>
              <a:rPr lang="ru-RU" dirty="0">
                <a:solidFill>
                  <a:srgbClr val="231F20"/>
                </a:solidFill>
                <a:latin typeface="NewtonC"/>
              </a:rPr>
              <a:t> </a:t>
            </a:r>
            <a:r>
              <a:rPr lang="ru-RU" dirty="0" smtClean="0">
                <a:solidFill>
                  <a:srgbClr val="231F20"/>
                </a:solidFill>
                <a:latin typeface="NewtonC"/>
              </a:rPr>
              <a:t>140</a:t>
            </a:r>
            <a:r>
              <a:rPr lang="en-US" dirty="0">
                <a:solidFill>
                  <a:srgbClr val="231F20"/>
                </a:solidFill>
                <a:latin typeface="NewtonC"/>
              </a:rPr>
              <a:t>/</a:t>
            </a:r>
            <a:r>
              <a:rPr lang="ru-RU" dirty="0" smtClean="0">
                <a:solidFill>
                  <a:srgbClr val="231F20"/>
                </a:solidFill>
                <a:latin typeface="NewtonC"/>
              </a:rPr>
              <a:t>145 </a:t>
            </a:r>
            <a:r>
              <a:rPr lang="ru-RU" dirty="0" err="1">
                <a:solidFill>
                  <a:srgbClr val="231F20"/>
                </a:solidFill>
                <a:latin typeface="NewtonC"/>
              </a:rPr>
              <a:t>слів</a:t>
            </a:r>
            <a:r>
              <a:rPr lang="ru-RU" dirty="0">
                <a:solidFill>
                  <a:srgbClr val="231F20"/>
                </a:solidFill>
                <a:latin typeface="NewtonC"/>
              </a:rPr>
              <a:t>/</a:t>
            </a:r>
            <a:r>
              <a:rPr lang="ru-RU" dirty="0" err="1">
                <a:solidFill>
                  <a:srgbClr val="231F20"/>
                </a:solidFill>
                <a:latin typeface="NewtonC"/>
              </a:rPr>
              <a:t>хв</a:t>
            </a:r>
            <a:r>
              <a:rPr lang="ru-RU" dirty="0">
                <a:solidFill>
                  <a:srgbClr val="231F20"/>
                </a:solidFill>
                <a:latin typeface="NewtonC"/>
              </a:rPr>
              <a:t>., </a:t>
            </a:r>
          </a:p>
          <a:p>
            <a:pPr marL="0" lvl="0" indent="0" algn="ctr">
              <a:buClr>
                <a:srgbClr val="FE8637"/>
              </a:buClr>
              <a:buNone/>
            </a:pPr>
            <a:r>
              <a:rPr lang="ru-RU" dirty="0">
                <a:solidFill>
                  <a:srgbClr val="231F20"/>
                </a:solidFill>
                <a:latin typeface="NewtonC"/>
              </a:rPr>
              <a:t>для </a:t>
            </a:r>
            <a:r>
              <a:rPr lang="ru-RU" dirty="0" err="1">
                <a:solidFill>
                  <a:srgbClr val="231F20"/>
                </a:solidFill>
                <a:latin typeface="NewtonC"/>
              </a:rPr>
              <a:t>німецької</a:t>
            </a:r>
            <a:r>
              <a:rPr lang="ru-RU" dirty="0">
                <a:solidFill>
                  <a:srgbClr val="231F20"/>
                </a:solidFill>
                <a:latin typeface="NewtonC"/>
              </a:rPr>
              <a:t> – 110/120 </a:t>
            </a:r>
            <a:r>
              <a:rPr lang="ru-RU" dirty="0" err="1">
                <a:solidFill>
                  <a:srgbClr val="231F20"/>
                </a:solidFill>
                <a:latin typeface="NewtonC"/>
              </a:rPr>
              <a:t>слів</a:t>
            </a:r>
            <a:r>
              <a:rPr lang="ru-RU" dirty="0">
                <a:solidFill>
                  <a:srgbClr val="231F20"/>
                </a:solidFill>
                <a:latin typeface="NewtonC"/>
              </a:rPr>
              <a:t>/</a:t>
            </a:r>
            <a:r>
              <a:rPr lang="ru-RU" dirty="0" err="1">
                <a:solidFill>
                  <a:srgbClr val="231F20"/>
                </a:solidFill>
                <a:latin typeface="NewtonC"/>
              </a:rPr>
              <a:t>хв</a:t>
            </a:r>
            <a:r>
              <a:rPr lang="ru-RU" dirty="0">
                <a:solidFill>
                  <a:srgbClr val="231F20"/>
                </a:solidFill>
                <a:latin typeface="NewtonC"/>
              </a:rPr>
              <a:t>.</a:t>
            </a:r>
            <a:endParaRPr lang="ru-RU" dirty="0">
              <a:solidFill>
                <a:prstClr val="black"/>
              </a:solidFill>
            </a:endParaRPr>
          </a:p>
          <a:p>
            <a:pPr marL="342900" lvl="0" indent="-342900" algn="just">
              <a:buFont typeface="Wingdings"/>
              <a:buChar char=""/>
            </a:pPr>
            <a:r>
              <a:rPr lang="uk-UA" dirty="0" smtClean="0">
                <a:latin typeface="Times New Roman"/>
                <a:ea typeface="Times New Roman"/>
              </a:rPr>
              <a:t>В </a:t>
            </a:r>
            <a:r>
              <a:rPr lang="uk-UA" dirty="0" err="1">
                <a:latin typeface="Times New Roman"/>
                <a:ea typeface="Times New Roman"/>
              </a:rPr>
              <a:t>аудитивних</a:t>
            </a:r>
            <a:r>
              <a:rPr lang="uk-UA" dirty="0">
                <a:latin typeface="Times New Roman"/>
                <a:ea typeface="Times New Roman"/>
              </a:rPr>
              <a:t> текстах допускається до 5% незнайомих слів, про значення яких учні можуть здогадатися і до 2 % слів, які не перешкоджають розуміння тексту в цілому (по закінченню </a:t>
            </a:r>
            <a:r>
              <a:rPr lang="uk-UA" dirty="0" smtClean="0">
                <a:latin typeface="Times New Roman"/>
                <a:ea typeface="Times New Roman"/>
              </a:rPr>
              <a:t>11 </a:t>
            </a:r>
            <a:r>
              <a:rPr lang="uk-UA" dirty="0">
                <a:latin typeface="Times New Roman"/>
                <a:ea typeface="Times New Roman"/>
              </a:rPr>
              <a:t>класу)</a:t>
            </a:r>
            <a:endParaRPr lang="ru-RU" dirty="0"/>
          </a:p>
          <a:p>
            <a:endParaRPr lang="ru-RU" dirty="0"/>
          </a:p>
        </p:txBody>
      </p:sp>
    </p:spTree>
    <p:extLst>
      <p:ext uri="{BB962C8B-B14F-4D97-AF65-F5344CB8AC3E}">
        <p14:creationId xmlns:p14="http://schemas.microsoft.com/office/powerpoint/2010/main" val="2619654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580576913"/>
              </p:ext>
            </p:extLst>
          </p:nvPr>
        </p:nvGraphicFramePr>
        <p:xfrm>
          <a:off x="228600" y="1295400"/>
          <a:ext cx="8458200" cy="5187623"/>
        </p:xfrm>
        <a:graphic>
          <a:graphicData uri="http://schemas.openxmlformats.org/drawingml/2006/table">
            <a:tbl>
              <a:tblPr>
                <a:tableStyleId>{5C22544A-7EE6-4342-B048-85BDC9FD1C3A}</a:tableStyleId>
              </a:tblPr>
              <a:tblGrid>
                <a:gridCol w="2514600"/>
                <a:gridCol w="2895600"/>
                <a:gridCol w="3048000"/>
              </a:tblGrid>
              <a:tr h="856117">
                <a:tc>
                  <a:txBody>
                    <a:bodyPr/>
                    <a:lstStyle/>
                    <a:p>
                      <a:pPr algn="ctr">
                        <a:lnSpc>
                          <a:spcPct val="115000"/>
                        </a:lnSpc>
                        <a:spcAft>
                          <a:spcPts val="0"/>
                        </a:spcAft>
                      </a:pPr>
                      <a:r>
                        <a:rPr lang="ru-RU" sz="1600" b="1" dirty="0" smtClean="0">
                          <a:effectLst/>
                        </a:rPr>
                        <a:t>ПОЧАТКОВА ШКОЛА </a:t>
                      </a:r>
                    </a:p>
                    <a:p>
                      <a:pPr algn="ctr">
                        <a:lnSpc>
                          <a:spcPct val="115000"/>
                        </a:lnSpc>
                        <a:spcAft>
                          <a:spcPts val="0"/>
                        </a:spcAft>
                      </a:pPr>
                      <a:r>
                        <a:rPr lang="ru-RU" sz="1600" b="1" dirty="0" smtClean="0">
                          <a:effectLst/>
                        </a:rPr>
                        <a:t>(НА КІНЕЦЬ 4-ГО КЛАСУ)</a:t>
                      </a:r>
                      <a:endParaRPr lang="ru-RU" sz="16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600" b="1" dirty="0" smtClean="0">
                          <a:effectLst/>
                        </a:rPr>
                        <a:t>ОСНОВНА ШКОЛА </a:t>
                      </a:r>
                    </a:p>
                    <a:p>
                      <a:pPr algn="ctr">
                        <a:lnSpc>
                          <a:spcPct val="115000"/>
                        </a:lnSpc>
                        <a:spcAft>
                          <a:spcPts val="0"/>
                        </a:spcAft>
                      </a:pPr>
                      <a:r>
                        <a:rPr lang="ru-RU" sz="1600" b="1" dirty="0" smtClean="0">
                          <a:effectLst/>
                        </a:rPr>
                        <a:t>(НА КІНЕЦЬ 9-ГО КЛАСУ)</a:t>
                      </a:r>
                      <a:endParaRPr lang="ru-RU" sz="16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600" b="1" dirty="0" smtClean="0">
                          <a:effectLst/>
                        </a:rPr>
                        <a:t>СТАРША ШКОЛА </a:t>
                      </a:r>
                    </a:p>
                    <a:p>
                      <a:pPr algn="ctr">
                        <a:lnSpc>
                          <a:spcPct val="115000"/>
                        </a:lnSpc>
                        <a:spcAft>
                          <a:spcPts val="0"/>
                        </a:spcAft>
                      </a:pPr>
                      <a:r>
                        <a:rPr lang="ru-RU" sz="1600" b="1" dirty="0" smtClean="0">
                          <a:effectLst/>
                        </a:rPr>
                        <a:t>(НА КІНЕЦЬ 11 КЛАСУ)</a:t>
                      </a:r>
                      <a:endParaRPr lang="ru-RU" sz="1600" b="1" dirty="0">
                        <a:effectLst/>
                        <a:latin typeface="Calibri"/>
                        <a:ea typeface="Calibri"/>
                        <a:cs typeface="Times New Roman"/>
                      </a:endParaRPr>
                    </a:p>
                  </a:txBody>
                  <a:tcPr marL="68580" marR="68580" marT="0" marB="0"/>
                </a:tc>
              </a:tr>
              <a:tr h="4065959">
                <a:tc>
                  <a:txBody>
                    <a:bodyPr/>
                    <a:lstStyle/>
                    <a:p>
                      <a:pPr marL="342900" lvl="0" indent="-342900">
                        <a:lnSpc>
                          <a:spcPct val="115000"/>
                        </a:lnSpc>
                        <a:spcAft>
                          <a:spcPts val="0"/>
                        </a:spcAft>
                        <a:buFont typeface="Wingdings"/>
                        <a:buChar char=""/>
                        <a:tabLst>
                          <a:tab pos="228600" algn="l"/>
                        </a:tabLst>
                      </a:pPr>
                      <a:r>
                        <a:rPr lang="ru-RU" sz="1800">
                          <a:effectLst/>
                        </a:rPr>
                        <a:t>Короткі  (до 8 речень)</a:t>
                      </a:r>
                      <a:r>
                        <a:rPr lang="uk-UA" sz="1800">
                          <a:effectLst/>
                        </a:rPr>
                        <a:t>.</a:t>
                      </a:r>
                      <a:r>
                        <a:rPr lang="ru-RU" sz="1800">
                          <a:effectLst/>
                        </a:rPr>
                        <a:t> Основний зміст прослуханих текстів різного характеру, які містять незначну кількість незнайомих слів, про значення яких можна здогадатися </a:t>
                      </a:r>
                      <a:endParaRPr lang="ru-RU" sz="180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Wingdings"/>
                        <a:buChar char=""/>
                        <a:tabLst>
                          <a:tab pos="228600" algn="l"/>
                        </a:tabLst>
                      </a:pPr>
                      <a:r>
                        <a:rPr lang="ru-RU" sz="1800" dirty="0" err="1">
                          <a:effectLst/>
                        </a:rPr>
                        <a:t>Аудіотексти</a:t>
                      </a:r>
                      <a:r>
                        <a:rPr lang="ru-RU" sz="1800" dirty="0">
                          <a:effectLst/>
                        </a:rPr>
                        <a:t> </a:t>
                      </a:r>
                      <a:r>
                        <a:rPr lang="ru-RU" sz="1800" dirty="0" err="1">
                          <a:effectLst/>
                        </a:rPr>
                        <a:t>можуть</a:t>
                      </a:r>
                      <a:r>
                        <a:rPr lang="ru-RU" sz="1800" dirty="0">
                          <a:effectLst/>
                        </a:rPr>
                        <a:t> </a:t>
                      </a:r>
                      <a:r>
                        <a:rPr lang="ru-RU" sz="1800" dirty="0" err="1">
                          <a:effectLst/>
                        </a:rPr>
                        <a:t>містити</a:t>
                      </a:r>
                      <a:r>
                        <a:rPr lang="ru-RU" sz="1800" dirty="0">
                          <a:effectLst/>
                        </a:rPr>
                        <a:t> до 3% </a:t>
                      </a:r>
                      <a:r>
                        <a:rPr lang="ru-RU" sz="1800" dirty="0" err="1">
                          <a:effectLst/>
                        </a:rPr>
                        <a:t>незнайомих</a:t>
                      </a:r>
                      <a:r>
                        <a:rPr lang="ru-RU" sz="1800" dirty="0">
                          <a:effectLst/>
                        </a:rPr>
                        <a:t> </a:t>
                      </a:r>
                      <a:r>
                        <a:rPr lang="ru-RU" sz="1800" dirty="0" err="1">
                          <a:effectLst/>
                        </a:rPr>
                        <a:t>слів</a:t>
                      </a:r>
                      <a:r>
                        <a:rPr lang="ru-RU" sz="1800" dirty="0">
                          <a:effectLst/>
                        </a:rPr>
                        <a:t>, про </a:t>
                      </a:r>
                      <a:r>
                        <a:rPr lang="ru-RU" sz="1800" dirty="0" err="1">
                          <a:effectLst/>
                        </a:rPr>
                        <a:t>значення</a:t>
                      </a:r>
                      <a:r>
                        <a:rPr lang="ru-RU" sz="1800" dirty="0">
                          <a:effectLst/>
                        </a:rPr>
                        <a:t> </a:t>
                      </a:r>
                      <a:r>
                        <a:rPr lang="ru-RU" sz="1800" dirty="0" err="1">
                          <a:effectLst/>
                        </a:rPr>
                        <a:t>яких</a:t>
                      </a:r>
                      <a:r>
                        <a:rPr lang="ru-RU" sz="1800" dirty="0">
                          <a:effectLst/>
                        </a:rPr>
                        <a:t> </a:t>
                      </a:r>
                      <a:r>
                        <a:rPr lang="ru-RU" sz="1800" dirty="0" err="1">
                          <a:effectLst/>
                        </a:rPr>
                        <a:t>можна</a:t>
                      </a:r>
                      <a:r>
                        <a:rPr lang="ru-RU" sz="1800" dirty="0">
                          <a:effectLst/>
                        </a:rPr>
                        <a:t> </a:t>
                      </a:r>
                      <a:r>
                        <a:rPr lang="ru-RU" sz="1800" dirty="0" err="1">
                          <a:effectLst/>
                        </a:rPr>
                        <a:t>здогадатися</a:t>
                      </a:r>
                      <a:r>
                        <a:rPr lang="ru-RU" sz="1800" dirty="0">
                          <a:effectLst/>
                        </a:rPr>
                        <a:t> з контексту, і 1% </a:t>
                      </a:r>
                      <a:r>
                        <a:rPr lang="ru-RU" sz="1800" dirty="0" err="1">
                          <a:effectLst/>
                        </a:rPr>
                        <a:t>незнайомих</a:t>
                      </a:r>
                      <a:r>
                        <a:rPr lang="ru-RU" sz="1800" dirty="0">
                          <a:effectLst/>
                        </a:rPr>
                        <a:t> </a:t>
                      </a:r>
                      <a:r>
                        <a:rPr lang="ru-RU" sz="1800" dirty="0" err="1">
                          <a:effectLst/>
                        </a:rPr>
                        <a:t>слів</a:t>
                      </a:r>
                      <a:r>
                        <a:rPr lang="ru-RU" sz="1800" dirty="0">
                          <a:effectLst/>
                        </a:rPr>
                        <a:t>, </a:t>
                      </a:r>
                      <a:r>
                        <a:rPr lang="ru-RU" sz="1800" dirty="0" err="1">
                          <a:effectLst/>
                        </a:rPr>
                        <a:t>які</a:t>
                      </a:r>
                      <a:r>
                        <a:rPr lang="ru-RU" sz="1800" dirty="0">
                          <a:effectLst/>
                        </a:rPr>
                        <a:t> не </a:t>
                      </a:r>
                      <a:r>
                        <a:rPr lang="ru-RU" sz="1800" dirty="0" err="1">
                          <a:effectLst/>
                        </a:rPr>
                        <a:t>заважають</a:t>
                      </a:r>
                      <a:r>
                        <a:rPr lang="ru-RU" sz="1800" dirty="0">
                          <a:effectLst/>
                        </a:rPr>
                        <a:t> </a:t>
                      </a:r>
                      <a:r>
                        <a:rPr lang="ru-RU" sz="1800" dirty="0" err="1">
                          <a:effectLst/>
                        </a:rPr>
                        <a:t>розумінню</a:t>
                      </a:r>
                      <a:r>
                        <a:rPr lang="ru-RU" sz="1800" dirty="0">
                          <a:effectLst/>
                        </a:rPr>
                        <a:t> тексту в </a:t>
                      </a:r>
                      <a:r>
                        <a:rPr lang="ru-RU" sz="1800" dirty="0" err="1">
                          <a:effectLst/>
                        </a:rPr>
                        <a:t>цілому</a:t>
                      </a:r>
                      <a:endParaRPr lang="ru-RU" sz="1800" dirty="0">
                        <a:effectLst/>
                      </a:endParaRPr>
                    </a:p>
                    <a:p>
                      <a:pPr algn="just">
                        <a:lnSpc>
                          <a:spcPct val="115000"/>
                        </a:lnSpc>
                        <a:spcAft>
                          <a:spcPts val="0"/>
                        </a:spcAft>
                      </a:pPr>
                      <a:r>
                        <a:rPr lang="ru-RU" sz="1800" dirty="0" err="1">
                          <a:effectLst/>
                        </a:rPr>
                        <a:t>Тривалість</a:t>
                      </a:r>
                      <a:r>
                        <a:rPr lang="ru-RU" sz="1800" dirty="0">
                          <a:effectLst/>
                        </a:rPr>
                        <a:t> </a:t>
                      </a:r>
                      <a:r>
                        <a:rPr lang="ru-RU" sz="1800" dirty="0" err="1">
                          <a:effectLst/>
                        </a:rPr>
                        <a:t>звучання</a:t>
                      </a:r>
                      <a:r>
                        <a:rPr lang="ru-RU" sz="1800" dirty="0">
                          <a:effectLst/>
                        </a:rPr>
                        <a:t> – до 4 </a:t>
                      </a:r>
                      <a:r>
                        <a:rPr lang="ru-RU" sz="1800" dirty="0" err="1">
                          <a:effectLst/>
                        </a:rPr>
                        <a:t>хвилин</a:t>
                      </a:r>
                      <a:endParaRPr lang="ru-RU" sz="1800" dirty="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Wingdings"/>
                        <a:buChar char=""/>
                        <a:tabLst>
                          <a:tab pos="228600" algn="l"/>
                        </a:tabLst>
                      </a:pPr>
                      <a:r>
                        <a:rPr lang="ru-RU" sz="1800" dirty="0" err="1">
                          <a:effectLst/>
                        </a:rPr>
                        <a:t>Аудіотексти</a:t>
                      </a:r>
                      <a:r>
                        <a:rPr lang="ru-RU" sz="1800" dirty="0">
                          <a:effectLst/>
                        </a:rPr>
                        <a:t> </a:t>
                      </a:r>
                      <a:r>
                        <a:rPr lang="ru-RU" sz="1800" dirty="0" err="1">
                          <a:effectLst/>
                        </a:rPr>
                        <a:t>можуть</a:t>
                      </a:r>
                      <a:r>
                        <a:rPr lang="ru-RU" sz="1800" dirty="0">
                          <a:effectLst/>
                        </a:rPr>
                        <a:t> </a:t>
                      </a:r>
                      <a:r>
                        <a:rPr lang="ru-RU" sz="1800" dirty="0" err="1">
                          <a:effectLst/>
                        </a:rPr>
                        <a:t>містити</a:t>
                      </a:r>
                      <a:r>
                        <a:rPr lang="ru-RU" sz="1800" dirty="0">
                          <a:effectLst/>
                        </a:rPr>
                        <a:t> до 5 % </a:t>
                      </a:r>
                      <a:r>
                        <a:rPr lang="ru-RU" sz="1800" dirty="0" err="1">
                          <a:effectLst/>
                        </a:rPr>
                        <a:t>незнайомих</a:t>
                      </a:r>
                      <a:r>
                        <a:rPr lang="ru-RU" sz="1800" dirty="0">
                          <a:effectLst/>
                        </a:rPr>
                        <a:t> </a:t>
                      </a:r>
                      <a:r>
                        <a:rPr lang="ru-RU" sz="1800" dirty="0" err="1">
                          <a:effectLst/>
                        </a:rPr>
                        <a:t>слів</a:t>
                      </a:r>
                      <a:r>
                        <a:rPr lang="ru-RU" sz="1800" dirty="0">
                          <a:effectLst/>
                        </a:rPr>
                        <a:t>, про </a:t>
                      </a:r>
                      <a:r>
                        <a:rPr lang="ru-RU" sz="1800" dirty="0" err="1">
                          <a:effectLst/>
                        </a:rPr>
                        <a:t>значення</a:t>
                      </a:r>
                      <a:r>
                        <a:rPr lang="ru-RU" sz="1800" dirty="0">
                          <a:effectLst/>
                        </a:rPr>
                        <a:t> </a:t>
                      </a:r>
                      <a:r>
                        <a:rPr lang="ru-RU" sz="1800" dirty="0" err="1">
                          <a:effectLst/>
                        </a:rPr>
                        <a:t>яких</a:t>
                      </a:r>
                      <a:r>
                        <a:rPr lang="ru-RU" sz="1800" dirty="0">
                          <a:effectLst/>
                        </a:rPr>
                        <a:t> </a:t>
                      </a:r>
                      <a:r>
                        <a:rPr lang="ru-RU" sz="1800" dirty="0" err="1">
                          <a:effectLst/>
                        </a:rPr>
                        <a:t>можна</a:t>
                      </a:r>
                      <a:r>
                        <a:rPr lang="ru-RU" sz="1800" dirty="0">
                          <a:effectLst/>
                        </a:rPr>
                        <a:t> </a:t>
                      </a:r>
                      <a:r>
                        <a:rPr lang="ru-RU" sz="1800" dirty="0" err="1">
                          <a:effectLst/>
                        </a:rPr>
                        <a:t>здогадатися</a:t>
                      </a:r>
                      <a:r>
                        <a:rPr lang="ru-RU" sz="1800" dirty="0">
                          <a:effectLst/>
                        </a:rPr>
                        <a:t> з контексту, і 2% </a:t>
                      </a:r>
                      <a:r>
                        <a:rPr lang="ru-RU" sz="1800" dirty="0" err="1">
                          <a:effectLst/>
                        </a:rPr>
                        <a:t>незнайомих</a:t>
                      </a:r>
                      <a:r>
                        <a:rPr lang="ru-RU" sz="1800" dirty="0">
                          <a:effectLst/>
                        </a:rPr>
                        <a:t> </a:t>
                      </a:r>
                      <a:r>
                        <a:rPr lang="ru-RU" sz="1800" dirty="0" err="1">
                          <a:effectLst/>
                        </a:rPr>
                        <a:t>слів</a:t>
                      </a:r>
                      <a:r>
                        <a:rPr lang="ru-RU" sz="1800" dirty="0">
                          <a:effectLst/>
                        </a:rPr>
                        <a:t>, </a:t>
                      </a:r>
                      <a:r>
                        <a:rPr lang="ru-RU" sz="1800" dirty="0" err="1">
                          <a:effectLst/>
                        </a:rPr>
                        <a:t>які</a:t>
                      </a:r>
                      <a:r>
                        <a:rPr lang="ru-RU" sz="1800" dirty="0">
                          <a:effectLst/>
                        </a:rPr>
                        <a:t> не </a:t>
                      </a:r>
                      <a:r>
                        <a:rPr lang="ru-RU" sz="1800" dirty="0" err="1">
                          <a:effectLst/>
                        </a:rPr>
                        <a:t>перешкоджують</a:t>
                      </a:r>
                      <a:r>
                        <a:rPr lang="ru-RU" sz="1800" dirty="0">
                          <a:effectLst/>
                        </a:rPr>
                        <a:t> </a:t>
                      </a:r>
                      <a:r>
                        <a:rPr lang="ru-RU" sz="1800" dirty="0" err="1">
                          <a:effectLst/>
                        </a:rPr>
                        <a:t>розумінню</a:t>
                      </a:r>
                      <a:r>
                        <a:rPr lang="ru-RU" sz="1800" dirty="0">
                          <a:effectLst/>
                        </a:rPr>
                        <a:t> тексту в </a:t>
                      </a:r>
                      <a:r>
                        <a:rPr lang="ru-RU" sz="1800" dirty="0" err="1">
                          <a:effectLst/>
                        </a:rPr>
                        <a:t>цілому</a:t>
                      </a:r>
                      <a:r>
                        <a:rPr lang="ru-RU" sz="1800" dirty="0">
                          <a:effectLst/>
                        </a:rPr>
                        <a:t>. </a:t>
                      </a:r>
                    </a:p>
                    <a:p>
                      <a:pPr algn="just">
                        <a:lnSpc>
                          <a:spcPct val="115000"/>
                        </a:lnSpc>
                        <a:spcAft>
                          <a:spcPts val="0"/>
                        </a:spcAft>
                      </a:pPr>
                      <a:r>
                        <a:rPr lang="ru-RU" sz="1800" dirty="0" err="1">
                          <a:effectLst/>
                        </a:rPr>
                        <a:t>Тривалість</a:t>
                      </a:r>
                      <a:r>
                        <a:rPr lang="ru-RU" sz="1800" dirty="0">
                          <a:effectLst/>
                        </a:rPr>
                        <a:t> </a:t>
                      </a:r>
                      <a:r>
                        <a:rPr lang="ru-RU" sz="1800" dirty="0" err="1">
                          <a:effectLst/>
                        </a:rPr>
                        <a:t>звучання</a:t>
                      </a:r>
                      <a:r>
                        <a:rPr lang="ru-RU" sz="1800" dirty="0">
                          <a:effectLst/>
                        </a:rPr>
                        <a:t> – до 6 </a:t>
                      </a:r>
                      <a:r>
                        <a:rPr lang="ru-RU" sz="1800" dirty="0" err="1">
                          <a:effectLst/>
                        </a:rPr>
                        <a:t>хвилин</a:t>
                      </a:r>
                      <a:endParaRPr lang="ru-RU" sz="18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417302" y="194101"/>
            <a:ext cx="67665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28600" algn="l"/>
              </a:tabLst>
              <a:defRPr>
                <a:solidFill>
                  <a:schemeClr val="tx1"/>
                </a:solidFill>
                <a:latin typeface="Arial" pitchFamily="34" charset="0"/>
                <a:cs typeface="Arial" pitchFamily="34" charset="0"/>
              </a:defRPr>
            </a:lvl1pPr>
            <a:lvl2pPr fontAlgn="base">
              <a:spcBef>
                <a:spcPct val="0"/>
              </a:spcBef>
              <a:spcAft>
                <a:spcPct val="0"/>
              </a:spcAft>
              <a:tabLst>
                <a:tab pos="228600" algn="l"/>
              </a:tabLst>
              <a:defRPr>
                <a:solidFill>
                  <a:schemeClr val="tx1"/>
                </a:solidFill>
                <a:latin typeface="Arial" pitchFamily="34" charset="0"/>
                <a:cs typeface="Arial" pitchFamily="34" charset="0"/>
              </a:defRPr>
            </a:lvl2pPr>
            <a:lvl3pPr fontAlgn="base">
              <a:spcBef>
                <a:spcPct val="0"/>
              </a:spcBef>
              <a:spcAft>
                <a:spcPct val="0"/>
              </a:spcAft>
              <a:tabLst>
                <a:tab pos="228600" algn="l"/>
              </a:tabLst>
              <a:defRPr>
                <a:solidFill>
                  <a:schemeClr val="tx1"/>
                </a:solidFill>
                <a:latin typeface="Arial" pitchFamily="34" charset="0"/>
                <a:cs typeface="Arial" pitchFamily="34" charset="0"/>
              </a:defRPr>
            </a:lvl3pPr>
            <a:lvl4pPr fontAlgn="base">
              <a:spcBef>
                <a:spcPct val="0"/>
              </a:spcBef>
              <a:spcAft>
                <a:spcPct val="0"/>
              </a:spcAft>
              <a:tabLst>
                <a:tab pos="228600" algn="l"/>
              </a:tabLst>
              <a:defRPr>
                <a:solidFill>
                  <a:schemeClr val="tx1"/>
                </a:solidFill>
                <a:latin typeface="Arial" pitchFamily="34" charset="0"/>
                <a:cs typeface="Arial" pitchFamily="34" charset="0"/>
              </a:defRPr>
            </a:lvl4pPr>
            <a:lvl5pPr fontAlgn="base">
              <a:spcBef>
                <a:spcPct val="0"/>
              </a:spcBef>
              <a:spcAft>
                <a:spcPct val="0"/>
              </a:spcAft>
              <a:tabLst>
                <a:tab pos="228600" algn="l"/>
              </a:tabLst>
              <a:defRPr>
                <a:solidFill>
                  <a:schemeClr val="tx1"/>
                </a:solidFill>
                <a:latin typeface="Arial" pitchFamily="34" charset="0"/>
                <a:cs typeface="Arial" pitchFamily="34" charset="0"/>
              </a:defRPr>
            </a:lvl5pPr>
            <a:lvl6pPr fontAlgn="base">
              <a:spcBef>
                <a:spcPct val="0"/>
              </a:spcBef>
              <a:spcAft>
                <a:spcPct val="0"/>
              </a:spcAft>
              <a:tabLst>
                <a:tab pos="228600" algn="l"/>
              </a:tabLst>
              <a:defRPr>
                <a:solidFill>
                  <a:schemeClr val="tx1"/>
                </a:solidFill>
                <a:latin typeface="Arial" pitchFamily="34" charset="0"/>
                <a:cs typeface="Arial" pitchFamily="34" charset="0"/>
              </a:defRPr>
            </a:lvl6pPr>
            <a:lvl7pPr fontAlgn="base">
              <a:spcBef>
                <a:spcPct val="0"/>
              </a:spcBef>
              <a:spcAft>
                <a:spcPct val="0"/>
              </a:spcAft>
              <a:tabLst>
                <a:tab pos="228600" algn="l"/>
              </a:tabLst>
              <a:defRPr>
                <a:solidFill>
                  <a:schemeClr val="tx1"/>
                </a:solidFill>
                <a:latin typeface="Arial" pitchFamily="34" charset="0"/>
                <a:cs typeface="Arial" pitchFamily="34" charset="0"/>
              </a:defRPr>
            </a:lvl7pPr>
            <a:lvl8pPr fontAlgn="base">
              <a:spcBef>
                <a:spcPct val="0"/>
              </a:spcBef>
              <a:spcAft>
                <a:spcPct val="0"/>
              </a:spcAft>
              <a:tabLst>
                <a:tab pos="228600" algn="l"/>
              </a:tabLst>
              <a:defRPr>
                <a:solidFill>
                  <a:schemeClr val="tx1"/>
                </a:solidFill>
                <a:latin typeface="Arial" pitchFamily="34" charset="0"/>
                <a:cs typeface="Arial" pitchFamily="34" charset="0"/>
              </a:defRPr>
            </a:lvl8pPr>
            <a:lvl9pPr fontAlgn="base">
              <a:spcBef>
                <a:spcPct val="0"/>
              </a:spcBef>
              <a:spcAft>
                <a:spcPct val="0"/>
              </a:spcAft>
              <a:tabLst>
                <a:tab pos="228600"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ru-RU" altLang="ru-RU" sz="2400" b="1" i="0" u="none" strike="noStrike" cap="none" normalizeH="0" baseline="0" dirty="0" smtClean="0">
                <a:ln>
                  <a:noFill/>
                </a:ln>
                <a:solidFill>
                  <a:schemeClr val="tx1"/>
                </a:solidFill>
                <a:effectLst/>
                <a:latin typeface="Bookman Old Style" panose="02050604050505020204" pitchFamily="18" charset="0"/>
                <a:ea typeface="Times New Roman" pitchFamily="18" charset="0"/>
                <a:cs typeface="Times New Roman" pitchFamily="18" charset="0"/>
              </a:rPr>
              <a:t>ВИМОГИ ПРОГРАМИ </a:t>
            </a:r>
            <a:r>
              <a:rPr kumimoji="0" lang="uk-UA" altLang="ru-RU" sz="2400" b="1" i="0" u="none" strike="noStrike" cap="none" normalizeH="0" baseline="0" dirty="0" smtClean="0">
                <a:ln>
                  <a:noFill/>
                </a:ln>
                <a:solidFill>
                  <a:schemeClr val="tx1"/>
                </a:solidFill>
                <a:effectLst/>
                <a:latin typeface="Bookman Old Style" panose="02050604050505020204" pitchFamily="18" charset="0"/>
                <a:ea typeface="Times New Roman" pitchFamily="18" charset="0"/>
                <a:cs typeface="Times New Roman" pitchFamily="18" charset="0"/>
              </a:rPr>
              <a:t>ДО НАВЧАЛЬНИХ </a:t>
            </a:r>
          </a:p>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altLang="ru-RU" sz="2400" b="1" i="0" u="none" strike="noStrike" cap="none" normalizeH="0" baseline="0" dirty="0" smtClean="0">
                <a:ln>
                  <a:noFill/>
                </a:ln>
                <a:solidFill>
                  <a:schemeClr val="tx1"/>
                </a:solidFill>
                <a:effectLst/>
                <a:latin typeface="Bookman Old Style" panose="02050604050505020204" pitchFamily="18" charset="0"/>
                <a:ea typeface="Times New Roman" pitchFamily="18" charset="0"/>
                <a:cs typeface="Times New Roman" pitchFamily="18" charset="0"/>
              </a:rPr>
              <a:t>МАТЕРІАЛІВ З АУДІЮВАННЯ</a:t>
            </a:r>
            <a:endParaRPr kumimoji="0" lang="uk-UA" altLang="ru-RU" sz="2400" b="0" i="0" u="none" strike="noStrike" cap="none" normalizeH="0" baseline="0" dirty="0" smtClean="0">
              <a:ln>
                <a:noFill/>
              </a:ln>
              <a:solidFill>
                <a:schemeClr val="tx1"/>
              </a:solidFill>
              <a:effectLst/>
              <a:latin typeface="Bookman Old Style" panose="02050604050505020204" pitchFamily="18" charset="0"/>
            </a:endParaRPr>
          </a:p>
        </p:txBody>
      </p:sp>
    </p:spTree>
    <p:extLst>
      <p:ext uri="{BB962C8B-B14F-4D97-AF65-F5344CB8AC3E}">
        <p14:creationId xmlns:p14="http://schemas.microsoft.com/office/powerpoint/2010/main" val="23965481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2162"/>
          </a:xfrm>
        </p:spPr>
        <p:txBody>
          <a:bodyPr/>
          <a:lstStyle/>
          <a:p>
            <a:pPr algn="ctr"/>
            <a:r>
              <a:rPr lang="uk-UA" dirty="0" smtClean="0"/>
              <a:t>Послідовність навчання </a:t>
            </a:r>
            <a:r>
              <a:rPr lang="uk-UA" dirty="0" err="1" smtClean="0"/>
              <a:t>аудіювання</a:t>
            </a:r>
            <a:endParaRPr lang="uk-UA" dirty="0"/>
          </a:p>
        </p:txBody>
      </p:sp>
      <p:sp>
        <p:nvSpPr>
          <p:cNvPr id="3" name="Содержимое 2"/>
          <p:cNvSpPr>
            <a:spLocks noGrp="1"/>
          </p:cNvSpPr>
          <p:nvPr>
            <p:ph sz="quarter" idx="1"/>
          </p:nvPr>
        </p:nvSpPr>
        <p:spPr>
          <a:xfrm>
            <a:off x="533400" y="1295400"/>
            <a:ext cx="8229600" cy="4873752"/>
          </a:xfrm>
        </p:spPr>
        <p:txBody>
          <a:bodyPr/>
          <a:lstStyle/>
          <a:p>
            <a:pPr>
              <a:buNone/>
            </a:pPr>
            <a:r>
              <a:rPr lang="uk-UA" dirty="0" smtClean="0"/>
              <a:t>Перед початком навчання </a:t>
            </a:r>
            <a:r>
              <a:rPr lang="uk-UA" dirty="0" err="1" smtClean="0"/>
              <a:t>аудіювання</a:t>
            </a:r>
            <a:r>
              <a:rPr lang="uk-UA" dirty="0" smtClean="0"/>
              <a:t> необхідно:</a:t>
            </a:r>
          </a:p>
          <a:p>
            <a:pPr>
              <a:buNone/>
            </a:pPr>
            <a:endParaRPr lang="uk-UA" dirty="0" smtClean="0"/>
          </a:p>
          <a:p>
            <a:pPr>
              <a:buNone/>
            </a:pPr>
            <a:r>
              <a:rPr lang="uk-UA" dirty="0" smtClean="0"/>
              <a:t>1. </a:t>
            </a:r>
            <a:r>
              <a:rPr lang="ru-RU" dirty="0" err="1" smtClean="0"/>
              <a:t>Підібрати</a:t>
            </a:r>
            <a:r>
              <a:rPr lang="ru-RU" dirty="0" smtClean="0"/>
              <a:t> </a:t>
            </a:r>
            <a:r>
              <a:rPr lang="ru-RU" dirty="0" err="1" smtClean="0"/>
              <a:t>матеріал</a:t>
            </a:r>
            <a:r>
              <a:rPr lang="ru-RU" dirty="0" smtClean="0"/>
              <a:t> для </a:t>
            </a:r>
            <a:r>
              <a:rPr lang="ru-RU" dirty="0" err="1" smtClean="0"/>
              <a:t>аудіювання</a:t>
            </a:r>
            <a:r>
              <a:rPr lang="ru-RU" dirty="0" smtClean="0"/>
              <a:t>. </a:t>
            </a:r>
          </a:p>
          <a:p>
            <a:pPr>
              <a:buNone/>
            </a:pPr>
            <a:r>
              <a:rPr lang="uk-UA" dirty="0" smtClean="0"/>
              <a:t>2. Вибрати форму подачі матеріалу. </a:t>
            </a:r>
            <a:endParaRPr lang="ru-RU" dirty="0" smtClean="0"/>
          </a:p>
          <a:p>
            <a:pPr algn="just">
              <a:buNone/>
            </a:pPr>
            <a:r>
              <a:rPr lang="uk-UA" dirty="0" smtClean="0"/>
              <a:t>3. Підібрати опори, що полегшать процес сприймання (наочність, міміка, жести, інтонації тощо).</a:t>
            </a:r>
            <a:endParaRPr lang="ru-RU" dirty="0" smtClean="0"/>
          </a:p>
          <a:p>
            <a:pPr>
              <a:buNone/>
            </a:pPr>
            <a:r>
              <a:rPr lang="ru-RU" dirty="0" smtClean="0"/>
              <a:t>4. </a:t>
            </a:r>
            <a:r>
              <a:rPr lang="ru-RU" dirty="0" err="1" smtClean="0"/>
              <a:t>Визначити</a:t>
            </a:r>
            <a:r>
              <a:rPr lang="ru-RU" dirty="0" smtClean="0"/>
              <a:t> </a:t>
            </a:r>
            <a:r>
              <a:rPr lang="ru-RU" dirty="0" err="1" smtClean="0"/>
              <a:t>кількість</a:t>
            </a:r>
            <a:r>
              <a:rPr lang="ru-RU" dirty="0" smtClean="0"/>
              <a:t> подач </a:t>
            </a:r>
            <a:r>
              <a:rPr lang="ru-RU" dirty="0" err="1" smtClean="0"/>
              <a:t>матеріалу</a:t>
            </a:r>
            <a:r>
              <a:rPr lang="ru-RU" dirty="0" smtClean="0"/>
              <a:t>. </a:t>
            </a:r>
          </a:p>
          <a:p>
            <a:pPr>
              <a:buNone/>
            </a:pPr>
            <a:r>
              <a:rPr lang="ru-RU" dirty="0" smtClean="0"/>
              <a:t>5. Обрати форму контролю. </a:t>
            </a:r>
          </a:p>
          <a:p>
            <a:pPr>
              <a:buNone/>
            </a:pPr>
            <a:endParaRPr lang="uk-U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76200"/>
            <a:ext cx="7467600" cy="1143000"/>
          </a:xfrm>
        </p:spPr>
        <p:txBody>
          <a:bodyPr>
            <a:normAutofit fontScale="90000"/>
          </a:bodyPr>
          <a:lstStyle/>
          <a:p>
            <a:pPr algn="ctr"/>
            <a:r>
              <a:rPr lang="ru-RU" sz="3200" dirty="0">
                <a:solidFill>
                  <a:srgbClr val="231F20"/>
                </a:solidFill>
                <a:latin typeface="PragmaticaC"/>
              </a:rPr>
              <a:t>КОНТРОЛЬ РІВНЯ СФОРМОВАНОСТІ</a:t>
            </a:r>
            <a:br>
              <a:rPr lang="ru-RU" sz="3200" dirty="0">
                <a:solidFill>
                  <a:srgbClr val="231F20"/>
                </a:solidFill>
                <a:latin typeface="PragmaticaC"/>
              </a:rPr>
            </a:br>
            <a:r>
              <a:rPr lang="ru-RU" sz="3200" dirty="0">
                <a:solidFill>
                  <a:srgbClr val="231F20"/>
                </a:solidFill>
                <a:latin typeface="PragmaticaC"/>
              </a:rPr>
              <a:t>КОМПЕТЕНТНОСТІ В </a:t>
            </a:r>
            <a:r>
              <a:rPr lang="ru-RU" sz="3200" dirty="0" smtClean="0">
                <a:solidFill>
                  <a:srgbClr val="231F20"/>
                </a:solidFill>
                <a:latin typeface="PragmaticaC"/>
              </a:rPr>
              <a:t>АУДІЮВАННІ</a:t>
            </a:r>
            <a:endParaRPr lang="ru-RU" dirty="0"/>
          </a:p>
        </p:txBody>
      </p:sp>
      <p:sp>
        <p:nvSpPr>
          <p:cNvPr id="3" name="Объект 2"/>
          <p:cNvSpPr>
            <a:spLocks noGrp="1"/>
          </p:cNvSpPr>
          <p:nvPr>
            <p:ph sz="quarter" idx="1"/>
          </p:nvPr>
        </p:nvSpPr>
        <p:spPr>
          <a:xfrm>
            <a:off x="533400" y="1295400"/>
            <a:ext cx="8153400" cy="5334000"/>
          </a:xfrm>
        </p:spPr>
        <p:txBody>
          <a:bodyPr>
            <a:normAutofit fontScale="92500" lnSpcReduction="10000"/>
          </a:bodyPr>
          <a:lstStyle/>
          <a:p>
            <a:pPr marL="0" indent="0" algn="just">
              <a:buNone/>
            </a:pPr>
            <a:r>
              <a:rPr lang="ru-RU" dirty="0">
                <a:solidFill>
                  <a:srgbClr val="231F20"/>
                </a:solidFill>
                <a:latin typeface="NewtonC"/>
              </a:rPr>
              <a:t> </a:t>
            </a:r>
            <a:r>
              <a:rPr lang="ru-RU" dirty="0" smtClean="0">
                <a:solidFill>
                  <a:srgbClr val="231F20"/>
                </a:solidFill>
                <a:latin typeface="NewtonC"/>
              </a:rPr>
              <a:t>    </a:t>
            </a:r>
            <a:r>
              <a:rPr lang="ru-RU" dirty="0" err="1" smtClean="0">
                <a:solidFill>
                  <a:srgbClr val="231F20"/>
                </a:solidFill>
                <a:latin typeface="NewtonC"/>
              </a:rPr>
              <a:t>Способи</a:t>
            </a:r>
            <a:r>
              <a:rPr lang="ru-RU" dirty="0" smtClean="0">
                <a:solidFill>
                  <a:srgbClr val="231F20"/>
                </a:solidFill>
                <a:latin typeface="NewtonC"/>
              </a:rPr>
              <a:t> </a:t>
            </a:r>
            <a:r>
              <a:rPr lang="ru-RU" dirty="0">
                <a:solidFill>
                  <a:srgbClr val="231F20"/>
                </a:solidFill>
                <a:latin typeface="NewtonC"/>
              </a:rPr>
              <a:t>контролю </a:t>
            </a:r>
            <a:r>
              <a:rPr lang="ru-RU" dirty="0" err="1">
                <a:solidFill>
                  <a:srgbClr val="231F20"/>
                </a:solidFill>
                <a:latin typeface="NewtonC"/>
              </a:rPr>
              <a:t>рівня</a:t>
            </a:r>
            <a:r>
              <a:rPr lang="ru-RU" dirty="0">
                <a:solidFill>
                  <a:srgbClr val="231F20"/>
                </a:solidFill>
                <a:latin typeface="NewtonC"/>
              </a:rPr>
              <a:t> </a:t>
            </a:r>
            <a:r>
              <a:rPr lang="ru-RU" dirty="0" err="1">
                <a:solidFill>
                  <a:srgbClr val="231F20"/>
                </a:solidFill>
                <a:latin typeface="NewtonC"/>
              </a:rPr>
              <a:t>сформованості</a:t>
            </a:r>
            <a:r>
              <a:rPr lang="ru-RU" dirty="0">
                <a:solidFill>
                  <a:srgbClr val="231F20"/>
                </a:solidFill>
                <a:latin typeface="NewtonC"/>
              </a:rPr>
              <a:t> КА </a:t>
            </a:r>
            <a:r>
              <a:rPr lang="ru-RU" dirty="0" err="1" smtClean="0">
                <a:solidFill>
                  <a:srgbClr val="231F20"/>
                </a:solidFill>
                <a:latin typeface="NewtonC"/>
              </a:rPr>
              <a:t>поділяються</a:t>
            </a:r>
            <a:r>
              <a:rPr lang="ru-RU" dirty="0" smtClean="0">
                <a:solidFill>
                  <a:srgbClr val="231F20"/>
                </a:solidFill>
                <a:latin typeface="NewtonC"/>
              </a:rPr>
              <a:t> </a:t>
            </a:r>
            <a:r>
              <a:rPr lang="ru-RU" dirty="0">
                <a:solidFill>
                  <a:srgbClr val="231F20"/>
                </a:solidFill>
                <a:latin typeface="NewtonC"/>
              </a:rPr>
              <a:t>на </a:t>
            </a:r>
            <a:r>
              <a:rPr lang="ru-RU" b="1" i="1" dirty="0" err="1">
                <a:solidFill>
                  <a:srgbClr val="231F20"/>
                </a:solidFill>
                <a:latin typeface="NewtonC-BoldItalic"/>
              </a:rPr>
              <a:t>невербальні</a:t>
            </a:r>
            <a:r>
              <a:rPr lang="ru-RU" b="1" i="1" dirty="0">
                <a:solidFill>
                  <a:srgbClr val="231F20"/>
                </a:solidFill>
                <a:latin typeface="NewtonC-BoldItalic"/>
              </a:rPr>
              <a:t> </a:t>
            </a:r>
            <a:r>
              <a:rPr lang="ru-RU" dirty="0">
                <a:solidFill>
                  <a:srgbClr val="231F20"/>
                </a:solidFill>
                <a:latin typeface="NewtonC"/>
              </a:rPr>
              <a:t>та </a:t>
            </a:r>
            <a:r>
              <a:rPr lang="ru-RU" b="1" i="1" dirty="0" err="1">
                <a:solidFill>
                  <a:srgbClr val="231F20"/>
                </a:solidFill>
                <a:latin typeface="NewtonC-BoldItalic"/>
              </a:rPr>
              <a:t>вербальні</a:t>
            </a:r>
            <a:r>
              <a:rPr lang="ru-RU" dirty="0">
                <a:solidFill>
                  <a:srgbClr val="231F20"/>
                </a:solidFill>
                <a:latin typeface="NewtonC"/>
              </a:rPr>
              <a:t>. </a:t>
            </a:r>
            <a:r>
              <a:rPr lang="ru-RU" dirty="0" err="1">
                <a:solidFill>
                  <a:srgbClr val="231F20"/>
                </a:solidFill>
                <a:latin typeface="NewtonC"/>
              </a:rPr>
              <a:t>Невербальними</a:t>
            </a:r>
            <a:r>
              <a:rPr lang="ru-RU" dirty="0">
                <a:solidFill>
                  <a:srgbClr val="231F20"/>
                </a:solidFill>
                <a:latin typeface="NewtonC"/>
              </a:rPr>
              <a:t> </a:t>
            </a:r>
            <a:r>
              <a:rPr lang="ru-RU" dirty="0" smtClean="0">
                <a:solidFill>
                  <a:srgbClr val="231F20"/>
                </a:solidFill>
                <a:latin typeface="NewtonC"/>
              </a:rPr>
              <a:t>способами </a:t>
            </a:r>
            <a:r>
              <a:rPr lang="ru-RU" dirty="0">
                <a:solidFill>
                  <a:srgbClr val="231F20"/>
                </a:solidFill>
                <a:latin typeface="NewtonC"/>
              </a:rPr>
              <a:t>є </a:t>
            </a:r>
            <a:r>
              <a:rPr lang="ru-RU" dirty="0" err="1">
                <a:solidFill>
                  <a:srgbClr val="231F20"/>
                </a:solidFill>
                <a:latin typeface="NewtonC"/>
              </a:rPr>
              <a:t>виконання</a:t>
            </a:r>
            <a:r>
              <a:rPr lang="ru-RU" dirty="0">
                <a:solidFill>
                  <a:srgbClr val="231F20"/>
                </a:solidFill>
                <a:latin typeface="NewtonC"/>
              </a:rPr>
              <a:t> </a:t>
            </a:r>
            <a:r>
              <a:rPr lang="ru-RU" dirty="0" err="1">
                <a:solidFill>
                  <a:srgbClr val="231F20"/>
                </a:solidFill>
                <a:latin typeface="NewtonC"/>
              </a:rPr>
              <a:t>дій</a:t>
            </a:r>
            <a:r>
              <a:rPr lang="ru-RU" dirty="0">
                <a:solidFill>
                  <a:srgbClr val="231F20"/>
                </a:solidFill>
                <a:latin typeface="NewtonC"/>
              </a:rPr>
              <a:t>, контроль з </a:t>
            </a:r>
            <a:r>
              <a:rPr lang="ru-RU" dirty="0" err="1" smtClean="0">
                <a:solidFill>
                  <a:srgbClr val="231F20"/>
                </a:solidFill>
                <a:latin typeface="NewtonC"/>
              </a:rPr>
              <a:t>використанням</a:t>
            </a:r>
            <a:r>
              <a:rPr lang="ru-RU" dirty="0" smtClean="0">
                <a:solidFill>
                  <a:srgbClr val="231F20"/>
                </a:solidFill>
                <a:latin typeface="NewtonC"/>
              </a:rPr>
              <a:t> цифр</a:t>
            </a:r>
            <a:r>
              <a:rPr lang="ru-RU" dirty="0">
                <a:solidFill>
                  <a:srgbClr val="231F20"/>
                </a:solidFill>
                <a:latin typeface="NewtonC"/>
              </a:rPr>
              <a:t>; контроль за </a:t>
            </a:r>
            <a:r>
              <a:rPr lang="ru-RU" dirty="0" err="1">
                <a:solidFill>
                  <a:srgbClr val="231F20"/>
                </a:solidFill>
                <a:latin typeface="NewtonC"/>
              </a:rPr>
              <a:t>допомогою</a:t>
            </a:r>
            <a:r>
              <a:rPr lang="ru-RU" dirty="0">
                <a:solidFill>
                  <a:srgbClr val="231F20"/>
                </a:solidFill>
                <a:latin typeface="NewtonC"/>
              </a:rPr>
              <a:t> </a:t>
            </a:r>
            <a:r>
              <a:rPr lang="ru-RU" dirty="0" err="1">
                <a:solidFill>
                  <a:srgbClr val="231F20"/>
                </a:solidFill>
                <a:latin typeface="NewtonC"/>
              </a:rPr>
              <a:t>сигнальних</a:t>
            </a:r>
            <a:r>
              <a:rPr lang="ru-RU" dirty="0">
                <a:solidFill>
                  <a:srgbClr val="231F20"/>
                </a:solidFill>
                <a:latin typeface="NewtonC"/>
              </a:rPr>
              <a:t> та </a:t>
            </a:r>
            <a:r>
              <a:rPr lang="ru-RU" dirty="0" err="1" smtClean="0">
                <a:solidFill>
                  <a:srgbClr val="231F20"/>
                </a:solidFill>
                <a:latin typeface="NewtonC"/>
              </a:rPr>
              <a:t>облікових</a:t>
            </a:r>
            <a:r>
              <a:rPr lang="ru-RU" dirty="0" smtClean="0">
                <a:solidFill>
                  <a:srgbClr val="231F20"/>
                </a:solidFill>
                <a:latin typeface="NewtonC"/>
              </a:rPr>
              <a:t> </a:t>
            </a:r>
            <a:r>
              <a:rPr lang="ru-RU" dirty="0" err="1" smtClean="0">
                <a:solidFill>
                  <a:srgbClr val="231F20"/>
                </a:solidFill>
                <a:latin typeface="NewtonC"/>
              </a:rPr>
              <a:t>карток</a:t>
            </a:r>
            <a:r>
              <a:rPr lang="ru-RU" dirty="0">
                <a:solidFill>
                  <a:srgbClr val="231F20"/>
                </a:solidFill>
                <a:latin typeface="NewtonC"/>
              </a:rPr>
              <a:t>; </a:t>
            </a:r>
            <a:r>
              <a:rPr lang="ru-RU" dirty="0" err="1">
                <a:solidFill>
                  <a:srgbClr val="231F20"/>
                </a:solidFill>
                <a:latin typeface="NewtonC"/>
              </a:rPr>
              <a:t>виготовлення</a:t>
            </a:r>
            <a:r>
              <a:rPr lang="ru-RU" dirty="0">
                <a:solidFill>
                  <a:srgbClr val="231F20"/>
                </a:solidFill>
                <a:latin typeface="NewtonC"/>
              </a:rPr>
              <a:t> схем, </a:t>
            </a:r>
            <a:r>
              <a:rPr lang="ru-RU" dirty="0" err="1">
                <a:solidFill>
                  <a:srgbClr val="231F20"/>
                </a:solidFill>
                <a:latin typeface="NewtonC"/>
              </a:rPr>
              <a:t>креслень</a:t>
            </a:r>
            <a:r>
              <a:rPr lang="ru-RU" dirty="0">
                <a:solidFill>
                  <a:srgbClr val="231F20"/>
                </a:solidFill>
                <a:latin typeface="NewtonC"/>
              </a:rPr>
              <a:t>; </a:t>
            </a:r>
            <a:r>
              <a:rPr lang="ru-RU" dirty="0" err="1">
                <a:solidFill>
                  <a:srgbClr val="231F20"/>
                </a:solidFill>
                <a:latin typeface="NewtonC"/>
              </a:rPr>
              <a:t>підбір</a:t>
            </a:r>
            <a:r>
              <a:rPr lang="ru-RU" dirty="0">
                <a:solidFill>
                  <a:srgbClr val="231F20"/>
                </a:solidFill>
                <a:latin typeface="NewtonC"/>
              </a:rPr>
              <a:t> </a:t>
            </a:r>
            <a:r>
              <a:rPr lang="ru-RU" dirty="0" err="1">
                <a:solidFill>
                  <a:srgbClr val="231F20"/>
                </a:solidFill>
                <a:latin typeface="NewtonC"/>
              </a:rPr>
              <a:t>малюнків</a:t>
            </a:r>
            <a:r>
              <a:rPr lang="ru-RU" dirty="0">
                <a:solidFill>
                  <a:srgbClr val="231F20"/>
                </a:solidFill>
                <a:latin typeface="NewtonC"/>
              </a:rPr>
              <a:t>.</a:t>
            </a:r>
          </a:p>
          <a:p>
            <a:pPr algn="just"/>
            <a:r>
              <a:rPr lang="ru-RU" dirty="0" err="1">
                <a:solidFill>
                  <a:srgbClr val="231F20"/>
                </a:solidFill>
                <a:latin typeface="NewtonC"/>
              </a:rPr>
              <a:t>Вербальні</a:t>
            </a:r>
            <a:r>
              <a:rPr lang="ru-RU" dirty="0">
                <a:solidFill>
                  <a:srgbClr val="231F20"/>
                </a:solidFill>
                <a:latin typeface="NewtonC"/>
              </a:rPr>
              <a:t> </a:t>
            </a:r>
            <a:r>
              <a:rPr lang="ru-RU" dirty="0" err="1">
                <a:solidFill>
                  <a:srgbClr val="231F20"/>
                </a:solidFill>
                <a:latin typeface="NewtonC"/>
              </a:rPr>
              <a:t>способи</a:t>
            </a:r>
            <a:r>
              <a:rPr lang="ru-RU" dirty="0">
                <a:solidFill>
                  <a:srgbClr val="231F20"/>
                </a:solidFill>
                <a:latin typeface="NewtonC"/>
              </a:rPr>
              <a:t> контролю </a:t>
            </a:r>
            <a:r>
              <a:rPr lang="ru-RU" dirty="0" err="1">
                <a:solidFill>
                  <a:srgbClr val="231F20"/>
                </a:solidFill>
                <a:latin typeface="NewtonC"/>
              </a:rPr>
              <a:t>можуть</a:t>
            </a:r>
            <a:r>
              <a:rPr lang="ru-RU" dirty="0">
                <a:solidFill>
                  <a:srgbClr val="231F20"/>
                </a:solidFill>
                <a:latin typeface="NewtonC"/>
              </a:rPr>
              <a:t> бути </a:t>
            </a:r>
            <a:r>
              <a:rPr lang="ru-RU" b="1" i="1" dirty="0" err="1" smtClean="0">
                <a:solidFill>
                  <a:srgbClr val="231F20"/>
                </a:solidFill>
                <a:latin typeface="NewtonC-BoldItalic"/>
              </a:rPr>
              <a:t>рецептивними</a:t>
            </a:r>
            <a:r>
              <a:rPr lang="ru-RU" b="1" i="1" dirty="0" smtClean="0">
                <a:solidFill>
                  <a:srgbClr val="231F20"/>
                </a:solidFill>
                <a:latin typeface="NewtonC-BoldItalic"/>
              </a:rPr>
              <a:t> </a:t>
            </a:r>
            <a:r>
              <a:rPr lang="ru-RU" dirty="0">
                <a:solidFill>
                  <a:srgbClr val="231F20"/>
                </a:solidFill>
                <a:latin typeface="NewtonC"/>
              </a:rPr>
              <a:t>(</a:t>
            </a:r>
            <a:r>
              <a:rPr lang="ru-RU" dirty="0" err="1">
                <a:solidFill>
                  <a:srgbClr val="231F20"/>
                </a:solidFill>
                <a:latin typeface="NewtonC"/>
              </a:rPr>
              <a:t>або</a:t>
            </a:r>
            <a:r>
              <a:rPr lang="ru-RU" dirty="0">
                <a:solidFill>
                  <a:srgbClr val="231F20"/>
                </a:solidFill>
                <a:latin typeface="NewtonC"/>
              </a:rPr>
              <a:t> </a:t>
            </a:r>
            <a:r>
              <a:rPr lang="ru-RU" dirty="0" err="1">
                <a:solidFill>
                  <a:srgbClr val="231F20"/>
                </a:solidFill>
                <a:latin typeface="NewtonC"/>
              </a:rPr>
              <a:t>рецептивнорепродуктивними</a:t>
            </a:r>
            <a:r>
              <a:rPr lang="ru-RU" dirty="0">
                <a:solidFill>
                  <a:srgbClr val="231F20"/>
                </a:solidFill>
                <a:latin typeface="NewtonC"/>
              </a:rPr>
              <a:t>) та </a:t>
            </a:r>
            <a:r>
              <a:rPr lang="ru-RU" b="1" i="1" dirty="0" err="1" smtClean="0">
                <a:solidFill>
                  <a:srgbClr val="231F20"/>
                </a:solidFill>
                <a:latin typeface="NewtonC-BoldItalic"/>
              </a:rPr>
              <a:t>репродуктивними</a:t>
            </a:r>
            <a:r>
              <a:rPr lang="ru-RU" dirty="0">
                <a:solidFill>
                  <a:srgbClr val="231F20"/>
                </a:solidFill>
                <a:latin typeface="NewtonC"/>
              </a:rPr>
              <a:t>. </a:t>
            </a:r>
            <a:r>
              <a:rPr lang="ru-RU" dirty="0" err="1">
                <a:solidFill>
                  <a:srgbClr val="231F20"/>
                </a:solidFill>
                <a:latin typeface="NewtonC"/>
              </a:rPr>
              <a:t>Рецептивними</a:t>
            </a:r>
            <a:r>
              <a:rPr lang="ru-RU" dirty="0">
                <a:solidFill>
                  <a:srgbClr val="231F20"/>
                </a:solidFill>
                <a:latin typeface="NewtonC"/>
              </a:rPr>
              <a:t> (</a:t>
            </a:r>
            <a:r>
              <a:rPr lang="ru-RU" dirty="0" err="1">
                <a:solidFill>
                  <a:srgbClr val="231F20"/>
                </a:solidFill>
                <a:latin typeface="NewtonC"/>
              </a:rPr>
              <a:t>або</a:t>
            </a:r>
            <a:r>
              <a:rPr lang="ru-RU" dirty="0">
                <a:solidFill>
                  <a:srgbClr val="231F20"/>
                </a:solidFill>
                <a:latin typeface="NewtonC"/>
              </a:rPr>
              <a:t> </a:t>
            </a:r>
            <a:r>
              <a:rPr lang="ru-RU" dirty="0" err="1" smtClean="0">
                <a:solidFill>
                  <a:srgbClr val="231F20"/>
                </a:solidFill>
                <a:latin typeface="NewtonC"/>
              </a:rPr>
              <a:t>рецептивнорепродуктивними</a:t>
            </a:r>
            <a:r>
              <a:rPr lang="ru-RU" dirty="0">
                <a:solidFill>
                  <a:srgbClr val="231F20"/>
                </a:solidFill>
                <a:latin typeface="NewtonC"/>
              </a:rPr>
              <a:t>) способами є </a:t>
            </a:r>
            <a:r>
              <a:rPr lang="ru-RU" dirty="0" err="1">
                <a:solidFill>
                  <a:srgbClr val="231F20"/>
                </a:solidFill>
                <a:latin typeface="NewtonC"/>
              </a:rPr>
              <a:t>підтвердження</a:t>
            </a:r>
            <a:r>
              <a:rPr lang="ru-RU" dirty="0">
                <a:solidFill>
                  <a:srgbClr val="231F20"/>
                </a:solidFill>
                <a:latin typeface="NewtonC"/>
              </a:rPr>
              <a:t> </a:t>
            </a:r>
            <a:r>
              <a:rPr lang="ru-RU" dirty="0" err="1">
                <a:solidFill>
                  <a:srgbClr val="231F20"/>
                </a:solidFill>
                <a:latin typeface="NewtonC"/>
              </a:rPr>
              <a:t>або</a:t>
            </a:r>
            <a:r>
              <a:rPr lang="ru-RU" dirty="0">
                <a:solidFill>
                  <a:srgbClr val="231F20"/>
                </a:solidFill>
                <a:latin typeface="NewtonC"/>
              </a:rPr>
              <a:t> </a:t>
            </a:r>
            <a:r>
              <a:rPr lang="ru-RU" dirty="0" err="1" smtClean="0">
                <a:solidFill>
                  <a:srgbClr val="231F20"/>
                </a:solidFill>
                <a:latin typeface="NewtonC"/>
              </a:rPr>
              <a:t>спростування</a:t>
            </a:r>
            <a:r>
              <a:rPr lang="ru-RU" dirty="0" smtClean="0">
                <a:solidFill>
                  <a:srgbClr val="231F20"/>
                </a:solidFill>
                <a:latin typeface="NewtonC"/>
              </a:rPr>
              <a:t> </a:t>
            </a:r>
            <a:r>
              <a:rPr lang="ru-RU" dirty="0" err="1" smtClean="0">
                <a:solidFill>
                  <a:srgbClr val="231F20"/>
                </a:solidFill>
                <a:latin typeface="NewtonC"/>
              </a:rPr>
              <a:t>учнями</a:t>
            </a:r>
            <a:r>
              <a:rPr lang="ru-RU" dirty="0" smtClean="0">
                <a:solidFill>
                  <a:srgbClr val="231F20"/>
                </a:solidFill>
                <a:latin typeface="NewtonC"/>
              </a:rPr>
              <a:t> </a:t>
            </a:r>
            <a:r>
              <a:rPr lang="ru-RU" dirty="0" err="1">
                <a:solidFill>
                  <a:srgbClr val="231F20"/>
                </a:solidFill>
                <a:latin typeface="NewtonC"/>
              </a:rPr>
              <a:t>тверджень</a:t>
            </a:r>
            <a:r>
              <a:rPr lang="ru-RU" dirty="0">
                <a:solidFill>
                  <a:srgbClr val="231F20"/>
                </a:solidFill>
                <a:latin typeface="NewtonC"/>
              </a:rPr>
              <a:t>; </a:t>
            </a:r>
            <a:r>
              <a:rPr lang="ru-RU" dirty="0" err="1">
                <a:solidFill>
                  <a:srgbClr val="231F20"/>
                </a:solidFill>
                <a:latin typeface="NewtonC"/>
              </a:rPr>
              <a:t>вибір</a:t>
            </a:r>
            <a:r>
              <a:rPr lang="ru-RU" dirty="0">
                <a:solidFill>
                  <a:srgbClr val="231F20"/>
                </a:solidFill>
                <a:latin typeface="NewtonC"/>
              </a:rPr>
              <a:t> </a:t>
            </a:r>
            <a:r>
              <a:rPr lang="ru-RU" dirty="0" err="1">
                <a:solidFill>
                  <a:srgbClr val="231F20"/>
                </a:solidFill>
                <a:latin typeface="NewtonC"/>
              </a:rPr>
              <a:t>пунктів</a:t>
            </a:r>
            <a:r>
              <a:rPr lang="ru-RU" dirty="0">
                <a:solidFill>
                  <a:srgbClr val="231F20"/>
                </a:solidFill>
                <a:latin typeface="NewtonC"/>
              </a:rPr>
              <a:t> плану </a:t>
            </a:r>
            <a:r>
              <a:rPr lang="ru-RU" dirty="0" err="1" smtClean="0">
                <a:solidFill>
                  <a:srgbClr val="231F20"/>
                </a:solidFill>
                <a:latin typeface="NewtonC"/>
              </a:rPr>
              <a:t>аудіотексту</a:t>
            </a:r>
            <a:r>
              <a:rPr lang="ru-RU" dirty="0" smtClean="0">
                <a:solidFill>
                  <a:srgbClr val="231F20"/>
                </a:solidFill>
                <a:latin typeface="NewtonC"/>
              </a:rPr>
              <a:t>; </a:t>
            </a:r>
            <a:r>
              <a:rPr lang="ru-RU" dirty="0" err="1" smtClean="0">
                <a:solidFill>
                  <a:srgbClr val="231F20"/>
                </a:solidFill>
                <a:latin typeface="NewtonC"/>
              </a:rPr>
              <a:t>виконання</a:t>
            </a:r>
            <a:r>
              <a:rPr lang="ru-RU" dirty="0" smtClean="0">
                <a:solidFill>
                  <a:srgbClr val="231F20"/>
                </a:solidFill>
                <a:latin typeface="NewtonC"/>
              </a:rPr>
              <a:t> </a:t>
            </a:r>
            <a:r>
              <a:rPr lang="ru-RU" dirty="0" err="1">
                <a:solidFill>
                  <a:srgbClr val="231F20"/>
                </a:solidFill>
                <a:latin typeface="NewtonC"/>
              </a:rPr>
              <a:t>тестів</a:t>
            </a:r>
            <a:r>
              <a:rPr lang="ru-RU" dirty="0">
                <a:solidFill>
                  <a:srgbClr val="231F20"/>
                </a:solidFill>
                <a:latin typeface="NewtonC"/>
              </a:rPr>
              <a:t>. </a:t>
            </a:r>
            <a:endParaRPr lang="ru-RU" dirty="0" smtClean="0">
              <a:solidFill>
                <a:srgbClr val="231F20"/>
              </a:solidFill>
              <a:latin typeface="NewtonC"/>
            </a:endParaRPr>
          </a:p>
          <a:p>
            <a:pPr algn="just"/>
            <a:r>
              <a:rPr lang="ru-RU" dirty="0" smtClean="0">
                <a:solidFill>
                  <a:srgbClr val="231F20"/>
                </a:solidFill>
                <a:latin typeface="NewtonC"/>
              </a:rPr>
              <a:t>До </a:t>
            </a:r>
            <a:r>
              <a:rPr lang="ru-RU" dirty="0" err="1">
                <a:solidFill>
                  <a:srgbClr val="231F20"/>
                </a:solidFill>
                <a:latin typeface="NewtonC"/>
              </a:rPr>
              <a:t>репродуктивних</a:t>
            </a:r>
            <a:r>
              <a:rPr lang="ru-RU" dirty="0">
                <a:solidFill>
                  <a:srgbClr val="231F20"/>
                </a:solidFill>
                <a:latin typeface="NewtonC"/>
              </a:rPr>
              <a:t> </a:t>
            </a:r>
            <a:r>
              <a:rPr lang="ru-RU" dirty="0" err="1">
                <a:solidFill>
                  <a:srgbClr val="231F20"/>
                </a:solidFill>
                <a:latin typeface="NewtonC"/>
              </a:rPr>
              <a:t>способів</a:t>
            </a:r>
            <a:r>
              <a:rPr lang="ru-RU" dirty="0">
                <a:solidFill>
                  <a:srgbClr val="231F20"/>
                </a:solidFill>
                <a:latin typeface="NewtonC"/>
              </a:rPr>
              <a:t> </a:t>
            </a:r>
            <a:r>
              <a:rPr lang="ru-RU" dirty="0" smtClean="0">
                <a:solidFill>
                  <a:srgbClr val="231F20"/>
                </a:solidFill>
                <a:latin typeface="NewtonC"/>
              </a:rPr>
              <a:t>належать </a:t>
            </a:r>
            <a:r>
              <a:rPr lang="ru-RU" dirty="0" err="1" smtClean="0">
                <a:solidFill>
                  <a:srgbClr val="231F20"/>
                </a:solidFill>
                <a:latin typeface="NewtonC"/>
              </a:rPr>
              <a:t>відповіді</a:t>
            </a:r>
            <a:r>
              <a:rPr lang="ru-RU" dirty="0" smtClean="0">
                <a:solidFill>
                  <a:srgbClr val="231F20"/>
                </a:solidFill>
                <a:latin typeface="NewtonC"/>
              </a:rPr>
              <a:t> </a:t>
            </a:r>
            <a:r>
              <a:rPr lang="ru-RU" dirty="0">
                <a:solidFill>
                  <a:srgbClr val="231F20"/>
                </a:solidFill>
                <a:latin typeface="NewtonC"/>
              </a:rPr>
              <a:t>на </a:t>
            </a:r>
            <a:r>
              <a:rPr lang="ru-RU" dirty="0" err="1">
                <a:solidFill>
                  <a:srgbClr val="231F20"/>
                </a:solidFill>
                <a:latin typeface="NewtonC"/>
              </a:rPr>
              <a:t>запитання</a:t>
            </a:r>
            <a:r>
              <a:rPr lang="ru-RU" dirty="0">
                <a:solidFill>
                  <a:srgbClr val="231F20"/>
                </a:solidFill>
                <a:latin typeface="NewtonC"/>
              </a:rPr>
              <a:t>; </a:t>
            </a:r>
            <a:r>
              <a:rPr lang="ru-RU" dirty="0" err="1">
                <a:solidFill>
                  <a:srgbClr val="231F20"/>
                </a:solidFill>
                <a:latin typeface="NewtonC"/>
              </a:rPr>
              <a:t>переказ</a:t>
            </a:r>
            <a:r>
              <a:rPr lang="ru-RU" dirty="0">
                <a:solidFill>
                  <a:srgbClr val="231F20"/>
                </a:solidFill>
                <a:latin typeface="NewtonC"/>
              </a:rPr>
              <a:t> </a:t>
            </a:r>
            <a:r>
              <a:rPr lang="ru-RU" dirty="0" err="1">
                <a:solidFill>
                  <a:srgbClr val="231F20"/>
                </a:solidFill>
                <a:latin typeface="NewtonC"/>
              </a:rPr>
              <a:t>змісту</a:t>
            </a:r>
            <a:r>
              <a:rPr lang="ru-RU" dirty="0">
                <a:solidFill>
                  <a:srgbClr val="231F20"/>
                </a:solidFill>
                <a:latin typeface="NewtonC"/>
              </a:rPr>
              <a:t> </a:t>
            </a:r>
            <a:r>
              <a:rPr lang="ru-RU" dirty="0" err="1">
                <a:solidFill>
                  <a:srgbClr val="231F20"/>
                </a:solidFill>
                <a:latin typeface="NewtonC"/>
              </a:rPr>
              <a:t>іноземною</a:t>
            </a:r>
            <a:r>
              <a:rPr lang="ru-RU" dirty="0">
                <a:solidFill>
                  <a:srgbClr val="231F20"/>
                </a:solidFill>
                <a:latin typeface="NewtonC"/>
              </a:rPr>
              <a:t> </a:t>
            </a:r>
            <a:r>
              <a:rPr lang="ru-RU" dirty="0" err="1" smtClean="0">
                <a:solidFill>
                  <a:srgbClr val="231F20"/>
                </a:solidFill>
                <a:latin typeface="NewtonC"/>
              </a:rPr>
              <a:t>чи</a:t>
            </a:r>
            <a:r>
              <a:rPr lang="ru-RU" dirty="0" smtClean="0">
                <a:solidFill>
                  <a:srgbClr val="231F20"/>
                </a:solidFill>
                <a:latin typeface="NewtonC"/>
              </a:rPr>
              <a:t> </a:t>
            </a:r>
            <a:r>
              <a:rPr lang="ru-RU" dirty="0" err="1" smtClean="0">
                <a:solidFill>
                  <a:srgbClr val="231F20"/>
                </a:solidFill>
                <a:latin typeface="NewtonC"/>
              </a:rPr>
              <a:t>рідною</a:t>
            </a:r>
            <a:r>
              <a:rPr lang="ru-RU" dirty="0" smtClean="0">
                <a:solidFill>
                  <a:srgbClr val="231F20"/>
                </a:solidFill>
                <a:latin typeface="NewtonC"/>
              </a:rPr>
              <a:t> </a:t>
            </a:r>
            <a:r>
              <a:rPr lang="ru-RU" dirty="0" err="1">
                <a:solidFill>
                  <a:srgbClr val="231F20"/>
                </a:solidFill>
                <a:latin typeface="NewtonC"/>
              </a:rPr>
              <a:t>мовою</a:t>
            </a:r>
            <a:r>
              <a:rPr lang="ru-RU" dirty="0">
                <a:solidFill>
                  <a:srgbClr val="231F20"/>
                </a:solidFill>
                <a:latin typeface="NewtonC"/>
              </a:rPr>
              <a:t>; переклад </a:t>
            </a:r>
            <a:r>
              <a:rPr lang="ru-RU" dirty="0" err="1">
                <a:solidFill>
                  <a:srgbClr val="231F20"/>
                </a:solidFill>
                <a:latin typeface="NewtonC"/>
              </a:rPr>
              <a:t>окремих</a:t>
            </a:r>
            <a:r>
              <a:rPr lang="ru-RU" dirty="0">
                <a:solidFill>
                  <a:srgbClr val="231F20"/>
                </a:solidFill>
                <a:latin typeface="NewtonC"/>
              </a:rPr>
              <a:t> </a:t>
            </a:r>
            <a:r>
              <a:rPr lang="ru-RU" dirty="0" err="1">
                <a:solidFill>
                  <a:srgbClr val="231F20"/>
                </a:solidFill>
                <a:latin typeface="NewtonC"/>
              </a:rPr>
              <a:t>слів</a:t>
            </a:r>
            <a:r>
              <a:rPr lang="ru-RU" dirty="0">
                <a:solidFill>
                  <a:srgbClr val="231F20"/>
                </a:solidFill>
                <a:latin typeface="NewtonC"/>
              </a:rPr>
              <a:t>, </a:t>
            </a:r>
            <a:r>
              <a:rPr lang="ru-RU" dirty="0" err="1" smtClean="0">
                <a:solidFill>
                  <a:srgbClr val="231F20"/>
                </a:solidFill>
                <a:latin typeface="NewtonC"/>
              </a:rPr>
              <a:t>словосполучень</a:t>
            </a:r>
            <a:r>
              <a:rPr lang="ru-RU" dirty="0" smtClean="0">
                <a:solidFill>
                  <a:srgbClr val="231F20"/>
                </a:solidFill>
                <a:latin typeface="NewtonC"/>
              </a:rPr>
              <a:t>, </a:t>
            </a:r>
            <a:r>
              <a:rPr lang="ru-RU" dirty="0" err="1" smtClean="0">
                <a:solidFill>
                  <a:srgbClr val="231F20"/>
                </a:solidFill>
                <a:latin typeface="NewtonC"/>
              </a:rPr>
              <a:t>речень</a:t>
            </a:r>
            <a:r>
              <a:rPr lang="ru-RU" dirty="0">
                <a:solidFill>
                  <a:srgbClr val="231F20"/>
                </a:solidFill>
                <a:latin typeface="NewtonC"/>
              </a:rPr>
              <a:t>; </a:t>
            </a:r>
            <a:r>
              <a:rPr lang="ru-RU" dirty="0" err="1">
                <a:solidFill>
                  <a:srgbClr val="231F20"/>
                </a:solidFill>
                <a:latin typeface="NewtonC"/>
              </a:rPr>
              <a:t>укладання</a:t>
            </a:r>
            <a:r>
              <a:rPr lang="ru-RU" dirty="0">
                <a:solidFill>
                  <a:srgbClr val="231F20"/>
                </a:solidFill>
                <a:latin typeface="NewtonC"/>
              </a:rPr>
              <a:t> плану; </a:t>
            </a:r>
            <a:r>
              <a:rPr lang="ru-RU" dirty="0" err="1">
                <a:solidFill>
                  <a:srgbClr val="231F20"/>
                </a:solidFill>
                <a:latin typeface="NewtonC"/>
              </a:rPr>
              <a:t>укладання</a:t>
            </a:r>
            <a:r>
              <a:rPr lang="ru-RU" dirty="0">
                <a:solidFill>
                  <a:srgbClr val="231F20"/>
                </a:solidFill>
                <a:latin typeface="NewtonC"/>
              </a:rPr>
              <a:t> </a:t>
            </a:r>
            <a:r>
              <a:rPr lang="ru-RU" dirty="0" err="1">
                <a:solidFill>
                  <a:srgbClr val="231F20"/>
                </a:solidFill>
                <a:latin typeface="NewtonC"/>
              </a:rPr>
              <a:t>запитань</a:t>
            </a:r>
            <a:r>
              <a:rPr lang="ru-RU" dirty="0">
                <a:solidFill>
                  <a:srgbClr val="231F20"/>
                </a:solidFill>
                <a:latin typeface="NewtonC"/>
              </a:rPr>
              <a:t> до </a:t>
            </a:r>
            <a:r>
              <a:rPr lang="ru-RU" dirty="0" err="1" smtClean="0">
                <a:solidFill>
                  <a:srgbClr val="231F20"/>
                </a:solidFill>
                <a:latin typeface="NewtonC"/>
              </a:rPr>
              <a:t>аудіо</a:t>
            </a:r>
            <a:r>
              <a:rPr lang="ru-RU" dirty="0" smtClean="0">
                <a:solidFill>
                  <a:srgbClr val="231F20"/>
                </a:solidFill>
                <a:latin typeface="NewtonC"/>
              </a:rPr>
              <a:t> тексту</a:t>
            </a:r>
            <a:r>
              <a:rPr lang="ru-RU" dirty="0">
                <a:solidFill>
                  <a:srgbClr val="231F20"/>
                </a:solidFill>
                <a:latin typeface="NewtonC"/>
              </a:rPr>
              <a:t>; </a:t>
            </a:r>
            <a:r>
              <a:rPr lang="ru-RU" dirty="0" err="1">
                <a:solidFill>
                  <a:srgbClr val="231F20"/>
                </a:solidFill>
                <a:latin typeface="NewtonC"/>
              </a:rPr>
              <a:t>бесіда</a:t>
            </a:r>
            <a:r>
              <a:rPr lang="ru-RU" dirty="0">
                <a:solidFill>
                  <a:srgbClr val="231F20"/>
                </a:solidFill>
                <a:latin typeface="NewtonC"/>
              </a:rPr>
              <a:t> в </a:t>
            </a:r>
            <a:r>
              <a:rPr lang="ru-RU" dirty="0" err="1">
                <a:solidFill>
                  <a:srgbClr val="231F20"/>
                </a:solidFill>
                <a:latin typeface="NewtonC"/>
              </a:rPr>
              <a:t>опорі</a:t>
            </a:r>
            <a:r>
              <a:rPr lang="ru-RU" dirty="0">
                <a:solidFill>
                  <a:srgbClr val="231F20"/>
                </a:solidFill>
                <a:latin typeface="NewtonC"/>
              </a:rPr>
              <a:t> на </a:t>
            </a:r>
            <a:r>
              <a:rPr lang="ru-RU" dirty="0" err="1">
                <a:solidFill>
                  <a:srgbClr val="231F20"/>
                </a:solidFill>
                <a:latin typeface="NewtonC"/>
              </a:rPr>
              <a:t>його</a:t>
            </a:r>
            <a:r>
              <a:rPr lang="ru-RU" dirty="0">
                <a:solidFill>
                  <a:srgbClr val="231F20"/>
                </a:solidFill>
                <a:latin typeface="NewtonC"/>
              </a:rPr>
              <a:t> </a:t>
            </a:r>
            <a:r>
              <a:rPr lang="ru-RU" dirty="0" err="1">
                <a:solidFill>
                  <a:srgbClr val="231F20"/>
                </a:solidFill>
                <a:latin typeface="NewtonC"/>
              </a:rPr>
              <a:t>зміст</a:t>
            </a:r>
            <a:r>
              <a:rPr lang="ru-RU" dirty="0">
                <a:solidFill>
                  <a:srgbClr val="231F20"/>
                </a:solidFill>
                <a:latin typeface="NewtonC"/>
              </a:rPr>
              <a:t>.</a:t>
            </a:r>
            <a:endParaRPr lang="ru-RU" dirty="0"/>
          </a:p>
        </p:txBody>
      </p:sp>
    </p:spTree>
    <p:extLst>
      <p:ext uri="{BB962C8B-B14F-4D97-AF65-F5344CB8AC3E}">
        <p14:creationId xmlns:p14="http://schemas.microsoft.com/office/powerpoint/2010/main" val="37763285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latin typeface="Times New Roman"/>
                <a:ea typeface="Times New Roman"/>
                <a:cs typeface="Times New Roman"/>
              </a:rPr>
              <a:t>ОСНОВНІ ДЖЕРЕЛА АУДІЮВАННЯ</a:t>
            </a:r>
            <a:r>
              <a:rPr lang="ru-RU" sz="2400" dirty="0">
                <a:latin typeface="Calibri"/>
                <a:ea typeface="Calibri"/>
                <a:cs typeface="Times New Roman"/>
              </a:rPr>
              <a:t/>
            </a:r>
            <a:br>
              <a:rPr lang="ru-RU" sz="2400" dirty="0">
                <a:latin typeface="Calibri"/>
                <a:ea typeface="Calibri"/>
                <a:cs typeface="Times New Roman"/>
              </a:rPr>
            </a:br>
            <a:endParaRPr lang="ru-RU" dirty="0"/>
          </a:p>
        </p:txBody>
      </p:sp>
      <p:sp>
        <p:nvSpPr>
          <p:cNvPr id="3" name="Объект 2"/>
          <p:cNvSpPr>
            <a:spLocks noGrp="1"/>
          </p:cNvSpPr>
          <p:nvPr>
            <p:ph sz="quarter" idx="1"/>
          </p:nvPr>
        </p:nvSpPr>
        <p:spPr>
          <a:xfrm>
            <a:off x="457200" y="1600200"/>
            <a:ext cx="8305800" cy="4873752"/>
          </a:xfrm>
        </p:spPr>
        <p:txBody>
          <a:bodyPr/>
          <a:lstStyle/>
          <a:p>
            <a:pPr marL="342900" lvl="0" indent="-342900" algn="just">
              <a:buFont typeface="Wingdings"/>
              <a:buChar char=""/>
            </a:pPr>
            <a:r>
              <a:rPr lang="uk-UA" dirty="0" smtClean="0">
                <a:latin typeface="Times New Roman"/>
                <a:ea typeface="Times New Roman"/>
              </a:rPr>
              <a:t>Мовлення </a:t>
            </a:r>
            <a:r>
              <a:rPr lang="uk-UA" dirty="0">
                <a:latin typeface="Times New Roman"/>
                <a:ea typeface="Times New Roman"/>
              </a:rPr>
              <a:t>того, хто навчає (основне джерело інформації для аудіювання).</a:t>
            </a:r>
            <a:endParaRPr lang="ru-RU" dirty="0"/>
          </a:p>
          <a:p>
            <a:pPr marL="342900" lvl="0" indent="-342900" algn="just">
              <a:buFont typeface="Wingdings"/>
              <a:buChar char=""/>
            </a:pPr>
            <a:r>
              <a:rPr lang="uk-UA" dirty="0" err="1">
                <a:latin typeface="Times New Roman"/>
                <a:ea typeface="Times New Roman"/>
              </a:rPr>
              <a:t>Аудитивні</a:t>
            </a:r>
            <a:r>
              <a:rPr lang="uk-UA" dirty="0">
                <a:latin typeface="Times New Roman"/>
                <a:ea typeface="Times New Roman"/>
              </a:rPr>
              <a:t> технічні джерела інформації (Магнітофонні записи, Радіопередачі).</a:t>
            </a:r>
            <a:endParaRPr lang="ru-RU" dirty="0"/>
          </a:p>
          <a:p>
            <a:pPr marL="342900" lvl="0" indent="-342900" algn="just">
              <a:buFont typeface="Wingdings"/>
              <a:buChar char=""/>
            </a:pPr>
            <a:r>
              <a:rPr lang="uk-UA" dirty="0">
                <a:latin typeface="Times New Roman"/>
                <a:ea typeface="Times New Roman"/>
              </a:rPr>
              <a:t>Аудіовізуальні джерела інформації	(Кінофільми, телевізійні передачі,  комп’ютерні програми).</a:t>
            </a:r>
            <a:endParaRPr lang="ru-RU" dirty="0"/>
          </a:p>
          <a:p>
            <a:endParaRPr lang="ru-RU" dirty="0"/>
          </a:p>
        </p:txBody>
      </p:sp>
    </p:spTree>
    <p:extLst>
      <p:ext uri="{BB962C8B-B14F-4D97-AF65-F5344CB8AC3E}">
        <p14:creationId xmlns:p14="http://schemas.microsoft.com/office/powerpoint/2010/main" val="1531917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229600" cy="3886200"/>
          </a:xfrm>
        </p:spPr>
        <p:txBody>
          <a:bodyPr/>
          <a:lstStyle/>
          <a:p>
            <a:pPr algn="just"/>
            <a:r>
              <a:rPr lang="uk-UA" sz="2800" b="1" dirty="0" smtClean="0"/>
              <a:t>Предмет </a:t>
            </a:r>
            <a:r>
              <a:rPr lang="uk-UA" sz="2800" b="1" dirty="0" err="1" smtClean="0"/>
              <a:t>аудіювання</a:t>
            </a:r>
            <a:r>
              <a:rPr lang="uk-UA" sz="2800" dirty="0" smtClean="0"/>
              <a:t> – чужа думка, закодована в </a:t>
            </a:r>
            <a:r>
              <a:rPr lang="uk-UA" sz="2800" dirty="0" err="1" smtClean="0"/>
              <a:t>аудіотексті</a:t>
            </a:r>
            <a:r>
              <a:rPr lang="uk-UA" sz="2800" dirty="0" smtClean="0"/>
              <a:t> і яку належить розпізнати.</a:t>
            </a:r>
            <a:endParaRPr lang="ru-RU" sz="2800" dirty="0" smtClean="0"/>
          </a:p>
          <a:p>
            <a:pPr algn="just"/>
            <a:r>
              <a:rPr lang="uk-UA" sz="2800" b="1" dirty="0" smtClean="0"/>
              <a:t>Продукт аудіювання</a:t>
            </a:r>
            <a:r>
              <a:rPr lang="uk-UA" sz="2800" dirty="0" smtClean="0"/>
              <a:t> є умовивід</a:t>
            </a:r>
            <a:r>
              <a:rPr lang="uk-UA" sz="2800" dirty="0"/>
              <a:t>.</a:t>
            </a:r>
            <a:endParaRPr lang="ru-RU" sz="2800" dirty="0" smtClean="0"/>
          </a:p>
          <a:p>
            <a:pPr algn="just"/>
            <a:r>
              <a:rPr lang="uk-UA" sz="2800" b="1" dirty="0" smtClean="0"/>
              <a:t>Результат</a:t>
            </a:r>
            <a:r>
              <a:rPr lang="uk-UA" sz="2800" dirty="0" smtClean="0"/>
              <a:t> — розуміння сприйнятого смислового змісту і власна мовленнєва та </a:t>
            </a:r>
            <a:r>
              <a:rPr lang="uk-UA" sz="2800" dirty="0" err="1" smtClean="0"/>
              <a:t>немовленнєва</a:t>
            </a:r>
            <a:r>
              <a:rPr lang="uk-UA" sz="2800" dirty="0" smtClean="0"/>
              <a:t> поведінка</a:t>
            </a:r>
            <a:endParaRPr lang="ru-RU" sz="2800" dirty="0" smtClean="0"/>
          </a:p>
          <a:p>
            <a:pPr>
              <a:buNone/>
            </a:pPr>
            <a:endParaRPr lang="uk-U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81000"/>
            <a:ext cx="7467600" cy="6092952"/>
          </a:xfrm>
        </p:spPr>
        <p:txBody>
          <a:bodyPr>
            <a:normAutofit lnSpcReduction="10000"/>
          </a:bodyPr>
          <a:lstStyle/>
          <a:p>
            <a:pPr>
              <a:buNone/>
            </a:pPr>
            <a:r>
              <a:rPr lang="ru-RU" b="1" dirty="0" smtClean="0"/>
              <a:t>На </a:t>
            </a:r>
            <a:r>
              <a:rPr lang="ru-RU" b="1" dirty="0" err="1" smtClean="0"/>
              <a:t>занятті</a:t>
            </a:r>
            <a:r>
              <a:rPr lang="ru-RU" b="1" dirty="0" smtClean="0"/>
              <a:t> </a:t>
            </a:r>
            <a:r>
              <a:rPr lang="ru-RU" b="1" dirty="0" err="1" smtClean="0"/>
              <a:t>введення</a:t>
            </a:r>
            <a:r>
              <a:rPr lang="ru-RU" b="1" dirty="0" smtClean="0"/>
              <a:t> нового </a:t>
            </a:r>
            <a:r>
              <a:rPr lang="ru-RU" b="1" dirty="0" err="1" smtClean="0"/>
              <a:t>матеріалу</a:t>
            </a:r>
            <a:r>
              <a:rPr lang="ru-RU" b="1" dirty="0" smtClean="0"/>
              <a:t> </a:t>
            </a:r>
            <a:r>
              <a:rPr lang="ru-RU" b="1" dirty="0" err="1" smtClean="0"/>
              <a:t>підциклу</a:t>
            </a:r>
            <a:r>
              <a:rPr lang="ru-RU" b="1" dirty="0" smtClean="0"/>
              <a:t> вводиться </a:t>
            </a:r>
            <a:r>
              <a:rPr lang="ru-RU" b="1" dirty="0" err="1" smtClean="0"/>
              <a:t>новий</a:t>
            </a:r>
            <a:r>
              <a:rPr lang="ru-RU" b="1" dirty="0" smtClean="0"/>
              <a:t> </a:t>
            </a:r>
            <a:r>
              <a:rPr lang="ru-RU" b="1" dirty="0" err="1" smtClean="0"/>
              <a:t>матеріал</a:t>
            </a:r>
            <a:r>
              <a:rPr lang="ru-RU" b="1" dirty="0" smtClean="0"/>
              <a:t>. </a:t>
            </a:r>
          </a:p>
          <a:p>
            <a:pPr>
              <a:buNone/>
            </a:pPr>
            <a:endParaRPr lang="ru-RU" b="1" dirty="0" smtClean="0"/>
          </a:p>
          <a:p>
            <a:pPr>
              <a:buNone/>
            </a:pPr>
            <a:r>
              <a:rPr lang="ru-RU" dirty="0" smtClean="0"/>
              <a:t>І </a:t>
            </a:r>
            <a:r>
              <a:rPr lang="ru-RU" dirty="0" err="1" smtClean="0"/>
              <a:t>етап</a:t>
            </a:r>
            <a:r>
              <a:rPr lang="ru-RU" dirty="0" smtClean="0"/>
              <a:t> - </a:t>
            </a:r>
            <a:r>
              <a:rPr lang="ru-RU" dirty="0" err="1" smtClean="0"/>
              <a:t>аудіювання</a:t>
            </a:r>
            <a:r>
              <a:rPr lang="ru-RU" dirty="0" smtClean="0"/>
              <a:t> (</a:t>
            </a:r>
            <a:r>
              <a:rPr lang="ru-RU" dirty="0" err="1" smtClean="0"/>
              <a:t>слухання</a:t>
            </a:r>
            <a:r>
              <a:rPr lang="ru-RU" dirty="0" smtClean="0"/>
              <a:t>) нового </a:t>
            </a:r>
            <a:r>
              <a:rPr lang="ru-RU" dirty="0" err="1" smtClean="0"/>
              <a:t>матеріалу</a:t>
            </a:r>
            <a:r>
              <a:rPr lang="ru-RU" dirty="0" smtClean="0"/>
              <a:t>. </a:t>
            </a:r>
            <a:r>
              <a:rPr lang="ru-RU" dirty="0" err="1" smtClean="0"/>
              <a:t>Тривалість</a:t>
            </a:r>
            <a:r>
              <a:rPr lang="ru-RU" dirty="0" smtClean="0"/>
              <a:t> 2-5 </a:t>
            </a:r>
            <a:r>
              <a:rPr lang="ru-RU" dirty="0" err="1" smtClean="0"/>
              <a:t>хвилин</a:t>
            </a:r>
            <a:r>
              <a:rPr lang="ru-RU" dirty="0" smtClean="0"/>
              <a:t>. </a:t>
            </a:r>
            <a:r>
              <a:rPr lang="ru-RU" dirty="0" err="1" smtClean="0"/>
              <a:t>Діти</a:t>
            </a:r>
            <a:r>
              <a:rPr lang="ru-RU" dirty="0" smtClean="0"/>
              <a:t> </a:t>
            </a:r>
            <a:r>
              <a:rPr lang="ru-RU" dirty="0" err="1" smtClean="0"/>
              <a:t>слухають</a:t>
            </a:r>
            <a:r>
              <a:rPr lang="ru-RU" dirty="0" smtClean="0"/>
              <a:t> </a:t>
            </a:r>
            <a:r>
              <a:rPr lang="ru-RU" dirty="0" err="1" smtClean="0"/>
              <a:t>казкову</a:t>
            </a:r>
            <a:r>
              <a:rPr lang="ru-RU" dirty="0" smtClean="0"/>
              <a:t> (</a:t>
            </a:r>
            <a:r>
              <a:rPr lang="ru-RU" dirty="0" err="1" smtClean="0"/>
              <a:t>проблемну</a:t>
            </a:r>
            <a:r>
              <a:rPr lang="ru-RU" dirty="0" smtClean="0"/>
              <a:t>) </a:t>
            </a:r>
            <a:r>
              <a:rPr lang="ru-RU" dirty="0" err="1" smtClean="0"/>
              <a:t>історію</a:t>
            </a:r>
            <a:r>
              <a:rPr lang="ru-RU" dirty="0" smtClean="0"/>
              <a:t>, яку </a:t>
            </a:r>
            <a:r>
              <a:rPr lang="ru-RU" dirty="0" err="1" smtClean="0"/>
              <a:t>розігрує</a:t>
            </a:r>
            <a:r>
              <a:rPr lang="ru-RU" dirty="0" smtClean="0"/>
              <a:t> </a:t>
            </a:r>
            <a:r>
              <a:rPr lang="ru-RU" dirty="0" err="1" smtClean="0"/>
              <a:t>вихователь</a:t>
            </a:r>
            <a:r>
              <a:rPr lang="ru-RU" dirty="0" smtClean="0"/>
              <a:t>. </a:t>
            </a:r>
          </a:p>
          <a:p>
            <a:pPr>
              <a:buNone/>
            </a:pPr>
            <a:r>
              <a:rPr lang="ru-RU" dirty="0" smtClean="0"/>
              <a:t>II </a:t>
            </a:r>
            <a:r>
              <a:rPr lang="ru-RU" dirty="0" err="1" smtClean="0"/>
              <a:t>етап</a:t>
            </a:r>
            <a:r>
              <a:rPr lang="ru-RU" dirty="0" smtClean="0"/>
              <a:t> - </a:t>
            </a:r>
            <a:r>
              <a:rPr lang="ru-RU" dirty="0" err="1" smtClean="0"/>
              <a:t>розучування</a:t>
            </a:r>
            <a:r>
              <a:rPr lang="ru-RU" dirty="0" smtClean="0"/>
              <a:t>. </a:t>
            </a:r>
            <a:r>
              <a:rPr lang="ru-RU" dirty="0" err="1" smtClean="0"/>
              <a:t>Діти</a:t>
            </a:r>
            <a:r>
              <a:rPr lang="ru-RU" dirty="0" smtClean="0"/>
              <a:t>, </a:t>
            </a:r>
            <a:r>
              <a:rPr lang="ru-RU" dirty="0" err="1" smtClean="0"/>
              <a:t>ще</a:t>
            </a:r>
            <a:r>
              <a:rPr lang="ru-RU" dirty="0" smtClean="0"/>
              <a:t> раз </a:t>
            </a:r>
            <a:r>
              <a:rPr lang="ru-RU" dirty="0" err="1" smtClean="0"/>
              <a:t>прослухавши</a:t>
            </a:r>
            <a:r>
              <a:rPr lang="ru-RU" dirty="0" smtClean="0"/>
              <a:t> </a:t>
            </a:r>
            <a:r>
              <a:rPr lang="ru-RU" dirty="0" err="1" smtClean="0"/>
              <a:t>зразок</a:t>
            </a:r>
            <a:r>
              <a:rPr lang="ru-RU" dirty="0" smtClean="0"/>
              <a:t> </a:t>
            </a:r>
            <a:r>
              <a:rPr lang="ru-RU" dirty="0" err="1" smtClean="0"/>
              <a:t>мовлення</a:t>
            </a:r>
            <a:r>
              <a:rPr lang="ru-RU" dirty="0" smtClean="0"/>
              <a:t>, </a:t>
            </a:r>
            <a:r>
              <a:rPr lang="ru-RU" dirty="0" err="1" smtClean="0"/>
              <a:t>повторюють</a:t>
            </a:r>
            <a:r>
              <a:rPr lang="ru-RU" dirty="0" smtClean="0"/>
              <a:t> </a:t>
            </a:r>
            <a:r>
              <a:rPr lang="ru-RU" dirty="0" err="1" smtClean="0"/>
              <a:t>його</a:t>
            </a:r>
            <a:r>
              <a:rPr lang="ru-RU" dirty="0" smtClean="0"/>
              <a:t> за </a:t>
            </a:r>
            <a:r>
              <a:rPr lang="ru-RU" dirty="0" err="1" smtClean="0"/>
              <a:t>вихователем</a:t>
            </a:r>
            <a:r>
              <a:rPr lang="ru-RU" dirty="0" smtClean="0"/>
              <a:t>. </a:t>
            </a:r>
          </a:p>
          <a:p>
            <a:pPr>
              <a:buNone/>
            </a:pPr>
            <a:r>
              <a:rPr lang="ru-RU" dirty="0" err="1" smtClean="0"/>
              <a:t>IIIетап</a:t>
            </a:r>
            <a:r>
              <a:rPr lang="ru-RU" dirty="0" smtClean="0"/>
              <a:t> - „</a:t>
            </a:r>
            <a:r>
              <a:rPr lang="ru-RU" dirty="0" err="1" smtClean="0"/>
              <a:t>музичний</a:t>
            </a:r>
            <a:r>
              <a:rPr lang="ru-RU" dirty="0" smtClean="0"/>
              <a:t> сеанс" (</a:t>
            </a:r>
            <a:r>
              <a:rPr lang="ru-RU" dirty="0" err="1" smtClean="0"/>
              <a:t>сеанссну</a:t>
            </a:r>
            <a:r>
              <a:rPr lang="ru-RU" dirty="0" smtClean="0"/>
              <a:t>). </a:t>
            </a:r>
            <a:r>
              <a:rPr lang="ru-RU" dirty="0" err="1" smtClean="0"/>
              <a:t>Діти</a:t>
            </a:r>
            <a:r>
              <a:rPr lang="ru-RU" dirty="0" smtClean="0"/>
              <a:t> </a:t>
            </a:r>
            <a:r>
              <a:rPr lang="ru-RU" dirty="0" err="1" smtClean="0"/>
              <a:t>слухають</a:t>
            </a:r>
            <a:r>
              <a:rPr lang="ru-RU" dirty="0" smtClean="0"/>
              <a:t> </a:t>
            </a:r>
            <a:r>
              <a:rPr lang="ru-RU" dirty="0" err="1" smtClean="0"/>
              <a:t>новий</a:t>
            </a:r>
            <a:r>
              <a:rPr lang="ru-RU" dirty="0" smtClean="0"/>
              <a:t> </a:t>
            </a:r>
            <a:r>
              <a:rPr lang="ru-RU" dirty="0" err="1" smtClean="0"/>
              <a:t>матеріал</a:t>
            </a:r>
            <a:r>
              <a:rPr lang="ru-RU" dirty="0" smtClean="0"/>
              <a:t> на </a:t>
            </a:r>
            <a:r>
              <a:rPr lang="ru-RU" dirty="0" err="1" smtClean="0"/>
              <a:t>фоні</a:t>
            </a:r>
            <a:r>
              <a:rPr lang="ru-RU" dirty="0" smtClean="0"/>
              <a:t> </a:t>
            </a:r>
            <a:r>
              <a:rPr lang="ru-RU" dirty="0" err="1" smtClean="0"/>
              <a:t>спокійної</a:t>
            </a:r>
            <a:r>
              <a:rPr lang="ru-RU" dirty="0" smtClean="0"/>
              <a:t> </a:t>
            </a:r>
            <a:r>
              <a:rPr lang="ru-RU" dirty="0" err="1" smtClean="0"/>
              <a:t>музики</a:t>
            </a:r>
            <a:r>
              <a:rPr lang="ru-RU" dirty="0" smtClean="0"/>
              <a:t> </a:t>
            </a:r>
            <a:r>
              <a:rPr lang="ru-RU" dirty="0" err="1" smtClean="0"/>
              <a:t>або</a:t>
            </a:r>
            <a:r>
              <a:rPr lang="ru-RU" dirty="0" smtClean="0"/>
              <a:t> в </a:t>
            </a:r>
            <a:r>
              <a:rPr lang="ru-RU" dirty="0" err="1" smtClean="0"/>
              <a:t>тиші</a:t>
            </a:r>
            <a:r>
              <a:rPr lang="ru-RU" dirty="0" smtClean="0"/>
              <a:t>. </a:t>
            </a:r>
          </a:p>
          <a:p>
            <a:pPr>
              <a:buNone/>
            </a:pPr>
            <a:r>
              <a:rPr lang="uk-UA" dirty="0" smtClean="0"/>
              <a:t>Практичні заняття, як правило, починається фонетичною зарядкою, під час якої діти спочатку слухають, потім повторюють звуки, слова, інтонаційні зразки слідом за педагогом - </a:t>
            </a:r>
            <a:r>
              <a:rPr lang="en-US" dirty="0" err="1" smtClean="0">
                <a:hlinkClick r:id="rId2"/>
              </a:rPr>
              <a:t>https://www.youtube.com/watch?v=h4eueDYPTIg</a:t>
            </a:r>
            <a:r>
              <a:rPr lang="uk-UA" dirty="0" smtClean="0"/>
              <a:t>  </a:t>
            </a:r>
            <a:endParaRPr lang="ru-RU" dirty="0" smtClean="0"/>
          </a:p>
          <a:p>
            <a:pPr>
              <a:buNone/>
            </a:pPr>
            <a:endParaRPr lang="ru-RU" dirty="0" smtClean="0"/>
          </a:p>
          <a:p>
            <a:endParaRPr lang="uk-U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28600"/>
            <a:ext cx="7467600" cy="6245352"/>
          </a:xfrm>
        </p:spPr>
        <p:txBody>
          <a:bodyPr>
            <a:normAutofit lnSpcReduction="10000"/>
          </a:bodyPr>
          <a:lstStyle/>
          <a:p>
            <a:pPr>
              <a:buNone/>
            </a:pPr>
            <a:r>
              <a:rPr lang="uk-UA" dirty="0" smtClean="0"/>
              <a:t>Комунікативне завдання може бути сформульовано так: </a:t>
            </a:r>
            <a:endParaRPr lang="ru-RU" dirty="0" smtClean="0"/>
          </a:p>
          <a:p>
            <a:pPr>
              <a:buFont typeface="Symbol"/>
              <a:buChar char="·"/>
            </a:pPr>
            <a:r>
              <a:rPr lang="uk-UA" dirty="0" smtClean="0"/>
              <a:t>послухайте і скажіть, як звуть дітей; </a:t>
            </a:r>
          </a:p>
          <a:p>
            <a:pPr>
              <a:buFont typeface="Symbol"/>
              <a:buChar char="·"/>
            </a:pPr>
            <a:r>
              <a:rPr lang="uk-UA" dirty="0" smtClean="0"/>
              <a:t>послухайте і скажіть з чиїм другом знайомляться діти;</a:t>
            </a:r>
          </a:p>
          <a:p>
            <a:pPr>
              <a:buFont typeface="Symbol"/>
              <a:buChar char="·"/>
            </a:pPr>
            <a:r>
              <a:rPr lang="uk-UA" dirty="0" smtClean="0"/>
              <a:t>послухайте і скажіть, про що ви довідалися; </a:t>
            </a:r>
          </a:p>
          <a:p>
            <a:pPr>
              <a:buFont typeface="Symbol"/>
              <a:buChar char="·"/>
            </a:pPr>
            <a:r>
              <a:rPr lang="uk-UA" dirty="0" smtClean="0"/>
              <a:t>послухайте і скажіть, де відбуваються події. </a:t>
            </a:r>
            <a:endParaRPr lang="ru-RU" dirty="0" smtClean="0"/>
          </a:p>
          <a:p>
            <a:pPr>
              <a:buNone/>
            </a:pPr>
            <a:r>
              <a:rPr lang="uk-UA" dirty="0" smtClean="0"/>
              <a:t>Крім комунікативного завдання, діти отримують завдання, спрямоване на формування фонематичного слуху і вимови: </a:t>
            </a:r>
          </a:p>
          <a:p>
            <a:pPr>
              <a:buNone/>
            </a:pPr>
            <a:r>
              <a:rPr lang="uk-UA" dirty="0" smtClean="0">
                <a:sym typeface="Symbol"/>
              </a:rPr>
              <a:t> </a:t>
            </a:r>
            <a:r>
              <a:rPr lang="uk-UA" dirty="0" smtClean="0"/>
              <a:t>Послухайте й повторіть слова діалогу, максимально точно імітуючи вимову та інтонацію диктора; </a:t>
            </a:r>
          </a:p>
          <a:p>
            <a:pPr>
              <a:buNone/>
            </a:pPr>
            <a:r>
              <a:rPr lang="uk-UA" dirty="0" smtClean="0">
                <a:sym typeface="Symbol"/>
              </a:rPr>
              <a:t> </a:t>
            </a:r>
            <a:r>
              <a:rPr lang="uk-UA" dirty="0" smtClean="0"/>
              <a:t>Послухайте й повторіть репліки діалогу. </a:t>
            </a:r>
          </a:p>
          <a:p>
            <a:pPr>
              <a:buNone/>
            </a:pPr>
            <a:r>
              <a:rPr lang="uk-UA" dirty="0" smtClean="0"/>
              <a:t>Завдання типу: </a:t>
            </a:r>
            <a:r>
              <a:rPr lang="uk-UA" dirty="0" err="1" smtClean="0"/>
              <a:t>―Listen</a:t>
            </a:r>
            <a:r>
              <a:rPr lang="uk-UA" dirty="0" smtClean="0"/>
              <a:t> </a:t>
            </a:r>
            <a:r>
              <a:rPr lang="uk-UA" dirty="0" err="1" smtClean="0"/>
              <a:t>and</a:t>
            </a:r>
            <a:r>
              <a:rPr lang="uk-UA" dirty="0" smtClean="0"/>
              <a:t> </a:t>
            </a:r>
            <a:r>
              <a:rPr lang="uk-UA" dirty="0" err="1" smtClean="0"/>
              <a:t>paint</a:t>
            </a:r>
            <a:r>
              <a:rPr lang="uk-UA" dirty="0" smtClean="0"/>
              <a:t>, </a:t>
            </a:r>
            <a:r>
              <a:rPr lang="uk-UA" dirty="0" err="1" smtClean="0"/>
              <a:t>listen</a:t>
            </a:r>
            <a:r>
              <a:rPr lang="uk-UA" dirty="0" smtClean="0"/>
              <a:t> </a:t>
            </a:r>
            <a:r>
              <a:rPr lang="uk-UA" dirty="0" err="1" smtClean="0"/>
              <a:t>and</a:t>
            </a:r>
            <a:r>
              <a:rPr lang="uk-UA" dirty="0" smtClean="0"/>
              <a:t> </a:t>
            </a:r>
            <a:r>
              <a:rPr lang="uk-UA" dirty="0" err="1" smtClean="0"/>
              <a:t>draw</a:t>
            </a:r>
            <a:r>
              <a:rPr lang="uk-UA" dirty="0" smtClean="0"/>
              <a:t>, </a:t>
            </a:r>
            <a:r>
              <a:rPr lang="uk-UA" dirty="0" err="1" smtClean="0"/>
              <a:t>listen</a:t>
            </a:r>
            <a:r>
              <a:rPr lang="uk-UA" dirty="0" smtClean="0"/>
              <a:t> </a:t>
            </a:r>
            <a:r>
              <a:rPr lang="uk-UA" dirty="0" err="1" smtClean="0"/>
              <a:t>and</a:t>
            </a:r>
            <a:r>
              <a:rPr lang="uk-UA" dirty="0" smtClean="0"/>
              <a:t> </a:t>
            </a:r>
            <a:r>
              <a:rPr lang="uk-UA" dirty="0" err="1" smtClean="0"/>
              <a:t>circle</a:t>
            </a:r>
            <a:r>
              <a:rPr lang="uk-UA" dirty="0" smtClean="0"/>
              <a:t>, </a:t>
            </a:r>
            <a:r>
              <a:rPr lang="uk-UA" dirty="0" err="1" smtClean="0"/>
              <a:t>listen</a:t>
            </a:r>
            <a:r>
              <a:rPr lang="uk-UA" dirty="0" smtClean="0"/>
              <a:t> </a:t>
            </a:r>
            <a:r>
              <a:rPr lang="uk-UA" dirty="0" err="1" smtClean="0"/>
              <a:t>and</a:t>
            </a:r>
            <a:r>
              <a:rPr lang="uk-UA" dirty="0" smtClean="0"/>
              <a:t> </a:t>
            </a:r>
            <a:r>
              <a:rPr lang="uk-UA" dirty="0" err="1" smtClean="0"/>
              <a:t>match.‖</a:t>
            </a:r>
            <a:r>
              <a:rPr lang="uk-UA" dirty="0" smtClean="0"/>
              <a:t> </a:t>
            </a:r>
            <a:endParaRPr lang="ru-RU" dirty="0" smtClean="0"/>
          </a:p>
          <a:p>
            <a:endParaRPr lang="uk-U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667000"/>
            <a:ext cx="7467600" cy="1143000"/>
          </a:xfrm>
        </p:spPr>
        <p:txBody>
          <a:bodyPr/>
          <a:lstStyle/>
          <a:p>
            <a:r>
              <a:rPr lang="uk-UA" dirty="0" smtClean="0"/>
              <a:t>ДЯКУЮ ЗА УВАГУ</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Успішність </a:t>
            </a:r>
            <a:r>
              <a:rPr lang="uk-UA" b="1" dirty="0" err="1" smtClean="0"/>
              <a:t>аудіювання</a:t>
            </a:r>
            <a:r>
              <a:rPr lang="uk-UA" b="1" dirty="0" smtClean="0"/>
              <a:t> залежить</a:t>
            </a:r>
            <a:r>
              <a:rPr lang="ru-RU" b="1" dirty="0" smtClean="0"/>
              <a:t/>
            </a:r>
            <a:br>
              <a:rPr lang="ru-RU" b="1" dirty="0" smtClean="0"/>
            </a:br>
            <a:endParaRPr lang="uk-UA" dirty="0"/>
          </a:p>
        </p:txBody>
      </p:sp>
      <p:sp>
        <p:nvSpPr>
          <p:cNvPr id="3" name="Содержимое 2"/>
          <p:cNvSpPr>
            <a:spLocks noGrp="1"/>
          </p:cNvSpPr>
          <p:nvPr>
            <p:ph sz="quarter" idx="1"/>
          </p:nvPr>
        </p:nvSpPr>
        <p:spPr>
          <a:xfrm>
            <a:off x="457200" y="1600200"/>
            <a:ext cx="8305800" cy="4873752"/>
          </a:xfrm>
        </p:spPr>
        <p:txBody>
          <a:bodyPr/>
          <a:lstStyle/>
          <a:p>
            <a:pPr algn="just">
              <a:buNone/>
            </a:pPr>
            <a:r>
              <a:rPr lang="uk-UA" dirty="0" smtClean="0"/>
              <a:t>1) від самого слухача (від його індивідуально-психологічних особливостей: рівня розвитку у нього мовленнєвого слуху, пам’яті, наявності уваги, інтересу, загальні інтелектуальних передумов, фактичних знань, </a:t>
            </a:r>
            <a:r>
              <a:rPr lang="uk-UA" dirty="0" err="1" smtClean="0"/>
              <a:t>знань</a:t>
            </a:r>
            <a:r>
              <a:rPr lang="uk-UA" dirty="0" smtClean="0"/>
              <a:t> та вмінь в рідній мові, іншомовних знань, навичок  та вмінь, мотивації,). </a:t>
            </a:r>
            <a:endParaRPr lang="ru-RU" dirty="0" smtClean="0"/>
          </a:p>
          <a:p>
            <a:pPr algn="just">
              <a:buNone/>
            </a:pPr>
            <a:r>
              <a:rPr lang="uk-UA" dirty="0" smtClean="0"/>
              <a:t>2) від мовних особливостей </a:t>
            </a:r>
            <a:r>
              <a:rPr lang="uk-UA" dirty="0" err="1" smtClean="0"/>
              <a:t>аудіотексту</a:t>
            </a:r>
            <a:r>
              <a:rPr lang="uk-UA" dirty="0" smtClean="0"/>
              <a:t> та його відповідності мовленнєвому досвіду і знанням учнів;</a:t>
            </a:r>
            <a:endParaRPr lang="ru-RU" dirty="0" smtClean="0"/>
          </a:p>
          <a:p>
            <a:pPr algn="just">
              <a:buNone/>
            </a:pPr>
            <a:r>
              <a:rPr lang="uk-UA" dirty="0" smtClean="0"/>
              <a:t>3) від умов сприймання аудіо тексту.</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Труднощі, пов'язані з індивідуально-віковими особливостями слухачів</a:t>
            </a:r>
            <a:endParaRPr lang="uk-UA" dirty="0"/>
          </a:p>
        </p:txBody>
      </p:sp>
      <p:sp>
        <p:nvSpPr>
          <p:cNvPr id="3" name="Содержимое 2"/>
          <p:cNvSpPr>
            <a:spLocks noGrp="1"/>
          </p:cNvSpPr>
          <p:nvPr>
            <p:ph sz="quarter" idx="1"/>
          </p:nvPr>
        </p:nvSpPr>
        <p:spPr/>
        <p:txBody>
          <a:bodyPr/>
          <a:lstStyle/>
          <a:p>
            <a:pPr algn="ctr">
              <a:buNone/>
            </a:pPr>
            <a:r>
              <a:rPr lang="uk-UA" b="1" dirty="0" smtClean="0"/>
              <a:t>Індивідуально-психологічні особливості</a:t>
            </a:r>
            <a:r>
              <a:rPr lang="uk-UA" dirty="0" smtClean="0"/>
              <a:t> учнів: </a:t>
            </a:r>
            <a:endParaRPr lang="ru-RU" dirty="0" smtClean="0"/>
          </a:p>
          <a:p>
            <a:pPr>
              <a:buNone/>
            </a:pPr>
            <a:r>
              <a:rPr lang="uk-UA" dirty="0" smtClean="0"/>
              <a:t>- рівень розвитку слухової диференційованої чутливості, </a:t>
            </a:r>
            <a:endParaRPr lang="ru-RU" dirty="0" smtClean="0"/>
          </a:p>
          <a:p>
            <a:pPr>
              <a:buNone/>
            </a:pPr>
            <a:r>
              <a:rPr lang="uk-UA" dirty="0" smtClean="0"/>
              <a:t>- слухової пам’яті, </a:t>
            </a:r>
            <a:endParaRPr lang="ru-RU" dirty="0" smtClean="0"/>
          </a:p>
          <a:p>
            <a:pPr>
              <a:buNone/>
            </a:pPr>
            <a:r>
              <a:rPr lang="uk-UA" dirty="0" smtClean="0"/>
              <a:t>- механізму ймовірного прогнозування </a:t>
            </a:r>
            <a:endParaRPr lang="ru-RU" dirty="0" smtClean="0"/>
          </a:p>
          <a:p>
            <a:pPr>
              <a:buNone/>
            </a:pPr>
            <a:r>
              <a:rPr lang="uk-UA" dirty="0" smtClean="0"/>
              <a:t>- рівня концентрації уваги. </a:t>
            </a:r>
            <a:endParaRPr lang="ru-RU" dirty="0" smtClean="0"/>
          </a:p>
          <a:p>
            <a:pPr>
              <a:buNone/>
            </a:pP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52400"/>
            <a:ext cx="7467600" cy="6321552"/>
          </a:xfrm>
        </p:spPr>
        <p:txBody>
          <a:bodyPr/>
          <a:lstStyle/>
          <a:p>
            <a:pPr algn="ctr">
              <a:buNone/>
            </a:pPr>
            <a:r>
              <a:rPr lang="uk-UA" b="1" dirty="0" smtClean="0"/>
              <a:t>Мовні труднощі </a:t>
            </a:r>
            <a:r>
              <a:rPr lang="uk-UA" b="1" dirty="0" err="1" smtClean="0"/>
              <a:t>аудіювання</a:t>
            </a:r>
            <a:r>
              <a:rPr lang="ru-RU" dirty="0" smtClean="0"/>
              <a:t/>
            </a:r>
            <a:br>
              <a:rPr lang="ru-RU" dirty="0" smtClean="0"/>
            </a:br>
            <a:r>
              <a:rPr lang="uk-UA" dirty="0" smtClean="0"/>
              <a:t>визначаються такими</a:t>
            </a:r>
            <a:r>
              <a:rPr lang="uk-UA" b="1" dirty="0" smtClean="0"/>
              <a:t> об'єктивними параметрами:</a:t>
            </a:r>
            <a:endParaRPr lang="uk-UA" dirty="0" smtClean="0"/>
          </a:p>
          <a:p>
            <a:r>
              <a:rPr lang="uk-UA" dirty="0" smtClean="0"/>
              <a:t>рівнем розуміння наявної в </a:t>
            </a:r>
            <a:r>
              <a:rPr lang="uk-UA" dirty="0" err="1" smtClean="0"/>
              <a:t>аудіотексті</a:t>
            </a:r>
            <a:r>
              <a:rPr lang="uk-UA" dirty="0" smtClean="0"/>
              <a:t> інформації (повне розуміння, </a:t>
            </a:r>
            <a:r>
              <a:rPr lang="uk-UA" dirty="0" err="1" smtClean="0"/>
              <a:t>розуміння</a:t>
            </a:r>
            <a:r>
              <a:rPr lang="uk-UA" dirty="0" smtClean="0"/>
              <a:t> важливих ідей, цілеспрямований вибір інформації);</a:t>
            </a:r>
            <a:endParaRPr lang="ru-RU" dirty="0" smtClean="0"/>
          </a:p>
          <a:p>
            <a:r>
              <a:rPr lang="uk-UA" dirty="0" smtClean="0"/>
              <a:t> видом </a:t>
            </a:r>
            <a:r>
              <a:rPr lang="uk-UA" dirty="0" err="1" smtClean="0"/>
              <a:t>аудіотексту</a:t>
            </a:r>
            <a:r>
              <a:rPr lang="uk-UA" dirty="0" smtClean="0"/>
              <a:t> (опис, розповідь, повідомлення; монолог, діалог);</a:t>
            </a:r>
            <a:endParaRPr lang="ru-RU" dirty="0" smtClean="0"/>
          </a:p>
          <a:p>
            <a:r>
              <a:rPr lang="uk-UA" dirty="0" smtClean="0"/>
              <a:t> тематикою/ темою;</a:t>
            </a:r>
            <a:endParaRPr lang="ru-RU" dirty="0" smtClean="0"/>
          </a:p>
          <a:p>
            <a:r>
              <a:rPr lang="uk-UA" dirty="0" smtClean="0"/>
              <a:t> обсягом </a:t>
            </a:r>
            <a:r>
              <a:rPr lang="uk-UA" dirty="0" err="1" smtClean="0"/>
              <a:t>аудіотексту</a:t>
            </a:r>
            <a:r>
              <a:rPr lang="uk-UA" dirty="0" smtClean="0"/>
              <a:t> (кількістю слів у ньому);</a:t>
            </a:r>
            <a:endParaRPr lang="ru-RU" dirty="0" smtClean="0"/>
          </a:p>
          <a:p>
            <a:r>
              <a:rPr lang="uk-UA" dirty="0" smtClean="0"/>
              <a:t> способом контролю/ оцінювання </a:t>
            </a:r>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04800"/>
            <a:ext cx="7467600" cy="6169152"/>
          </a:xfrm>
        </p:spPr>
        <p:txBody>
          <a:bodyPr>
            <a:normAutofit/>
          </a:bodyPr>
          <a:lstStyle/>
          <a:p>
            <a:pPr>
              <a:buNone/>
            </a:pPr>
            <a:r>
              <a:rPr lang="uk-UA" b="1" i="1" dirty="0" smtClean="0"/>
              <a:t>Фонетичні труднощі - </a:t>
            </a:r>
            <a:r>
              <a:rPr lang="uk-UA" dirty="0" smtClean="0"/>
              <a:t>пов'язані з інтонацією, логічним наголосом і темпом мовлення. </a:t>
            </a:r>
          </a:p>
          <a:p>
            <a:pPr algn="just">
              <a:buNone/>
            </a:pPr>
            <a:r>
              <a:rPr lang="uk-UA" b="1" i="1" dirty="0" smtClean="0"/>
              <a:t>Лексичні труднощі</a:t>
            </a:r>
            <a:r>
              <a:rPr lang="uk-UA" dirty="0" smtClean="0"/>
              <a:t> виникають:</a:t>
            </a:r>
          </a:p>
          <a:p>
            <a:pPr algn="just">
              <a:buFontTx/>
              <a:buChar char="-"/>
            </a:pPr>
            <a:r>
              <a:rPr lang="uk-UA" dirty="0" smtClean="0"/>
              <a:t>при кількісному збільшенні словникового матеріалу і його різноманітності;</a:t>
            </a:r>
          </a:p>
          <a:p>
            <a:pPr algn="just">
              <a:buFontTx/>
              <a:buChar char="-"/>
            </a:pPr>
            <a:r>
              <a:rPr lang="uk-UA" dirty="0" smtClean="0"/>
              <a:t>при вживанні слів в переносному значенні, наявності слів, що не несуть великого інформаційного навантаження</a:t>
            </a:r>
          </a:p>
          <a:p>
            <a:pPr algn="just">
              <a:buFontTx/>
              <a:buChar char="-"/>
            </a:pPr>
            <a:r>
              <a:rPr lang="uk-UA" dirty="0" smtClean="0"/>
              <a:t>при  вживанні аморфних, невмотивованих слів і фразеологічних зворотів.</a:t>
            </a:r>
          </a:p>
          <a:p>
            <a:pPr algn="just">
              <a:buNone/>
            </a:pPr>
            <a:r>
              <a:rPr lang="uk-UA" b="1" i="1" dirty="0" smtClean="0"/>
              <a:t>Граматичні труднощі</a:t>
            </a:r>
            <a:r>
              <a:rPr lang="uk-UA" dirty="0" smtClean="0"/>
              <a:t> пов'язані як із синтаксисом, так і з морфологією, збільшуються пропорціонально довжині мовленнєвого повідомлення і складності синтаксичних структур у ньому. </a:t>
            </a:r>
            <a:endParaRPr lang="ru-RU" dirty="0" smtClean="0"/>
          </a:p>
          <a:p>
            <a:pPr>
              <a:buNone/>
            </a:pP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buNone/>
            </a:pPr>
            <a:r>
              <a:rPr lang="uk-UA" dirty="0" smtClean="0"/>
              <a:t>Для розуміння при сприйманні на слух велике значення має</a:t>
            </a:r>
            <a:r>
              <a:rPr lang="uk-UA" b="1" dirty="0" smtClean="0"/>
              <a:t> </a:t>
            </a:r>
            <a:endParaRPr lang="ru-RU" dirty="0" smtClean="0"/>
          </a:p>
          <a:p>
            <a:r>
              <a:rPr lang="uk-UA" b="1" i="1" dirty="0" smtClean="0"/>
              <a:t>композиційно-смислова структура</a:t>
            </a:r>
            <a:r>
              <a:rPr lang="uk-UA" dirty="0" smtClean="0"/>
              <a:t> </a:t>
            </a:r>
            <a:r>
              <a:rPr lang="uk-UA" dirty="0" err="1" smtClean="0"/>
              <a:t>аудіотекстів</a:t>
            </a:r>
            <a:r>
              <a:rPr lang="uk-UA" dirty="0" smtClean="0"/>
              <a:t>,</a:t>
            </a:r>
            <a:r>
              <a:rPr lang="uk-UA" b="1" dirty="0" smtClean="0"/>
              <a:t> </a:t>
            </a:r>
            <a:endParaRPr lang="ru-RU" dirty="0" smtClean="0"/>
          </a:p>
          <a:p>
            <a:r>
              <a:rPr lang="uk-UA" b="1" i="1" dirty="0" smtClean="0"/>
              <a:t>спосіб викладу думок</a:t>
            </a:r>
            <a:r>
              <a:rPr lang="uk-UA" dirty="0" smtClean="0"/>
              <a:t> в них</a:t>
            </a:r>
            <a:r>
              <a:rPr lang="uk-UA" b="1" dirty="0" smtClean="0"/>
              <a:t> </a:t>
            </a:r>
            <a:endParaRPr lang="ru-RU" dirty="0" smtClean="0"/>
          </a:p>
          <a:p>
            <a:r>
              <a:rPr lang="uk-UA" b="1" i="1" dirty="0" err="1" smtClean="0"/>
              <a:t>міжфразові</a:t>
            </a:r>
            <a:r>
              <a:rPr lang="uk-UA" b="1" i="1" dirty="0" smtClean="0"/>
              <a:t> зв'язки.</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81000"/>
            <a:ext cx="7467600" cy="6092952"/>
          </a:xfrm>
        </p:spPr>
        <p:txBody>
          <a:bodyPr>
            <a:normAutofit/>
          </a:bodyPr>
          <a:lstStyle/>
          <a:p>
            <a:pPr algn="just"/>
            <a:r>
              <a:rPr lang="uk-UA" b="1" i="1" dirty="0" smtClean="0"/>
              <a:t>Фактори, що полегшують </a:t>
            </a:r>
            <a:r>
              <a:rPr lang="uk-UA" b="1" i="1" dirty="0" err="1" smtClean="0"/>
              <a:t>аудіювання</a:t>
            </a:r>
            <a:r>
              <a:rPr lang="uk-UA" b="1" i="1" dirty="0" smtClean="0"/>
              <a:t>:</a:t>
            </a:r>
            <a:r>
              <a:rPr lang="uk-UA" dirty="0" smtClean="0"/>
              <a:t> </a:t>
            </a:r>
            <a:r>
              <a:rPr lang="uk-UA" dirty="0" err="1" smtClean="0"/>
              <a:t>рит­іка</a:t>
            </a:r>
            <a:r>
              <a:rPr lang="uk-UA" dirty="0" smtClean="0"/>
              <a:t>, </a:t>
            </a:r>
            <a:r>
              <a:rPr lang="uk-UA" dirty="0" err="1" smtClean="0"/>
              <a:t>паузація</a:t>
            </a:r>
            <a:r>
              <a:rPr lang="uk-UA" dirty="0" smtClean="0"/>
              <a:t>, мелодика — складники інтонації; можливість зорового контакту із співрозмовником; використання позамовних засобів та опори на ситуацію; </a:t>
            </a:r>
            <a:endParaRPr lang="ru-RU" dirty="0" smtClean="0"/>
          </a:p>
          <a:p>
            <a:pPr algn="just"/>
            <a:r>
              <a:rPr lang="uk-UA" b="1" i="1" dirty="0" smtClean="0"/>
              <a:t>Фактори, що ускладнюють сприймання на слух:</a:t>
            </a:r>
            <a:r>
              <a:rPr lang="uk-UA" dirty="0" smtClean="0"/>
              <a:t> відсутність чітких пограничних сигналів між лексичними одиницями, їх злиття в мовленнєвому потоці, явища асиміляції на стику слів і всередині слів; фонетична редукція; швидкоплинність процесу, що зумовлюється темпом усного мовлення; необоротність слухової реакції; </a:t>
            </a:r>
            <a:r>
              <a:rPr lang="uk-UA" dirty="0" err="1" smtClean="0"/>
              <a:t>інтерферуючий</a:t>
            </a:r>
            <a:r>
              <a:rPr lang="uk-UA" dirty="0" smtClean="0"/>
              <a:t> взаємовплив лексичних одиниць.</a:t>
            </a:r>
            <a:endParaRPr lang="ru-RU" dirty="0" smtClean="0"/>
          </a:p>
          <a:p>
            <a:pPr>
              <a:buNone/>
            </a:pP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216</TotalTime>
  <Words>2472</Words>
  <Application>Microsoft Office PowerPoint</Application>
  <PresentationFormat>Экран (4:3)</PresentationFormat>
  <Paragraphs>175</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Эркер</vt:lpstr>
      <vt:lpstr>Аудіювання як вид мовленнєвої діяльності</vt:lpstr>
      <vt:lpstr>Структура аудіювання складається з трьох частин: </vt:lpstr>
      <vt:lpstr>Презентация PowerPoint</vt:lpstr>
      <vt:lpstr>Успішність аудіювання залежить </vt:lpstr>
      <vt:lpstr>Труднощі, пов'язані з індивідуально-віковими особливостями слухачів</vt:lpstr>
      <vt:lpstr>Презентация PowerPoint</vt:lpstr>
      <vt:lpstr>Презентация PowerPoint</vt:lpstr>
      <vt:lpstr>Презентация PowerPoint</vt:lpstr>
      <vt:lpstr>Презентация PowerPoint</vt:lpstr>
      <vt:lpstr>Труднощі аудіювання, зумовлені умовами сприймання</vt:lpstr>
      <vt:lpstr>Загальний темп мовлення </vt:lpstr>
      <vt:lpstr>Опори та орієнтири для подолання труднощів аудіювання</vt:lpstr>
      <vt:lpstr>ВИДИ АУДІЮВАННЯ </vt:lpstr>
      <vt:lpstr>Зміст навчання англійського усного мовлення учнів</vt:lpstr>
      <vt:lpstr>Етапи навчання аудіювання </vt:lpstr>
      <vt:lpstr>на рівні фрази передбачає дії, спрямовані на: </vt:lpstr>
      <vt:lpstr>на понадфразовому рівні передбачає дії, що забезпечують: </vt:lpstr>
      <vt:lpstr>на рівні цілого тексту передбачає дії, за допомогою яких досягається: </vt:lpstr>
      <vt:lpstr>Презентация PowerPoint</vt:lpstr>
      <vt:lpstr>Вимоги до текстів для навчання аудіювання </vt:lpstr>
      <vt:lpstr>Презентация PowerPoint</vt:lpstr>
      <vt:lpstr>Презентация PowerPoint</vt:lpstr>
      <vt:lpstr>Основною вимогою до змісту аудіотекстів слід вважати  </vt:lpstr>
      <vt:lpstr>Кількість пред'явлень аудіотексту і тривалість його звучання </vt:lpstr>
      <vt:lpstr>Тривалість звучання </vt:lpstr>
      <vt:lpstr>Презентация PowerPoint</vt:lpstr>
      <vt:lpstr>Послідовність навчання аудіювання</vt:lpstr>
      <vt:lpstr>КОНТРОЛЬ РІВНЯ СФОРМОВАНОСТІ КОМПЕТЕНТНОСТІ В АУДІЮВАННІ</vt:lpstr>
      <vt:lpstr>ОСНОВНІ ДЖЕРЕЛА АУДІЮВАННЯ </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7.   Аудіювання як вид мовленнєвої діяльності</dc:title>
  <dc:creator>lenovo</dc:creator>
  <cp:lastModifiedBy>Admin</cp:lastModifiedBy>
  <cp:revision>15</cp:revision>
  <dcterms:created xsi:type="dcterms:W3CDTF">2020-04-29T04:02:52Z</dcterms:created>
  <dcterms:modified xsi:type="dcterms:W3CDTF">2021-04-05T07:43:18Z</dcterms:modified>
</cp:coreProperties>
</file>