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6D2119-AD88-4B23-AF5A-9118801B845A}" type="doc">
      <dgm:prSet loTypeId="urn:microsoft.com/office/officeart/2005/8/layout/hProcess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1C6C615-752A-4326-B6F8-27943B2874D4}">
      <dgm:prSet phldrT="[Текст]"/>
      <dgm:spPr/>
      <dgm:t>
        <a:bodyPr/>
        <a:lstStyle/>
        <a:p>
          <a:r>
            <a:rPr lang="uk-UA" dirty="0" smtClean="0"/>
            <a:t>1 стадія</a:t>
          </a:r>
          <a:endParaRPr lang="ru-RU" dirty="0"/>
        </a:p>
      </dgm:t>
    </dgm:pt>
    <dgm:pt modelId="{7C2B4119-64E1-438D-9843-6EE04B9B0FFA}" type="parTrans" cxnId="{4E981B52-7980-48B7-8F5C-8D56A247BD89}">
      <dgm:prSet/>
      <dgm:spPr/>
      <dgm:t>
        <a:bodyPr/>
        <a:lstStyle/>
        <a:p>
          <a:endParaRPr lang="ru-RU"/>
        </a:p>
      </dgm:t>
    </dgm:pt>
    <dgm:pt modelId="{91E7A409-07A3-4E1A-891D-BD6BDA11EE84}" type="sibTrans" cxnId="{4E981B52-7980-48B7-8F5C-8D56A247BD89}">
      <dgm:prSet/>
      <dgm:spPr/>
      <dgm:t>
        <a:bodyPr/>
        <a:lstStyle/>
        <a:p>
          <a:endParaRPr lang="ru-RU"/>
        </a:p>
      </dgm:t>
    </dgm:pt>
    <dgm:pt modelId="{634789BC-8A37-4FB4-B549-2D5265FE390D}">
      <dgm:prSet phldrT="[Текст]"/>
      <dgm:spPr/>
      <dgm:t>
        <a:bodyPr/>
        <a:lstStyle/>
        <a:p>
          <a:r>
            <a:rPr lang="uk-UA" dirty="0" smtClean="0"/>
            <a:t>притаманна нерегулярна організація та </a:t>
          </a:r>
          <a:r>
            <a:rPr lang="uk-UA" dirty="0" err="1" smtClean="0"/>
            <a:t>добовепланування</a:t>
          </a:r>
          <a:r>
            <a:rPr lang="uk-UA" dirty="0" smtClean="0"/>
            <a:t> логістики, перебувають 57 % обстежених фірм</a:t>
          </a:r>
          <a:endParaRPr lang="ru-RU" dirty="0"/>
        </a:p>
      </dgm:t>
    </dgm:pt>
    <dgm:pt modelId="{9BF4386F-9B58-4E12-8B50-DD10A871B452}" type="parTrans" cxnId="{2D9F893E-5765-45B1-A778-BAF526CD0207}">
      <dgm:prSet/>
      <dgm:spPr/>
      <dgm:t>
        <a:bodyPr/>
        <a:lstStyle/>
        <a:p>
          <a:endParaRPr lang="ru-RU"/>
        </a:p>
      </dgm:t>
    </dgm:pt>
    <dgm:pt modelId="{EBA17FDA-1630-4A8E-BAAE-BF5AAB0F22C2}" type="sibTrans" cxnId="{2D9F893E-5765-45B1-A778-BAF526CD0207}">
      <dgm:prSet/>
      <dgm:spPr/>
      <dgm:t>
        <a:bodyPr/>
        <a:lstStyle/>
        <a:p>
          <a:endParaRPr lang="ru-RU"/>
        </a:p>
      </dgm:t>
    </dgm:pt>
    <dgm:pt modelId="{80C564C3-7354-45A2-8436-AA8816D90DEA}">
      <dgm:prSet phldrT="[Текст]"/>
      <dgm:spPr/>
      <dgm:t>
        <a:bodyPr/>
        <a:lstStyle/>
        <a:p>
          <a:r>
            <a:rPr lang="uk-UA" dirty="0" smtClean="0"/>
            <a:t>2 стадія</a:t>
          </a:r>
          <a:endParaRPr lang="ru-RU" dirty="0"/>
        </a:p>
      </dgm:t>
    </dgm:pt>
    <dgm:pt modelId="{C7626810-89C3-47AB-8D24-391FCB730FF3}" type="parTrans" cxnId="{18EDEF44-3A16-4B94-ACFB-B3E4297F0F64}">
      <dgm:prSet/>
      <dgm:spPr/>
      <dgm:t>
        <a:bodyPr/>
        <a:lstStyle/>
        <a:p>
          <a:endParaRPr lang="ru-RU"/>
        </a:p>
      </dgm:t>
    </dgm:pt>
    <dgm:pt modelId="{8F3993EC-6B0A-4B39-A528-9E3DF970357D}" type="sibTrans" cxnId="{18EDEF44-3A16-4B94-ACFB-B3E4297F0F64}">
      <dgm:prSet/>
      <dgm:spPr/>
      <dgm:t>
        <a:bodyPr/>
        <a:lstStyle/>
        <a:p>
          <a:endParaRPr lang="ru-RU"/>
        </a:p>
      </dgm:t>
    </dgm:pt>
    <dgm:pt modelId="{00893DC2-6DD2-4F32-829C-466EADDFDDBD}">
      <dgm:prSet phldrT="[Текст]"/>
      <dgm:spPr/>
      <dgm:t>
        <a:bodyPr/>
        <a:lstStyle/>
        <a:p>
          <a:r>
            <a:rPr lang="uk-UA" dirty="0" smtClean="0"/>
            <a:t>перебувають 20% обстежених фірм і також нерегулярно займаються організацією логістики, проте планують заходи щодо її організації вже на тижневий термін, пов'язуючи свої дії з бюджетом і зниженням витрат виробництва</a:t>
          </a:r>
          <a:endParaRPr lang="ru-RU" dirty="0"/>
        </a:p>
      </dgm:t>
    </dgm:pt>
    <dgm:pt modelId="{5C2B3BA3-6DA1-49EB-92F7-87B09ED72373}" type="parTrans" cxnId="{7F7B5361-F02A-4451-91D7-019FCE189176}">
      <dgm:prSet/>
      <dgm:spPr/>
      <dgm:t>
        <a:bodyPr/>
        <a:lstStyle/>
        <a:p>
          <a:endParaRPr lang="ru-RU"/>
        </a:p>
      </dgm:t>
    </dgm:pt>
    <dgm:pt modelId="{EBB7F740-E743-4676-8504-B82CD8A779DF}" type="sibTrans" cxnId="{7F7B5361-F02A-4451-91D7-019FCE189176}">
      <dgm:prSet/>
      <dgm:spPr/>
      <dgm:t>
        <a:bodyPr/>
        <a:lstStyle/>
        <a:p>
          <a:endParaRPr lang="ru-RU"/>
        </a:p>
      </dgm:t>
    </dgm:pt>
    <dgm:pt modelId="{0E26C451-DE45-44B1-BCB2-40FD748900A8}">
      <dgm:prSet phldrT="[Текст]"/>
      <dgm:spPr/>
      <dgm:t>
        <a:bodyPr/>
        <a:lstStyle/>
        <a:p>
          <a:r>
            <a:rPr lang="uk-UA" dirty="0" smtClean="0"/>
            <a:t>3-4 стадія</a:t>
          </a:r>
          <a:endParaRPr lang="ru-RU" dirty="0"/>
        </a:p>
      </dgm:t>
    </dgm:pt>
    <dgm:pt modelId="{825DFE23-CB1F-4184-84AF-8D81FCD110D9}" type="parTrans" cxnId="{6EB402E0-F786-4C2E-8861-6AE43CC512E7}">
      <dgm:prSet/>
      <dgm:spPr/>
      <dgm:t>
        <a:bodyPr/>
        <a:lstStyle/>
        <a:p>
          <a:endParaRPr lang="ru-RU"/>
        </a:p>
      </dgm:t>
    </dgm:pt>
    <dgm:pt modelId="{6CF24CAC-CE81-4ED1-96E1-4007FD1FC31D}" type="sibTrans" cxnId="{6EB402E0-F786-4C2E-8861-6AE43CC512E7}">
      <dgm:prSet/>
      <dgm:spPr/>
      <dgm:t>
        <a:bodyPr/>
        <a:lstStyle/>
        <a:p>
          <a:endParaRPr lang="ru-RU"/>
        </a:p>
      </dgm:t>
    </dgm:pt>
    <dgm:pt modelId="{09D579DC-E3C3-4675-B48C-E6E16E2C8E58}">
      <dgm:prSet phldrT="[Текст]"/>
      <dgm:spPr/>
      <dgm:t>
        <a:bodyPr/>
        <a:lstStyle/>
        <a:p>
          <a:r>
            <a:rPr lang="uk-UA" dirty="0" smtClean="0"/>
            <a:t>перебувають фірми, які впроваджують інтегровану систему логістики, що охоплює доставку товарів від постачальника матеріалів до кінцевих споживачів готової продукції. На цьому рівні розвитку перебувають всього 23 % компаній з 500. Вони розробляють довгострокові плани постачання (на місяць і більш тривалий період), велику увагу приділяють вивченню попиту.</a:t>
          </a:r>
          <a:endParaRPr lang="ru-RU" dirty="0"/>
        </a:p>
      </dgm:t>
    </dgm:pt>
    <dgm:pt modelId="{BC345FFF-BF54-4969-B50F-488FAEBCBD19}" type="parTrans" cxnId="{E05833A6-DFF0-4843-9E2D-96685A367097}">
      <dgm:prSet/>
      <dgm:spPr/>
      <dgm:t>
        <a:bodyPr/>
        <a:lstStyle/>
        <a:p>
          <a:endParaRPr lang="ru-RU"/>
        </a:p>
      </dgm:t>
    </dgm:pt>
    <dgm:pt modelId="{C2C6E30B-8C5F-46C1-8C72-2E738D61285C}" type="sibTrans" cxnId="{E05833A6-DFF0-4843-9E2D-96685A367097}">
      <dgm:prSet/>
      <dgm:spPr/>
      <dgm:t>
        <a:bodyPr/>
        <a:lstStyle/>
        <a:p>
          <a:endParaRPr lang="ru-RU"/>
        </a:p>
      </dgm:t>
    </dgm:pt>
    <dgm:pt modelId="{29647C24-5242-4C64-9A69-C29A123E1267}" type="pres">
      <dgm:prSet presAssocID="{076D2119-AD88-4B23-AF5A-9118801B84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57D6F2C-EA72-4E68-A222-44B3ED069A09}" type="pres">
      <dgm:prSet presAssocID="{41C6C615-752A-4326-B6F8-27943B2874D4}" presName="compositeNode" presStyleCnt="0">
        <dgm:presLayoutVars>
          <dgm:bulletEnabled val="1"/>
        </dgm:presLayoutVars>
      </dgm:prSet>
      <dgm:spPr/>
    </dgm:pt>
    <dgm:pt modelId="{1AABE0FF-E30C-4F43-8A2E-C6BE838CF14E}" type="pres">
      <dgm:prSet presAssocID="{41C6C615-752A-4326-B6F8-27943B2874D4}" presName="bgRect" presStyleLbl="node1" presStyleIdx="0" presStyleCnt="3"/>
      <dgm:spPr/>
      <dgm:t>
        <a:bodyPr/>
        <a:lstStyle/>
        <a:p>
          <a:endParaRPr lang="ru-RU"/>
        </a:p>
      </dgm:t>
    </dgm:pt>
    <dgm:pt modelId="{08CC19B7-FC13-4DAD-AAD1-1ECAAF3BCEC9}" type="pres">
      <dgm:prSet presAssocID="{41C6C615-752A-4326-B6F8-27943B2874D4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D193F-7611-4FFA-A338-DF99E38389CB}" type="pres">
      <dgm:prSet presAssocID="{41C6C615-752A-4326-B6F8-27943B2874D4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0496CE-DD3B-46A7-866C-76C29D947CEE}" type="pres">
      <dgm:prSet presAssocID="{91E7A409-07A3-4E1A-891D-BD6BDA11EE84}" presName="hSp" presStyleCnt="0"/>
      <dgm:spPr/>
    </dgm:pt>
    <dgm:pt modelId="{BFA79A5A-B16A-4A09-AC5A-1D02C491CA79}" type="pres">
      <dgm:prSet presAssocID="{91E7A409-07A3-4E1A-891D-BD6BDA11EE84}" presName="vProcSp" presStyleCnt="0"/>
      <dgm:spPr/>
    </dgm:pt>
    <dgm:pt modelId="{96E9C58B-8EE2-45CC-8D8C-ACD2A455E8C3}" type="pres">
      <dgm:prSet presAssocID="{91E7A409-07A3-4E1A-891D-BD6BDA11EE84}" presName="vSp1" presStyleCnt="0"/>
      <dgm:spPr/>
    </dgm:pt>
    <dgm:pt modelId="{D54F74E5-AF64-43B9-AACD-0F1C5027CDF0}" type="pres">
      <dgm:prSet presAssocID="{91E7A409-07A3-4E1A-891D-BD6BDA11EE84}" presName="simulatedConn" presStyleLbl="solidFgAcc1" presStyleIdx="0" presStyleCnt="2"/>
      <dgm:spPr/>
    </dgm:pt>
    <dgm:pt modelId="{0B73B29E-7CEB-4FDA-A440-7DACB0F9FEF3}" type="pres">
      <dgm:prSet presAssocID="{91E7A409-07A3-4E1A-891D-BD6BDA11EE84}" presName="vSp2" presStyleCnt="0"/>
      <dgm:spPr/>
    </dgm:pt>
    <dgm:pt modelId="{3EC09DAF-0BCB-45C7-AE52-BF169359A792}" type="pres">
      <dgm:prSet presAssocID="{91E7A409-07A3-4E1A-891D-BD6BDA11EE84}" presName="sibTrans" presStyleCnt="0"/>
      <dgm:spPr/>
    </dgm:pt>
    <dgm:pt modelId="{2414BD5D-E5E5-43EE-BDAF-F9ADBCFA213A}" type="pres">
      <dgm:prSet presAssocID="{80C564C3-7354-45A2-8436-AA8816D90DEA}" presName="compositeNode" presStyleCnt="0">
        <dgm:presLayoutVars>
          <dgm:bulletEnabled val="1"/>
        </dgm:presLayoutVars>
      </dgm:prSet>
      <dgm:spPr/>
    </dgm:pt>
    <dgm:pt modelId="{1C8A3AEB-3868-4F86-BDD9-FB7ACAF1E65F}" type="pres">
      <dgm:prSet presAssocID="{80C564C3-7354-45A2-8436-AA8816D90DEA}" presName="bgRect" presStyleLbl="node1" presStyleIdx="1" presStyleCnt="3"/>
      <dgm:spPr/>
      <dgm:t>
        <a:bodyPr/>
        <a:lstStyle/>
        <a:p>
          <a:endParaRPr lang="ru-RU"/>
        </a:p>
      </dgm:t>
    </dgm:pt>
    <dgm:pt modelId="{97CF00BD-B1B7-4D38-8F59-952147B7A1CC}" type="pres">
      <dgm:prSet presAssocID="{80C564C3-7354-45A2-8436-AA8816D90DEA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C133EE-60A0-48F3-96BE-8907966CAF5F}" type="pres">
      <dgm:prSet presAssocID="{80C564C3-7354-45A2-8436-AA8816D90DEA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D584F3-505F-4146-BE25-1888E2A3D7D2}" type="pres">
      <dgm:prSet presAssocID="{8F3993EC-6B0A-4B39-A528-9E3DF970357D}" presName="hSp" presStyleCnt="0"/>
      <dgm:spPr/>
    </dgm:pt>
    <dgm:pt modelId="{75545928-9AB8-4EB4-A7D3-17E261210F64}" type="pres">
      <dgm:prSet presAssocID="{8F3993EC-6B0A-4B39-A528-9E3DF970357D}" presName="vProcSp" presStyleCnt="0"/>
      <dgm:spPr/>
    </dgm:pt>
    <dgm:pt modelId="{D28204F5-0F09-4DBE-AE98-6AEB73403725}" type="pres">
      <dgm:prSet presAssocID="{8F3993EC-6B0A-4B39-A528-9E3DF970357D}" presName="vSp1" presStyleCnt="0"/>
      <dgm:spPr/>
    </dgm:pt>
    <dgm:pt modelId="{5B57B815-995F-4260-9EF3-534FA2F25C19}" type="pres">
      <dgm:prSet presAssocID="{8F3993EC-6B0A-4B39-A528-9E3DF970357D}" presName="simulatedConn" presStyleLbl="solidFgAcc1" presStyleIdx="1" presStyleCnt="2"/>
      <dgm:spPr/>
    </dgm:pt>
    <dgm:pt modelId="{A496DFB7-578E-43A0-8237-F48FCC7DAABE}" type="pres">
      <dgm:prSet presAssocID="{8F3993EC-6B0A-4B39-A528-9E3DF970357D}" presName="vSp2" presStyleCnt="0"/>
      <dgm:spPr/>
    </dgm:pt>
    <dgm:pt modelId="{9FCB6973-470F-42A3-B545-72596C613EC6}" type="pres">
      <dgm:prSet presAssocID="{8F3993EC-6B0A-4B39-A528-9E3DF970357D}" presName="sibTrans" presStyleCnt="0"/>
      <dgm:spPr/>
    </dgm:pt>
    <dgm:pt modelId="{E6BF8337-99F6-4054-A4C8-98A9B35118C0}" type="pres">
      <dgm:prSet presAssocID="{0E26C451-DE45-44B1-BCB2-40FD748900A8}" presName="compositeNode" presStyleCnt="0">
        <dgm:presLayoutVars>
          <dgm:bulletEnabled val="1"/>
        </dgm:presLayoutVars>
      </dgm:prSet>
      <dgm:spPr/>
    </dgm:pt>
    <dgm:pt modelId="{2594715E-FA8E-4C2F-B225-429AEE6B2BD7}" type="pres">
      <dgm:prSet presAssocID="{0E26C451-DE45-44B1-BCB2-40FD748900A8}" presName="bgRect" presStyleLbl="node1" presStyleIdx="2" presStyleCnt="3"/>
      <dgm:spPr/>
      <dgm:t>
        <a:bodyPr/>
        <a:lstStyle/>
        <a:p>
          <a:endParaRPr lang="ru-RU"/>
        </a:p>
      </dgm:t>
    </dgm:pt>
    <dgm:pt modelId="{A61447D8-3170-4D4C-AAFB-0404E8FFF5C9}" type="pres">
      <dgm:prSet presAssocID="{0E26C451-DE45-44B1-BCB2-40FD748900A8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0BD2B2-F4E5-4916-A1EF-58C34FC3A964}" type="pres">
      <dgm:prSet presAssocID="{0E26C451-DE45-44B1-BCB2-40FD748900A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5833A6-DFF0-4843-9E2D-96685A367097}" srcId="{0E26C451-DE45-44B1-BCB2-40FD748900A8}" destId="{09D579DC-E3C3-4675-B48C-E6E16E2C8E58}" srcOrd="0" destOrd="0" parTransId="{BC345FFF-BF54-4969-B50F-488FAEBCBD19}" sibTransId="{C2C6E30B-8C5F-46C1-8C72-2E738D61285C}"/>
    <dgm:cxn modelId="{351E3FAD-31B3-48B1-9F48-FB63B82EA918}" type="presOf" srcId="{80C564C3-7354-45A2-8436-AA8816D90DEA}" destId="{97CF00BD-B1B7-4D38-8F59-952147B7A1CC}" srcOrd="1" destOrd="0" presId="urn:microsoft.com/office/officeart/2005/8/layout/hProcess7"/>
    <dgm:cxn modelId="{18EDEF44-3A16-4B94-ACFB-B3E4297F0F64}" srcId="{076D2119-AD88-4B23-AF5A-9118801B845A}" destId="{80C564C3-7354-45A2-8436-AA8816D90DEA}" srcOrd="1" destOrd="0" parTransId="{C7626810-89C3-47AB-8D24-391FCB730FF3}" sibTransId="{8F3993EC-6B0A-4B39-A528-9E3DF970357D}"/>
    <dgm:cxn modelId="{E4682A78-C5FC-4CEE-90B9-A191A626B2AD}" type="presOf" srcId="{41C6C615-752A-4326-B6F8-27943B2874D4}" destId="{1AABE0FF-E30C-4F43-8A2E-C6BE838CF14E}" srcOrd="0" destOrd="0" presId="urn:microsoft.com/office/officeart/2005/8/layout/hProcess7"/>
    <dgm:cxn modelId="{87B245D1-10A6-41AC-884C-79AAE2FB8FC9}" type="presOf" srcId="{80C564C3-7354-45A2-8436-AA8816D90DEA}" destId="{1C8A3AEB-3868-4F86-BDD9-FB7ACAF1E65F}" srcOrd="0" destOrd="0" presId="urn:microsoft.com/office/officeart/2005/8/layout/hProcess7"/>
    <dgm:cxn modelId="{7F7B5361-F02A-4451-91D7-019FCE189176}" srcId="{80C564C3-7354-45A2-8436-AA8816D90DEA}" destId="{00893DC2-6DD2-4F32-829C-466EADDFDDBD}" srcOrd="0" destOrd="0" parTransId="{5C2B3BA3-6DA1-49EB-92F7-87B09ED72373}" sibTransId="{EBB7F740-E743-4676-8504-B82CD8A779DF}"/>
    <dgm:cxn modelId="{6D4FBA79-EBA1-45EF-953D-ACFC71B340C4}" type="presOf" srcId="{00893DC2-6DD2-4F32-829C-466EADDFDDBD}" destId="{4AC133EE-60A0-48F3-96BE-8907966CAF5F}" srcOrd="0" destOrd="0" presId="urn:microsoft.com/office/officeart/2005/8/layout/hProcess7"/>
    <dgm:cxn modelId="{4E981B52-7980-48B7-8F5C-8D56A247BD89}" srcId="{076D2119-AD88-4B23-AF5A-9118801B845A}" destId="{41C6C615-752A-4326-B6F8-27943B2874D4}" srcOrd="0" destOrd="0" parTransId="{7C2B4119-64E1-438D-9843-6EE04B9B0FFA}" sibTransId="{91E7A409-07A3-4E1A-891D-BD6BDA11EE84}"/>
    <dgm:cxn modelId="{4CBFE666-89B6-4DEB-ADD3-59640E14BA95}" type="presOf" srcId="{0E26C451-DE45-44B1-BCB2-40FD748900A8}" destId="{A61447D8-3170-4D4C-AAFB-0404E8FFF5C9}" srcOrd="1" destOrd="0" presId="urn:microsoft.com/office/officeart/2005/8/layout/hProcess7"/>
    <dgm:cxn modelId="{5B35382A-0030-428A-AAD0-B64FACD1E8D7}" type="presOf" srcId="{0E26C451-DE45-44B1-BCB2-40FD748900A8}" destId="{2594715E-FA8E-4C2F-B225-429AEE6B2BD7}" srcOrd="0" destOrd="0" presId="urn:microsoft.com/office/officeart/2005/8/layout/hProcess7"/>
    <dgm:cxn modelId="{6EB402E0-F786-4C2E-8861-6AE43CC512E7}" srcId="{076D2119-AD88-4B23-AF5A-9118801B845A}" destId="{0E26C451-DE45-44B1-BCB2-40FD748900A8}" srcOrd="2" destOrd="0" parTransId="{825DFE23-CB1F-4184-84AF-8D81FCD110D9}" sibTransId="{6CF24CAC-CE81-4ED1-96E1-4007FD1FC31D}"/>
    <dgm:cxn modelId="{2D9F893E-5765-45B1-A778-BAF526CD0207}" srcId="{41C6C615-752A-4326-B6F8-27943B2874D4}" destId="{634789BC-8A37-4FB4-B549-2D5265FE390D}" srcOrd="0" destOrd="0" parTransId="{9BF4386F-9B58-4E12-8B50-DD10A871B452}" sibTransId="{EBA17FDA-1630-4A8E-BAAE-BF5AAB0F22C2}"/>
    <dgm:cxn modelId="{AFDC5CD6-4CC1-4594-B425-4C14D87AD2F6}" type="presOf" srcId="{09D579DC-E3C3-4675-B48C-E6E16E2C8E58}" destId="{F50BD2B2-F4E5-4916-A1EF-58C34FC3A964}" srcOrd="0" destOrd="0" presId="urn:microsoft.com/office/officeart/2005/8/layout/hProcess7"/>
    <dgm:cxn modelId="{46EEF90A-47A9-474C-8E29-C892DB1E61F6}" type="presOf" srcId="{634789BC-8A37-4FB4-B549-2D5265FE390D}" destId="{168D193F-7611-4FFA-A338-DF99E38389CB}" srcOrd="0" destOrd="0" presId="urn:microsoft.com/office/officeart/2005/8/layout/hProcess7"/>
    <dgm:cxn modelId="{EDF569D5-98F1-4E84-B8F0-D8B70BB0A5C6}" type="presOf" srcId="{41C6C615-752A-4326-B6F8-27943B2874D4}" destId="{08CC19B7-FC13-4DAD-AAD1-1ECAAF3BCEC9}" srcOrd="1" destOrd="0" presId="urn:microsoft.com/office/officeart/2005/8/layout/hProcess7"/>
    <dgm:cxn modelId="{0BE05ABC-A31B-43EE-BDA3-D60352AC5FFE}" type="presOf" srcId="{076D2119-AD88-4B23-AF5A-9118801B845A}" destId="{29647C24-5242-4C64-9A69-C29A123E1267}" srcOrd="0" destOrd="0" presId="urn:microsoft.com/office/officeart/2005/8/layout/hProcess7"/>
    <dgm:cxn modelId="{0B99F6A0-5735-4D97-95CB-211D2AE47F0C}" type="presParOf" srcId="{29647C24-5242-4C64-9A69-C29A123E1267}" destId="{057D6F2C-EA72-4E68-A222-44B3ED069A09}" srcOrd="0" destOrd="0" presId="urn:microsoft.com/office/officeart/2005/8/layout/hProcess7"/>
    <dgm:cxn modelId="{3D419F40-A187-4A04-AA95-689626CE58DF}" type="presParOf" srcId="{057D6F2C-EA72-4E68-A222-44B3ED069A09}" destId="{1AABE0FF-E30C-4F43-8A2E-C6BE838CF14E}" srcOrd="0" destOrd="0" presId="urn:microsoft.com/office/officeart/2005/8/layout/hProcess7"/>
    <dgm:cxn modelId="{4B1D0811-C812-4DF1-8740-E995A53CAB69}" type="presParOf" srcId="{057D6F2C-EA72-4E68-A222-44B3ED069A09}" destId="{08CC19B7-FC13-4DAD-AAD1-1ECAAF3BCEC9}" srcOrd="1" destOrd="0" presId="urn:microsoft.com/office/officeart/2005/8/layout/hProcess7"/>
    <dgm:cxn modelId="{16FD37F9-9061-4DEB-9C78-9ED61F867D76}" type="presParOf" srcId="{057D6F2C-EA72-4E68-A222-44B3ED069A09}" destId="{168D193F-7611-4FFA-A338-DF99E38389CB}" srcOrd="2" destOrd="0" presId="urn:microsoft.com/office/officeart/2005/8/layout/hProcess7"/>
    <dgm:cxn modelId="{AE53DFEF-F547-4FA6-81DF-2A0CCFE4C192}" type="presParOf" srcId="{29647C24-5242-4C64-9A69-C29A123E1267}" destId="{440496CE-DD3B-46A7-866C-76C29D947CEE}" srcOrd="1" destOrd="0" presId="urn:microsoft.com/office/officeart/2005/8/layout/hProcess7"/>
    <dgm:cxn modelId="{33FB8BB8-C31D-436C-9CEA-02DDC100F2A5}" type="presParOf" srcId="{29647C24-5242-4C64-9A69-C29A123E1267}" destId="{BFA79A5A-B16A-4A09-AC5A-1D02C491CA79}" srcOrd="2" destOrd="0" presId="urn:microsoft.com/office/officeart/2005/8/layout/hProcess7"/>
    <dgm:cxn modelId="{A405B9FA-3D80-4BA2-9270-6DD36FAE0FF9}" type="presParOf" srcId="{BFA79A5A-B16A-4A09-AC5A-1D02C491CA79}" destId="{96E9C58B-8EE2-45CC-8D8C-ACD2A455E8C3}" srcOrd="0" destOrd="0" presId="urn:microsoft.com/office/officeart/2005/8/layout/hProcess7"/>
    <dgm:cxn modelId="{BC65FB4B-616B-473B-8A18-F947A133789C}" type="presParOf" srcId="{BFA79A5A-B16A-4A09-AC5A-1D02C491CA79}" destId="{D54F74E5-AF64-43B9-AACD-0F1C5027CDF0}" srcOrd="1" destOrd="0" presId="urn:microsoft.com/office/officeart/2005/8/layout/hProcess7"/>
    <dgm:cxn modelId="{6D8710B0-B4FE-4452-BDC8-AF789199FCB6}" type="presParOf" srcId="{BFA79A5A-B16A-4A09-AC5A-1D02C491CA79}" destId="{0B73B29E-7CEB-4FDA-A440-7DACB0F9FEF3}" srcOrd="2" destOrd="0" presId="urn:microsoft.com/office/officeart/2005/8/layout/hProcess7"/>
    <dgm:cxn modelId="{2B419B88-FF6C-4CC6-BB8E-0EB29E8E5300}" type="presParOf" srcId="{29647C24-5242-4C64-9A69-C29A123E1267}" destId="{3EC09DAF-0BCB-45C7-AE52-BF169359A792}" srcOrd="3" destOrd="0" presId="urn:microsoft.com/office/officeart/2005/8/layout/hProcess7"/>
    <dgm:cxn modelId="{26BD3D42-AA54-4680-85D3-6F2DCD8C0BF8}" type="presParOf" srcId="{29647C24-5242-4C64-9A69-C29A123E1267}" destId="{2414BD5D-E5E5-43EE-BDAF-F9ADBCFA213A}" srcOrd="4" destOrd="0" presId="urn:microsoft.com/office/officeart/2005/8/layout/hProcess7"/>
    <dgm:cxn modelId="{3C3EBC79-B427-489B-9365-ECCEA0C1EADD}" type="presParOf" srcId="{2414BD5D-E5E5-43EE-BDAF-F9ADBCFA213A}" destId="{1C8A3AEB-3868-4F86-BDD9-FB7ACAF1E65F}" srcOrd="0" destOrd="0" presId="urn:microsoft.com/office/officeart/2005/8/layout/hProcess7"/>
    <dgm:cxn modelId="{4C29E28E-9E9D-4AC0-90D9-DBFD355AD4DD}" type="presParOf" srcId="{2414BD5D-E5E5-43EE-BDAF-F9ADBCFA213A}" destId="{97CF00BD-B1B7-4D38-8F59-952147B7A1CC}" srcOrd="1" destOrd="0" presId="urn:microsoft.com/office/officeart/2005/8/layout/hProcess7"/>
    <dgm:cxn modelId="{800E410D-40AF-456A-B096-E8DAC2B652E4}" type="presParOf" srcId="{2414BD5D-E5E5-43EE-BDAF-F9ADBCFA213A}" destId="{4AC133EE-60A0-48F3-96BE-8907966CAF5F}" srcOrd="2" destOrd="0" presId="urn:microsoft.com/office/officeart/2005/8/layout/hProcess7"/>
    <dgm:cxn modelId="{881AD897-E35E-4BC5-9E0D-93887188F406}" type="presParOf" srcId="{29647C24-5242-4C64-9A69-C29A123E1267}" destId="{5DD584F3-505F-4146-BE25-1888E2A3D7D2}" srcOrd="5" destOrd="0" presId="urn:microsoft.com/office/officeart/2005/8/layout/hProcess7"/>
    <dgm:cxn modelId="{93F0880C-5CDE-4D23-A5F4-5B9285388061}" type="presParOf" srcId="{29647C24-5242-4C64-9A69-C29A123E1267}" destId="{75545928-9AB8-4EB4-A7D3-17E261210F64}" srcOrd="6" destOrd="0" presId="urn:microsoft.com/office/officeart/2005/8/layout/hProcess7"/>
    <dgm:cxn modelId="{704E802C-EA61-4F9C-846E-940B2CFC739E}" type="presParOf" srcId="{75545928-9AB8-4EB4-A7D3-17E261210F64}" destId="{D28204F5-0F09-4DBE-AE98-6AEB73403725}" srcOrd="0" destOrd="0" presId="urn:microsoft.com/office/officeart/2005/8/layout/hProcess7"/>
    <dgm:cxn modelId="{8AF9CACE-C7D5-4BA6-BE4C-5FB7BF6C8521}" type="presParOf" srcId="{75545928-9AB8-4EB4-A7D3-17E261210F64}" destId="{5B57B815-995F-4260-9EF3-534FA2F25C19}" srcOrd="1" destOrd="0" presId="urn:microsoft.com/office/officeart/2005/8/layout/hProcess7"/>
    <dgm:cxn modelId="{ECACE79E-4455-4A00-A0B5-FFAC9D851509}" type="presParOf" srcId="{75545928-9AB8-4EB4-A7D3-17E261210F64}" destId="{A496DFB7-578E-43A0-8237-F48FCC7DAABE}" srcOrd="2" destOrd="0" presId="urn:microsoft.com/office/officeart/2005/8/layout/hProcess7"/>
    <dgm:cxn modelId="{F76B3DC9-5D78-4CF3-AFAF-2F3C1D138ADB}" type="presParOf" srcId="{29647C24-5242-4C64-9A69-C29A123E1267}" destId="{9FCB6973-470F-42A3-B545-72596C613EC6}" srcOrd="7" destOrd="0" presId="urn:microsoft.com/office/officeart/2005/8/layout/hProcess7"/>
    <dgm:cxn modelId="{41F8F187-622E-448D-90ED-526C33C98868}" type="presParOf" srcId="{29647C24-5242-4C64-9A69-C29A123E1267}" destId="{E6BF8337-99F6-4054-A4C8-98A9B35118C0}" srcOrd="8" destOrd="0" presId="urn:microsoft.com/office/officeart/2005/8/layout/hProcess7"/>
    <dgm:cxn modelId="{D9E4AA0F-B30A-4862-BD3F-1BD65B1042A9}" type="presParOf" srcId="{E6BF8337-99F6-4054-A4C8-98A9B35118C0}" destId="{2594715E-FA8E-4C2F-B225-429AEE6B2BD7}" srcOrd="0" destOrd="0" presId="urn:microsoft.com/office/officeart/2005/8/layout/hProcess7"/>
    <dgm:cxn modelId="{ABF488CD-F96A-419D-884C-2DA168C8D682}" type="presParOf" srcId="{E6BF8337-99F6-4054-A4C8-98A9B35118C0}" destId="{A61447D8-3170-4D4C-AAFB-0404E8FFF5C9}" srcOrd="1" destOrd="0" presId="urn:microsoft.com/office/officeart/2005/8/layout/hProcess7"/>
    <dgm:cxn modelId="{1E909740-1C1D-4B89-A911-22570815645B}" type="presParOf" srcId="{E6BF8337-99F6-4054-A4C8-98A9B35118C0}" destId="{F50BD2B2-F4E5-4916-A1EF-58C34FC3A964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2C2E78-CCCA-44AC-B7A0-3326D568D879}" type="doc">
      <dgm:prSet loTypeId="urn:microsoft.com/office/officeart/2005/8/layout/vList3" loCatId="list" qsTypeId="urn:microsoft.com/office/officeart/2005/8/quickstyle/3d1" qsCatId="3D" csTypeId="urn:microsoft.com/office/officeart/2005/8/colors/colorful5" csCatId="colorful" phldr="1"/>
      <dgm:spPr/>
    </dgm:pt>
    <dgm:pt modelId="{7DE28FE8-6A51-4BD5-BC36-BBAC0824E780}">
      <dgm:prSet phldrT="[Текст]"/>
      <dgm:spPr/>
      <dgm:t>
        <a:bodyPr/>
        <a:lstStyle/>
        <a:p>
          <a:r>
            <a:rPr lang="uk-UA" dirty="0" smtClean="0"/>
            <a:t>У Франції, наприклад,такі центри є як на регіональному, так і на загальнодержавному рівні. </a:t>
          </a:r>
        </a:p>
        <a:p>
          <a:r>
            <a:rPr lang="uk-UA" dirty="0" smtClean="0"/>
            <a:t>Організація, що надає логістичні послуги у Франції такою  є </a:t>
          </a:r>
          <a:r>
            <a:rPr lang="uk-UA" dirty="0" err="1" smtClean="0"/>
            <a:t>Koening</a:t>
          </a:r>
          <a:r>
            <a:rPr lang="uk-UA" dirty="0" smtClean="0"/>
            <a:t> </a:t>
          </a:r>
          <a:r>
            <a:rPr lang="uk-UA" dirty="0" err="1" smtClean="0"/>
            <a:t>Service</a:t>
          </a:r>
          <a:r>
            <a:rPr lang="uk-UA" dirty="0" smtClean="0"/>
            <a:t> </a:t>
          </a:r>
          <a:r>
            <a:rPr lang="uk-UA" dirty="0" err="1" smtClean="0"/>
            <a:t>Logistiques</a:t>
          </a:r>
          <a:r>
            <a:rPr lang="uk-UA" dirty="0" smtClean="0"/>
            <a:t>, у якій 250службовців. Вона надає послуги з будь-якої логістичної операції,пов'язаної з процесом перевезення: виконує митні формальності, гарантує швидкість доставки та збереження вантажу. </a:t>
          </a:r>
          <a:endParaRPr lang="ru-RU" dirty="0"/>
        </a:p>
      </dgm:t>
    </dgm:pt>
    <dgm:pt modelId="{F596691C-FA40-46D7-A1AB-D8250E60822C}" type="parTrans" cxnId="{61FC5A9E-5E97-48AC-AC8D-D26312FA0F67}">
      <dgm:prSet/>
      <dgm:spPr/>
      <dgm:t>
        <a:bodyPr/>
        <a:lstStyle/>
        <a:p>
          <a:endParaRPr lang="ru-RU"/>
        </a:p>
      </dgm:t>
    </dgm:pt>
    <dgm:pt modelId="{7E367601-E490-4768-9E24-992A7D4BB24D}" type="sibTrans" cxnId="{61FC5A9E-5E97-48AC-AC8D-D26312FA0F67}">
      <dgm:prSet/>
      <dgm:spPr/>
      <dgm:t>
        <a:bodyPr/>
        <a:lstStyle/>
        <a:p>
          <a:endParaRPr lang="ru-RU"/>
        </a:p>
      </dgm:t>
    </dgm:pt>
    <dgm:pt modelId="{C2BA5142-886C-4204-BBD7-CB2400771AA9}">
      <dgm:prSet phldrT="[Текст]"/>
      <dgm:spPr/>
      <dgm:t>
        <a:bodyPr/>
        <a:lstStyle/>
        <a:p>
          <a:r>
            <a:rPr lang="uk-UA" dirty="0" smtClean="0"/>
            <a:t>Генерацією ідей щодо обміну досвідом з визначення наукових та практичних підходів у стратегії і тактиці логістики в розвинених країнах займаються національні та міжнародні спеціалізовані товариства й асоціації, що об'єднують промислові фірми та наукові організації. Подібні об'єднання мають свої дослідницькі центри з добре поставленою методикою аналізу ситуації в промисловості, консультативні відділи, банки інформації, навчальні центри. </a:t>
          </a:r>
        </a:p>
        <a:p>
          <a:r>
            <a:rPr lang="uk-UA" dirty="0" smtClean="0"/>
            <a:t>На залізницях розвинених країн існують також транспортні організації, що надають логістичні послуги, наприклад, організації з експедиторської діяльності, що несуть відповідальність за доставку вантажу, в тому числі за змішані перевезення. </a:t>
          </a:r>
          <a:endParaRPr lang="ru-RU" dirty="0"/>
        </a:p>
      </dgm:t>
    </dgm:pt>
    <dgm:pt modelId="{124FA19A-EBB2-44EB-A093-3E5F66AA88F5}" type="parTrans" cxnId="{33FC0948-C7F4-42BB-BF49-00E303E2F8E0}">
      <dgm:prSet/>
      <dgm:spPr/>
      <dgm:t>
        <a:bodyPr/>
        <a:lstStyle/>
        <a:p>
          <a:endParaRPr lang="ru-RU"/>
        </a:p>
      </dgm:t>
    </dgm:pt>
    <dgm:pt modelId="{FD6C239F-45BC-4700-95C3-A012AE5DE07D}" type="sibTrans" cxnId="{33FC0948-C7F4-42BB-BF49-00E303E2F8E0}">
      <dgm:prSet/>
      <dgm:spPr/>
      <dgm:t>
        <a:bodyPr/>
        <a:lstStyle/>
        <a:p>
          <a:endParaRPr lang="ru-RU"/>
        </a:p>
      </dgm:t>
    </dgm:pt>
    <dgm:pt modelId="{177BAB45-3E14-400D-8F6D-64DE36350074}" type="pres">
      <dgm:prSet presAssocID="{862C2E78-CCCA-44AC-B7A0-3326D568D879}" presName="linearFlow" presStyleCnt="0">
        <dgm:presLayoutVars>
          <dgm:dir/>
          <dgm:resizeHandles val="exact"/>
        </dgm:presLayoutVars>
      </dgm:prSet>
      <dgm:spPr/>
    </dgm:pt>
    <dgm:pt modelId="{A464A2E7-7189-4D9C-ACDB-3CF473D7CE76}" type="pres">
      <dgm:prSet presAssocID="{7DE28FE8-6A51-4BD5-BC36-BBAC0824E780}" presName="composite" presStyleCnt="0"/>
      <dgm:spPr/>
    </dgm:pt>
    <dgm:pt modelId="{B62AB450-21EC-4401-8C3C-CEEB6F0541EF}" type="pres">
      <dgm:prSet presAssocID="{7DE28FE8-6A51-4BD5-BC36-BBAC0824E780}" presName="imgShp" presStyleLbl="fgImgPlace1" presStyleIdx="0" presStyleCnt="2" custLinFactNeighborY="787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D715E87F-8665-4D03-A156-647C5DC845E3}" type="pres">
      <dgm:prSet presAssocID="{7DE28FE8-6A51-4BD5-BC36-BBAC0824E780}" presName="txShp" presStyleLbl="node1" presStyleIdx="0" presStyleCnt="2" custLinFactNeighborY="7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81EE58-2FA7-4F50-90BB-F2A04B18836E}" type="pres">
      <dgm:prSet presAssocID="{7E367601-E490-4768-9E24-992A7D4BB24D}" presName="spacing" presStyleCnt="0"/>
      <dgm:spPr/>
    </dgm:pt>
    <dgm:pt modelId="{AC999356-AEA9-4D68-A66B-F869ED227082}" type="pres">
      <dgm:prSet presAssocID="{C2BA5142-886C-4204-BBD7-CB2400771AA9}" presName="composite" presStyleCnt="0"/>
      <dgm:spPr/>
    </dgm:pt>
    <dgm:pt modelId="{5A7DCBB1-607A-417C-9839-0AFD02FDECFD}" type="pres">
      <dgm:prSet presAssocID="{C2BA5142-886C-4204-BBD7-CB2400771AA9}" presName="imgShp" presStyleLbl="f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</dgm:pt>
    <dgm:pt modelId="{09E4C91B-EAA7-4DF1-ACFD-F67511C9C0A1}" type="pres">
      <dgm:prSet presAssocID="{C2BA5142-886C-4204-BBD7-CB2400771AA9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792F45-CB28-4D1C-9319-00AC8CAF7ECA}" type="presOf" srcId="{7DE28FE8-6A51-4BD5-BC36-BBAC0824E780}" destId="{D715E87F-8665-4D03-A156-647C5DC845E3}" srcOrd="0" destOrd="0" presId="urn:microsoft.com/office/officeart/2005/8/layout/vList3"/>
    <dgm:cxn modelId="{61FC5A9E-5E97-48AC-AC8D-D26312FA0F67}" srcId="{862C2E78-CCCA-44AC-B7A0-3326D568D879}" destId="{7DE28FE8-6A51-4BD5-BC36-BBAC0824E780}" srcOrd="0" destOrd="0" parTransId="{F596691C-FA40-46D7-A1AB-D8250E60822C}" sibTransId="{7E367601-E490-4768-9E24-992A7D4BB24D}"/>
    <dgm:cxn modelId="{84D028E4-6413-4CE3-B4A9-426607C51FEC}" type="presOf" srcId="{862C2E78-CCCA-44AC-B7A0-3326D568D879}" destId="{177BAB45-3E14-400D-8F6D-64DE36350074}" srcOrd="0" destOrd="0" presId="urn:microsoft.com/office/officeart/2005/8/layout/vList3"/>
    <dgm:cxn modelId="{33FC0948-C7F4-42BB-BF49-00E303E2F8E0}" srcId="{862C2E78-CCCA-44AC-B7A0-3326D568D879}" destId="{C2BA5142-886C-4204-BBD7-CB2400771AA9}" srcOrd="1" destOrd="0" parTransId="{124FA19A-EBB2-44EB-A093-3E5F66AA88F5}" sibTransId="{FD6C239F-45BC-4700-95C3-A012AE5DE07D}"/>
    <dgm:cxn modelId="{4A36146D-910D-4177-8512-CA7EB6C65399}" type="presOf" srcId="{C2BA5142-886C-4204-BBD7-CB2400771AA9}" destId="{09E4C91B-EAA7-4DF1-ACFD-F67511C9C0A1}" srcOrd="0" destOrd="0" presId="urn:microsoft.com/office/officeart/2005/8/layout/vList3"/>
    <dgm:cxn modelId="{231715A4-74B0-4985-9A2B-09A6715DE579}" type="presParOf" srcId="{177BAB45-3E14-400D-8F6D-64DE36350074}" destId="{A464A2E7-7189-4D9C-ACDB-3CF473D7CE76}" srcOrd="0" destOrd="0" presId="urn:microsoft.com/office/officeart/2005/8/layout/vList3"/>
    <dgm:cxn modelId="{9C349E57-8459-455E-98BE-207702E652A5}" type="presParOf" srcId="{A464A2E7-7189-4D9C-ACDB-3CF473D7CE76}" destId="{B62AB450-21EC-4401-8C3C-CEEB6F0541EF}" srcOrd="0" destOrd="0" presId="urn:microsoft.com/office/officeart/2005/8/layout/vList3"/>
    <dgm:cxn modelId="{B3405175-C9D4-4847-BFCD-06EF46C38CE0}" type="presParOf" srcId="{A464A2E7-7189-4D9C-ACDB-3CF473D7CE76}" destId="{D715E87F-8665-4D03-A156-647C5DC845E3}" srcOrd="1" destOrd="0" presId="urn:microsoft.com/office/officeart/2005/8/layout/vList3"/>
    <dgm:cxn modelId="{1B73FC25-41E8-4CF4-B1EE-3D695DD71FB8}" type="presParOf" srcId="{177BAB45-3E14-400D-8F6D-64DE36350074}" destId="{BB81EE58-2FA7-4F50-90BB-F2A04B18836E}" srcOrd="1" destOrd="0" presId="urn:microsoft.com/office/officeart/2005/8/layout/vList3"/>
    <dgm:cxn modelId="{858B2B08-D426-49D3-B669-D0C09FAFE7D2}" type="presParOf" srcId="{177BAB45-3E14-400D-8F6D-64DE36350074}" destId="{AC999356-AEA9-4D68-A66B-F869ED227082}" srcOrd="2" destOrd="0" presId="urn:microsoft.com/office/officeart/2005/8/layout/vList3"/>
    <dgm:cxn modelId="{83E98EF5-CCE1-484E-96A5-51E868EAA13E}" type="presParOf" srcId="{AC999356-AEA9-4D68-A66B-F869ED227082}" destId="{5A7DCBB1-607A-417C-9839-0AFD02FDECFD}" srcOrd="0" destOrd="0" presId="urn:microsoft.com/office/officeart/2005/8/layout/vList3"/>
    <dgm:cxn modelId="{0C4789A2-3FC7-4F96-8C6A-5A59D45BD68D}" type="presParOf" srcId="{AC999356-AEA9-4D68-A66B-F869ED227082}" destId="{09E4C91B-EAA7-4DF1-ACFD-F67511C9C0A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A7AA9D-CED7-4775-B6B9-39D9B35854B9}" type="doc">
      <dgm:prSet loTypeId="urn:microsoft.com/office/officeart/2008/layout/PictureStrips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E6CA6B0-A30B-4F23-9AE3-9293E47A61AA}">
      <dgm:prSet phldrT="[Текст]"/>
      <dgm:spPr/>
      <dgm:t>
        <a:bodyPr/>
        <a:lstStyle/>
        <a:p>
          <a:r>
            <a:rPr lang="uk-UA" dirty="0" smtClean="0"/>
            <a:t>У 80-ті роки концепція логістики набула досить бурхливого поширення в США і розглядається у вищих ешелонах управління корпорації як ефективний мотивований підхід до управління з метою зниження виробничих витрат. Такий підхід дає змогу забезпечувати тісну координацію логістичного забезпечення ринку та виробничої стратегії. </a:t>
          </a:r>
        </a:p>
        <a:p>
          <a:r>
            <a:rPr lang="uk-UA" dirty="0" smtClean="0"/>
            <a:t>Концепція логістики набула зовнішньоекономічного характеру, впроваджувалась у практику транснаціональних корпорацій, оскільки внаслідок нової хвилі НТР спостерігались зниження вартості комп'ютерної техніки та комерціалізація мікрокомп'ютерів.</a:t>
          </a:r>
        </a:p>
        <a:p>
          <a:endParaRPr lang="ru-RU" dirty="0"/>
        </a:p>
      </dgm:t>
    </dgm:pt>
    <dgm:pt modelId="{8DA2A41B-B601-4E26-AEDF-90F7E9CD69ED}" type="parTrans" cxnId="{E952FAF9-56B8-4FB2-8023-D22AFC98F0B3}">
      <dgm:prSet/>
      <dgm:spPr/>
      <dgm:t>
        <a:bodyPr/>
        <a:lstStyle/>
        <a:p>
          <a:endParaRPr lang="ru-RU"/>
        </a:p>
      </dgm:t>
    </dgm:pt>
    <dgm:pt modelId="{FD184968-14C7-4B4A-8DE7-BBB16A0EA428}" type="sibTrans" cxnId="{E952FAF9-56B8-4FB2-8023-D22AFC98F0B3}">
      <dgm:prSet/>
      <dgm:spPr/>
      <dgm:t>
        <a:bodyPr/>
        <a:lstStyle/>
        <a:p>
          <a:endParaRPr lang="ru-RU"/>
        </a:p>
      </dgm:t>
    </dgm:pt>
    <dgm:pt modelId="{45C7803B-05B2-4461-89F4-0F752631C77D}" type="pres">
      <dgm:prSet presAssocID="{A7A7AA9D-CED7-4775-B6B9-39D9B35854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6A91A57-7499-43E6-9730-A41535E7B120}" type="pres">
      <dgm:prSet presAssocID="{5E6CA6B0-A30B-4F23-9AE3-9293E47A61AA}" presName="composite" presStyleCnt="0"/>
      <dgm:spPr/>
    </dgm:pt>
    <dgm:pt modelId="{29B49735-B384-40DC-9B4E-64E8CE5F7F1D}" type="pres">
      <dgm:prSet presAssocID="{5E6CA6B0-A30B-4F23-9AE3-9293E47A61AA}" presName="rect1" presStyleLbl="trAlignAcc1" presStyleIdx="0" presStyleCnt="1" custLinFactNeighborX="-696" custLinFactNeighborY="57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F664C-D4C3-4AC7-9D73-E76E72498DA6}" type="pres">
      <dgm:prSet presAssocID="{5E6CA6B0-A30B-4F23-9AE3-9293E47A61AA}" presName="rect2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</dgm:pt>
  </dgm:ptLst>
  <dgm:cxnLst>
    <dgm:cxn modelId="{E952FAF9-56B8-4FB2-8023-D22AFC98F0B3}" srcId="{A7A7AA9D-CED7-4775-B6B9-39D9B35854B9}" destId="{5E6CA6B0-A30B-4F23-9AE3-9293E47A61AA}" srcOrd="0" destOrd="0" parTransId="{8DA2A41B-B601-4E26-AEDF-90F7E9CD69ED}" sibTransId="{FD184968-14C7-4B4A-8DE7-BBB16A0EA428}"/>
    <dgm:cxn modelId="{EEAF71DD-7728-40CA-9E48-4A6E9B94C300}" type="presOf" srcId="{5E6CA6B0-A30B-4F23-9AE3-9293E47A61AA}" destId="{29B49735-B384-40DC-9B4E-64E8CE5F7F1D}" srcOrd="0" destOrd="0" presId="urn:microsoft.com/office/officeart/2008/layout/PictureStrips"/>
    <dgm:cxn modelId="{5A3C98D7-1231-413C-954E-C9410E812931}" type="presOf" srcId="{A7A7AA9D-CED7-4775-B6B9-39D9B35854B9}" destId="{45C7803B-05B2-4461-89F4-0F752631C77D}" srcOrd="0" destOrd="0" presId="urn:microsoft.com/office/officeart/2008/layout/PictureStrips"/>
    <dgm:cxn modelId="{195A036F-D39F-4140-84D5-89041996D965}" type="presParOf" srcId="{45C7803B-05B2-4461-89F4-0F752631C77D}" destId="{66A91A57-7499-43E6-9730-A41535E7B120}" srcOrd="0" destOrd="0" presId="urn:microsoft.com/office/officeart/2008/layout/PictureStrips"/>
    <dgm:cxn modelId="{C2B36C12-3530-43D1-A0B4-D9CC9609A8AB}" type="presParOf" srcId="{66A91A57-7499-43E6-9730-A41535E7B120}" destId="{29B49735-B384-40DC-9B4E-64E8CE5F7F1D}" srcOrd="0" destOrd="0" presId="urn:microsoft.com/office/officeart/2008/layout/PictureStrips"/>
    <dgm:cxn modelId="{CB389A4C-FE75-4A30-BC8F-F8F2D038C96D}" type="presParOf" srcId="{66A91A57-7499-43E6-9730-A41535E7B120}" destId="{C34F664C-D4C3-4AC7-9D73-E76E72498DA6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BE0FF-E30C-4F43-8A2E-C6BE838CF14E}">
      <dsp:nvSpPr>
        <dsp:cNvPr id="0" name=""/>
        <dsp:cNvSpPr/>
      </dsp:nvSpPr>
      <dsp:spPr>
        <a:xfrm>
          <a:off x="882" y="1067708"/>
          <a:ext cx="3795965" cy="4555158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177800" bIns="0" numCol="1" spcCol="1270" anchor="t" anchorCtr="0">
          <a:noAutofit/>
        </a:bodyPr>
        <a:lstStyle/>
        <a:p>
          <a:pPr lvl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/>
            <a:t>1 стадія</a:t>
          </a:r>
          <a:endParaRPr lang="ru-RU" sz="4000" kern="1200" dirty="0"/>
        </a:p>
      </dsp:txBody>
      <dsp:txXfrm rot="16200000">
        <a:off x="-1487136" y="2555726"/>
        <a:ext cx="3735230" cy="759193"/>
      </dsp:txXfrm>
    </dsp:sp>
    <dsp:sp modelId="{168D193F-7611-4FFA-A338-DF99E38389CB}">
      <dsp:nvSpPr>
        <dsp:cNvPr id="0" name=""/>
        <dsp:cNvSpPr/>
      </dsp:nvSpPr>
      <dsp:spPr>
        <a:xfrm>
          <a:off x="760075" y="1067708"/>
          <a:ext cx="2827994" cy="4555158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притаманна нерегулярна організація та </a:t>
          </a:r>
          <a:r>
            <a:rPr lang="uk-UA" sz="1700" kern="1200" dirty="0" err="1" smtClean="0"/>
            <a:t>добовепланування</a:t>
          </a:r>
          <a:r>
            <a:rPr lang="uk-UA" sz="1700" kern="1200" dirty="0" smtClean="0"/>
            <a:t> логістики, перебувають 57 % обстежених фірм</a:t>
          </a:r>
          <a:endParaRPr lang="ru-RU" sz="1700" kern="1200" dirty="0"/>
        </a:p>
      </dsp:txBody>
      <dsp:txXfrm>
        <a:off x="760075" y="1067708"/>
        <a:ext cx="2827994" cy="4555158"/>
      </dsp:txXfrm>
    </dsp:sp>
    <dsp:sp modelId="{1C8A3AEB-3868-4F86-BDD9-FB7ACAF1E65F}">
      <dsp:nvSpPr>
        <dsp:cNvPr id="0" name=""/>
        <dsp:cNvSpPr/>
      </dsp:nvSpPr>
      <dsp:spPr>
        <a:xfrm>
          <a:off x="3929706" y="1067708"/>
          <a:ext cx="3795965" cy="4555158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5">
                <a:hueOff val="3517239"/>
                <a:satOff val="-28349"/>
                <a:lumOff val="8040"/>
                <a:alphaOff val="0"/>
                <a:shade val="51000"/>
                <a:satMod val="130000"/>
              </a:schemeClr>
            </a:gs>
            <a:gs pos="80000">
              <a:schemeClr val="accent5">
                <a:hueOff val="3517239"/>
                <a:satOff val="-28349"/>
                <a:lumOff val="8040"/>
                <a:alphaOff val="0"/>
                <a:shade val="93000"/>
                <a:satMod val="130000"/>
              </a:schemeClr>
            </a:gs>
            <a:gs pos="100000">
              <a:schemeClr val="accent5">
                <a:hueOff val="3517239"/>
                <a:satOff val="-28349"/>
                <a:lumOff val="804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177800" bIns="0" numCol="1" spcCol="1270" anchor="t" anchorCtr="0">
          <a:noAutofit/>
        </a:bodyPr>
        <a:lstStyle/>
        <a:p>
          <a:pPr lvl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/>
            <a:t>2 стадія</a:t>
          </a:r>
          <a:endParaRPr lang="ru-RU" sz="4000" kern="1200" dirty="0"/>
        </a:p>
      </dsp:txBody>
      <dsp:txXfrm rot="16200000">
        <a:off x="2441688" y="2555726"/>
        <a:ext cx="3735230" cy="759193"/>
      </dsp:txXfrm>
    </dsp:sp>
    <dsp:sp modelId="{D54F74E5-AF64-43B9-AACD-0F1C5027CDF0}">
      <dsp:nvSpPr>
        <dsp:cNvPr id="0" name=""/>
        <dsp:cNvSpPr/>
      </dsp:nvSpPr>
      <dsp:spPr>
        <a:xfrm rot="5400000">
          <a:off x="3613996" y="4687729"/>
          <a:ext cx="669380" cy="569394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AC133EE-60A0-48F3-96BE-8907966CAF5F}">
      <dsp:nvSpPr>
        <dsp:cNvPr id="0" name=""/>
        <dsp:cNvSpPr/>
      </dsp:nvSpPr>
      <dsp:spPr>
        <a:xfrm>
          <a:off x="4688899" y="1067708"/>
          <a:ext cx="2827994" cy="4555158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перебувають 20% обстежених фірм і також нерегулярно займаються організацією логістики, проте планують заходи щодо її організації вже на тижневий термін, пов'язуючи свої дії з бюджетом і зниженням витрат виробництва</a:t>
          </a:r>
          <a:endParaRPr lang="ru-RU" sz="1700" kern="1200" dirty="0"/>
        </a:p>
      </dsp:txBody>
      <dsp:txXfrm>
        <a:off x="4688899" y="1067708"/>
        <a:ext cx="2827994" cy="4555158"/>
      </dsp:txXfrm>
    </dsp:sp>
    <dsp:sp modelId="{2594715E-FA8E-4C2F-B225-429AEE6B2BD7}">
      <dsp:nvSpPr>
        <dsp:cNvPr id="0" name=""/>
        <dsp:cNvSpPr/>
      </dsp:nvSpPr>
      <dsp:spPr>
        <a:xfrm>
          <a:off x="7858531" y="1067708"/>
          <a:ext cx="3795965" cy="4555158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5">
                <a:hueOff val="7034478"/>
                <a:satOff val="-56698"/>
                <a:lumOff val="16079"/>
                <a:alphaOff val="0"/>
                <a:shade val="51000"/>
                <a:satMod val="130000"/>
              </a:schemeClr>
            </a:gs>
            <a:gs pos="80000">
              <a:schemeClr val="accent5">
                <a:hueOff val="7034478"/>
                <a:satOff val="-56698"/>
                <a:lumOff val="16079"/>
                <a:alphaOff val="0"/>
                <a:shade val="93000"/>
                <a:satMod val="130000"/>
              </a:schemeClr>
            </a:gs>
            <a:gs pos="100000">
              <a:schemeClr val="accent5">
                <a:hueOff val="7034478"/>
                <a:satOff val="-56698"/>
                <a:lumOff val="1607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177800" bIns="0" numCol="1" spcCol="1270" anchor="t" anchorCtr="0">
          <a:noAutofit/>
        </a:bodyPr>
        <a:lstStyle/>
        <a:p>
          <a:pPr lvl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/>
            <a:t>3-4 стадія</a:t>
          </a:r>
          <a:endParaRPr lang="ru-RU" sz="4000" kern="1200" dirty="0"/>
        </a:p>
      </dsp:txBody>
      <dsp:txXfrm rot="16200000">
        <a:off x="6370512" y="2555726"/>
        <a:ext cx="3735230" cy="759193"/>
      </dsp:txXfrm>
    </dsp:sp>
    <dsp:sp modelId="{5B57B815-995F-4260-9EF3-534FA2F25C19}">
      <dsp:nvSpPr>
        <dsp:cNvPr id="0" name=""/>
        <dsp:cNvSpPr/>
      </dsp:nvSpPr>
      <dsp:spPr>
        <a:xfrm rot="5400000">
          <a:off x="7542820" y="4687729"/>
          <a:ext cx="669380" cy="569394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7034478"/>
              <a:satOff val="-56698"/>
              <a:lumOff val="1607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50BD2B2-F4E5-4916-A1EF-58C34FC3A964}">
      <dsp:nvSpPr>
        <dsp:cNvPr id="0" name=""/>
        <dsp:cNvSpPr/>
      </dsp:nvSpPr>
      <dsp:spPr>
        <a:xfrm>
          <a:off x="8617724" y="1067708"/>
          <a:ext cx="2827994" cy="4555158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0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перебувають фірми, які впроваджують інтегровану систему логістики, що охоплює доставку товарів від постачальника матеріалів до кінцевих споживачів готової продукції. На цьому рівні розвитку перебувають всього 23 % компаній з 500. Вони розробляють довгострокові плани постачання (на місяць і більш тривалий період), велику увагу приділяють вивченню попиту.</a:t>
          </a:r>
          <a:endParaRPr lang="ru-RU" sz="1700" kern="1200" dirty="0"/>
        </a:p>
      </dsp:txBody>
      <dsp:txXfrm>
        <a:off x="8617724" y="1067708"/>
        <a:ext cx="2827994" cy="4555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5E87F-8665-4D03-A156-647C5DC845E3}">
      <dsp:nvSpPr>
        <dsp:cNvPr id="0" name=""/>
        <dsp:cNvSpPr/>
      </dsp:nvSpPr>
      <dsp:spPr>
        <a:xfrm rot="10800000">
          <a:off x="2515822" y="182027"/>
          <a:ext cx="7553846" cy="2452648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155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У Франції, наприклад,такі центри є як на регіональному, так і на загальнодержавному рівні. 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Організація, що надає логістичні послуги у Франції такою  є </a:t>
          </a:r>
          <a:r>
            <a:rPr lang="uk-UA" sz="1300" kern="1200" dirty="0" err="1" smtClean="0"/>
            <a:t>Koening</a:t>
          </a:r>
          <a:r>
            <a:rPr lang="uk-UA" sz="1300" kern="1200" dirty="0" smtClean="0"/>
            <a:t> </a:t>
          </a:r>
          <a:r>
            <a:rPr lang="uk-UA" sz="1300" kern="1200" dirty="0" err="1" smtClean="0"/>
            <a:t>Service</a:t>
          </a:r>
          <a:r>
            <a:rPr lang="uk-UA" sz="1300" kern="1200" dirty="0" smtClean="0"/>
            <a:t> </a:t>
          </a:r>
          <a:r>
            <a:rPr lang="uk-UA" sz="1300" kern="1200" dirty="0" err="1" smtClean="0"/>
            <a:t>Logistiques</a:t>
          </a:r>
          <a:r>
            <a:rPr lang="uk-UA" sz="1300" kern="1200" dirty="0" smtClean="0"/>
            <a:t>, у якій 250службовців. Вона надає послуги з будь-якої логістичної операції,пов'язаної з процесом перевезення: виконує митні формальності, гарантує швидкість доставки та збереження вантажу. </a:t>
          </a:r>
          <a:endParaRPr lang="ru-RU" sz="1300" kern="1200" dirty="0"/>
        </a:p>
      </dsp:txBody>
      <dsp:txXfrm rot="10800000">
        <a:off x="3128984" y="182027"/>
        <a:ext cx="6940684" cy="2452648"/>
      </dsp:txXfrm>
    </dsp:sp>
    <dsp:sp modelId="{B62AB450-21EC-4401-8C3C-CEEB6F0541EF}">
      <dsp:nvSpPr>
        <dsp:cNvPr id="0" name=""/>
        <dsp:cNvSpPr/>
      </dsp:nvSpPr>
      <dsp:spPr>
        <a:xfrm>
          <a:off x="1289498" y="194903"/>
          <a:ext cx="2452648" cy="245264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9E4C91B-EAA7-4DF1-ACFD-F67511C9C0A1}">
      <dsp:nvSpPr>
        <dsp:cNvPr id="0" name=""/>
        <dsp:cNvSpPr/>
      </dsp:nvSpPr>
      <dsp:spPr>
        <a:xfrm rot="10800000">
          <a:off x="2515822" y="3186539"/>
          <a:ext cx="7553846" cy="2452648"/>
        </a:xfrm>
        <a:prstGeom prst="homePlate">
          <a:avLst/>
        </a:prstGeom>
        <a:gradFill rotWithShape="0">
          <a:gsLst>
            <a:gs pos="0">
              <a:schemeClr val="accent5">
                <a:hueOff val="7034478"/>
                <a:satOff val="-56698"/>
                <a:lumOff val="16079"/>
                <a:alphaOff val="0"/>
                <a:shade val="51000"/>
                <a:satMod val="130000"/>
              </a:schemeClr>
            </a:gs>
            <a:gs pos="80000">
              <a:schemeClr val="accent5">
                <a:hueOff val="7034478"/>
                <a:satOff val="-56698"/>
                <a:lumOff val="16079"/>
                <a:alphaOff val="0"/>
                <a:shade val="93000"/>
                <a:satMod val="130000"/>
              </a:schemeClr>
            </a:gs>
            <a:gs pos="100000">
              <a:schemeClr val="accent5">
                <a:hueOff val="7034478"/>
                <a:satOff val="-56698"/>
                <a:lumOff val="1607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155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Генерацією ідей щодо обміну досвідом з визначення наукових та практичних підходів у стратегії і тактиці логістики в розвинених країнах займаються національні та міжнародні спеціалізовані товариства й асоціації, що об'єднують промислові фірми та наукові організації. Подібні об'єднання мають свої дослідницькі центри з добре поставленою методикою аналізу ситуації в промисловості, консультативні відділи, банки інформації, навчальні центри.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На залізницях розвинених країн існують також транспортні організації, що надають логістичні послуги, наприклад, організації з експедиторської діяльності, що несуть відповідальність за доставку вантажу, в тому числі за змішані перевезення. </a:t>
          </a:r>
          <a:endParaRPr lang="ru-RU" sz="1300" kern="1200" dirty="0"/>
        </a:p>
      </dsp:txBody>
      <dsp:txXfrm rot="10800000">
        <a:off x="3128984" y="3186539"/>
        <a:ext cx="6940684" cy="2452648"/>
      </dsp:txXfrm>
    </dsp:sp>
    <dsp:sp modelId="{5A7DCBB1-607A-417C-9839-0AFD02FDECFD}">
      <dsp:nvSpPr>
        <dsp:cNvPr id="0" name=""/>
        <dsp:cNvSpPr/>
      </dsp:nvSpPr>
      <dsp:spPr>
        <a:xfrm>
          <a:off x="1289498" y="3186539"/>
          <a:ext cx="2452648" cy="2452648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49735-B384-40DC-9B4E-64E8CE5F7F1D}">
      <dsp:nvSpPr>
        <dsp:cNvPr id="0" name=""/>
        <dsp:cNvSpPr/>
      </dsp:nvSpPr>
      <dsp:spPr>
        <a:xfrm>
          <a:off x="385334" y="1940308"/>
          <a:ext cx="11102617" cy="346956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50054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У 80-ті роки концепція логістики набула досить бурхливого поширення в США і розглядається у вищих ешелонах управління корпорації як ефективний мотивований підхід до управління з метою зниження виробничих витрат. Такий підхід дає змогу забезпечувати тісну координацію логістичного забезпечення ринку та виробничої стратегії. 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Концепція логістики набула зовнішньоекономічного характеру, впроваджувалась у практику транснаціональних корпорацій, оскільки внаслідок нової хвилі НТР спостерігались зниження вартості комп'ютерної техніки та комерціалізація мікрокомп'ютерів.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385334" y="1940308"/>
        <a:ext cx="11102617" cy="3469568"/>
      </dsp:txXfrm>
    </dsp:sp>
    <dsp:sp modelId="{C34F664C-D4C3-4AC7-9D73-E76E72498DA6}">
      <dsp:nvSpPr>
        <dsp:cNvPr id="0" name=""/>
        <dsp:cNvSpPr/>
      </dsp:nvSpPr>
      <dsp:spPr>
        <a:xfrm>
          <a:off x="0" y="1240793"/>
          <a:ext cx="2428697" cy="364304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A34315F-0CF0-44FA-8125-9237B07401C1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2AD0BC1-3ECA-48C1-BE63-BDB4CBA125B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2614046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Досвід зарубіжних країн у застосуванні логістики»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379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Висновок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56823" y="1584101"/>
            <a:ext cx="10696977" cy="459286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до </a:t>
            </a:r>
            <a:r>
              <a:rPr lang="ru-RU" dirty="0" err="1"/>
              <a:t>глобальних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, </a:t>
            </a:r>
            <a:r>
              <a:rPr lang="ru-RU" dirty="0" err="1"/>
              <a:t>логістика</a:t>
            </a:r>
            <a:r>
              <a:rPr lang="ru-RU" dirty="0"/>
              <a:t>, як </a:t>
            </a:r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напрям</a:t>
            </a:r>
            <a:r>
              <a:rPr lang="ru-RU" dirty="0"/>
              <a:t> </a:t>
            </a:r>
            <a:r>
              <a:rPr lang="ru-RU" dirty="0" err="1"/>
              <a:t>управлінської</a:t>
            </a:r>
            <a:r>
              <a:rPr lang="ru-RU" dirty="0"/>
              <a:t> науки, </a:t>
            </a:r>
            <a:r>
              <a:rPr lang="ru-RU" dirty="0" err="1"/>
              <a:t>стрімко</a:t>
            </a:r>
            <a:r>
              <a:rPr lang="ru-RU" dirty="0"/>
              <a:t> і </a:t>
            </a:r>
            <a:r>
              <a:rPr lang="ru-RU" dirty="0" err="1"/>
              <a:t>впевнено</a:t>
            </a:r>
            <a:r>
              <a:rPr lang="ru-RU" dirty="0"/>
              <a:t> входить як у </a:t>
            </a:r>
            <a:r>
              <a:rPr lang="ru-RU" dirty="0" err="1"/>
              <a:t>господарський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і </a:t>
            </a:r>
            <a:r>
              <a:rPr lang="ru-RU" dirty="0" err="1"/>
              <a:t>організацій</a:t>
            </a:r>
            <a:r>
              <a:rPr lang="ru-RU" dirty="0"/>
              <a:t>, так і в </a:t>
            </a:r>
            <a:r>
              <a:rPr lang="ru-RU" dirty="0" err="1"/>
              <a:t>наукову</a:t>
            </a:r>
            <a:r>
              <a:rPr lang="ru-RU" dirty="0"/>
              <a:t> сферу.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 й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прихильників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та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перспективної</a:t>
            </a:r>
            <a:r>
              <a:rPr lang="ru-RU" dirty="0"/>
              <a:t> і </a:t>
            </a:r>
            <a:r>
              <a:rPr lang="ru-RU" dirty="0" err="1"/>
              <a:t>вкрай</a:t>
            </a:r>
            <a:r>
              <a:rPr lang="ru-RU" dirty="0"/>
              <a:t> </a:t>
            </a:r>
            <a:r>
              <a:rPr lang="ru-RU" dirty="0" err="1"/>
              <a:t>актуальної</a:t>
            </a:r>
            <a:r>
              <a:rPr lang="ru-RU" dirty="0"/>
              <a:t> для практичного менеджменту науки.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Аналіз </a:t>
            </a:r>
            <a:r>
              <a:rPr lang="uk-UA" dirty="0"/>
              <a:t>стану розвитку логістики в розвинених країнах на сучасному етапі,різноманітність форм логістичних утворень у нестатичних умовах ринку </a:t>
            </a:r>
            <a:r>
              <a:rPr lang="uk-UA" dirty="0" smtClean="0"/>
              <a:t>дає змогу </a:t>
            </a:r>
            <a:r>
              <a:rPr lang="uk-UA" dirty="0"/>
              <a:t>говорити про високу ефективність застосування </a:t>
            </a:r>
            <a:r>
              <a:rPr lang="uk-UA" dirty="0" smtClean="0"/>
              <a:t>концепції логістики.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5820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653" y="249216"/>
            <a:ext cx="10515600" cy="1325563"/>
          </a:xfrm>
        </p:spPr>
        <p:txBody>
          <a:bodyPr/>
          <a:lstStyle/>
          <a:p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Вступ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5" y="1146220"/>
            <a:ext cx="11281892" cy="538336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/>
              <a:t>В </a:t>
            </a:r>
            <a:r>
              <a:rPr lang="ru-RU" sz="1800" dirty="0" err="1"/>
              <a:t>умовах</a:t>
            </a:r>
            <a:r>
              <a:rPr lang="ru-RU" sz="1800" dirty="0"/>
              <a:t> </a:t>
            </a:r>
            <a:r>
              <a:rPr lang="ru-RU" sz="1800" dirty="0" err="1"/>
              <a:t>нинішнього</a:t>
            </a:r>
            <a:r>
              <a:rPr lang="ru-RU" sz="1800" dirty="0"/>
              <a:t> ринку </a:t>
            </a:r>
            <a:r>
              <a:rPr lang="ru-RU" sz="1800" dirty="0" err="1"/>
              <a:t>дедалі</a:t>
            </a:r>
            <a:r>
              <a:rPr lang="ru-RU" sz="1800" dirty="0"/>
              <a:t> </a:t>
            </a:r>
            <a:r>
              <a:rPr lang="ru-RU" sz="1800" dirty="0" err="1"/>
              <a:t>менше</a:t>
            </a:r>
            <a:r>
              <a:rPr lang="ru-RU" sz="1800" dirty="0"/>
              <a:t> </a:t>
            </a:r>
            <a:r>
              <a:rPr lang="ru-RU" sz="1800" dirty="0" err="1"/>
              <a:t>значення</a:t>
            </a:r>
            <a:r>
              <a:rPr lang="ru-RU" sz="1800" dirty="0"/>
              <a:t> у </a:t>
            </a:r>
            <a:r>
              <a:rPr lang="ru-RU" sz="1800" dirty="0" err="1"/>
              <a:t>конкурентоспроможності</a:t>
            </a:r>
            <a:r>
              <a:rPr lang="ru-RU" sz="1800" dirty="0"/>
              <a:t> товару </a:t>
            </a:r>
            <a:r>
              <a:rPr lang="ru-RU" sz="1800" dirty="0" err="1"/>
              <a:t>відіграють</a:t>
            </a:r>
            <a:r>
              <a:rPr lang="ru-RU" sz="1800" dirty="0"/>
              <a:t> </a:t>
            </a:r>
            <a:r>
              <a:rPr lang="ru-RU" sz="1800" dirty="0" err="1"/>
              <a:t>ціна</a:t>
            </a:r>
            <a:r>
              <a:rPr lang="ru-RU" sz="1800" dirty="0"/>
              <a:t> на товар, а </a:t>
            </a:r>
            <a:r>
              <a:rPr lang="ru-RU" sz="1800" dirty="0" err="1"/>
              <a:t>більше</a:t>
            </a:r>
            <a:r>
              <a:rPr lang="ru-RU" sz="1800" dirty="0"/>
              <a:t> - </a:t>
            </a:r>
            <a:r>
              <a:rPr lang="ru-RU" sz="1800" dirty="0" err="1"/>
              <a:t>якісний</a:t>
            </a:r>
            <a:r>
              <a:rPr lang="ru-RU" sz="1800" dirty="0"/>
              <a:t> </a:t>
            </a:r>
            <a:r>
              <a:rPr lang="ru-RU" sz="1800" dirty="0" err="1"/>
              <a:t>сервіс</a:t>
            </a:r>
            <a:r>
              <a:rPr lang="ru-RU" sz="1800" dirty="0"/>
              <a:t>, </a:t>
            </a:r>
            <a:r>
              <a:rPr lang="ru-RU" sz="1800" dirty="0" err="1"/>
              <a:t>зокрема</a:t>
            </a:r>
            <a:r>
              <a:rPr lang="ru-RU" sz="1800" dirty="0"/>
              <a:t> </a:t>
            </a:r>
            <a:r>
              <a:rPr lang="ru-RU" sz="1800" dirty="0" err="1"/>
              <a:t>своєчасна</a:t>
            </a:r>
            <a:r>
              <a:rPr lang="ru-RU" sz="1800" dirty="0"/>
              <a:t> доставка </a:t>
            </a:r>
            <a:r>
              <a:rPr lang="ru-RU" sz="1800" dirty="0" err="1"/>
              <a:t>товарів</a:t>
            </a:r>
            <a:r>
              <a:rPr lang="ru-RU" sz="1800" dirty="0"/>
              <a:t>, </a:t>
            </a:r>
            <a:r>
              <a:rPr lang="ru-RU" sz="1800" dirty="0" err="1"/>
              <a:t>стабільність</a:t>
            </a:r>
            <a:r>
              <a:rPr lang="ru-RU" sz="1800" dirty="0"/>
              <a:t> </a:t>
            </a:r>
            <a:r>
              <a:rPr lang="ru-RU" sz="1800" dirty="0" err="1"/>
              <a:t>асортименту</a:t>
            </a:r>
            <a:r>
              <a:rPr lang="ru-RU" sz="1800" dirty="0"/>
              <a:t> </a:t>
            </a:r>
            <a:r>
              <a:rPr lang="ru-RU" sz="1800" dirty="0" err="1"/>
              <a:t>тощо</a:t>
            </a:r>
            <a:r>
              <a:rPr lang="ru-RU" sz="1800" dirty="0"/>
              <a:t>.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стосується</a:t>
            </a:r>
            <a:r>
              <a:rPr lang="ru-RU" sz="1800" dirty="0"/>
              <a:t> як </a:t>
            </a:r>
            <a:r>
              <a:rPr lang="ru-RU" sz="1800" dirty="0" err="1"/>
              <a:t>клієнтів</a:t>
            </a:r>
            <a:r>
              <a:rPr lang="ru-RU" sz="1800" dirty="0"/>
              <a:t> </a:t>
            </a:r>
            <a:r>
              <a:rPr lang="ru-RU" sz="1800" dirty="0" err="1"/>
              <a:t>магазинів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ru-RU" sz="1800" dirty="0" err="1"/>
              <a:t>супермаркетів</a:t>
            </a:r>
            <a:r>
              <a:rPr lang="ru-RU" sz="1800" dirty="0"/>
              <a:t>, так і </a:t>
            </a:r>
            <a:r>
              <a:rPr lang="ru-RU" sz="1800" dirty="0" err="1"/>
              <a:t>роздрібних</a:t>
            </a:r>
            <a:r>
              <a:rPr lang="ru-RU" sz="1800" dirty="0"/>
              <a:t> </a:t>
            </a:r>
            <a:r>
              <a:rPr lang="ru-RU" sz="1800" dirty="0" err="1"/>
              <a:t>торгівців</a:t>
            </a:r>
            <a:r>
              <a:rPr lang="ru-RU" sz="1800" dirty="0"/>
              <a:t> при </a:t>
            </a:r>
            <a:r>
              <a:rPr lang="ru-RU" sz="1800" dirty="0" err="1"/>
              <a:t>виборі</a:t>
            </a:r>
            <a:r>
              <a:rPr lang="ru-RU" sz="1800" dirty="0"/>
              <a:t> </a:t>
            </a:r>
            <a:r>
              <a:rPr lang="ru-RU" sz="1800" dirty="0" err="1"/>
              <a:t>постачальника</a:t>
            </a:r>
            <a:r>
              <a:rPr lang="ru-RU" sz="1800" dirty="0"/>
              <a:t>. З </a:t>
            </a:r>
            <a:r>
              <a:rPr lang="ru-RU" sz="1800" dirty="0" err="1"/>
              <a:t>огляду</a:t>
            </a:r>
            <a:r>
              <a:rPr lang="ru-RU" sz="1800" dirty="0"/>
              <a:t> на </a:t>
            </a:r>
            <a:r>
              <a:rPr lang="ru-RU" sz="1800" dirty="0" err="1"/>
              <a:t>це</a:t>
            </a:r>
            <a:r>
              <a:rPr lang="ru-RU" sz="1800" dirty="0"/>
              <a:t>, </a:t>
            </a:r>
            <a:r>
              <a:rPr lang="ru-RU" sz="1800" dirty="0" err="1"/>
              <a:t>більшість</a:t>
            </a:r>
            <a:r>
              <a:rPr lang="ru-RU" sz="1800" dirty="0"/>
              <a:t> </a:t>
            </a:r>
            <a:r>
              <a:rPr lang="ru-RU" sz="1800" dirty="0" err="1"/>
              <a:t>підприємств</a:t>
            </a:r>
            <a:r>
              <a:rPr lang="ru-RU" sz="1800" dirty="0"/>
              <a:t> </a:t>
            </a:r>
            <a:r>
              <a:rPr lang="ru-RU" sz="1800" dirty="0" err="1"/>
              <a:t>дедалі</a:t>
            </a:r>
            <a:r>
              <a:rPr lang="ru-RU" sz="1800" dirty="0"/>
              <a:t> </a:t>
            </a:r>
            <a:r>
              <a:rPr lang="ru-RU" sz="1800" dirty="0" err="1"/>
              <a:t>більше</a:t>
            </a:r>
            <a:r>
              <a:rPr lang="ru-RU" sz="1800" dirty="0"/>
              <a:t> </a:t>
            </a:r>
            <a:r>
              <a:rPr lang="ru-RU" sz="1800" dirty="0" err="1"/>
              <a:t>уваги</a:t>
            </a:r>
            <a:r>
              <a:rPr lang="ru-RU" sz="1800" dirty="0"/>
              <a:t> </a:t>
            </a:r>
            <a:r>
              <a:rPr lang="ru-RU" sz="1800" dirty="0" err="1"/>
              <a:t>приділяють</a:t>
            </a:r>
            <a:r>
              <a:rPr lang="ru-RU" sz="1800" dirty="0"/>
              <a:t> </a:t>
            </a:r>
            <a:r>
              <a:rPr lang="ru-RU" sz="1800" dirty="0" err="1"/>
              <a:t>побудові</a:t>
            </a:r>
            <a:r>
              <a:rPr lang="ru-RU" sz="1800" dirty="0"/>
              <a:t> </a:t>
            </a:r>
            <a:r>
              <a:rPr lang="ru-RU" sz="1800" dirty="0" err="1"/>
              <a:t>ефективної</a:t>
            </a:r>
            <a:r>
              <a:rPr lang="ru-RU" sz="1800" dirty="0"/>
              <a:t> </a:t>
            </a:r>
            <a:r>
              <a:rPr lang="ru-RU" sz="1800" dirty="0" err="1"/>
              <a:t>системи</a:t>
            </a:r>
            <a:r>
              <a:rPr lang="ru-RU" sz="1800" dirty="0"/>
              <a:t> </a:t>
            </a:r>
            <a:r>
              <a:rPr lang="ru-RU" sz="1800" dirty="0" err="1"/>
              <a:t>логістики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є </a:t>
            </a:r>
            <a:r>
              <a:rPr lang="ru-RU" sz="1800" dirty="0" err="1"/>
              <a:t>однією</a:t>
            </a:r>
            <a:r>
              <a:rPr lang="ru-RU" sz="1800" dirty="0"/>
              <a:t> з </a:t>
            </a:r>
            <a:r>
              <a:rPr lang="ru-RU" sz="1800" dirty="0" err="1"/>
              <a:t>конкурентних</a:t>
            </a:r>
            <a:r>
              <a:rPr lang="ru-RU" sz="1800" dirty="0"/>
              <a:t> </a:t>
            </a:r>
            <a:r>
              <a:rPr lang="ru-RU" sz="1800" dirty="0" err="1"/>
              <a:t>переваг</a:t>
            </a:r>
            <a:r>
              <a:rPr lang="ru-RU" sz="1800" dirty="0"/>
              <a:t> на ринку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dirty="0" err="1" smtClean="0"/>
              <a:t>Зарубіжний</a:t>
            </a:r>
            <a:r>
              <a:rPr lang="ru-RU" sz="1800" dirty="0" smtClean="0"/>
              <a:t> </a:t>
            </a:r>
            <a:r>
              <a:rPr lang="ru-RU" sz="1800" dirty="0" err="1"/>
              <a:t>досвід</a:t>
            </a:r>
            <a:r>
              <a:rPr lang="ru-RU" sz="1800" dirty="0"/>
              <a:t> доводить,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логістиці</a:t>
            </a:r>
            <a:r>
              <a:rPr lang="ru-RU" sz="1800" dirty="0"/>
              <a:t> </a:t>
            </a:r>
            <a:r>
              <a:rPr lang="ru-RU" sz="1800" dirty="0" err="1"/>
              <a:t>належить</a:t>
            </a:r>
            <a:r>
              <a:rPr lang="ru-RU" sz="1800" dirty="0"/>
              <a:t> </a:t>
            </a:r>
            <a:r>
              <a:rPr lang="ru-RU" sz="1800" dirty="0" err="1"/>
              <a:t>стратегічно</a:t>
            </a:r>
            <a:r>
              <a:rPr lang="ru-RU" sz="1800" dirty="0"/>
              <a:t> </a:t>
            </a:r>
            <a:r>
              <a:rPr lang="ru-RU" sz="1800" dirty="0" err="1"/>
              <a:t>важлива</a:t>
            </a:r>
            <a:r>
              <a:rPr lang="ru-RU" sz="1800" dirty="0"/>
              <a:t> роль в </a:t>
            </a:r>
            <a:r>
              <a:rPr lang="ru-RU" sz="1800" dirty="0" err="1"/>
              <a:t>сучасному</a:t>
            </a:r>
            <a:r>
              <a:rPr lang="ru-RU" sz="1800" dirty="0"/>
              <a:t> </a:t>
            </a:r>
            <a:r>
              <a:rPr lang="ru-RU" sz="1800" dirty="0" err="1"/>
              <a:t>бізнесі</a:t>
            </a:r>
            <a:r>
              <a:rPr lang="ru-RU" sz="1800" dirty="0"/>
              <a:t>. </a:t>
            </a:r>
            <a:r>
              <a:rPr lang="ru-RU" sz="1800" dirty="0" err="1"/>
              <a:t>Сьогодні</a:t>
            </a:r>
            <a:r>
              <a:rPr lang="ru-RU" sz="1800" dirty="0"/>
              <a:t> </a:t>
            </a:r>
            <a:r>
              <a:rPr lang="ru-RU" sz="1800" dirty="0" err="1"/>
              <a:t>неможливо</a:t>
            </a:r>
            <a:r>
              <a:rPr lang="ru-RU" sz="1800" dirty="0"/>
              <a:t> </a:t>
            </a:r>
            <a:r>
              <a:rPr lang="ru-RU" sz="1800" dirty="0" err="1"/>
              <a:t>уявити</a:t>
            </a:r>
            <a:r>
              <a:rPr lang="ru-RU" sz="1800" dirty="0"/>
              <a:t> </a:t>
            </a:r>
            <a:r>
              <a:rPr lang="ru-RU" sz="1800" dirty="0" err="1"/>
              <a:t>виробниче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ru-RU" sz="1800" dirty="0" err="1"/>
              <a:t>торгове</a:t>
            </a:r>
            <a:r>
              <a:rPr lang="ru-RU" sz="1800" dirty="0"/>
              <a:t> </a:t>
            </a:r>
            <a:r>
              <a:rPr lang="ru-RU" sz="1800" dirty="0" err="1"/>
              <a:t>підприємство</a:t>
            </a:r>
            <a:r>
              <a:rPr lang="ru-RU" sz="1800" dirty="0"/>
              <a:t>, яке не </a:t>
            </a:r>
            <a:r>
              <a:rPr lang="ru-RU" sz="1800" dirty="0" err="1"/>
              <a:t>займається</a:t>
            </a:r>
            <a:r>
              <a:rPr lang="ru-RU" sz="1800" dirty="0"/>
              <a:t> </a:t>
            </a:r>
            <a:r>
              <a:rPr lang="ru-RU" sz="1800" dirty="0" err="1"/>
              <a:t>вирішенням</a:t>
            </a:r>
            <a:r>
              <a:rPr lang="ru-RU" sz="1800" dirty="0"/>
              <a:t> </a:t>
            </a:r>
            <a:r>
              <a:rPr lang="ru-RU" sz="1800" dirty="0" err="1"/>
              <a:t>логістичних</a:t>
            </a:r>
            <a:r>
              <a:rPr lang="ru-RU" sz="1800" dirty="0"/>
              <a:t> задач. </a:t>
            </a:r>
            <a:r>
              <a:rPr lang="ru-RU" sz="1800" dirty="0" err="1"/>
              <a:t>Логістика</a:t>
            </a:r>
            <a:r>
              <a:rPr lang="ru-RU" sz="1800" dirty="0"/>
              <a:t> </a:t>
            </a:r>
            <a:r>
              <a:rPr lang="ru-RU" sz="1800" dirty="0" err="1"/>
              <a:t>дозволяє</a:t>
            </a:r>
            <a:r>
              <a:rPr lang="ru-RU" sz="1800" dirty="0"/>
              <a:t> </a:t>
            </a:r>
            <a:r>
              <a:rPr lang="ru-RU" sz="1800" dirty="0" err="1"/>
              <a:t>оптимізувати</a:t>
            </a:r>
            <a:r>
              <a:rPr lang="ru-RU" sz="1800" dirty="0"/>
              <a:t> </a:t>
            </a:r>
            <a:r>
              <a:rPr lang="ru-RU" sz="1800" dirty="0" err="1"/>
              <a:t>функціонування</a:t>
            </a:r>
            <a:r>
              <a:rPr lang="ru-RU" sz="1800" dirty="0"/>
              <a:t> </a:t>
            </a:r>
            <a:r>
              <a:rPr lang="ru-RU" sz="1800" dirty="0" err="1"/>
              <a:t>товарних</a:t>
            </a:r>
            <a:r>
              <a:rPr lang="ru-RU" sz="1800" dirty="0"/>
              <a:t>, </a:t>
            </a:r>
            <a:r>
              <a:rPr lang="ru-RU" sz="1800" dirty="0" err="1"/>
              <a:t>інформаційних</a:t>
            </a:r>
            <a:r>
              <a:rPr lang="ru-RU" sz="1800" dirty="0"/>
              <a:t> і </a:t>
            </a:r>
            <a:r>
              <a:rPr lang="ru-RU" sz="1800" dirty="0" err="1"/>
              <a:t>фінансових</a:t>
            </a:r>
            <a:r>
              <a:rPr lang="ru-RU" sz="1800" dirty="0"/>
              <a:t> </a:t>
            </a:r>
            <a:r>
              <a:rPr lang="ru-RU" sz="1800" dirty="0" err="1"/>
              <a:t>потоків</a:t>
            </a:r>
            <a:r>
              <a:rPr lang="ru-RU" sz="1800" dirty="0"/>
              <a:t>, </a:t>
            </a:r>
            <a:r>
              <a:rPr lang="ru-RU" sz="1800" dirty="0" err="1"/>
              <a:t>істотно</a:t>
            </a:r>
            <a:r>
              <a:rPr lang="ru-RU" sz="1800" dirty="0"/>
              <a:t> </a:t>
            </a:r>
            <a:r>
              <a:rPr lang="ru-RU" sz="1800" dirty="0" err="1"/>
              <a:t>скоротити</a:t>
            </a:r>
            <a:r>
              <a:rPr lang="ru-RU" sz="1800" dirty="0"/>
              <a:t> </a:t>
            </a:r>
            <a:r>
              <a:rPr lang="ru-RU" sz="1800" dirty="0" err="1"/>
              <a:t>проміжок</a:t>
            </a:r>
            <a:r>
              <a:rPr lang="ru-RU" sz="1800" dirty="0"/>
              <a:t> часу </a:t>
            </a:r>
            <a:r>
              <a:rPr lang="ru-RU" sz="1800" dirty="0" err="1"/>
              <a:t>між</a:t>
            </a:r>
            <a:r>
              <a:rPr lang="ru-RU" sz="1800" dirty="0"/>
              <a:t> </a:t>
            </a:r>
            <a:r>
              <a:rPr lang="ru-RU" sz="1800" dirty="0" err="1"/>
              <a:t>закупкою</a:t>
            </a:r>
            <a:r>
              <a:rPr lang="ru-RU" sz="1800" dirty="0"/>
              <a:t> </a:t>
            </a:r>
            <a:r>
              <a:rPr lang="ru-RU" sz="1800" dirty="0" err="1"/>
              <a:t>сировини</a:t>
            </a:r>
            <a:r>
              <a:rPr lang="ru-RU" sz="1800" dirty="0"/>
              <a:t> і </a:t>
            </a:r>
            <a:r>
              <a:rPr lang="ru-RU" sz="1800" dirty="0" err="1"/>
              <a:t>напівфабрикатів</a:t>
            </a:r>
            <a:r>
              <a:rPr lang="ru-RU" sz="1800" dirty="0"/>
              <a:t> і </a:t>
            </a:r>
            <a:r>
              <a:rPr lang="ru-RU" sz="1800" dirty="0" err="1"/>
              <a:t>поставкою</a:t>
            </a:r>
            <a:r>
              <a:rPr lang="ru-RU" sz="1800" dirty="0"/>
              <a:t> готового продукту </a:t>
            </a:r>
            <a:r>
              <a:rPr lang="ru-RU" sz="1800" dirty="0" err="1"/>
              <a:t>споживачу</a:t>
            </a:r>
            <a:r>
              <a:rPr lang="ru-RU" sz="1800" dirty="0"/>
              <a:t>, </a:t>
            </a:r>
            <a:r>
              <a:rPr lang="ru-RU" sz="1800" dirty="0" err="1"/>
              <a:t>сприяє</a:t>
            </a:r>
            <a:r>
              <a:rPr lang="ru-RU" sz="1800" dirty="0"/>
              <a:t> </a:t>
            </a:r>
            <a:r>
              <a:rPr lang="ru-RU" sz="1800" dirty="0" err="1"/>
              <a:t>суттєвому</a:t>
            </a:r>
            <a:r>
              <a:rPr lang="ru-RU" sz="1800" dirty="0"/>
              <a:t> </a:t>
            </a:r>
            <a:r>
              <a:rPr lang="ru-RU" sz="1800" dirty="0" err="1"/>
              <a:t>скороченню</a:t>
            </a:r>
            <a:r>
              <a:rPr lang="ru-RU" sz="1800" dirty="0"/>
              <a:t> </a:t>
            </a:r>
            <a:r>
              <a:rPr lang="ru-RU" sz="1800" dirty="0" err="1"/>
              <a:t>матеріальних</a:t>
            </a:r>
            <a:r>
              <a:rPr lang="ru-RU" sz="1800" dirty="0"/>
              <a:t> </a:t>
            </a:r>
            <a:r>
              <a:rPr lang="ru-RU" sz="1800" dirty="0" err="1"/>
              <a:t>запасів</a:t>
            </a:r>
            <a:r>
              <a:rPr lang="ru-RU" sz="1800" dirty="0"/>
              <a:t>. </a:t>
            </a:r>
            <a:endParaRPr lang="ru-RU" sz="1800" dirty="0" smtClean="0"/>
          </a:p>
          <a:p>
            <a:pPr marL="0" indent="0">
              <a:buNone/>
            </a:pPr>
            <a:r>
              <a:rPr lang="uk-UA" sz="1800" dirty="0" smtClean="0">
                <a:solidFill>
                  <a:schemeClr val="accent6">
                    <a:lumMod val="50000"/>
                  </a:schemeClr>
                </a:solidFill>
              </a:rPr>
              <a:t>Отже, даною </a:t>
            </a:r>
            <a:r>
              <a:rPr lang="uk-UA" sz="1800" i="1" dirty="0" smtClean="0">
                <a:solidFill>
                  <a:schemeClr val="accent6">
                    <a:lumMod val="50000"/>
                  </a:schemeClr>
                </a:solidFill>
              </a:rPr>
              <a:t>метою</a:t>
            </a:r>
            <a:r>
              <a:rPr lang="uk-UA" sz="1800" dirty="0" smtClean="0">
                <a:solidFill>
                  <a:schemeClr val="accent6">
                    <a:lumMod val="50000"/>
                  </a:schemeClr>
                </a:solidFill>
              </a:rPr>
              <a:t> є </a:t>
            </a:r>
            <a:r>
              <a:rPr lang="uk-UA" sz="1800" dirty="0" smtClean="0"/>
              <a:t>охарактеризувати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освід зарубіжних країн у застосуванні логістики</a:t>
            </a:r>
            <a:r>
              <a:rPr lang="uk-UA" sz="1800" dirty="0" smtClean="0"/>
              <a:t>.</a:t>
            </a:r>
            <a:r>
              <a:rPr lang="ru-RU" sz="1800" dirty="0" smtClean="0"/>
              <a:t>     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</a:rPr>
              <a:t>На </a:t>
            </a:r>
            <a:r>
              <a:rPr lang="ru-RU" sz="1800" dirty="0" err="1" smtClean="0">
                <a:solidFill>
                  <a:schemeClr val="accent6">
                    <a:lumMod val="50000"/>
                  </a:schemeClr>
                </a:solidFill>
              </a:rPr>
              <a:t>основі</a:t>
            </a: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6">
                    <a:lumMod val="50000"/>
                  </a:schemeClr>
                </a:solidFill>
              </a:rPr>
              <a:t>визначеної</a:t>
            </a: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</a:rPr>
              <a:t> мети </a:t>
            </a:r>
            <a:r>
              <a:rPr lang="ru-RU" sz="1800" dirty="0" err="1" smtClean="0">
                <a:solidFill>
                  <a:schemeClr val="accent6">
                    <a:lumMod val="50000"/>
                  </a:schemeClr>
                </a:solidFill>
              </a:rPr>
              <a:t>сформульовані</a:t>
            </a: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6">
                    <a:lumMod val="50000"/>
                  </a:schemeClr>
                </a:solidFill>
              </a:rPr>
              <a:t>наступні</a:t>
            </a: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i="1" dirty="0" err="1" smtClean="0">
                <a:solidFill>
                  <a:schemeClr val="accent6">
                    <a:lumMod val="50000"/>
                  </a:schemeClr>
                </a:solidFill>
              </a:rPr>
              <a:t>завдання</a:t>
            </a:r>
            <a:r>
              <a:rPr lang="ru-RU" sz="1800" i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r>
              <a:rPr lang="uk-UA" sz="1800" dirty="0" smtClean="0"/>
              <a:t>Розглянути стадії розвитку логістики зарубіжних країн;</a:t>
            </a:r>
          </a:p>
          <a:p>
            <a:r>
              <a:rPr lang="uk-UA" sz="1800" dirty="0" smtClean="0"/>
              <a:t>Проаналізувати  характер використання логістики на підприємстві зарубіжних країн.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2007493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11369" y="618185"/>
            <a:ext cx="10542431" cy="5558777"/>
          </a:xfrm>
        </p:spPr>
        <p:txBody>
          <a:bodyPr/>
          <a:lstStyle/>
          <a:p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позитивний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у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логістики</a:t>
            </a:r>
            <a:r>
              <a:rPr lang="ru-RU" dirty="0"/>
              <a:t>. </a:t>
            </a:r>
            <a:r>
              <a:rPr lang="ru-RU" dirty="0" err="1"/>
              <a:t>Нині</a:t>
            </a:r>
            <a:r>
              <a:rPr lang="ru-RU" dirty="0"/>
              <a:t> у великих </a:t>
            </a:r>
            <a:r>
              <a:rPr lang="ru-RU" dirty="0" err="1"/>
              <a:t>капіталістичних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. </a:t>
            </a:r>
            <a:r>
              <a:rPr lang="ru-RU" dirty="0" err="1"/>
              <a:t>Обстеження</a:t>
            </a:r>
            <a:r>
              <a:rPr lang="ru-RU" dirty="0"/>
              <a:t> 500 </a:t>
            </a:r>
            <a:r>
              <a:rPr lang="ru-RU" dirty="0" err="1"/>
              <a:t>західноєвропейських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(ФРН, </a:t>
            </a:r>
            <a:r>
              <a:rPr lang="ru-RU" dirty="0" err="1"/>
              <a:t>Голландії</a:t>
            </a:r>
            <a:r>
              <a:rPr lang="ru-RU" dirty="0"/>
              <a:t>, </a:t>
            </a:r>
            <a:r>
              <a:rPr lang="ru-RU" dirty="0" err="1"/>
              <a:t>Великобританії</a:t>
            </a:r>
            <a:r>
              <a:rPr lang="ru-RU" dirty="0"/>
              <a:t>, </a:t>
            </a:r>
            <a:r>
              <a:rPr lang="ru-RU" dirty="0" err="1"/>
              <a:t>Франції</a:t>
            </a:r>
            <a:r>
              <a:rPr lang="ru-RU" dirty="0"/>
              <a:t>, </a:t>
            </a:r>
            <a:r>
              <a:rPr lang="ru-RU" dirty="0" err="1"/>
              <a:t>Бельгії</a:t>
            </a:r>
            <a:r>
              <a:rPr lang="ru-RU" dirty="0"/>
              <a:t>, </a:t>
            </a:r>
            <a:r>
              <a:rPr lang="ru-RU" dirty="0" err="1"/>
              <a:t>Іспанії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представляють</a:t>
            </a:r>
            <a:r>
              <a:rPr lang="ru-RU" dirty="0"/>
              <a:t> 30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виявило</a:t>
            </a:r>
            <a:r>
              <a:rPr lang="ru-RU" dirty="0"/>
              <a:t> </a:t>
            </a:r>
            <a:r>
              <a:rPr lang="ru-RU" b="1" i="1" dirty="0"/>
              <a:t>4 </a:t>
            </a:r>
            <a:r>
              <a:rPr lang="ru-RU" b="1" i="1" dirty="0" err="1"/>
              <a:t>стадії</a:t>
            </a:r>
            <a:r>
              <a:rPr lang="ru-RU" b="1" i="1" dirty="0"/>
              <a:t> </a:t>
            </a:r>
            <a:r>
              <a:rPr lang="ru-RU" b="1" i="1" dirty="0" err="1"/>
              <a:t>розвитку</a:t>
            </a:r>
            <a:r>
              <a:rPr lang="ru-RU" b="1" i="1" dirty="0"/>
              <a:t> </a:t>
            </a:r>
            <a:r>
              <a:rPr lang="ru-RU" b="1" i="1" dirty="0" err="1"/>
              <a:t>логістики</a:t>
            </a:r>
            <a:r>
              <a:rPr lang="ru-RU" b="1" i="1" dirty="0"/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24616">
            <a:off x="9754143" y="3182773"/>
            <a:ext cx="1521023" cy="101401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128" y="3415049"/>
            <a:ext cx="2619375" cy="17430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3861" y="3938487"/>
            <a:ext cx="2042606" cy="176685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7604">
            <a:off x="477433" y="4514750"/>
            <a:ext cx="2143125" cy="21431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7231">
            <a:off x="8831652" y="4753630"/>
            <a:ext cx="1905000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5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301592"/>
              </p:ext>
            </p:extLst>
          </p:nvPr>
        </p:nvGraphicFramePr>
        <p:xfrm>
          <a:off x="296214" y="167425"/>
          <a:ext cx="11655379" cy="6690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988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8642" y="412124"/>
            <a:ext cx="10465158" cy="57648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i="1" dirty="0"/>
              <a:t>В огляді, складеному за </a:t>
            </a:r>
            <a:r>
              <a:rPr lang="uk-UA" i="1" dirty="0" smtClean="0"/>
              <a:t>результатами обстеження</a:t>
            </a:r>
            <a:r>
              <a:rPr lang="uk-UA" i="1" dirty="0"/>
              <a:t>, зазначається, що завдяки використанню </a:t>
            </a:r>
            <a:r>
              <a:rPr lang="uk-UA" i="1" dirty="0" smtClean="0"/>
              <a:t>логістики продуктивність </a:t>
            </a:r>
            <a:r>
              <a:rPr lang="uk-UA" i="1" dirty="0"/>
              <a:t>праці працівників фірм, що зайняті </a:t>
            </a:r>
            <a:r>
              <a:rPr lang="uk-UA" i="1" dirty="0" smtClean="0"/>
              <a:t>транспортуванням вантажів</a:t>
            </a:r>
            <a:r>
              <a:rPr lang="uk-UA" i="1" dirty="0"/>
              <a:t>, зросла на 9,9 %. Водночас на 60 % обстежених фірм, де </a:t>
            </a:r>
            <a:r>
              <a:rPr lang="uk-UA" i="1" dirty="0" smtClean="0"/>
              <a:t>вдалося підвищити </a:t>
            </a:r>
            <a:r>
              <a:rPr lang="uk-UA" i="1" dirty="0"/>
              <a:t>якість транспортного обслуговування, зниження собівартості </a:t>
            </a:r>
            <a:r>
              <a:rPr lang="uk-UA" i="1" dirty="0" smtClean="0"/>
              <a:t>не спостерігалося</a:t>
            </a:r>
            <a:r>
              <a:rPr lang="uk-UA" i="1" dirty="0"/>
              <a:t>. </a:t>
            </a:r>
            <a:endParaRPr lang="uk-UA" i="1" dirty="0" smtClean="0"/>
          </a:p>
          <a:p>
            <a:r>
              <a:rPr lang="uk-UA" dirty="0"/>
              <a:t>Щодо вдосконалення складування і транспортування вантажів зусилля </a:t>
            </a:r>
            <a:r>
              <a:rPr lang="uk-UA" dirty="0" smtClean="0"/>
              <a:t>були спрямовані </a:t>
            </a:r>
            <a:r>
              <a:rPr lang="uk-UA" dirty="0"/>
              <a:t>на розробку заходів, які б забезпечили як поступову, так </a:t>
            </a:r>
            <a:r>
              <a:rPr lang="uk-UA" dirty="0" smtClean="0"/>
              <a:t>і швидку </a:t>
            </a:r>
            <a:r>
              <a:rPr lang="uk-UA" dirty="0"/>
              <a:t>віддачу від вкладених коштів. Швидко окупаються кошти, вкладені </a:t>
            </a:r>
            <a:r>
              <a:rPr lang="uk-UA" dirty="0" smtClean="0"/>
              <a:t>в аналіз </a:t>
            </a:r>
            <a:r>
              <a:rPr lang="uk-UA" dirty="0"/>
              <a:t>вузьких місць господарської діяльності фірм чи окремих </a:t>
            </a:r>
            <a:r>
              <a:rPr lang="uk-UA" dirty="0" smtClean="0"/>
              <a:t>ланок логістичного </a:t>
            </a:r>
            <a:r>
              <a:rPr lang="uk-UA" dirty="0"/>
              <a:t>ланцюга, у впровадження нормативів продуктивності праці,стимулюючої оплати праці. Повільно окупаються витрати на </a:t>
            </a:r>
            <a:r>
              <a:rPr lang="uk-UA" dirty="0" smtClean="0"/>
              <a:t>механізацію складування</a:t>
            </a:r>
            <a:r>
              <a:rPr lang="uk-UA" dirty="0"/>
              <a:t>, будівництво складів великої місткості, </a:t>
            </a:r>
            <a:r>
              <a:rPr lang="uk-UA" dirty="0" smtClean="0"/>
              <a:t>автоматизацію технологічних </a:t>
            </a:r>
            <a:r>
              <a:rPr lang="uk-UA" dirty="0"/>
              <a:t>процесів.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3145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dirty="0">
                <a:solidFill>
                  <a:schemeClr val="accent6">
                    <a:lumMod val="50000"/>
                  </a:schemeClr>
                </a:solidFill>
              </a:rPr>
              <a:t>Для прискореного впровадження логістики в господарську 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практику закордонні </a:t>
            </a:r>
            <a:r>
              <a:rPr lang="uk-UA" sz="2400" dirty="0">
                <a:solidFill>
                  <a:schemeClr val="accent6">
                    <a:lumMod val="50000"/>
                  </a:schemeClr>
                </a:solidFill>
              </a:rPr>
              <a:t>фірми почали створювати консультативні 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ради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792" y="1893194"/>
            <a:ext cx="11080124" cy="45549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 smtClean="0"/>
              <a:t>Наприклад</a:t>
            </a:r>
            <a:r>
              <a:rPr lang="uk-UA" dirty="0"/>
              <a:t>, </a:t>
            </a:r>
            <a:r>
              <a:rPr lang="uk-UA" dirty="0" smtClean="0"/>
              <a:t>на підприємствах </a:t>
            </a:r>
            <a:r>
              <a:rPr lang="uk-UA" dirty="0"/>
              <a:t>Франції в середині 80-х років налічувалося близько </a:t>
            </a:r>
            <a:r>
              <a:rPr lang="uk-UA" dirty="0" smtClean="0"/>
              <a:t>50 таких </a:t>
            </a:r>
            <a:r>
              <a:rPr lang="uk-UA" dirty="0"/>
              <a:t>рад, що займалися логістикою. Як правило, вони зосереджують </a:t>
            </a:r>
            <a:r>
              <a:rPr lang="uk-UA" dirty="0" smtClean="0"/>
              <a:t>свою діяльність </a:t>
            </a:r>
            <a:r>
              <a:rPr lang="uk-UA" dirty="0"/>
              <a:t>на одній з ланок логістичного ланцюга (наприклад, </a:t>
            </a:r>
            <a:r>
              <a:rPr lang="uk-UA" dirty="0" smtClean="0"/>
              <a:t>на транспорті</a:t>
            </a:r>
            <a:r>
              <a:rPr lang="uk-UA" dirty="0"/>
              <a:t>) або на 2—3 ланках, але в поєднанні зі всіма іншими </a:t>
            </a:r>
            <a:r>
              <a:rPr lang="uk-UA" dirty="0" smtClean="0"/>
              <a:t>її елементами</a:t>
            </a:r>
            <a:r>
              <a:rPr lang="uk-UA" dirty="0"/>
              <a:t>. Вони також консультують різні зовнішні фірми.  Адміністрація фірм використовує консультативні ради для </a:t>
            </a:r>
            <a:r>
              <a:rPr lang="uk-UA" dirty="0" smtClean="0"/>
              <a:t>діагностування стану </a:t>
            </a:r>
            <a:r>
              <a:rPr lang="uk-UA" dirty="0"/>
              <a:t>логістики на підприємстві. Ради також проводять дослідження </a:t>
            </a:r>
            <a:r>
              <a:rPr lang="uk-UA" dirty="0" smtClean="0"/>
              <a:t>в галузі </a:t>
            </a:r>
            <a:r>
              <a:rPr lang="uk-UA" dirty="0"/>
              <a:t>логістики, розробляють пропозиції щодо її вдосконалення,провадять заняття з вивчення проблем логістики, вивчають досвід </a:t>
            </a:r>
            <a:r>
              <a:rPr lang="uk-UA" dirty="0" smtClean="0"/>
              <a:t>інших фірм</a:t>
            </a:r>
            <a:r>
              <a:rPr lang="uk-UA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133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321" y="687098"/>
            <a:ext cx="10515600" cy="1325563"/>
          </a:xfrm>
        </p:spPr>
        <p:txBody>
          <a:bodyPr>
            <a:normAutofit fontScale="90000"/>
          </a:bodyPr>
          <a:lstStyle/>
          <a:p>
            <a:pPr lvl="0" algn="l"/>
            <a:r>
              <a:rPr lang="uk-UA" sz="2200" dirty="0">
                <a:solidFill>
                  <a:schemeClr val="accent6">
                    <a:lumMod val="50000"/>
                  </a:schemeClr>
                </a:solidFill>
              </a:rPr>
              <a:t>Крім консультативних рад на транспорті деяких країн </a:t>
            </a:r>
            <a:r>
              <a:rPr lang="uk-UA" sz="2200" dirty="0" smtClean="0">
                <a:solidFill>
                  <a:schemeClr val="accent6">
                    <a:lumMod val="50000"/>
                  </a:schemeClr>
                </a:solidFill>
              </a:rPr>
              <a:t>створюються логістичні </a:t>
            </a:r>
            <a:r>
              <a:rPr lang="uk-UA" sz="2200" dirty="0">
                <a:solidFill>
                  <a:schemeClr val="accent6">
                    <a:lumMod val="50000"/>
                  </a:schemeClr>
                </a:solidFill>
              </a:rPr>
              <a:t>спеціальні центри або інші </a:t>
            </a:r>
            <a:r>
              <a:rPr lang="uk-UA" sz="2200" dirty="0" smtClean="0">
                <a:solidFill>
                  <a:schemeClr val="accent6">
                    <a:lumMod val="50000"/>
                  </a:schemeClr>
                </a:solidFill>
              </a:rPr>
              <a:t>структури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50000"/>
                  </a:schemeClr>
                </a:solidFill>
              </a:rPr>
            </a:b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451119"/>
              </p:ext>
            </p:extLst>
          </p:nvPr>
        </p:nvGraphicFramePr>
        <p:xfrm>
          <a:off x="373486" y="1030310"/>
          <a:ext cx="11359167" cy="5640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38463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546419"/>
              </p:ext>
            </p:extLst>
          </p:nvPr>
        </p:nvGraphicFramePr>
        <p:xfrm>
          <a:off x="399246" y="218942"/>
          <a:ext cx="11565227" cy="6452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78876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6989" y="1279526"/>
            <a:ext cx="10515600" cy="1325563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accent6">
                    <a:lumMod val="50000"/>
                  </a:schemeClr>
                </a:solidFill>
              </a:rPr>
              <a:t>Важливою складовою успішного функціонування логістики зарубіжного досвіду є ефективне використання трудових ресурсів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76518" y="2485623"/>
            <a:ext cx="11333409" cy="45204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Застосування принципів логістики </a:t>
            </a:r>
            <a:r>
              <a:rPr lang="uk-UA" dirty="0" smtClean="0"/>
              <a:t>дає</a:t>
            </a:r>
            <a:r>
              <a:rPr lang="ru-RU" dirty="0"/>
              <a:t> </a:t>
            </a:r>
            <a:r>
              <a:rPr lang="uk-UA" dirty="0" smtClean="0"/>
              <a:t>змогу </a:t>
            </a:r>
            <a:r>
              <a:rPr lang="uk-UA" dirty="0"/>
              <a:t>підвищити продуктивність праці. У цій сфері з 80-х років у </a:t>
            </a:r>
            <a:r>
              <a:rPr lang="uk-UA" dirty="0" smtClean="0"/>
              <a:t>США</a:t>
            </a:r>
            <a:r>
              <a:rPr lang="ru-RU" dirty="0"/>
              <a:t> </a:t>
            </a:r>
            <a:r>
              <a:rPr lang="uk-UA" dirty="0" smtClean="0"/>
              <a:t>вона </a:t>
            </a:r>
            <a:r>
              <a:rPr lang="uk-UA" dirty="0"/>
              <a:t>стабільно зростає на 3 % за рік. Для зниження ризику від </a:t>
            </a:r>
            <a:r>
              <a:rPr lang="uk-UA" dirty="0" smtClean="0"/>
              <a:t>складності</a:t>
            </a:r>
            <a:r>
              <a:rPr lang="ru-RU" dirty="0"/>
              <a:t> </a:t>
            </a:r>
            <a:r>
              <a:rPr lang="uk-UA" dirty="0" smtClean="0"/>
              <a:t>реалізації </a:t>
            </a:r>
            <a:r>
              <a:rPr lang="uk-UA" dirty="0"/>
              <a:t>фірми дедалі ширше застосовують сегментну </a:t>
            </a:r>
            <a:r>
              <a:rPr lang="uk-UA" dirty="0" smtClean="0"/>
              <a:t>маркетингову</a:t>
            </a:r>
            <a:r>
              <a:rPr lang="ru-RU" dirty="0"/>
              <a:t> </a:t>
            </a:r>
            <a:r>
              <a:rPr lang="uk-UA" dirty="0" smtClean="0"/>
              <a:t>стратегію</a:t>
            </a:r>
            <a:r>
              <a:rPr lang="uk-UA" dirty="0"/>
              <a:t>, яка потребує виважено визначених потужностей </a:t>
            </a:r>
            <a:r>
              <a:rPr lang="uk-UA" dirty="0" smtClean="0"/>
              <a:t>розподілу.</a:t>
            </a:r>
            <a:r>
              <a:rPr lang="ru-RU" dirty="0"/>
              <a:t> </a:t>
            </a:r>
            <a:r>
              <a:rPr lang="uk-UA" dirty="0" smtClean="0"/>
              <a:t>Система </a:t>
            </a:r>
            <a:r>
              <a:rPr lang="uk-UA" dirty="0"/>
              <a:t>доставки чи замовлення в одному сегменті може зовсім </a:t>
            </a:r>
            <a:r>
              <a:rPr lang="uk-UA" dirty="0" smtClean="0"/>
              <a:t>не</a:t>
            </a:r>
            <a:r>
              <a:rPr lang="ru-RU" dirty="0"/>
              <a:t> </a:t>
            </a:r>
            <a:r>
              <a:rPr lang="uk-UA" dirty="0" smtClean="0"/>
              <a:t>відповідати </a:t>
            </a:r>
            <a:r>
              <a:rPr lang="uk-UA" dirty="0"/>
              <a:t>вимогам іншого сегмента.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002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конавча">
  <a:themeElements>
    <a:clrScheme name="Виконавча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Виконавча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иконавч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120</TotalTime>
  <Words>876</Words>
  <Application>Microsoft Office PowerPoint</Application>
  <PresentationFormat>Произвольный</PresentationFormat>
  <Paragraphs>32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Виконавча</vt:lpstr>
      <vt:lpstr>«Досвід зарубіжних країн у застосуванні логістики»</vt:lpstr>
      <vt:lpstr>Вступ</vt:lpstr>
      <vt:lpstr>Презентация PowerPoint</vt:lpstr>
      <vt:lpstr>Презентация PowerPoint</vt:lpstr>
      <vt:lpstr>Презентация PowerPoint</vt:lpstr>
      <vt:lpstr>Для прискореного впровадження логістики в господарську практику закордонні фірми почали створювати консультативні ради</vt:lpstr>
      <vt:lpstr>Крім консультативних рад на транспорті деяких країн створюються логістичні спеціальні центри або інші структури </vt:lpstr>
      <vt:lpstr>Презентация PowerPoint</vt:lpstr>
      <vt:lpstr>Важливою складовою успішного функціонування логістики зарубіжного досвіду є ефективне використання трудових ресурсів</vt:lpstr>
      <vt:lpstr>Висновок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Семінарське завдання навчальної дисципліни «Маркетинг» на тему: «Досвід зарубіжних країн у застосуванні логістики»</dc:title>
  <dc:creator>Натальчонок</dc:creator>
  <cp:lastModifiedBy>user</cp:lastModifiedBy>
  <cp:revision>13</cp:revision>
  <dcterms:created xsi:type="dcterms:W3CDTF">2016-04-27T19:30:55Z</dcterms:created>
  <dcterms:modified xsi:type="dcterms:W3CDTF">2021-02-08T09:22:20Z</dcterms:modified>
</cp:coreProperties>
</file>