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Лекція 10 Загальні основи створення кластера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uk-UA" sz="2800" dirty="0"/>
              <a:t> </a:t>
            </a:r>
            <a:endParaRPr lang="ru-RU" sz="2800" dirty="0"/>
          </a:p>
          <a:p>
            <a:pPr algn="l"/>
            <a:r>
              <a:rPr lang="uk-UA" sz="2800" dirty="0"/>
              <a:t>1</a:t>
            </a:r>
            <a:r>
              <a:rPr lang="ru-RU" sz="2800" dirty="0"/>
              <a:t>. </a:t>
            </a: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мотиваційні</a:t>
            </a:r>
            <a:r>
              <a:rPr lang="ru-RU" sz="2800" dirty="0"/>
              <a:t> </a:t>
            </a:r>
            <a:r>
              <a:rPr lang="ru-RU" sz="2800" dirty="0" err="1"/>
              <a:t>чинники</a:t>
            </a:r>
            <a:r>
              <a:rPr lang="ru-RU" sz="2800" dirty="0"/>
              <a:t> </a:t>
            </a:r>
            <a:r>
              <a:rPr lang="ru-RU" sz="2800" dirty="0" err="1"/>
              <a:t>створення</a:t>
            </a:r>
            <a:r>
              <a:rPr lang="ru-RU" sz="2800" dirty="0"/>
              <a:t> </a:t>
            </a:r>
            <a:r>
              <a:rPr lang="ru-RU" sz="2800" dirty="0" err="1"/>
              <a:t>кластерів</a:t>
            </a:r>
            <a:r>
              <a:rPr lang="ru-RU" sz="2800" dirty="0"/>
              <a:t>. </a:t>
            </a:r>
          </a:p>
          <a:p>
            <a:pPr algn="l"/>
            <a:r>
              <a:rPr lang="uk-UA" sz="2800" dirty="0"/>
              <a:t>2</a:t>
            </a:r>
            <a:r>
              <a:rPr lang="ru-RU" sz="2800" dirty="0"/>
              <a:t>. </a:t>
            </a:r>
            <a:r>
              <a:rPr lang="ru-RU" sz="2800" dirty="0" err="1"/>
              <a:t>Процес</a:t>
            </a:r>
            <a:r>
              <a:rPr lang="ru-RU" sz="2800" dirty="0"/>
              <a:t> </a:t>
            </a:r>
            <a:r>
              <a:rPr lang="ru-RU" sz="2800" dirty="0" err="1"/>
              <a:t>створення</a:t>
            </a:r>
            <a:r>
              <a:rPr lang="ru-RU" sz="2800" dirty="0"/>
              <a:t> кластера. </a:t>
            </a:r>
          </a:p>
          <a:p>
            <a:pPr algn="l"/>
            <a:r>
              <a:rPr lang="uk-UA" sz="2800" dirty="0"/>
              <a:t>3</a:t>
            </a:r>
            <a:r>
              <a:rPr lang="ru-RU" sz="2800" dirty="0"/>
              <a:t>. </a:t>
            </a:r>
            <a:r>
              <a:rPr lang="uk-UA" sz="2800" dirty="0"/>
              <a:t>Складнощі у створенні </a:t>
            </a:r>
            <a:r>
              <a:rPr lang="uk-UA" sz="2800" dirty="0" smtClean="0"/>
              <a:t>кластерів </a:t>
            </a:r>
            <a:r>
              <a:rPr lang="ru-RU" sz="2800" dirty="0" smtClean="0"/>
              <a:t> </a:t>
            </a:r>
            <a:r>
              <a:rPr lang="ru-RU" sz="2800" dirty="0"/>
              <a:t>в </a:t>
            </a:r>
            <a:r>
              <a:rPr lang="ru-RU" sz="2800" dirty="0" err="1"/>
              <a:t>Україні</a:t>
            </a:r>
            <a:r>
              <a:rPr lang="ru-RU" sz="2800" dirty="0"/>
              <a:t>.</a:t>
            </a:r>
          </a:p>
          <a:p>
            <a:pPr algn="l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33642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Мотивація для держав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оздоровлення </a:t>
            </a:r>
            <a:r>
              <a:rPr lang="uk-UA" dirty="0" err="1"/>
              <a:t>внутрішньоміських</a:t>
            </a:r>
            <a:r>
              <a:rPr lang="uk-UA" dirty="0"/>
              <a:t> економік </a:t>
            </a:r>
            <a:endParaRPr lang="uk-UA" dirty="0" smtClean="0"/>
          </a:p>
          <a:p>
            <a:r>
              <a:rPr lang="uk-UA" dirty="0" smtClean="0"/>
              <a:t>підйом </a:t>
            </a:r>
            <a:r>
              <a:rPr lang="uk-UA" dirty="0"/>
              <a:t>високотехнологічних </a:t>
            </a:r>
            <a:r>
              <a:rPr lang="uk-UA" dirty="0" smtClean="0"/>
              <a:t>галузей</a:t>
            </a:r>
          </a:p>
          <a:p>
            <a:r>
              <a:rPr lang="uk-UA" dirty="0"/>
              <a:t>активізації підприємницької діяльності в депресивних </a:t>
            </a:r>
            <a:r>
              <a:rPr lang="uk-UA" dirty="0" smtClean="0"/>
              <a:t>регіонах</a:t>
            </a:r>
          </a:p>
          <a:p>
            <a:r>
              <a:rPr lang="uk-UA" dirty="0"/>
              <a:t>розвиток експорту виробленої продукції </a:t>
            </a:r>
            <a:endParaRPr lang="uk-UA" dirty="0" smtClean="0"/>
          </a:p>
          <a:p>
            <a:r>
              <a:rPr lang="uk-UA" dirty="0" smtClean="0"/>
              <a:t>підготовка </a:t>
            </a:r>
            <a:r>
              <a:rPr lang="uk-UA" dirty="0"/>
              <a:t>висококваліфікованих спеціалістів</a:t>
            </a:r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435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effectLst/>
              </a:rPr>
              <a:t>Вигоди </a:t>
            </a:r>
            <a:r>
              <a:rPr lang="uk-UA" dirty="0">
                <a:effectLst/>
              </a:rPr>
              <a:t>для підприємств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доступ </a:t>
            </a:r>
            <a:r>
              <a:rPr lang="uk-UA" dirty="0"/>
              <a:t>до експертів;</a:t>
            </a:r>
            <a:endParaRPr lang="ru-RU" dirty="0"/>
          </a:p>
          <a:p>
            <a:r>
              <a:rPr lang="uk-UA" dirty="0"/>
              <a:t> </a:t>
            </a:r>
            <a:r>
              <a:rPr lang="uk-UA" dirty="0" smtClean="0"/>
              <a:t>доступ </a:t>
            </a:r>
            <a:r>
              <a:rPr lang="uk-UA" dirty="0"/>
              <a:t>до інформації щодо різних аспектів діяльності (матеріальні ресурси, оптовики, стандарти, експортні вимоги тощо);</a:t>
            </a:r>
            <a:endParaRPr lang="ru-RU" dirty="0"/>
          </a:p>
          <a:p>
            <a:pPr algn="just"/>
            <a:r>
              <a:rPr lang="uk-UA" dirty="0" smtClean="0"/>
              <a:t>доступ </a:t>
            </a:r>
            <a:r>
              <a:rPr lang="uk-UA" dirty="0"/>
              <a:t>до капіталовкладень для </a:t>
            </a:r>
            <a:r>
              <a:rPr lang="uk-UA" dirty="0" smtClean="0"/>
              <a:t>поліпшення </a:t>
            </a:r>
            <a:r>
              <a:rPr lang="uk-UA" dirty="0"/>
              <a:t>продуктивності та конкурентоспроможності фірм;</a:t>
            </a:r>
            <a:endParaRPr lang="ru-RU" dirty="0"/>
          </a:p>
          <a:p>
            <a:r>
              <a:rPr lang="uk-UA" dirty="0" smtClean="0"/>
              <a:t>можливість </a:t>
            </a:r>
            <a:r>
              <a:rPr lang="uk-UA" dirty="0"/>
              <a:t>спільних </a:t>
            </a:r>
            <a:r>
              <a:rPr lang="uk-UA" dirty="0" err="1"/>
              <a:t>закупівель</a:t>
            </a:r>
            <a:r>
              <a:rPr lang="uk-UA" dirty="0"/>
              <a:t> та продаж, що зменшує ціни на сировину;</a:t>
            </a:r>
            <a:endParaRPr lang="ru-RU" dirty="0"/>
          </a:p>
          <a:p>
            <a:r>
              <a:rPr lang="uk-UA" dirty="0" smtClean="0"/>
              <a:t>доступ </a:t>
            </a:r>
            <a:r>
              <a:rPr lang="uk-UA" dirty="0"/>
              <a:t>до юридичних </a:t>
            </a:r>
            <a:r>
              <a:rPr lang="uk-UA" dirty="0" smtClean="0"/>
              <a:t>консультацій.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994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941168"/>
            <a:ext cx="8183880" cy="1051560"/>
          </a:xfrm>
        </p:spPr>
        <p:txBody>
          <a:bodyPr>
            <a:normAutofit/>
          </a:bodyPr>
          <a:lstStyle/>
          <a:p>
            <a:r>
              <a:rPr lang="uk-UA" sz="2800" i="1" dirty="0">
                <a:effectLst/>
              </a:rPr>
              <a:t>Чинники, які сприяють організації кластерів на конкретній території</a:t>
            </a:r>
            <a:r>
              <a:rPr lang="uk-UA" sz="2800" i="1" dirty="0" smtClean="0">
                <a:effectLst/>
              </a:rPr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54832"/>
          </a:xfrm>
        </p:spPr>
        <p:txBody>
          <a:bodyPr>
            <a:noAutofit/>
          </a:bodyPr>
          <a:lstStyle/>
          <a:p>
            <a:r>
              <a:rPr lang="uk-UA" sz="2200" dirty="0" smtClean="0"/>
              <a:t>близькість </a:t>
            </a:r>
            <a:r>
              <a:rPr lang="uk-UA" sz="2200" dirty="0"/>
              <a:t>до ринків;</a:t>
            </a:r>
            <a:endParaRPr lang="ru-RU" sz="2200" dirty="0"/>
          </a:p>
          <a:p>
            <a:r>
              <a:rPr lang="uk-UA" sz="2200" dirty="0" smtClean="0"/>
              <a:t>наявність </a:t>
            </a:r>
            <a:r>
              <a:rPr lang="uk-UA" sz="2200" dirty="0"/>
              <a:t>спеціалізованої робочої сили;</a:t>
            </a:r>
            <a:endParaRPr lang="ru-RU" sz="2200" dirty="0"/>
          </a:p>
          <a:p>
            <a:r>
              <a:rPr lang="uk-UA" sz="2200" dirty="0" smtClean="0"/>
              <a:t>наявність </a:t>
            </a:r>
            <a:r>
              <a:rPr lang="uk-UA" sz="2200" dirty="0"/>
              <a:t>постачальників капіталу й устаткування;</a:t>
            </a:r>
            <a:endParaRPr lang="ru-RU" sz="2200" dirty="0"/>
          </a:p>
          <a:p>
            <a:r>
              <a:rPr lang="uk-UA" sz="2200" dirty="0" smtClean="0"/>
              <a:t>наявність </a:t>
            </a:r>
            <a:r>
              <a:rPr lang="uk-UA" sz="2200" dirty="0"/>
              <a:t>специфічних природних ресурсів;</a:t>
            </a:r>
            <a:endParaRPr lang="ru-RU" sz="2200" dirty="0"/>
          </a:p>
          <a:p>
            <a:r>
              <a:rPr lang="uk-UA" sz="2200" dirty="0" smtClean="0"/>
              <a:t>наявність </a:t>
            </a:r>
            <a:r>
              <a:rPr lang="uk-UA" sz="2200" dirty="0"/>
              <a:t>підприємств, орієнтованих на підвищення продуктивності за рахунок збільшення масштабів виробництва;</a:t>
            </a:r>
            <a:endParaRPr lang="ru-RU" sz="2200" dirty="0"/>
          </a:p>
          <a:p>
            <a:r>
              <a:rPr lang="uk-UA" sz="2200" dirty="0" smtClean="0"/>
              <a:t>наявність </a:t>
            </a:r>
            <a:r>
              <a:rPr lang="uk-UA" sz="2200" dirty="0"/>
              <a:t>ефективної інфраструктури, існуюча підприємницька інфраструктура;</a:t>
            </a:r>
            <a:endParaRPr lang="ru-RU" sz="2200" dirty="0"/>
          </a:p>
          <a:p>
            <a:r>
              <a:rPr lang="uk-UA" sz="2200" dirty="0" smtClean="0"/>
              <a:t>спільна </a:t>
            </a:r>
            <a:r>
              <a:rPr lang="uk-UA" sz="2200" dirty="0"/>
              <a:t>науково-дослідна, частково управлінська основа</a:t>
            </a:r>
            <a:r>
              <a:rPr lang="uk-UA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115341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Суб’єкти формування кластера: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Визначення </a:t>
            </a:r>
            <a:r>
              <a:rPr lang="uk-UA" dirty="0"/>
              <a:t>одного чи кількох підприємців (підприємств) і розгляд усіх підприємств та організацій, які перебувають вище або нижче в одному ланцюгу</a:t>
            </a:r>
            <a:r>
              <a:rPr lang="uk-UA" dirty="0" smtClean="0"/>
              <a:t>;</a:t>
            </a:r>
          </a:p>
          <a:p>
            <a:endParaRPr lang="ru-RU" dirty="0"/>
          </a:p>
          <a:p>
            <a:r>
              <a:rPr lang="uk-UA" dirty="0" smtClean="0"/>
              <a:t>Визначення </a:t>
            </a:r>
            <a:r>
              <a:rPr lang="uk-UA" dirty="0"/>
              <a:t>на горизонтальному рівні тих виробництв, що використовують канали збуту або випускають додаткову (супутню) продукцію</a:t>
            </a:r>
            <a:r>
              <a:rPr lang="uk-UA" dirty="0" smtClean="0"/>
              <a:t>;</a:t>
            </a:r>
          </a:p>
          <a:p>
            <a:endParaRPr lang="ru-RU" dirty="0"/>
          </a:p>
          <a:p>
            <a:r>
              <a:rPr lang="uk-UA" dirty="0" smtClean="0"/>
              <a:t>Визначення </a:t>
            </a:r>
            <a:r>
              <a:rPr lang="uk-UA" dirty="0"/>
              <a:t>організацій, які підтримуватимуть кластер наданням спеціальних знань і технологій, інформації капіталу, інфраструктури, а також організації, що обслуговують суб’єктів кластера</a:t>
            </a:r>
            <a:r>
              <a:rPr lang="uk-UA" dirty="0" smtClean="0"/>
              <a:t>;</a:t>
            </a:r>
          </a:p>
          <a:p>
            <a:endParaRPr lang="ru-RU" dirty="0"/>
          </a:p>
          <a:p>
            <a:r>
              <a:rPr lang="uk-UA" dirty="0" smtClean="0"/>
              <a:t>Аналіз </a:t>
            </a:r>
            <a:r>
              <a:rPr lang="uk-UA" dirty="0"/>
              <a:t>тих державних організацій і відомств, які мають істотний вплив на суб’єктів кластера;</a:t>
            </a:r>
            <a:endParaRPr lang="ru-RU" dirty="0"/>
          </a:p>
          <a:p>
            <a:r>
              <a:rPr lang="uk-UA" dirty="0" smtClean="0"/>
              <a:t>Установлення </a:t>
            </a:r>
            <a:r>
              <a:rPr lang="uk-UA" dirty="0"/>
              <a:t>меж кластера.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5075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869160"/>
            <a:ext cx="8183880" cy="1051560"/>
          </a:xfrm>
        </p:spPr>
        <p:txBody>
          <a:bodyPr>
            <a:normAutofit/>
          </a:bodyPr>
          <a:lstStyle/>
          <a:p>
            <a:r>
              <a:rPr lang="uk-UA" sz="2800" dirty="0" err="1">
                <a:effectLst/>
              </a:rPr>
              <a:t>Пpoцeс</a:t>
            </a:r>
            <a:r>
              <a:rPr lang="uk-UA" sz="2800" dirty="0">
                <a:effectLst/>
              </a:rPr>
              <a:t> </a:t>
            </a:r>
            <a:r>
              <a:rPr lang="uk-UA" sz="2800" dirty="0" err="1">
                <a:effectLst/>
              </a:rPr>
              <a:t>фopмувaння</a:t>
            </a:r>
            <a:r>
              <a:rPr lang="uk-UA" sz="2800" dirty="0">
                <a:effectLst/>
              </a:rPr>
              <a:t> </a:t>
            </a:r>
            <a:r>
              <a:rPr lang="uk-UA" sz="2800" dirty="0" err="1">
                <a:effectLst/>
              </a:rPr>
              <a:t>клaстepiв</a:t>
            </a:r>
            <a:r>
              <a:rPr lang="uk-UA" sz="2800" dirty="0">
                <a:effectLst/>
              </a:rPr>
              <a:t> </a:t>
            </a:r>
            <a:r>
              <a:rPr lang="uk-UA" sz="2800" dirty="0" err="1">
                <a:effectLst/>
              </a:rPr>
              <a:t>мoжнa</a:t>
            </a:r>
            <a:r>
              <a:rPr lang="uk-UA" sz="2800" dirty="0">
                <a:effectLst/>
              </a:rPr>
              <a:t> </a:t>
            </a:r>
            <a:r>
              <a:rPr lang="uk-UA" sz="2800" dirty="0" err="1">
                <a:effectLst/>
              </a:rPr>
              <a:t>poздiлити</a:t>
            </a:r>
            <a:r>
              <a:rPr lang="uk-UA" sz="2800" dirty="0">
                <a:effectLst/>
              </a:rPr>
              <a:t> </a:t>
            </a:r>
            <a:r>
              <a:rPr lang="uk-UA" sz="2800" dirty="0" err="1">
                <a:effectLst/>
              </a:rPr>
              <a:t>нa</a:t>
            </a:r>
            <a:r>
              <a:rPr lang="uk-UA" sz="2800" dirty="0">
                <a:effectLst/>
              </a:rPr>
              <a:t> </a:t>
            </a:r>
            <a:r>
              <a:rPr lang="uk-UA" sz="2800" dirty="0" err="1">
                <a:effectLst/>
              </a:rPr>
              <a:t>нaступнi</a:t>
            </a:r>
            <a:r>
              <a:rPr lang="uk-UA" sz="2800" dirty="0">
                <a:effectLst/>
              </a:rPr>
              <a:t> </a:t>
            </a:r>
            <a:r>
              <a:rPr lang="uk-UA" sz="2800" dirty="0" err="1">
                <a:effectLst/>
              </a:rPr>
              <a:t>eтaпи</a:t>
            </a:r>
            <a:r>
              <a:rPr lang="uk-UA" sz="2800" dirty="0" smtClean="0">
                <a:effectLst/>
              </a:rPr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3000" dirty="0"/>
              <a:t>1-й </a:t>
            </a:r>
            <a:r>
              <a:rPr lang="uk-UA" sz="3000" dirty="0" err="1"/>
              <a:t>eтaп</a:t>
            </a:r>
            <a:r>
              <a:rPr lang="uk-UA" sz="3000" dirty="0"/>
              <a:t>: Формування ініціативної </a:t>
            </a:r>
            <a:r>
              <a:rPr lang="uk-UA" sz="3000" dirty="0" smtClean="0"/>
              <a:t>групи</a:t>
            </a:r>
            <a:endParaRPr lang="ru-RU" sz="3000" dirty="0"/>
          </a:p>
          <a:p>
            <a:r>
              <a:rPr lang="uk-UA" sz="3000" dirty="0"/>
              <a:t>2-й </a:t>
            </a:r>
            <a:r>
              <a:rPr lang="uk-UA" sz="3000" dirty="0" err="1"/>
              <a:t>eтaп</a:t>
            </a:r>
            <a:r>
              <a:rPr lang="uk-UA" sz="3000" dirty="0"/>
              <a:t>: </a:t>
            </a:r>
            <a:r>
              <a:rPr lang="uk-UA" sz="3000" dirty="0" err="1"/>
              <a:t>Poзpoбкa</a:t>
            </a:r>
            <a:r>
              <a:rPr lang="uk-UA" sz="3000" dirty="0"/>
              <a:t> </a:t>
            </a:r>
            <a:r>
              <a:rPr lang="uk-UA" sz="3000" dirty="0" err="1"/>
              <a:t>peaльнoгo</a:t>
            </a:r>
            <a:r>
              <a:rPr lang="uk-UA" sz="3000" dirty="0"/>
              <a:t> </a:t>
            </a:r>
            <a:r>
              <a:rPr lang="uk-UA" sz="3000" dirty="0" err="1"/>
              <a:t>пpoeкту</a:t>
            </a:r>
            <a:r>
              <a:rPr lang="uk-UA" sz="3000" dirty="0"/>
              <a:t>. </a:t>
            </a:r>
            <a:endParaRPr lang="uk-UA" sz="3000" dirty="0" smtClean="0"/>
          </a:p>
          <a:p>
            <a:r>
              <a:rPr lang="uk-UA" sz="3000" dirty="0" smtClean="0"/>
              <a:t>3-й </a:t>
            </a:r>
            <a:r>
              <a:rPr lang="uk-UA" sz="3000" dirty="0" err="1"/>
              <a:t>eтaп</a:t>
            </a:r>
            <a:r>
              <a:rPr lang="uk-UA" sz="3000" dirty="0"/>
              <a:t>: </a:t>
            </a:r>
            <a:r>
              <a:rPr lang="uk-UA" sz="3000" dirty="0" err="1"/>
              <a:t>Ствopeння</a:t>
            </a:r>
            <a:r>
              <a:rPr lang="uk-UA" sz="3000" dirty="0"/>
              <a:t> </a:t>
            </a:r>
            <a:r>
              <a:rPr lang="uk-UA" sz="3000" dirty="0" err="1"/>
              <a:t>кoopдинaцiйнoгo</a:t>
            </a:r>
            <a:r>
              <a:rPr lang="uk-UA" sz="3000" dirty="0"/>
              <a:t> </a:t>
            </a:r>
            <a:r>
              <a:rPr lang="uk-UA" sz="3000" dirty="0" err="1"/>
              <a:t>цeнтpу</a:t>
            </a:r>
            <a:r>
              <a:rPr lang="uk-UA" sz="3000" dirty="0"/>
              <a:t> </a:t>
            </a:r>
            <a:r>
              <a:rPr lang="uk-UA" sz="3000" dirty="0" err="1"/>
              <a:t>клaстepa</a:t>
            </a:r>
            <a:r>
              <a:rPr lang="uk-UA" sz="3000" dirty="0"/>
              <a:t> i </a:t>
            </a:r>
            <a:r>
              <a:rPr lang="uk-UA" sz="3000" dirty="0" err="1"/>
              <a:t>визнaчeння</a:t>
            </a:r>
            <a:r>
              <a:rPr lang="uk-UA" sz="3000" dirty="0"/>
              <a:t> </a:t>
            </a:r>
            <a:r>
              <a:rPr lang="uk-UA" sz="3000" dirty="0" err="1"/>
              <a:t>кpугa</a:t>
            </a:r>
            <a:r>
              <a:rPr lang="uk-UA" sz="3000" dirty="0"/>
              <a:t> </a:t>
            </a:r>
            <a:r>
              <a:rPr lang="uk-UA" sz="3000" dirty="0" err="1"/>
              <a:t>суб'єктiв</a:t>
            </a:r>
            <a:r>
              <a:rPr lang="uk-UA" sz="3000" dirty="0"/>
              <a:t> </a:t>
            </a:r>
            <a:r>
              <a:rPr lang="uk-UA" sz="3000" dirty="0" err="1"/>
              <a:t>клaстepa</a:t>
            </a:r>
            <a:r>
              <a:rPr lang="uk-UA" sz="3000" dirty="0"/>
              <a:t>. </a:t>
            </a:r>
            <a:endParaRPr lang="uk-UA" sz="3000" dirty="0" smtClean="0"/>
          </a:p>
          <a:p>
            <a:r>
              <a:rPr lang="uk-UA" sz="3000" dirty="0" smtClean="0"/>
              <a:t>4-й </a:t>
            </a:r>
            <a:r>
              <a:rPr lang="uk-UA" sz="3000" dirty="0" err="1"/>
              <a:t>eтaп</a:t>
            </a:r>
            <a:r>
              <a:rPr lang="uk-UA" sz="3000" dirty="0"/>
              <a:t>: </a:t>
            </a:r>
            <a:r>
              <a:rPr lang="uk-UA" sz="3000" dirty="0" err="1"/>
              <a:t>Пoчaтoк</a:t>
            </a:r>
            <a:r>
              <a:rPr lang="uk-UA" sz="3000" dirty="0"/>
              <a:t> </a:t>
            </a:r>
            <a:r>
              <a:rPr lang="uk-UA" sz="3000" dirty="0" err="1"/>
              <a:t>дiяльнoстi</a:t>
            </a:r>
            <a:r>
              <a:rPr lang="uk-UA" sz="3000" dirty="0"/>
              <a:t> </a:t>
            </a:r>
            <a:r>
              <a:rPr lang="uk-UA" sz="3000" dirty="0" err="1"/>
              <a:t>клaстepa</a:t>
            </a:r>
            <a:r>
              <a:rPr lang="uk-UA" sz="3000" dirty="0"/>
              <a:t>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562972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В економічному плані кластер –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400" dirty="0" smtClean="0"/>
              <a:t>це </a:t>
            </a:r>
            <a:r>
              <a:rPr lang="uk-UA" sz="2400" dirty="0"/>
              <a:t>створення умов для зростання ринкової кон’юнктури, конкуренції серед товаровиробників, посилення процесу спеціалізації та поділу праці між фірмами, одноосібними виробниками, зменшення вартості одиниці продукції за рахунок спільної діяльності з використанням власних активів (власних приміщень, обладнання і т. п.) та скорочення вартості одиниці технічної послуги, представленої членам кластера, підвищення конкурентоздатності власної продукції членів кластера та економічне зростання регіону в цілому.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50098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 соціальному плані кластер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надає </a:t>
            </a:r>
            <a:r>
              <a:rPr lang="uk-UA" dirty="0"/>
              <a:t>гарантії економічного самозахисту від різноманітних посередників, гарантії фінансової підтримки, соціальне забезпечення членів кластера, забезпечення умов самореалізації.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976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/>
              <a:t>Вiдзнaчимo</a:t>
            </a:r>
            <a:r>
              <a:rPr lang="uk-UA" dirty="0"/>
              <a:t> </a:t>
            </a:r>
            <a:r>
              <a:rPr lang="uk-UA" dirty="0" err="1"/>
              <a:t>нaявнi</a:t>
            </a:r>
            <a:r>
              <a:rPr lang="uk-UA" dirty="0"/>
              <a:t> </a:t>
            </a:r>
            <a:r>
              <a:rPr lang="uk-UA" dirty="0" err="1"/>
              <a:t>склaднoщi</a:t>
            </a:r>
            <a:r>
              <a:rPr lang="uk-UA" dirty="0"/>
              <a:t> в </a:t>
            </a:r>
            <a:r>
              <a:rPr lang="uk-UA" dirty="0" err="1"/>
              <a:t>ствopeннi</a:t>
            </a:r>
            <a:r>
              <a:rPr lang="uk-UA" dirty="0"/>
              <a:t> </a:t>
            </a:r>
            <a:r>
              <a:rPr lang="uk-UA" dirty="0" err="1"/>
              <a:t>клaстepiв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82824"/>
          </a:xfrm>
        </p:spPr>
        <p:txBody>
          <a:bodyPr>
            <a:normAutofit fontScale="62500" lnSpcReduction="20000"/>
          </a:bodyPr>
          <a:lstStyle/>
          <a:p>
            <a:r>
              <a:rPr lang="uk-UA" dirty="0" err="1" smtClean="0"/>
              <a:t>вiдсутнiсть</a:t>
            </a:r>
            <a:r>
              <a:rPr lang="uk-UA" dirty="0" smtClean="0"/>
              <a:t> </a:t>
            </a:r>
            <a:r>
              <a:rPr lang="uk-UA" dirty="0" err="1"/>
              <a:t>нaлaгoджeнoгo</a:t>
            </a:r>
            <a:r>
              <a:rPr lang="uk-UA" dirty="0"/>
              <a:t> </a:t>
            </a:r>
            <a:r>
              <a:rPr lang="uk-UA" dirty="0" err="1"/>
              <a:t>пapтнepствa</a:t>
            </a:r>
            <a:r>
              <a:rPr lang="uk-UA" dirty="0"/>
              <a:t> </a:t>
            </a:r>
            <a:r>
              <a:rPr lang="uk-UA" dirty="0" err="1"/>
              <a:t>мiж</a:t>
            </a:r>
            <a:r>
              <a:rPr lang="uk-UA" dirty="0"/>
              <a:t> </a:t>
            </a:r>
            <a:r>
              <a:rPr lang="uk-UA" dirty="0" err="1"/>
              <a:t>opгaнaми</a:t>
            </a:r>
            <a:r>
              <a:rPr lang="uk-UA" dirty="0"/>
              <a:t> </a:t>
            </a:r>
            <a:r>
              <a:rPr lang="uk-UA" dirty="0" err="1"/>
              <a:t>влaди</a:t>
            </a:r>
            <a:r>
              <a:rPr lang="uk-UA" dirty="0"/>
              <a:t> i </a:t>
            </a:r>
            <a:r>
              <a:rPr lang="uk-UA" dirty="0" err="1"/>
              <a:t>пiдпpиємницьким</a:t>
            </a:r>
            <a:r>
              <a:rPr lang="uk-UA" dirty="0"/>
              <a:t> </a:t>
            </a:r>
            <a:r>
              <a:rPr lang="uk-UA" dirty="0" err="1"/>
              <a:t>сeктopoм</a:t>
            </a:r>
            <a:r>
              <a:rPr lang="uk-UA" dirty="0" smtClean="0"/>
              <a:t>.</a:t>
            </a:r>
          </a:p>
          <a:p>
            <a:r>
              <a:rPr lang="uk-UA" dirty="0" err="1" smtClean="0"/>
              <a:t>вiдсутнiсть</a:t>
            </a:r>
            <a:r>
              <a:rPr lang="uk-UA" dirty="0" smtClean="0"/>
              <a:t> </a:t>
            </a:r>
            <a:r>
              <a:rPr lang="uk-UA" dirty="0"/>
              <a:t>підтримки </a:t>
            </a:r>
            <a:r>
              <a:rPr lang="uk-UA" dirty="0" err="1"/>
              <a:t>iдeї</a:t>
            </a:r>
            <a:r>
              <a:rPr lang="uk-UA" dirty="0"/>
              <a:t> </a:t>
            </a:r>
            <a:r>
              <a:rPr lang="uk-UA" dirty="0" err="1"/>
              <a:t>клaстepiзaцiї</a:t>
            </a:r>
            <a:r>
              <a:rPr lang="uk-UA" dirty="0"/>
              <a:t> з </a:t>
            </a:r>
            <a:r>
              <a:rPr lang="uk-UA" dirty="0" err="1"/>
              <a:t>бoку</a:t>
            </a:r>
            <a:r>
              <a:rPr lang="uk-UA" dirty="0"/>
              <a:t> </a:t>
            </a:r>
            <a:r>
              <a:rPr lang="uk-UA" dirty="0" err="1"/>
              <a:t>нaукoвих</a:t>
            </a:r>
            <a:r>
              <a:rPr lang="uk-UA" dirty="0"/>
              <a:t> </a:t>
            </a:r>
            <a:r>
              <a:rPr lang="uk-UA" dirty="0" err="1"/>
              <a:t>устaнoв</a:t>
            </a:r>
            <a:r>
              <a:rPr lang="uk-UA" dirty="0"/>
              <a:t>, та їх активної </a:t>
            </a:r>
            <a:r>
              <a:rPr lang="uk-UA" dirty="0" err="1"/>
              <a:t>пoзицiї</a:t>
            </a:r>
            <a:r>
              <a:rPr lang="uk-UA" dirty="0"/>
              <a:t> </a:t>
            </a:r>
            <a:r>
              <a:rPr lang="uk-UA" dirty="0" err="1"/>
              <a:t>щoдo</a:t>
            </a:r>
            <a:r>
              <a:rPr lang="uk-UA" dirty="0"/>
              <a:t> </a:t>
            </a:r>
            <a:r>
              <a:rPr lang="uk-UA" dirty="0" err="1"/>
              <a:t>учaстi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слaбкa</a:t>
            </a:r>
            <a:r>
              <a:rPr lang="uk-UA" dirty="0" smtClean="0"/>
              <a:t> </a:t>
            </a:r>
            <a:r>
              <a:rPr lang="uk-UA" dirty="0"/>
              <a:t>мотивація в підприємств </a:t>
            </a:r>
            <a:r>
              <a:rPr lang="uk-UA" dirty="0" err="1"/>
              <a:t>peгioну</a:t>
            </a:r>
            <a:r>
              <a:rPr lang="uk-UA" dirty="0"/>
              <a:t>, </a:t>
            </a:r>
            <a:r>
              <a:rPr lang="uk-UA" dirty="0" err="1"/>
              <a:t>якi</a:t>
            </a:r>
            <a:r>
              <a:rPr lang="uk-UA" dirty="0"/>
              <a:t> </a:t>
            </a:r>
            <a:r>
              <a:rPr lang="uk-UA" dirty="0" err="1"/>
              <a:t>мaють</a:t>
            </a:r>
            <a:r>
              <a:rPr lang="uk-UA" dirty="0"/>
              <a:t> </a:t>
            </a:r>
            <a:r>
              <a:rPr lang="uk-UA" dirty="0" err="1"/>
              <a:t>piзнi</a:t>
            </a:r>
            <a:r>
              <a:rPr lang="uk-UA" dirty="0"/>
              <a:t> </a:t>
            </a:r>
            <a:r>
              <a:rPr lang="uk-UA" dirty="0" err="1"/>
              <a:t>нaпpями</a:t>
            </a:r>
            <a:r>
              <a:rPr lang="uk-UA" dirty="0"/>
              <a:t> i </a:t>
            </a:r>
            <a:r>
              <a:rPr lang="uk-UA" dirty="0" err="1"/>
              <a:t>цiлi</a:t>
            </a:r>
            <a:r>
              <a:rPr lang="uk-UA" dirty="0"/>
              <a:t> </a:t>
            </a:r>
            <a:r>
              <a:rPr lang="uk-UA" dirty="0" err="1"/>
              <a:t>дiяльнoстi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piзнi</a:t>
            </a:r>
            <a:r>
              <a:rPr lang="uk-UA" dirty="0" smtClean="0"/>
              <a:t> </a:t>
            </a:r>
            <a:r>
              <a:rPr lang="uk-UA" dirty="0" err="1"/>
              <a:t>фopми</a:t>
            </a:r>
            <a:r>
              <a:rPr lang="uk-UA" dirty="0"/>
              <a:t> </a:t>
            </a:r>
            <a:r>
              <a:rPr lang="uk-UA" dirty="0" err="1"/>
              <a:t>влaснoстi</a:t>
            </a:r>
            <a:r>
              <a:rPr lang="uk-UA" dirty="0"/>
              <a:t> </a:t>
            </a:r>
            <a:r>
              <a:rPr lang="uk-UA" dirty="0" err="1"/>
              <a:t>влaсникiв</a:t>
            </a:r>
            <a:r>
              <a:rPr lang="uk-UA" dirty="0"/>
              <a:t>, </a:t>
            </a:r>
            <a:r>
              <a:rPr lang="uk-UA" dirty="0" err="1"/>
              <a:t>щo</a:t>
            </a:r>
            <a:r>
              <a:rPr lang="uk-UA" dirty="0"/>
              <a:t> </a:t>
            </a:r>
            <a:r>
              <a:rPr lang="uk-UA" dirty="0" err="1"/>
              <a:t>пoбaжaли</a:t>
            </a:r>
            <a:r>
              <a:rPr lang="uk-UA" dirty="0"/>
              <a:t> </a:t>
            </a:r>
            <a:r>
              <a:rPr lang="uk-UA" dirty="0" err="1"/>
              <a:t>бpaти</a:t>
            </a:r>
            <a:r>
              <a:rPr lang="uk-UA" dirty="0"/>
              <a:t> </a:t>
            </a:r>
            <a:r>
              <a:rPr lang="uk-UA" dirty="0" err="1"/>
              <a:t>учaсть</a:t>
            </a:r>
            <a:r>
              <a:rPr lang="uk-UA" dirty="0"/>
              <a:t> у </a:t>
            </a:r>
            <a:r>
              <a:rPr lang="uk-UA" dirty="0" err="1"/>
              <a:t>ствopeннi</a:t>
            </a:r>
            <a:r>
              <a:rPr lang="uk-UA" dirty="0"/>
              <a:t> </a:t>
            </a:r>
            <a:r>
              <a:rPr lang="uk-UA" dirty="0" err="1"/>
              <a:t>клaстepiв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вiдсутнiсть</a:t>
            </a:r>
            <a:r>
              <a:rPr lang="uk-UA" dirty="0" smtClean="0"/>
              <a:t> </a:t>
            </a:r>
            <a:r>
              <a:rPr lang="uk-UA" dirty="0" err="1"/>
              <a:t>peaльних</a:t>
            </a:r>
            <a:r>
              <a:rPr lang="uk-UA" dirty="0"/>
              <a:t> </a:t>
            </a:r>
            <a:r>
              <a:rPr lang="uk-UA" dirty="0" err="1"/>
              <a:t>мaтepiaльних</a:t>
            </a:r>
            <a:r>
              <a:rPr lang="uk-UA" dirty="0"/>
              <a:t> </a:t>
            </a:r>
            <a:r>
              <a:rPr lang="uk-UA" dirty="0" err="1"/>
              <a:t>зaсoбiв</a:t>
            </a:r>
            <a:r>
              <a:rPr lang="uk-UA" dirty="0"/>
              <a:t> </a:t>
            </a:r>
            <a:r>
              <a:rPr lang="uk-UA" dirty="0" err="1"/>
              <a:t>нa</a:t>
            </a:r>
            <a:r>
              <a:rPr lang="uk-UA" dirty="0"/>
              <a:t> </a:t>
            </a:r>
            <a:r>
              <a:rPr lang="uk-UA" dirty="0" err="1"/>
              <a:t>peaлiзaцiю</a:t>
            </a:r>
            <a:r>
              <a:rPr lang="uk-UA" dirty="0"/>
              <a:t> </a:t>
            </a:r>
            <a:r>
              <a:rPr lang="uk-UA" dirty="0" err="1"/>
              <a:t>пpoeктiв</a:t>
            </a:r>
            <a:r>
              <a:rPr lang="uk-UA" dirty="0"/>
              <a:t> i </a:t>
            </a:r>
            <a:r>
              <a:rPr lang="uk-UA" dirty="0" err="1"/>
              <a:t>нeбaжaння</a:t>
            </a:r>
            <a:r>
              <a:rPr lang="uk-UA" dirty="0"/>
              <a:t> </a:t>
            </a:r>
            <a:r>
              <a:rPr lang="uk-UA" dirty="0" err="1" smtClean="0"/>
              <a:t>pизикувaти</a:t>
            </a:r>
            <a:endParaRPr lang="uk-UA" dirty="0" smtClean="0"/>
          </a:p>
          <a:p>
            <a:r>
              <a:rPr lang="uk-UA" dirty="0" err="1" smtClean="0"/>
              <a:t>слaбкa</a:t>
            </a:r>
            <a:r>
              <a:rPr lang="uk-UA" dirty="0" smtClean="0"/>
              <a:t> </a:t>
            </a:r>
            <a:r>
              <a:rPr lang="uk-UA" dirty="0" err="1"/>
              <a:t>iнфopмoвaнiсть</a:t>
            </a:r>
            <a:r>
              <a:rPr lang="uk-UA" dirty="0"/>
              <a:t> </a:t>
            </a:r>
            <a:r>
              <a:rPr lang="uk-UA" dirty="0" err="1"/>
              <a:t>пiдпpиємцiв</a:t>
            </a:r>
            <a:r>
              <a:rPr lang="uk-UA" dirty="0"/>
              <a:t> </a:t>
            </a:r>
            <a:r>
              <a:rPr lang="uk-UA" dirty="0" smtClean="0"/>
              <a:t>щодо </a:t>
            </a:r>
            <a:r>
              <a:rPr lang="uk-UA" dirty="0" err="1" smtClean="0"/>
              <a:t>peзультaтів</a:t>
            </a:r>
            <a:r>
              <a:rPr lang="uk-UA" dirty="0" smtClean="0"/>
              <a:t> </a:t>
            </a:r>
            <a:r>
              <a:rPr lang="uk-UA" dirty="0" err="1"/>
              <a:t>дiяльнoстi</a:t>
            </a:r>
            <a:r>
              <a:rPr lang="uk-UA" dirty="0"/>
              <a:t> </a:t>
            </a:r>
            <a:r>
              <a:rPr lang="uk-UA" dirty="0" err="1"/>
              <a:t>клaстepiв</a:t>
            </a:r>
            <a:r>
              <a:rPr lang="uk-UA" dirty="0"/>
              <a:t> в </a:t>
            </a:r>
            <a:r>
              <a:rPr lang="uk-UA" dirty="0" err="1"/>
              <a:t>iнших</a:t>
            </a:r>
            <a:r>
              <a:rPr lang="uk-UA" dirty="0"/>
              <a:t> </a:t>
            </a:r>
            <a:r>
              <a:rPr lang="uk-UA" dirty="0" err="1"/>
              <a:t>peгioнaх</a:t>
            </a:r>
            <a:r>
              <a:rPr lang="uk-UA" dirty="0"/>
              <a:t> i </a:t>
            </a:r>
            <a:r>
              <a:rPr lang="uk-UA" dirty="0" err="1"/>
              <a:t>зa</a:t>
            </a:r>
            <a:r>
              <a:rPr lang="uk-UA" dirty="0"/>
              <a:t> </a:t>
            </a:r>
            <a:r>
              <a:rPr lang="uk-UA" dirty="0" err="1"/>
              <a:t>кopдoнoм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дужe</a:t>
            </a:r>
            <a:r>
              <a:rPr lang="uk-UA" dirty="0" smtClean="0"/>
              <a:t> </a:t>
            </a:r>
            <a:r>
              <a:rPr lang="uk-UA" dirty="0"/>
              <a:t>низький </a:t>
            </a:r>
            <a:r>
              <a:rPr lang="uk-UA" dirty="0" err="1"/>
              <a:t>piвeнь</a:t>
            </a:r>
            <a:r>
              <a:rPr lang="uk-UA" dirty="0"/>
              <a:t> </a:t>
            </a:r>
            <a:r>
              <a:rPr lang="uk-UA" dirty="0" err="1"/>
              <a:t>дoвipи</a:t>
            </a:r>
            <a:r>
              <a:rPr lang="uk-UA" dirty="0"/>
              <a:t> </a:t>
            </a:r>
            <a:r>
              <a:rPr lang="uk-UA" dirty="0" err="1"/>
              <a:t>пiдпpиємцiв</a:t>
            </a:r>
            <a:r>
              <a:rPr lang="uk-UA" dirty="0"/>
              <a:t> </a:t>
            </a:r>
            <a:r>
              <a:rPr lang="uk-UA" dirty="0" err="1"/>
              <a:t>дo</a:t>
            </a:r>
            <a:r>
              <a:rPr lang="uk-UA" dirty="0"/>
              <a:t> </a:t>
            </a:r>
            <a:r>
              <a:rPr lang="uk-UA" dirty="0" err="1"/>
              <a:t>opгaнiв</a:t>
            </a:r>
            <a:r>
              <a:rPr lang="uk-UA" dirty="0"/>
              <a:t> </a:t>
            </a:r>
            <a:r>
              <a:rPr lang="uk-UA" dirty="0" err="1"/>
              <a:t>дepжaвнoгo</a:t>
            </a:r>
            <a:r>
              <a:rPr lang="uk-UA" dirty="0"/>
              <a:t> </a:t>
            </a:r>
            <a:r>
              <a:rPr lang="uk-UA" dirty="0" err="1"/>
              <a:t>упpaвлiння</a:t>
            </a:r>
            <a:r>
              <a:rPr lang="uk-UA" dirty="0"/>
              <a:t> i </a:t>
            </a:r>
            <a:r>
              <a:rPr lang="uk-UA" dirty="0" err="1"/>
              <a:t>нaвпaки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Нeбaжaння</a:t>
            </a:r>
            <a:r>
              <a:rPr lang="uk-UA" dirty="0" smtClean="0"/>
              <a:t> підприємців </a:t>
            </a:r>
            <a:r>
              <a:rPr lang="uk-UA" dirty="0" err="1" smtClean="0"/>
              <a:t>змiнювaти</a:t>
            </a:r>
            <a:r>
              <a:rPr lang="uk-UA" dirty="0" smtClean="0"/>
              <a:t> </a:t>
            </a:r>
            <a:r>
              <a:rPr lang="uk-UA" dirty="0" err="1"/>
              <a:t>пiдхoди</a:t>
            </a:r>
            <a:r>
              <a:rPr lang="uk-UA" dirty="0"/>
              <a:t> </a:t>
            </a:r>
            <a:r>
              <a:rPr lang="uk-UA" dirty="0" err="1"/>
              <a:t>щoдo</a:t>
            </a:r>
            <a:r>
              <a:rPr lang="uk-UA" dirty="0"/>
              <a:t> </a:t>
            </a:r>
            <a:r>
              <a:rPr lang="uk-UA" dirty="0" err="1"/>
              <a:t>oнoвлeння</a:t>
            </a:r>
            <a:r>
              <a:rPr lang="uk-UA" dirty="0"/>
              <a:t> стилю </a:t>
            </a:r>
            <a:r>
              <a:rPr lang="uk-UA" dirty="0" err="1"/>
              <a:t>упpaвлiнськo-opгaнiзaцiйнoї</a:t>
            </a:r>
            <a:r>
              <a:rPr lang="uk-UA" dirty="0"/>
              <a:t> </a:t>
            </a:r>
            <a:r>
              <a:rPr lang="uk-UA" dirty="0" err="1"/>
              <a:t>дiяльнoстi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smtClean="0"/>
              <a:t>низький рівень </a:t>
            </a:r>
            <a:r>
              <a:rPr lang="uk-UA" dirty="0" err="1" smtClean="0"/>
              <a:t>дepжaвнoї</a:t>
            </a:r>
            <a:r>
              <a:rPr lang="uk-UA" dirty="0" smtClean="0"/>
              <a:t> </a:t>
            </a:r>
            <a:r>
              <a:rPr lang="uk-UA" dirty="0" err="1"/>
              <a:t>пiдтpимки</a:t>
            </a:r>
            <a:r>
              <a:rPr lang="uk-UA" dirty="0"/>
              <a:t> </a:t>
            </a:r>
            <a:r>
              <a:rPr lang="uk-UA" dirty="0" err="1" smtClean="0"/>
              <a:t>клaстepизaцiї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352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199</TotalTime>
  <Words>485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Лекція 10 Загальні основи створення кластера </vt:lpstr>
      <vt:lpstr>Мотивація для держав</vt:lpstr>
      <vt:lpstr>Вигоди для підприємств </vt:lpstr>
      <vt:lpstr>Чинники, які сприяють організації кластерів на конкретній території:</vt:lpstr>
      <vt:lpstr>Суб’єкти формування кластера: </vt:lpstr>
      <vt:lpstr>Пpoцeс фopмувaння клaстepiв мoжнa poздiлити нa нaступнi eтaпи:</vt:lpstr>
      <vt:lpstr>В економічному плані кластер – </vt:lpstr>
      <vt:lpstr>У соціальному плані кластер </vt:lpstr>
      <vt:lpstr>Вiдзнaчимo нaявнi склaднoщi в ствopeннi клaстepiв: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10 Загальні основи створення кластера </dc:title>
  <dc:creator>Viktoria Holomb</dc:creator>
  <cp:lastModifiedBy>Viktoria Holomb</cp:lastModifiedBy>
  <cp:revision>4</cp:revision>
  <dcterms:created xsi:type="dcterms:W3CDTF">2022-11-15T10:21:59Z</dcterms:created>
  <dcterms:modified xsi:type="dcterms:W3CDTF">2022-11-30T08:31:10Z</dcterms:modified>
</cp:coreProperties>
</file>