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598266D-737B-4EE7-B980-5CF6E2B91707}" type="datetimeFigureOut">
              <a:rPr lang="uk-UA" smtClean="0"/>
              <a:t>21.10.2021</a:t>
            </a:fld>
            <a:endParaRPr lang="uk-UA"/>
          </a:p>
        </p:txBody>
      </p:sp>
      <p:sp>
        <p:nvSpPr>
          <p:cNvPr id="5" name="Footer Placeholder 4"/>
          <p:cNvSpPr>
            <a:spLocks noGrp="1"/>
          </p:cNvSpPr>
          <p:nvPr>
            <p:ph type="ftr" sz="quarter" idx="11"/>
          </p:nvPr>
        </p:nvSpPr>
        <p:spPr>
          <a:xfrm>
            <a:off x="5332412" y="5883275"/>
            <a:ext cx="4324044" cy="365125"/>
          </a:xfrm>
        </p:spPr>
        <p:txBody>
          <a:bodyPr/>
          <a:lstStyle/>
          <a:p>
            <a:endParaRPr lang="uk-UA"/>
          </a:p>
        </p:txBody>
      </p:sp>
      <p:sp>
        <p:nvSpPr>
          <p:cNvPr id="6" name="Slide Number Placeholder 5"/>
          <p:cNvSpPr>
            <a:spLocks noGrp="1"/>
          </p:cNvSpPr>
          <p:nvPr>
            <p:ph type="sldNum" sz="quarter" idx="12"/>
          </p:nvPr>
        </p:nvSpPr>
        <p:spPr/>
        <p:txBody>
          <a:bodyPr/>
          <a:lstStyle/>
          <a:p>
            <a:fld id="{5AFB3E7B-1A29-4696-8900-96911191E873}" type="slidenum">
              <a:rPr lang="uk-UA" smtClean="0"/>
              <a:t>‹#›</a:t>
            </a:fld>
            <a:endParaRPr lang="uk-UA"/>
          </a:p>
        </p:txBody>
      </p:sp>
    </p:spTree>
    <p:extLst>
      <p:ext uri="{BB962C8B-B14F-4D97-AF65-F5344CB8AC3E}">
        <p14:creationId xmlns:p14="http://schemas.microsoft.com/office/powerpoint/2010/main" val="3384378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598266D-737B-4EE7-B980-5CF6E2B91707}" type="datetimeFigureOut">
              <a:rPr lang="uk-UA" smtClean="0"/>
              <a:t>21.10.2021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5AFB3E7B-1A29-4696-8900-96911191E873}" type="slidenum">
              <a:rPr lang="uk-UA" smtClean="0"/>
              <a:t>‹#›</a:t>
            </a:fld>
            <a:endParaRPr lang="uk-UA"/>
          </a:p>
        </p:txBody>
      </p:sp>
    </p:spTree>
    <p:extLst>
      <p:ext uri="{BB962C8B-B14F-4D97-AF65-F5344CB8AC3E}">
        <p14:creationId xmlns:p14="http://schemas.microsoft.com/office/powerpoint/2010/main" val="3731460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598266D-737B-4EE7-B980-5CF6E2B91707}" type="datetimeFigureOut">
              <a:rPr lang="uk-UA" smtClean="0"/>
              <a:t>21.10.2021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5AFB3E7B-1A29-4696-8900-96911191E873}" type="slidenum">
              <a:rPr lang="uk-UA" smtClean="0"/>
              <a:t>‹#›</a:t>
            </a:fld>
            <a:endParaRPr lang="uk-UA"/>
          </a:p>
        </p:txBody>
      </p:sp>
    </p:spTree>
    <p:extLst>
      <p:ext uri="{BB962C8B-B14F-4D97-AF65-F5344CB8AC3E}">
        <p14:creationId xmlns:p14="http://schemas.microsoft.com/office/powerpoint/2010/main" val="1183064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598266D-737B-4EE7-B980-5CF6E2B91707}" type="datetimeFigureOut">
              <a:rPr lang="uk-UA" smtClean="0"/>
              <a:t>21.10.2021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5AFB3E7B-1A29-4696-8900-96911191E873}" type="slidenum">
              <a:rPr lang="uk-UA" smtClean="0"/>
              <a:t>‹#›</a:t>
            </a:fld>
            <a:endParaRPr lang="uk-UA"/>
          </a:p>
        </p:txBody>
      </p:sp>
    </p:spTree>
    <p:extLst>
      <p:ext uri="{BB962C8B-B14F-4D97-AF65-F5344CB8AC3E}">
        <p14:creationId xmlns:p14="http://schemas.microsoft.com/office/powerpoint/2010/main" val="345463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598266D-737B-4EE7-B980-5CF6E2B91707}" type="datetimeFigureOut">
              <a:rPr lang="uk-UA" smtClean="0"/>
              <a:t>21.10.2021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5AFB3E7B-1A29-4696-8900-96911191E873}" type="slidenum">
              <a:rPr lang="uk-UA" smtClean="0"/>
              <a:t>‹#›</a:t>
            </a:fld>
            <a:endParaRPr lang="uk-UA"/>
          </a:p>
        </p:txBody>
      </p:sp>
    </p:spTree>
    <p:extLst>
      <p:ext uri="{BB962C8B-B14F-4D97-AF65-F5344CB8AC3E}">
        <p14:creationId xmlns:p14="http://schemas.microsoft.com/office/powerpoint/2010/main" val="1010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598266D-737B-4EE7-B980-5CF6E2B91707}" type="datetimeFigureOut">
              <a:rPr lang="uk-UA" smtClean="0"/>
              <a:t>21.10.2021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5AFB3E7B-1A29-4696-8900-96911191E873}" type="slidenum">
              <a:rPr lang="uk-UA" smtClean="0"/>
              <a:t>‹#›</a:t>
            </a:fld>
            <a:endParaRPr lang="uk-UA"/>
          </a:p>
        </p:txBody>
      </p:sp>
    </p:spTree>
    <p:extLst>
      <p:ext uri="{BB962C8B-B14F-4D97-AF65-F5344CB8AC3E}">
        <p14:creationId xmlns:p14="http://schemas.microsoft.com/office/powerpoint/2010/main" val="19680021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598266D-737B-4EE7-B980-5CF6E2B91707}" type="datetimeFigureOut">
              <a:rPr lang="uk-UA" smtClean="0"/>
              <a:t>21.10.2021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5AFB3E7B-1A29-4696-8900-96911191E873}" type="slidenum">
              <a:rPr lang="uk-UA" smtClean="0"/>
              <a:t>‹#›</a:t>
            </a:fld>
            <a:endParaRPr lang="uk-UA"/>
          </a:p>
        </p:txBody>
      </p:sp>
    </p:spTree>
    <p:extLst>
      <p:ext uri="{BB962C8B-B14F-4D97-AF65-F5344CB8AC3E}">
        <p14:creationId xmlns:p14="http://schemas.microsoft.com/office/powerpoint/2010/main" val="13823769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598266D-737B-4EE7-B980-5CF6E2B91707}" type="datetimeFigureOut">
              <a:rPr lang="uk-UA" smtClean="0"/>
              <a:t>21.10.2021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5AFB3E7B-1A29-4696-8900-96911191E873}" type="slidenum">
              <a:rPr lang="uk-UA" smtClean="0"/>
              <a:t>‹#›</a:t>
            </a:fld>
            <a:endParaRPr lang="uk-UA"/>
          </a:p>
        </p:txBody>
      </p:sp>
    </p:spTree>
    <p:extLst>
      <p:ext uri="{BB962C8B-B14F-4D97-AF65-F5344CB8AC3E}">
        <p14:creationId xmlns:p14="http://schemas.microsoft.com/office/powerpoint/2010/main" val="5581372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598266D-737B-4EE7-B980-5CF6E2B91707}" type="datetimeFigureOut">
              <a:rPr lang="uk-UA" smtClean="0"/>
              <a:t>21.10.2021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5AFB3E7B-1A29-4696-8900-96911191E873}" type="slidenum">
              <a:rPr lang="uk-UA" smtClean="0"/>
              <a:t>‹#›</a:t>
            </a:fld>
            <a:endParaRPr lang="uk-UA"/>
          </a:p>
        </p:txBody>
      </p:sp>
    </p:spTree>
    <p:extLst>
      <p:ext uri="{BB962C8B-B14F-4D97-AF65-F5344CB8AC3E}">
        <p14:creationId xmlns:p14="http://schemas.microsoft.com/office/powerpoint/2010/main" val="285130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598266D-737B-4EE7-B980-5CF6E2B91707}" type="datetimeFigureOut">
              <a:rPr lang="uk-UA" smtClean="0"/>
              <a:t>21.10.2021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a:xfrm>
            <a:off x="10951856" y="5867131"/>
            <a:ext cx="551167" cy="365125"/>
          </a:xfrm>
        </p:spPr>
        <p:txBody>
          <a:bodyPr/>
          <a:lstStyle/>
          <a:p>
            <a:fld id="{5AFB3E7B-1A29-4696-8900-96911191E873}" type="slidenum">
              <a:rPr lang="uk-UA" smtClean="0"/>
              <a:t>‹#›</a:t>
            </a:fld>
            <a:endParaRPr lang="uk-UA"/>
          </a:p>
        </p:txBody>
      </p:sp>
    </p:spTree>
    <p:extLst>
      <p:ext uri="{BB962C8B-B14F-4D97-AF65-F5344CB8AC3E}">
        <p14:creationId xmlns:p14="http://schemas.microsoft.com/office/powerpoint/2010/main" val="11926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598266D-737B-4EE7-B980-5CF6E2B91707}" type="datetimeFigureOut">
              <a:rPr lang="uk-UA" smtClean="0"/>
              <a:t>21.10.2021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5AFB3E7B-1A29-4696-8900-96911191E873}" type="slidenum">
              <a:rPr lang="uk-UA" smtClean="0"/>
              <a:t>‹#›</a:t>
            </a:fld>
            <a:endParaRPr lang="uk-UA"/>
          </a:p>
        </p:txBody>
      </p:sp>
    </p:spTree>
    <p:extLst>
      <p:ext uri="{BB962C8B-B14F-4D97-AF65-F5344CB8AC3E}">
        <p14:creationId xmlns:p14="http://schemas.microsoft.com/office/powerpoint/2010/main" val="4271708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598266D-737B-4EE7-B980-5CF6E2B91707}" type="datetimeFigureOut">
              <a:rPr lang="uk-UA" smtClean="0"/>
              <a:t>21.10.2021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5AFB3E7B-1A29-4696-8900-96911191E873}" type="slidenum">
              <a:rPr lang="uk-UA" smtClean="0"/>
              <a:t>‹#›</a:t>
            </a:fld>
            <a:endParaRPr lang="uk-UA"/>
          </a:p>
        </p:txBody>
      </p:sp>
    </p:spTree>
    <p:extLst>
      <p:ext uri="{BB962C8B-B14F-4D97-AF65-F5344CB8AC3E}">
        <p14:creationId xmlns:p14="http://schemas.microsoft.com/office/powerpoint/2010/main" val="743661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598266D-737B-4EE7-B980-5CF6E2B91707}" type="datetimeFigureOut">
              <a:rPr lang="uk-UA" smtClean="0"/>
              <a:t>21.10.2021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5AFB3E7B-1A29-4696-8900-96911191E873}" type="slidenum">
              <a:rPr lang="uk-UA" smtClean="0"/>
              <a:t>‹#›</a:t>
            </a:fld>
            <a:endParaRPr lang="uk-UA"/>
          </a:p>
        </p:txBody>
      </p:sp>
    </p:spTree>
    <p:extLst>
      <p:ext uri="{BB962C8B-B14F-4D97-AF65-F5344CB8AC3E}">
        <p14:creationId xmlns:p14="http://schemas.microsoft.com/office/powerpoint/2010/main" val="1907579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598266D-737B-4EE7-B980-5CF6E2B91707}" type="datetimeFigureOut">
              <a:rPr lang="uk-UA" smtClean="0"/>
              <a:t>21.10.2021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5AFB3E7B-1A29-4696-8900-96911191E873}" type="slidenum">
              <a:rPr lang="uk-UA" smtClean="0"/>
              <a:t>‹#›</a:t>
            </a:fld>
            <a:endParaRPr lang="uk-UA"/>
          </a:p>
        </p:txBody>
      </p:sp>
    </p:spTree>
    <p:extLst>
      <p:ext uri="{BB962C8B-B14F-4D97-AF65-F5344CB8AC3E}">
        <p14:creationId xmlns:p14="http://schemas.microsoft.com/office/powerpoint/2010/main" val="2751352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98266D-737B-4EE7-B980-5CF6E2B91707}" type="datetimeFigureOut">
              <a:rPr lang="uk-UA" smtClean="0"/>
              <a:t>21.10.2021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5AFB3E7B-1A29-4696-8900-96911191E873}" type="slidenum">
              <a:rPr lang="uk-UA" smtClean="0"/>
              <a:t>‹#›</a:t>
            </a:fld>
            <a:endParaRPr lang="uk-UA"/>
          </a:p>
        </p:txBody>
      </p:sp>
    </p:spTree>
    <p:extLst>
      <p:ext uri="{BB962C8B-B14F-4D97-AF65-F5344CB8AC3E}">
        <p14:creationId xmlns:p14="http://schemas.microsoft.com/office/powerpoint/2010/main" val="1488885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598266D-737B-4EE7-B980-5CF6E2B91707}" type="datetimeFigureOut">
              <a:rPr lang="uk-UA" smtClean="0"/>
              <a:t>21.10.2021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5AFB3E7B-1A29-4696-8900-96911191E873}" type="slidenum">
              <a:rPr lang="uk-UA" smtClean="0"/>
              <a:t>‹#›</a:t>
            </a:fld>
            <a:endParaRPr lang="uk-UA"/>
          </a:p>
        </p:txBody>
      </p:sp>
    </p:spTree>
    <p:extLst>
      <p:ext uri="{BB962C8B-B14F-4D97-AF65-F5344CB8AC3E}">
        <p14:creationId xmlns:p14="http://schemas.microsoft.com/office/powerpoint/2010/main" val="1027838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598266D-737B-4EE7-B980-5CF6E2B91707}" type="datetimeFigureOut">
              <a:rPr lang="uk-UA" smtClean="0"/>
              <a:t>21.10.2021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5AFB3E7B-1A29-4696-8900-96911191E873}" type="slidenum">
              <a:rPr lang="uk-UA" smtClean="0"/>
              <a:t>‹#›</a:t>
            </a:fld>
            <a:endParaRPr lang="uk-UA"/>
          </a:p>
        </p:txBody>
      </p:sp>
    </p:spTree>
    <p:extLst>
      <p:ext uri="{BB962C8B-B14F-4D97-AF65-F5344CB8AC3E}">
        <p14:creationId xmlns:p14="http://schemas.microsoft.com/office/powerpoint/2010/main" val="265776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598266D-737B-4EE7-B980-5CF6E2B91707}" type="datetimeFigureOut">
              <a:rPr lang="uk-UA" smtClean="0"/>
              <a:t>21.10.2021</a:t>
            </a:fld>
            <a:endParaRPr lang="uk-UA"/>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uk-UA"/>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AFB3E7B-1A29-4696-8900-96911191E873}" type="slidenum">
              <a:rPr lang="uk-UA" smtClean="0"/>
              <a:t>‹#›</a:t>
            </a:fld>
            <a:endParaRPr lang="uk-UA"/>
          </a:p>
        </p:txBody>
      </p:sp>
    </p:spTree>
    <p:extLst>
      <p:ext uri="{BB962C8B-B14F-4D97-AF65-F5344CB8AC3E}">
        <p14:creationId xmlns:p14="http://schemas.microsoft.com/office/powerpoint/2010/main" val="341107056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9000"/>
            <a:duotone>
              <a:schemeClr val="bg2">
                <a:shade val="76000"/>
                <a:satMod val="180000"/>
              </a:schemeClr>
              <a:schemeClr val="bg2">
                <a:tint val="80000"/>
                <a:satMod val="120000"/>
                <a:lumMod val="180000"/>
              </a:schemeClr>
            </a:duotone>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latin typeface="Arial Black" panose="020B0A04020102020204" pitchFamily="34" charset="0"/>
              </a:rPr>
              <a:t>Колективна генерація ідей</a:t>
            </a:r>
            <a:endParaRPr lang="uk-UA" dirty="0">
              <a:latin typeface="Arial Black" panose="020B0A04020102020204" pitchFamily="34" charset="0"/>
            </a:endParaRPr>
          </a:p>
        </p:txBody>
      </p:sp>
      <p:sp>
        <p:nvSpPr>
          <p:cNvPr id="3" name="Подзаголовок 2"/>
          <p:cNvSpPr>
            <a:spLocks noGrp="1"/>
          </p:cNvSpPr>
          <p:nvPr>
            <p:ph type="subTitle" idx="1"/>
          </p:nvPr>
        </p:nvSpPr>
        <p:spPr/>
        <p:txBody>
          <a:bodyPr/>
          <a:lstStyle/>
          <a:p>
            <a:r>
              <a:rPr lang="uk-UA" dirty="0" smtClean="0"/>
              <a:t>(різновиди мозкового штурму/мозкової атаки)</a:t>
            </a:r>
            <a:endParaRPr lang="uk-UA" dirty="0"/>
          </a:p>
        </p:txBody>
      </p:sp>
    </p:spTree>
    <p:extLst>
      <p:ext uri="{BB962C8B-B14F-4D97-AF65-F5344CB8AC3E}">
        <p14:creationId xmlns:p14="http://schemas.microsoft.com/office/powerpoint/2010/main" val="214020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245125"/>
            <a:ext cx="10018713" cy="563397"/>
          </a:xfrm>
        </p:spPr>
        <p:txBody>
          <a:bodyPr>
            <a:normAutofit fontScale="90000"/>
          </a:bodyPr>
          <a:lstStyle/>
          <a:p>
            <a:r>
              <a:rPr lang="uk-UA" noProof="1" smtClean="0">
                <a:latin typeface="Arial Black" panose="020B0A04020102020204" pitchFamily="34" charset="0"/>
              </a:rPr>
              <a:t>Цільова орієнтація методу</a:t>
            </a:r>
            <a:endParaRPr lang="uk-UA" noProof="1">
              <a:latin typeface="Arial Black" panose="020B0A04020102020204" pitchFamily="34" charset="0"/>
            </a:endParaRPr>
          </a:p>
        </p:txBody>
      </p:sp>
      <p:sp>
        <p:nvSpPr>
          <p:cNvPr id="3" name="Объект 2"/>
          <p:cNvSpPr>
            <a:spLocks noGrp="1"/>
          </p:cNvSpPr>
          <p:nvPr>
            <p:ph idx="1"/>
          </p:nvPr>
        </p:nvSpPr>
        <p:spPr>
          <a:xfrm>
            <a:off x="1484310" y="1020278"/>
            <a:ext cx="10018713" cy="5197641"/>
          </a:xfrm>
        </p:spPr>
        <p:txBody>
          <a:bodyPr>
            <a:normAutofit/>
          </a:bodyPr>
          <a:lstStyle/>
          <a:p>
            <a:pPr algn="just"/>
            <a:r>
              <a:rPr lang="ru-RU" dirty="0"/>
              <a:t>– </a:t>
            </a:r>
            <a:r>
              <a:rPr lang="uk-UA" dirty="0"/>
              <a:t>З точки зору результатів, які можна досягнути за допомогою сесії колективної генерації ідей, ці сесії можна розділити на такі групи: </a:t>
            </a:r>
            <a:endParaRPr lang="uk-UA" dirty="0" smtClean="0"/>
          </a:p>
          <a:p>
            <a:pPr marL="457200" indent="-457200" algn="just">
              <a:buAutoNum type="arabicParenR"/>
            </a:pPr>
            <a:r>
              <a:rPr lang="uk-UA" dirty="0" smtClean="0"/>
              <a:t>сесії</a:t>
            </a:r>
            <a:r>
              <a:rPr lang="uk-UA" dirty="0"/>
              <a:t>, в результаті яких отримують кінцеві відповіді на поставлені запитання (зазвичай відповідні проблеми не є комплексними і можуть бути вирішені без проведення додаткових досліджень); </a:t>
            </a:r>
            <a:endParaRPr lang="uk-UA" dirty="0" smtClean="0"/>
          </a:p>
          <a:p>
            <a:pPr marL="457200" indent="-457200" algn="just">
              <a:buAutoNum type="arabicParenR"/>
            </a:pPr>
            <a:r>
              <a:rPr lang="uk-UA" dirty="0" smtClean="0"/>
              <a:t>сесії</a:t>
            </a:r>
            <a:r>
              <a:rPr lang="uk-UA" dirty="0"/>
              <a:t>, в результаті яких відкривається можливість формулювати план вирішення відповідного завдання (подібний план може спиратися як на істинні, з точки зору більшості, ідеї, так і на ідеї дискусійні); </a:t>
            </a:r>
            <a:endParaRPr lang="uk-UA" dirty="0" smtClean="0"/>
          </a:p>
          <a:p>
            <a:pPr marL="457200" indent="-457200" algn="just">
              <a:buAutoNum type="arabicParenR"/>
            </a:pPr>
            <a:r>
              <a:rPr lang="uk-UA" dirty="0" smtClean="0"/>
              <a:t>сесії</a:t>
            </a:r>
            <a:r>
              <a:rPr lang="uk-UA" dirty="0"/>
              <a:t>, в результаті яких </a:t>
            </a:r>
            <a:r>
              <a:rPr lang="uk-UA" dirty="0" smtClean="0"/>
              <a:t>формуються </a:t>
            </a:r>
            <a:r>
              <a:rPr lang="uk-UA" dirty="0"/>
              <a:t>ідеї, що можуть бути корисними при вирішенні тієї чи іншої проблеми; </a:t>
            </a:r>
            <a:endParaRPr lang="uk-UA" dirty="0" smtClean="0"/>
          </a:p>
          <a:p>
            <a:pPr marL="457200" indent="-457200" algn="just">
              <a:buAutoNum type="arabicParenR"/>
            </a:pPr>
            <a:r>
              <a:rPr lang="uk-UA" dirty="0" smtClean="0"/>
              <a:t>сесії</a:t>
            </a:r>
            <a:r>
              <a:rPr lang="uk-UA" dirty="0"/>
              <a:t>, в результаті яких встановлюються нові аспекти проблеми, що розглядається. </a:t>
            </a:r>
          </a:p>
        </p:txBody>
      </p:sp>
    </p:spTree>
    <p:extLst>
      <p:ext uri="{BB962C8B-B14F-4D97-AF65-F5344CB8AC3E}">
        <p14:creationId xmlns:p14="http://schemas.microsoft.com/office/powerpoint/2010/main" val="569076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245125"/>
            <a:ext cx="10018713" cy="563397"/>
          </a:xfrm>
        </p:spPr>
        <p:txBody>
          <a:bodyPr>
            <a:normAutofit fontScale="90000"/>
          </a:bodyPr>
          <a:lstStyle/>
          <a:p>
            <a:r>
              <a:rPr lang="uk-UA" dirty="0">
                <a:latin typeface="Arial Black" panose="020B0A04020102020204" pitchFamily="34" charset="0"/>
              </a:rPr>
              <a:t>Методичні </a:t>
            </a:r>
            <a:r>
              <a:rPr lang="uk-UA" dirty="0" smtClean="0">
                <a:latin typeface="Arial Black" panose="020B0A04020102020204" pitchFamily="34" charset="0"/>
              </a:rPr>
              <a:t>принципи</a:t>
            </a:r>
            <a:endParaRPr lang="uk-UA" noProof="1">
              <a:latin typeface="Arial Black" panose="020B0A04020102020204" pitchFamily="34" charset="0"/>
            </a:endParaRPr>
          </a:p>
        </p:txBody>
      </p:sp>
      <p:sp>
        <p:nvSpPr>
          <p:cNvPr id="3" name="Объект 2"/>
          <p:cNvSpPr>
            <a:spLocks noGrp="1"/>
          </p:cNvSpPr>
          <p:nvPr>
            <p:ph idx="1"/>
          </p:nvPr>
        </p:nvSpPr>
        <p:spPr>
          <a:xfrm>
            <a:off x="1484310" y="1020278"/>
            <a:ext cx="10018713" cy="5197641"/>
          </a:xfrm>
        </p:spPr>
        <p:txBody>
          <a:bodyPr>
            <a:normAutofit/>
          </a:bodyPr>
          <a:lstStyle/>
          <a:p>
            <a:pPr algn="just"/>
            <a:r>
              <a:rPr lang="uk-UA" dirty="0"/>
              <a:t>При цьому незалежно від того, для вирішення яких проблем використовується колективна генерація ідей, необхідно керуватися такими правилами: </a:t>
            </a:r>
            <a:endParaRPr lang="uk-UA" dirty="0" smtClean="0"/>
          </a:p>
          <a:p>
            <a:pPr marL="457200" indent="-457200" algn="just">
              <a:buAutoNum type="arabicParenR"/>
            </a:pPr>
            <a:r>
              <a:rPr lang="uk-UA" dirty="0" smtClean="0"/>
              <a:t>критика </a:t>
            </a:r>
            <a:r>
              <a:rPr lang="uk-UA" dirty="0"/>
              <a:t>не допускається; </a:t>
            </a:r>
            <a:endParaRPr lang="uk-UA" dirty="0" smtClean="0"/>
          </a:p>
          <a:p>
            <a:pPr marL="457200" indent="-457200" algn="just">
              <a:buAutoNum type="arabicParenR"/>
            </a:pPr>
            <a:r>
              <a:rPr lang="uk-UA" dirty="0" smtClean="0"/>
              <a:t>оцінка </a:t>
            </a:r>
            <a:r>
              <a:rPr lang="uk-UA" dirty="0"/>
              <a:t>пропозицій здійснюється пізніше; </a:t>
            </a:r>
            <a:endParaRPr lang="uk-UA" dirty="0" smtClean="0"/>
          </a:p>
          <a:p>
            <a:pPr marL="457200" indent="-457200" algn="just">
              <a:buAutoNum type="arabicParenR"/>
            </a:pPr>
            <a:r>
              <a:rPr lang="uk-UA" dirty="0" smtClean="0"/>
              <a:t>вітається </a:t>
            </a:r>
            <a:r>
              <a:rPr lang="uk-UA" dirty="0"/>
              <a:t>оригінальність і </a:t>
            </a:r>
            <a:r>
              <a:rPr lang="uk-UA" dirty="0" err="1"/>
              <a:t>нетривіальність</a:t>
            </a:r>
            <a:r>
              <a:rPr lang="uk-UA" dirty="0"/>
              <a:t> ідей: – чим більше незвичайна ідея, тим краще; – чим більше висувається ідей, тим краще, бо тим більша вірогідність появи нових цінних ідей; </a:t>
            </a:r>
            <a:endParaRPr lang="uk-UA" dirty="0" smtClean="0"/>
          </a:p>
          <a:p>
            <a:pPr marL="457200" indent="-457200" algn="just">
              <a:buAutoNum type="arabicParenR"/>
            </a:pPr>
            <a:r>
              <a:rPr lang="uk-UA" dirty="0" smtClean="0"/>
              <a:t>існує </a:t>
            </a:r>
            <a:r>
              <a:rPr lang="uk-UA" dirty="0"/>
              <a:t>потреба в комбінації та удосконаленні ідей.</a:t>
            </a:r>
          </a:p>
        </p:txBody>
      </p:sp>
    </p:spTree>
    <p:extLst>
      <p:ext uri="{BB962C8B-B14F-4D97-AF65-F5344CB8AC3E}">
        <p14:creationId xmlns:p14="http://schemas.microsoft.com/office/powerpoint/2010/main" val="2234939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245125"/>
            <a:ext cx="10018713" cy="563397"/>
          </a:xfrm>
        </p:spPr>
        <p:txBody>
          <a:bodyPr>
            <a:normAutofit fontScale="90000"/>
          </a:bodyPr>
          <a:lstStyle/>
          <a:p>
            <a:r>
              <a:rPr lang="uk-UA" dirty="0">
                <a:latin typeface="Arial Black" panose="020B0A04020102020204" pitchFamily="34" charset="0"/>
              </a:rPr>
              <a:t>Методика проведення методу</a:t>
            </a:r>
            <a:endParaRPr lang="uk-UA" noProof="1">
              <a:latin typeface="Arial Black" panose="020B0A04020102020204" pitchFamily="34" charset="0"/>
            </a:endParaRPr>
          </a:p>
        </p:txBody>
      </p:sp>
      <p:sp>
        <p:nvSpPr>
          <p:cNvPr id="3" name="Объект 2"/>
          <p:cNvSpPr>
            <a:spLocks noGrp="1"/>
          </p:cNvSpPr>
          <p:nvPr>
            <p:ph idx="1"/>
          </p:nvPr>
        </p:nvSpPr>
        <p:spPr>
          <a:xfrm>
            <a:off x="1484310" y="1020278"/>
            <a:ext cx="10018713" cy="5197641"/>
          </a:xfrm>
        </p:spPr>
        <p:txBody>
          <a:bodyPr>
            <a:normAutofit/>
          </a:bodyPr>
          <a:lstStyle/>
          <a:p>
            <a:pPr algn="just"/>
            <a:r>
              <a:rPr lang="uk-UA" dirty="0"/>
              <a:t>Методика проведення сесії колективної генерації ідей передбачає, що за декілька днів до її початку учасникам варто надати інформацію про питання, що підлягає обговоренню. Цю інформацію можна подати у письмовій або усній формі. </a:t>
            </a:r>
            <a:endParaRPr lang="uk-UA" dirty="0" smtClean="0"/>
          </a:p>
          <a:p>
            <a:pPr algn="just"/>
            <a:r>
              <a:rPr lang="uk-UA" dirty="0" smtClean="0"/>
              <a:t>Разом </a:t>
            </a:r>
            <a:r>
              <a:rPr lang="uk-UA" dirty="0"/>
              <a:t>з тим, основна інформація про проблему, яка вирішується, може повідомлятися учасникам сесії колективної генерації ідей безпосередньо перед її початком. </a:t>
            </a:r>
            <a:endParaRPr lang="uk-UA" dirty="0" smtClean="0"/>
          </a:p>
          <a:p>
            <a:pPr algn="just"/>
            <a:r>
              <a:rPr lang="uk-UA" dirty="0" smtClean="0"/>
              <a:t>При </a:t>
            </a:r>
            <a:r>
              <a:rPr lang="uk-UA" dirty="0"/>
              <a:t>цьому бажано, щоб питання, яке виноситься на обговорення, було за своєю внутрішньою структурою достатньо простим. Звуження завдання стимулює ефективність генерації ідей. Тому більш складні проблеми повинні бути розкладені на складові частини.</a:t>
            </a:r>
          </a:p>
        </p:txBody>
      </p:sp>
    </p:spTree>
    <p:extLst>
      <p:ext uri="{BB962C8B-B14F-4D97-AF65-F5344CB8AC3E}">
        <p14:creationId xmlns:p14="http://schemas.microsoft.com/office/powerpoint/2010/main" val="3436226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245125"/>
            <a:ext cx="10018713" cy="563397"/>
          </a:xfrm>
        </p:spPr>
        <p:txBody>
          <a:bodyPr>
            <a:normAutofit fontScale="90000"/>
          </a:bodyPr>
          <a:lstStyle/>
          <a:p>
            <a:r>
              <a:rPr lang="uk-UA" dirty="0">
                <a:latin typeface="Arial Black" panose="020B0A04020102020204" pitchFamily="34" charset="0"/>
              </a:rPr>
              <a:t>Методика проведення методу</a:t>
            </a:r>
            <a:endParaRPr lang="uk-UA" noProof="1">
              <a:latin typeface="Arial Black" panose="020B0A04020102020204" pitchFamily="34" charset="0"/>
            </a:endParaRPr>
          </a:p>
        </p:txBody>
      </p:sp>
      <p:sp>
        <p:nvSpPr>
          <p:cNvPr id="3" name="Объект 2"/>
          <p:cNvSpPr>
            <a:spLocks noGrp="1"/>
          </p:cNvSpPr>
          <p:nvPr>
            <p:ph idx="1"/>
          </p:nvPr>
        </p:nvSpPr>
        <p:spPr>
          <a:xfrm>
            <a:off x="1484310" y="1020278"/>
            <a:ext cx="10018713" cy="5197641"/>
          </a:xfrm>
        </p:spPr>
        <p:txBody>
          <a:bodyPr>
            <a:normAutofit/>
          </a:bodyPr>
          <a:lstStyle/>
          <a:p>
            <a:pPr algn="just"/>
            <a:r>
              <a:rPr lang="uk-UA" dirty="0"/>
              <a:t>Результати сесії колективної генерації ідей з формальної сторони є певною системою ідей, найбільш цінними елементами якої стають ідеї, безпосередньо пов’язані з раніше висловленими ідеями і являють собою їх розвиток. </a:t>
            </a:r>
            <a:endParaRPr lang="uk-UA" dirty="0" smtClean="0"/>
          </a:p>
          <a:p>
            <a:pPr algn="just"/>
            <a:r>
              <a:rPr lang="uk-UA" dirty="0" smtClean="0"/>
              <a:t>Найвищу </a:t>
            </a:r>
            <a:r>
              <a:rPr lang="uk-UA" dirty="0"/>
              <a:t>цінність мають також ідеї, які виникли в результаті об’єднання двох або декількох пропозицій в одну. </a:t>
            </a:r>
            <a:endParaRPr lang="uk-UA" dirty="0" smtClean="0"/>
          </a:p>
          <a:p>
            <a:pPr algn="just"/>
            <a:r>
              <a:rPr lang="uk-UA" dirty="0" smtClean="0"/>
              <a:t>Наявність </a:t>
            </a:r>
            <a:r>
              <a:rPr lang="uk-UA" dirty="0"/>
              <a:t>ланцюгової реакції вказаного роду визнається настільки важливим елементом сесії, що особам, у яких виникають синтезуючі ідеї, слово надається в першу чергу, і, звичайно ж, учасникам сесії не дозволяється зачитувати підряд списки пропозицій, які вони могли б підготувати завчасно. Кожен може виступити декілька разів, але не підряд. </a:t>
            </a:r>
          </a:p>
        </p:txBody>
      </p:sp>
    </p:spTree>
    <p:extLst>
      <p:ext uri="{BB962C8B-B14F-4D97-AF65-F5344CB8AC3E}">
        <p14:creationId xmlns:p14="http://schemas.microsoft.com/office/powerpoint/2010/main" val="2699953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245125"/>
            <a:ext cx="10018713" cy="563397"/>
          </a:xfrm>
        </p:spPr>
        <p:txBody>
          <a:bodyPr>
            <a:normAutofit fontScale="90000"/>
          </a:bodyPr>
          <a:lstStyle/>
          <a:p>
            <a:r>
              <a:rPr lang="uk-UA" dirty="0">
                <a:latin typeface="Arial Black" panose="020B0A04020102020204" pitchFamily="34" charset="0"/>
              </a:rPr>
              <a:t>Методика проведення методу</a:t>
            </a:r>
            <a:endParaRPr lang="uk-UA" noProof="1">
              <a:latin typeface="Arial Black" panose="020B0A04020102020204" pitchFamily="34" charset="0"/>
            </a:endParaRPr>
          </a:p>
        </p:txBody>
      </p:sp>
      <p:sp>
        <p:nvSpPr>
          <p:cNvPr id="3" name="Объект 2"/>
          <p:cNvSpPr>
            <a:spLocks noGrp="1"/>
          </p:cNvSpPr>
          <p:nvPr>
            <p:ph idx="1"/>
          </p:nvPr>
        </p:nvSpPr>
        <p:spPr>
          <a:xfrm>
            <a:off x="1484310" y="1020278"/>
            <a:ext cx="10018713" cy="5197641"/>
          </a:xfrm>
        </p:spPr>
        <p:txBody>
          <a:bodyPr>
            <a:normAutofit lnSpcReduction="10000"/>
          </a:bodyPr>
          <a:lstStyle/>
          <a:p>
            <a:pPr algn="just"/>
            <a:r>
              <a:rPr lang="ru-RU" noProof="1" smtClean="0"/>
              <a:t>Внаслідок того, що результати сесії колективної генерації ідей становлять не невпорядковану сукупність, а систему ідей, ні одна пропозиція не персоніфікується. Результати обговорення вважаються плодом колективної праці всієї групи. Це цілком закономірно. Адже будь-яка ідея, висловлена в даний момент будь-яким із учасників сесії, могла б раніше подумки належати його колезі, який очікує слова. Крім того, конкретна пропозиція може бути підказана ідеєю, ким-небудь поданою декількома хвилинами раніше. </a:t>
            </a:r>
          </a:p>
          <a:p>
            <a:pPr algn="just"/>
            <a:r>
              <a:rPr lang="ru-RU" noProof="1" smtClean="0"/>
              <a:t>Беручи до уваги вказаний аспект методу, на розгляд сесії не рекомендується виносити проблеми, які зачіпають пріоритет, у тому числі, науковий</a:t>
            </a:r>
            <a:r>
              <a:rPr lang="ru-RU" noProof="1" smtClean="0"/>
              <a:t>. </a:t>
            </a:r>
            <a:endParaRPr lang="ru-RU" noProof="1" smtClean="0"/>
          </a:p>
          <a:p>
            <a:pPr algn="just"/>
            <a:r>
              <a:rPr lang="ru-RU" noProof="1" smtClean="0"/>
              <a:t>Що стосується оптимальної чисельності групи учасників сесії колективної генерації ідей, то це питання досліджувалося експериментально і найбільш продуктивними визнані групи у 10-15 осіб.</a:t>
            </a:r>
            <a:endParaRPr lang="ru-RU" noProof="1"/>
          </a:p>
        </p:txBody>
      </p:sp>
    </p:spTree>
    <p:extLst>
      <p:ext uri="{BB962C8B-B14F-4D97-AF65-F5344CB8AC3E}">
        <p14:creationId xmlns:p14="http://schemas.microsoft.com/office/powerpoint/2010/main" val="4177342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245125"/>
            <a:ext cx="10018713" cy="563397"/>
          </a:xfrm>
        </p:spPr>
        <p:txBody>
          <a:bodyPr>
            <a:normAutofit fontScale="90000"/>
          </a:bodyPr>
          <a:lstStyle/>
          <a:p>
            <a:r>
              <a:rPr lang="uk-UA" dirty="0">
                <a:latin typeface="Arial Black" panose="020B0A04020102020204" pitchFamily="34" charset="0"/>
              </a:rPr>
              <a:t>Методика проведення методу</a:t>
            </a:r>
            <a:endParaRPr lang="uk-UA" noProof="1">
              <a:latin typeface="Arial Black" panose="020B0A04020102020204" pitchFamily="34" charset="0"/>
            </a:endParaRPr>
          </a:p>
        </p:txBody>
      </p:sp>
      <p:sp>
        <p:nvSpPr>
          <p:cNvPr id="3" name="Объект 2"/>
          <p:cNvSpPr>
            <a:spLocks noGrp="1"/>
          </p:cNvSpPr>
          <p:nvPr>
            <p:ph idx="1"/>
          </p:nvPr>
        </p:nvSpPr>
        <p:spPr>
          <a:xfrm>
            <a:off x="1484310" y="1020278"/>
            <a:ext cx="10018713" cy="5197641"/>
          </a:xfrm>
        </p:spPr>
        <p:txBody>
          <a:bodyPr>
            <a:normAutofit/>
          </a:bodyPr>
          <a:lstStyle/>
          <a:p>
            <a:pPr algn="just"/>
            <a:r>
              <a:rPr lang="uk-UA" dirty="0"/>
              <a:t>Можна виділити низку етапів у цьому методі. </a:t>
            </a:r>
            <a:endParaRPr lang="uk-UA" dirty="0" smtClean="0"/>
          </a:p>
          <a:p>
            <a:pPr algn="just"/>
            <a:r>
              <a:rPr lang="uk-UA" dirty="0" smtClean="0"/>
              <a:t>Перший </a:t>
            </a:r>
            <a:r>
              <a:rPr lang="uk-UA" dirty="0"/>
              <a:t>етап – формування групи учасників «мозкової атаки» (не більше 15 осіб). Це повинні бути фахівці, які мають високий рівень загальної ерудиції і розуміють смисл проблемної ситуації. </a:t>
            </a:r>
            <a:endParaRPr lang="uk-UA" dirty="0" smtClean="0"/>
          </a:p>
          <a:p>
            <a:pPr algn="just"/>
            <a:r>
              <a:rPr lang="uk-UA" dirty="0" smtClean="0"/>
              <a:t>Другий </a:t>
            </a:r>
            <a:r>
              <a:rPr lang="uk-UA" dirty="0"/>
              <a:t>етап – складання групою, яка аналізує, проблемної записки учасника «мозкової атаки», яка відображає описання методу деструктивної віднесеної оцінки і сутності проблемної ситуації. </a:t>
            </a:r>
            <a:endParaRPr lang="ru-RU" noProof="1"/>
          </a:p>
        </p:txBody>
      </p:sp>
    </p:spTree>
    <p:extLst>
      <p:ext uri="{BB962C8B-B14F-4D97-AF65-F5344CB8AC3E}">
        <p14:creationId xmlns:p14="http://schemas.microsoft.com/office/powerpoint/2010/main" val="65989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245125"/>
            <a:ext cx="10018713" cy="563397"/>
          </a:xfrm>
        </p:spPr>
        <p:txBody>
          <a:bodyPr>
            <a:normAutofit fontScale="90000"/>
          </a:bodyPr>
          <a:lstStyle/>
          <a:p>
            <a:r>
              <a:rPr lang="uk-UA" dirty="0">
                <a:latin typeface="Arial Black" panose="020B0A04020102020204" pitchFamily="34" charset="0"/>
              </a:rPr>
              <a:t>Методика проведення методу</a:t>
            </a:r>
            <a:endParaRPr lang="uk-UA" noProof="1">
              <a:latin typeface="Arial Black" panose="020B0A04020102020204" pitchFamily="34" charset="0"/>
            </a:endParaRPr>
          </a:p>
        </p:txBody>
      </p:sp>
      <p:sp>
        <p:nvSpPr>
          <p:cNvPr id="3" name="Объект 2"/>
          <p:cNvSpPr>
            <a:spLocks noGrp="1"/>
          </p:cNvSpPr>
          <p:nvPr>
            <p:ph idx="1"/>
          </p:nvPr>
        </p:nvSpPr>
        <p:spPr>
          <a:xfrm>
            <a:off x="1484310" y="1020278"/>
            <a:ext cx="10018713" cy="5197641"/>
          </a:xfrm>
        </p:spPr>
        <p:txBody>
          <a:bodyPr>
            <a:normAutofit lnSpcReduction="10000"/>
          </a:bodyPr>
          <a:lstStyle/>
          <a:p>
            <a:pPr algn="just"/>
            <a:r>
              <a:rPr lang="ru-RU" noProof="1" smtClean="0"/>
              <a:t>Третій етап – генерація ідей. </a:t>
            </a:r>
          </a:p>
          <a:p>
            <a:pPr algn="just"/>
            <a:r>
              <a:rPr lang="ru-RU" noProof="1" smtClean="0"/>
              <a:t>Він починається з того, що ведучий розкриває зміст проблемної записки і концентрує увагу учасників на правилах проведення «мозкової атаки»: висловлювання повинні бути зрозумілими і стислими; критика попередніх виступів не допускається (говори своє); не дозволяється виступати багато разів підряд, зачитувати список ідей, який може бути підготовлений учасниками завчасно. Основне завдання ведучого полягає в заохоченні висловлювань відносно проблемної ситуації. </a:t>
            </a:r>
          </a:p>
          <a:p>
            <a:pPr algn="just"/>
            <a:r>
              <a:rPr lang="ru-RU" noProof="1" smtClean="0"/>
              <a:t>Головне його правило – не оголошувати помилковою, не засуджувати і не припиняти будь-яку ідею, навіть якщо вона виявиться абсурдною. Запис висловлюваних ідей краще всього вести на магнітофон або диктофон (якщо проводиться в конференц-залі, одразу на електронні носії), щоб не пропустити ні одну ідею і мати можливість систематизувати їх для наступного етапу. </a:t>
            </a:r>
            <a:endParaRPr lang="ru-RU" noProof="1"/>
          </a:p>
        </p:txBody>
      </p:sp>
    </p:spTree>
    <p:extLst>
      <p:ext uri="{BB962C8B-B14F-4D97-AF65-F5344CB8AC3E}">
        <p14:creationId xmlns:p14="http://schemas.microsoft.com/office/powerpoint/2010/main" val="434878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245125"/>
            <a:ext cx="10018713" cy="563397"/>
          </a:xfrm>
        </p:spPr>
        <p:txBody>
          <a:bodyPr>
            <a:normAutofit fontScale="90000"/>
          </a:bodyPr>
          <a:lstStyle/>
          <a:p>
            <a:r>
              <a:rPr lang="uk-UA" dirty="0">
                <a:latin typeface="Arial Black" panose="020B0A04020102020204" pitchFamily="34" charset="0"/>
              </a:rPr>
              <a:t>Методика проведення методу</a:t>
            </a:r>
            <a:endParaRPr lang="uk-UA" noProof="1">
              <a:latin typeface="Arial Black" panose="020B0A04020102020204" pitchFamily="34" charset="0"/>
            </a:endParaRPr>
          </a:p>
        </p:txBody>
      </p:sp>
      <p:sp>
        <p:nvSpPr>
          <p:cNvPr id="3" name="Объект 2"/>
          <p:cNvSpPr>
            <a:spLocks noGrp="1"/>
          </p:cNvSpPr>
          <p:nvPr>
            <p:ph idx="1"/>
          </p:nvPr>
        </p:nvSpPr>
        <p:spPr>
          <a:xfrm>
            <a:off x="1484310" y="1020278"/>
            <a:ext cx="10018713" cy="5197641"/>
          </a:xfrm>
        </p:spPr>
        <p:txBody>
          <a:bodyPr>
            <a:normAutofit/>
          </a:bodyPr>
          <a:lstStyle/>
          <a:p>
            <a:pPr algn="just"/>
            <a:r>
              <a:rPr lang="uk-UA" dirty="0"/>
              <a:t>Четвертий етап – систематизація ідей групою аналізу. </a:t>
            </a:r>
            <a:endParaRPr lang="uk-UA" dirty="0" smtClean="0"/>
          </a:p>
          <a:p>
            <a:pPr algn="just"/>
            <a:r>
              <a:rPr lang="uk-UA" dirty="0" smtClean="0"/>
              <a:t>П’ятий </a:t>
            </a:r>
            <a:r>
              <a:rPr lang="uk-UA" dirty="0"/>
              <a:t>етап – руйнування систематизованих ідей. Кожна ідея підлягає критиці з боку учасників «мозкової атаки», число учасників залишається таким же або збільшується до 25-30 осіб. На цьому етапі діє основне правило – розглядати кожну із систематизованих ідей тільки з точки зору перешкод на шляху до її здійснення, тобто учасники атаки не відхиляють попередньо висунуті ідеї, а висувають доводи, які </a:t>
            </a:r>
            <a:r>
              <a:rPr lang="uk-UA" dirty="0" err="1"/>
              <a:t>відхилять</a:t>
            </a:r>
            <a:r>
              <a:rPr lang="uk-UA" dirty="0"/>
              <a:t> систематизовану ідею. Тривалість етапу до двох годин, а етапу генерації ідей – до однієї години. </a:t>
            </a:r>
            <a:endParaRPr lang="uk-UA" dirty="0" smtClean="0"/>
          </a:p>
          <a:p>
            <a:pPr algn="just"/>
            <a:r>
              <a:rPr lang="uk-UA" dirty="0" smtClean="0"/>
              <a:t>Шостий </a:t>
            </a:r>
            <a:r>
              <a:rPr lang="uk-UA" dirty="0"/>
              <a:t>етап – оцінка критичних зауважень і складання списку ідей, які можна практично застосувати</a:t>
            </a:r>
            <a:endParaRPr lang="ru-RU" noProof="1"/>
          </a:p>
        </p:txBody>
      </p:sp>
    </p:spTree>
    <p:extLst>
      <p:ext uri="{BB962C8B-B14F-4D97-AF65-F5344CB8AC3E}">
        <p14:creationId xmlns:p14="http://schemas.microsoft.com/office/powerpoint/2010/main" val="2581045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245125"/>
            <a:ext cx="10018713" cy="563397"/>
          </a:xfrm>
        </p:spPr>
        <p:txBody>
          <a:bodyPr>
            <a:normAutofit fontScale="90000"/>
          </a:bodyPr>
          <a:lstStyle/>
          <a:p>
            <a:r>
              <a:rPr lang="uk-UA" dirty="0">
                <a:latin typeface="Arial Black" panose="020B0A04020102020204" pitchFamily="34" charset="0"/>
              </a:rPr>
              <a:t>Методика проведення методу</a:t>
            </a:r>
            <a:endParaRPr lang="uk-UA" noProof="1">
              <a:latin typeface="Arial Black" panose="020B0A04020102020204" pitchFamily="34" charset="0"/>
            </a:endParaRPr>
          </a:p>
        </p:txBody>
      </p:sp>
      <p:sp>
        <p:nvSpPr>
          <p:cNvPr id="3" name="Объект 2"/>
          <p:cNvSpPr>
            <a:spLocks noGrp="1"/>
          </p:cNvSpPr>
          <p:nvPr>
            <p:ph idx="1"/>
          </p:nvPr>
        </p:nvSpPr>
        <p:spPr>
          <a:xfrm>
            <a:off x="1484310" y="1020278"/>
            <a:ext cx="10018713" cy="5197641"/>
          </a:xfrm>
        </p:spPr>
        <p:txBody>
          <a:bodyPr>
            <a:normAutofit/>
          </a:bodyPr>
          <a:lstStyle/>
          <a:p>
            <a:pPr algn="just"/>
            <a:r>
              <a:rPr lang="uk-UA" dirty="0"/>
              <a:t>Четвертий етап – систематизація ідей групою аналізу. </a:t>
            </a:r>
            <a:endParaRPr lang="uk-UA" dirty="0" smtClean="0"/>
          </a:p>
          <a:p>
            <a:pPr algn="just"/>
            <a:r>
              <a:rPr lang="uk-UA" dirty="0" smtClean="0"/>
              <a:t>П’ятий </a:t>
            </a:r>
            <a:r>
              <a:rPr lang="uk-UA" dirty="0"/>
              <a:t>етап – руйнування систематизованих ідей. Кожна ідея підлягає критиці з боку учасників «мозкової атаки», число учасників залишається таким же або збільшується до 25-30 осіб. На цьому етапі діє основне правило – розглядати кожну із систематизованих ідей тільки з точки зору перешкод на шляху до її здійснення, тобто учасники атаки не відхиляють попередньо висунуті ідеї, а висувають доводи, які </a:t>
            </a:r>
            <a:r>
              <a:rPr lang="uk-UA" dirty="0" err="1"/>
              <a:t>відхилять</a:t>
            </a:r>
            <a:r>
              <a:rPr lang="uk-UA" dirty="0"/>
              <a:t> систематизовану ідею. Тривалість етапу до двох годин, а етапу генерації ідей – до однієї години. </a:t>
            </a:r>
            <a:endParaRPr lang="uk-UA" dirty="0" smtClean="0"/>
          </a:p>
          <a:p>
            <a:pPr algn="just"/>
            <a:r>
              <a:rPr lang="uk-UA" dirty="0" smtClean="0"/>
              <a:t>Шостий </a:t>
            </a:r>
            <a:r>
              <a:rPr lang="uk-UA" dirty="0"/>
              <a:t>етап – оцінка критичних зауважень і складання списку ідей, які можна практично застосувати</a:t>
            </a:r>
            <a:endParaRPr lang="ru-RU" noProof="1"/>
          </a:p>
        </p:txBody>
      </p:sp>
    </p:spTree>
    <p:extLst>
      <p:ext uri="{BB962C8B-B14F-4D97-AF65-F5344CB8AC3E}">
        <p14:creationId xmlns:p14="http://schemas.microsoft.com/office/powerpoint/2010/main" val="2183699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245125"/>
            <a:ext cx="10018713" cy="563397"/>
          </a:xfrm>
        </p:spPr>
        <p:txBody>
          <a:bodyPr>
            <a:normAutofit fontScale="90000"/>
          </a:bodyPr>
          <a:lstStyle/>
          <a:p>
            <a:r>
              <a:rPr lang="uk-UA" dirty="0" smtClean="0">
                <a:latin typeface="Arial Black" panose="020B0A04020102020204" pitchFamily="34" charset="0"/>
              </a:rPr>
              <a:t>Загальний </a:t>
            </a:r>
            <a:r>
              <a:rPr lang="uk-UA" dirty="0">
                <a:latin typeface="Arial Black" panose="020B0A04020102020204" pitchFamily="34" charset="0"/>
              </a:rPr>
              <a:t>о</a:t>
            </a:r>
            <a:r>
              <a:rPr lang="uk-UA" dirty="0" smtClean="0">
                <a:latin typeface="Arial Black" panose="020B0A04020102020204" pitchFamily="34" charset="0"/>
              </a:rPr>
              <a:t>пис методу</a:t>
            </a:r>
            <a:endParaRPr lang="uk-UA" dirty="0">
              <a:latin typeface="Arial Black" panose="020B0A04020102020204" pitchFamily="34" charset="0"/>
            </a:endParaRPr>
          </a:p>
        </p:txBody>
      </p:sp>
      <p:sp>
        <p:nvSpPr>
          <p:cNvPr id="3" name="Объект 2"/>
          <p:cNvSpPr>
            <a:spLocks noGrp="1"/>
          </p:cNvSpPr>
          <p:nvPr>
            <p:ph idx="1"/>
          </p:nvPr>
        </p:nvSpPr>
        <p:spPr>
          <a:xfrm>
            <a:off x="1484310" y="1020278"/>
            <a:ext cx="10018713" cy="5197641"/>
          </a:xfrm>
        </p:spPr>
        <p:txBody>
          <a:bodyPr>
            <a:normAutofit fontScale="92500"/>
          </a:bodyPr>
          <a:lstStyle/>
          <a:p>
            <a:pPr algn="just"/>
            <a:r>
              <a:rPr lang="uk-UA" dirty="0"/>
              <a:t>Метод «мозкового штурму» займає особливе місце серед методів евристичної експертизи, оскільки його методика використовувалася як аналогія для формування більшості евристичних методів, які в літературі дуже часто розглядаються як модифікації методу «мозкового штурму». </a:t>
            </a:r>
            <a:endParaRPr lang="uk-UA" dirty="0" smtClean="0"/>
          </a:p>
          <a:p>
            <a:pPr algn="just"/>
            <a:r>
              <a:rPr lang="uk-UA" dirty="0" smtClean="0"/>
              <a:t>Вирішуючи </a:t>
            </a:r>
            <a:r>
              <a:rPr lang="uk-UA" dirty="0"/>
              <a:t>конкретне завдання, прогнозист, як правило, має справу з </a:t>
            </a:r>
            <a:r>
              <a:rPr lang="uk-UA" dirty="0" err="1"/>
              <a:t>багатоманіттям</a:t>
            </a:r>
            <a:r>
              <a:rPr lang="uk-UA" dirty="0"/>
              <a:t> альтернативних варіантів незалежно від того, усвідомлені ним відповідні варіанти розвитку процесу, що прогнозується, чи ні. Тому визначення всього можливого кола варіантів розвитку процесу, що прогнозується, виступає як обов’язкова умова якості прогнозів. </a:t>
            </a:r>
            <a:endParaRPr lang="uk-UA" dirty="0" smtClean="0"/>
          </a:p>
          <a:p>
            <a:pPr algn="just"/>
            <a:r>
              <a:rPr lang="uk-UA" dirty="0" smtClean="0"/>
              <a:t>Разом </a:t>
            </a:r>
            <a:r>
              <a:rPr lang="uk-UA" dirty="0"/>
              <a:t>з тим, визначення альтернативного кола чинників передбачає визначення кола факторів, які здатні актуалізуватися у відношенні процесу, що прогнозується, а тому також передбачає складання грамотного, достатньо повного сценарію.</a:t>
            </a:r>
          </a:p>
        </p:txBody>
      </p:sp>
    </p:spTree>
    <p:extLst>
      <p:ext uri="{BB962C8B-B14F-4D97-AF65-F5344CB8AC3E}">
        <p14:creationId xmlns:p14="http://schemas.microsoft.com/office/powerpoint/2010/main" val="1101511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245125"/>
            <a:ext cx="10018713" cy="563397"/>
          </a:xfrm>
        </p:spPr>
        <p:txBody>
          <a:bodyPr>
            <a:normAutofit fontScale="90000"/>
          </a:bodyPr>
          <a:lstStyle/>
          <a:p>
            <a:r>
              <a:rPr lang="uk-UA" dirty="0" smtClean="0">
                <a:latin typeface="Arial Black" panose="020B0A04020102020204" pitchFamily="34" charset="0"/>
              </a:rPr>
              <a:t>Загальний </a:t>
            </a:r>
            <a:r>
              <a:rPr lang="uk-UA" dirty="0">
                <a:latin typeface="Arial Black" panose="020B0A04020102020204" pitchFamily="34" charset="0"/>
              </a:rPr>
              <a:t>о</a:t>
            </a:r>
            <a:r>
              <a:rPr lang="uk-UA" dirty="0" smtClean="0">
                <a:latin typeface="Arial Black" panose="020B0A04020102020204" pitchFamily="34" charset="0"/>
              </a:rPr>
              <a:t>пис методу</a:t>
            </a:r>
            <a:endParaRPr lang="uk-UA" dirty="0">
              <a:latin typeface="Arial Black" panose="020B0A04020102020204" pitchFamily="34" charset="0"/>
            </a:endParaRPr>
          </a:p>
        </p:txBody>
      </p:sp>
      <p:sp>
        <p:nvSpPr>
          <p:cNvPr id="3" name="Объект 2"/>
          <p:cNvSpPr>
            <a:spLocks noGrp="1"/>
          </p:cNvSpPr>
          <p:nvPr>
            <p:ph idx="1"/>
          </p:nvPr>
        </p:nvSpPr>
        <p:spPr>
          <a:xfrm>
            <a:off x="1484310" y="1020278"/>
            <a:ext cx="10018713" cy="5197641"/>
          </a:xfrm>
        </p:spPr>
        <p:txBody>
          <a:bodyPr>
            <a:normAutofit/>
          </a:bodyPr>
          <a:lstStyle/>
          <a:p>
            <a:pPr algn="just"/>
            <a:r>
              <a:rPr lang="uk-UA" dirty="0"/>
              <a:t>Ця вимога, яка відіграє першочергову роль у забезпеченні надійності соціально-економічного прогнозу, є також значущою в науково-технічному прогнозуванні, оскільки орієнтація фронту наукових досліджень і розробок у просторі альтернатив науково-технічного розвитку визначається не тільки логікою розвитку відповідної галузі науки і техніки, але, крім того, цілою низкою обставин, джерелом яких є чинники економічного і соціального порядку. </a:t>
            </a:r>
            <a:endParaRPr lang="uk-UA" dirty="0" smtClean="0"/>
          </a:p>
          <a:p>
            <a:pPr algn="just"/>
            <a:r>
              <a:rPr lang="uk-UA" dirty="0" smtClean="0"/>
              <a:t>Тому </a:t>
            </a:r>
            <a:r>
              <a:rPr lang="uk-UA" dirty="0"/>
              <a:t>процес прогнозування в тій частині, в якій він передбачає синтез об’єкта прогнозу в установленому вище смислі, являє собою начебто </a:t>
            </a:r>
            <a:r>
              <a:rPr lang="uk-UA" dirty="0" err="1"/>
              <a:t>мультифакторний</a:t>
            </a:r>
            <a:r>
              <a:rPr lang="uk-UA" dirty="0"/>
              <a:t> аналіз події, тобто аналіз події з боку детермінуючих цю подію чинників. </a:t>
            </a:r>
            <a:r>
              <a:rPr lang="uk-UA" dirty="0" err="1"/>
              <a:t>Багатоманіття</a:t>
            </a:r>
            <a:r>
              <a:rPr lang="uk-UA" dirty="0"/>
              <a:t> останніх призводить до того, що помилка, яка полягає в ігноруванні будь-якого чинника, який реально впливає на процес, що прогнозується, є найбільш розповсюдженою. </a:t>
            </a:r>
          </a:p>
        </p:txBody>
      </p:sp>
    </p:spTree>
    <p:extLst>
      <p:ext uri="{BB962C8B-B14F-4D97-AF65-F5344CB8AC3E}">
        <p14:creationId xmlns:p14="http://schemas.microsoft.com/office/powerpoint/2010/main" val="2976386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245125"/>
            <a:ext cx="10018713" cy="563397"/>
          </a:xfrm>
        </p:spPr>
        <p:txBody>
          <a:bodyPr>
            <a:normAutofit fontScale="90000"/>
          </a:bodyPr>
          <a:lstStyle/>
          <a:p>
            <a:r>
              <a:rPr lang="uk-UA" dirty="0" smtClean="0">
                <a:latin typeface="Arial Black" panose="020B0A04020102020204" pitchFamily="34" charset="0"/>
              </a:rPr>
              <a:t>Загальний </a:t>
            </a:r>
            <a:r>
              <a:rPr lang="uk-UA" dirty="0">
                <a:latin typeface="Arial Black" panose="020B0A04020102020204" pitchFamily="34" charset="0"/>
              </a:rPr>
              <a:t>о</a:t>
            </a:r>
            <a:r>
              <a:rPr lang="uk-UA" dirty="0" smtClean="0">
                <a:latin typeface="Arial Black" panose="020B0A04020102020204" pitchFamily="34" charset="0"/>
              </a:rPr>
              <a:t>пис методу</a:t>
            </a:r>
            <a:endParaRPr lang="uk-UA" dirty="0">
              <a:latin typeface="Arial Black" panose="020B0A04020102020204" pitchFamily="34" charset="0"/>
            </a:endParaRPr>
          </a:p>
        </p:txBody>
      </p:sp>
      <p:sp>
        <p:nvSpPr>
          <p:cNvPr id="3" name="Объект 2"/>
          <p:cNvSpPr>
            <a:spLocks noGrp="1"/>
          </p:cNvSpPr>
          <p:nvPr>
            <p:ph idx="1"/>
          </p:nvPr>
        </p:nvSpPr>
        <p:spPr>
          <a:xfrm>
            <a:off x="1484310" y="1020278"/>
            <a:ext cx="10018713" cy="5197641"/>
          </a:xfrm>
        </p:spPr>
        <p:txBody>
          <a:bodyPr>
            <a:normAutofit/>
          </a:bodyPr>
          <a:lstStyle/>
          <a:p>
            <a:pPr algn="just"/>
            <a:r>
              <a:rPr lang="uk-UA" dirty="0"/>
              <a:t>Складання для окремих класів подій типових списків, здатних до актуалізації у відношенні до цих подій, лише здатне зменшити вірогідність прорахунків. У конкретних умовах розгортання будь-якого процесу зіставляють із низкою подій. Цей процес носить індивідуальний характер. </a:t>
            </a:r>
            <a:r>
              <a:rPr lang="uk-UA" dirty="0" smtClean="0"/>
              <a:t> </a:t>
            </a:r>
          </a:p>
          <a:p>
            <a:pPr algn="just"/>
            <a:r>
              <a:rPr lang="uk-UA" dirty="0" smtClean="0"/>
              <a:t>Відповідно</a:t>
            </a:r>
            <a:r>
              <a:rPr lang="uk-UA" dirty="0"/>
              <a:t>, список чинників, які визначають плинність цього процесу, і тих, які впливають опосередкованим чином на ту чи іншу властивість об’єкта прогнозу, завжди індивідуальний. Тому прогнозист, вирішуючи конкретне завдання, як правило, повинен виходити за рамки типових контекстів його вирішення. При цьому у відповідності із часовими рамками вирішення завдання (воно завжди обмежено) виявляються чинники, специфічні саме для даних умов, які визначають підсумок розгортання процесу, що прогнозується. </a:t>
            </a:r>
          </a:p>
        </p:txBody>
      </p:sp>
    </p:spTree>
    <p:extLst>
      <p:ext uri="{BB962C8B-B14F-4D97-AF65-F5344CB8AC3E}">
        <p14:creationId xmlns:p14="http://schemas.microsoft.com/office/powerpoint/2010/main" val="1203163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245125"/>
            <a:ext cx="10018713" cy="563397"/>
          </a:xfrm>
        </p:spPr>
        <p:txBody>
          <a:bodyPr>
            <a:normAutofit fontScale="90000"/>
          </a:bodyPr>
          <a:lstStyle/>
          <a:p>
            <a:r>
              <a:rPr lang="uk-UA" dirty="0" smtClean="0">
                <a:latin typeface="Arial Black" panose="020B0A04020102020204" pitchFamily="34" charset="0"/>
              </a:rPr>
              <a:t>Загальний </a:t>
            </a:r>
            <a:r>
              <a:rPr lang="uk-UA" dirty="0">
                <a:latin typeface="Arial Black" panose="020B0A04020102020204" pitchFamily="34" charset="0"/>
              </a:rPr>
              <a:t>о</a:t>
            </a:r>
            <a:r>
              <a:rPr lang="uk-UA" dirty="0" smtClean="0">
                <a:latin typeface="Arial Black" panose="020B0A04020102020204" pitchFamily="34" charset="0"/>
              </a:rPr>
              <a:t>пис методу</a:t>
            </a:r>
            <a:endParaRPr lang="uk-UA" dirty="0">
              <a:latin typeface="Arial Black" panose="020B0A04020102020204" pitchFamily="34" charset="0"/>
            </a:endParaRPr>
          </a:p>
        </p:txBody>
      </p:sp>
      <p:sp>
        <p:nvSpPr>
          <p:cNvPr id="3" name="Объект 2"/>
          <p:cNvSpPr>
            <a:spLocks noGrp="1"/>
          </p:cNvSpPr>
          <p:nvPr>
            <p:ph idx="1"/>
          </p:nvPr>
        </p:nvSpPr>
        <p:spPr>
          <a:xfrm>
            <a:off x="1484310" y="1020278"/>
            <a:ext cx="10018713" cy="5197641"/>
          </a:xfrm>
        </p:spPr>
        <p:txBody>
          <a:bodyPr>
            <a:normAutofit fontScale="92500" lnSpcReduction="10000"/>
          </a:bodyPr>
          <a:lstStyle/>
          <a:p>
            <a:pPr algn="just"/>
            <a:r>
              <a:rPr lang="uk-UA" dirty="0"/>
              <a:t>Для прогнозиста великого значення набуває здатність швидко виявити коло тих чинників, які можуть актуалізуватися відносно події, що прогнозується. Логічний аналіз змісту завдання, звичайно ж, є засобом, що забезпечує певною мірою вирішення цієї проблеми. </a:t>
            </a:r>
            <a:endParaRPr lang="uk-UA" dirty="0" smtClean="0"/>
          </a:p>
          <a:p>
            <a:pPr algn="just"/>
            <a:r>
              <a:rPr lang="uk-UA" dirty="0" smtClean="0"/>
              <a:t>Структура </a:t>
            </a:r>
            <a:r>
              <a:rPr lang="uk-UA" dirty="0"/>
              <a:t>логічного аналізу, однак, завжди передбачає інтеграцію процесів висунення та оцінку нових ідей. Тим часом установлено, що процес висунення нових ідей не є незалежним від процесу оцінки. Ідеї генеруються тим більш успішно, чим менше процес генерації інтегрований з процесом оцінки. </a:t>
            </a:r>
            <a:endParaRPr lang="uk-UA" dirty="0" smtClean="0"/>
          </a:p>
          <a:p>
            <a:pPr algn="just"/>
            <a:r>
              <a:rPr lang="uk-UA" dirty="0" smtClean="0"/>
              <a:t>Може </a:t>
            </a:r>
            <a:r>
              <a:rPr lang="uk-UA" dirty="0"/>
              <a:t>мати місце генерація не тільки конструктивних, але і неконструктивних ідей. Це дозволяє інструментом для визначення кола чинників, які здатні актуалізуватися відносно події, що прогнозується, розглядати методичний прийом, який передбачає колективну генерацію ідей в умовах заборони на критику в процесі висунення нових ідей. </a:t>
            </a:r>
            <a:endParaRPr lang="uk-UA" dirty="0" smtClean="0"/>
          </a:p>
          <a:p>
            <a:pPr algn="just"/>
            <a:r>
              <a:rPr lang="uk-UA" dirty="0" smtClean="0"/>
              <a:t>У </a:t>
            </a:r>
            <a:r>
              <a:rPr lang="uk-UA" dirty="0"/>
              <a:t>літературі цей методологічний прийом організації висунення нових ідей відомий як метод «мозкової атаки».</a:t>
            </a:r>
          </a:p>
        </p:txBody>
      </p:sp>
    </p:spTree>
    <p:extLst>
      <p:ext uri="{BB962C8B-B14F-4D97-AF65-F5344CB8AC3E}">
        <p14:creationId xmlns:p14="http://schemas.microsoft.com/office/powerpoint/2010/main" val="2206684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245125"/>
            <a:ext cx="10018713" cy="563397"/>
          </a:xfrm>
        </p:spPr>
        <p:txBody>
          <a:bodyPr>
            <a:normAutofit fontScale="90000"/>
          </a:bodyPr>
          <a:lstStyle/>
          <a:p>
            <a:r>
              <a:rPr lang="uk-UA" dirty="0" smtClean="0">
                <a:latin typeface="Arial Black" panose="020B0A04020102020204" pitchFamily="34" charset="0"/>
              </a:rPr>
              <a:t>Загальний </a:t>
            </a:r>
            <a:r>
              <a:rPr lang="uk-UA" dirty="0">
                <a:latin typeface="Arial Black" panose="020B0A04020102020204" pitchFamily="34" charset="0"/>
              </a:rPr>
              <a:t>о</a:t>
            </a:r>
            <a:r>
              <a:rPr lang="uk-UA" dirty="0" smtClean="0">
                <a:latin typeface="Arial Black" panose="020B0A04020102020204" pitchFamily="34" charset="0"/>
              </a:rPr>
              <a:t>пис методу</a:t>
            </a:r>
            <a:endParaRPr lang="uk-UA" dirty="0">
              <a:latin typeface="Arial Black" panose="020B0A04020102020204" pitchFamily="34" charset="0"/>
            </a:endParaRPr>
          </a:p>
        </p:txBody>
      </p:sp>
      <p:sp>
        <p:nvSpPr>
          <p:cNvPr id="3" name="Объект 2"/>
          <p:cNvSpPr>
            <a:spLocks noGrp="1"/>
          </p:cNvSpPr>
          <p:nvPr>
            <p:ph idx="1"/>
          </p:nvPr>
        </p:nvSpPr>
        <p:spPr>
          <a:xfrm>
            <a:off x="1484310" y="1020278"/>
            <a:ext cx="10018713" cy="5197641"/>
          </a:xfrm>
        </p:spPr>
        <p:txBody>
          <a:bodyPr>
            <a:normAutofit/>
          </a:bodyPr>
          <a:lstStyle/>
          <a:p>
            <a:pPr algn="just"/>
            <a:r>
              <a:rPr lang="uk-UA" dirty="0"/>
              <a:t>Колективна генерація ідей – метод «мозкової атаки» – спосіб при дослідженні майбутнього, який </a:t>
            </a:r>
            <a:r>
              <a:rPr lang="uk-UA" dirty="0" smtClean="0"/>
              <a:t>досить широко </a:t>
            </a:r>
            <a:r>
              <a:rPr lang="uk-UA" dirty="0"/>
              <a:t>застосовується. Його сутність полягає в актуалізації творчого потенціалу фахівців при «мозковій атаці» проблемної ситуації, яка реалізує на початку генерацію ідей і подальше їх </a:t>
            </a:r>
            <a:r>
              <a:rPr lang="uk-UA" dirty="0" smtClean="0"/>
              <a:t>«руйнування» - витіснення </a:t>
            </a:r>
            <a:r>
              <a:rPr lang="uk-UA" dirty="0"/>
              <a:t>цих ідей </a:t>
            </a:r>
            <a:r>
              <a:rPr lang="uk-UA" dirty="0" smtClean="0"/>
              <a:t>завдяки формулюванню </a:t>
            </a:r>
            <a:r>
              <a:rPr lang="uk-UA" dirty="0" err="1"/>
              <a:t>контрідей</a:t>
            </a:r>
            <a:r>
              <a:rPr lang="uk-UA" dirty="0"/>
              <a:t>. </a:t>
            </a:r>
            <a:endParaRPr lang="uk-UA" dirty="0" smtClean="0"/>
          </a:p>
          <a:p>
            <a:pPr algn="just"/>
            <a:r>
              <a:rPr lang="uk-UA" dirty="0" smtClean="0"/>
              <a:t>Метод </a:t>
            </a:r>
            <a:r>
              <a:rPr lang="uk-UA" dirty="0"/>
              <a:t>«мозкової атаки» називають ще методом </a:t>
            </a:r>
            <a:r>
              <a:rPr lang="uk-UA" dirty="0" smtClean="0"/>
              <a:t>витісненої деструктивної оцінки. Він дозволяє </a:t>
            </a:r>
            <a:r>
              <a:rPr lang="uk-UA" dirty="0"/>
              <a:t>виявити і зіставити індивідуальні судження, спектр ідей вирішення проблеми, а потім прийняття </a:t>
            </a:r>
            <a:r>
              <a:rPr lang="uk-UA" dirty="0" smtClean="0"/>
              <a:t>рішення.</a:t>
            </a:r>
            <a:endParaRPr lang="uk-UA" dirty="0"/>
          </a:p>
        </p:txBody>
      </p:sp>
    </p:spTree>
    <p:extLst>
      <p:ext uri="{BB962C8B-B14F-4D97-AF65-F5344CB8AC3E}">
        <p14:creationId xmlns:p14="http://schemas.microsoft.com/office/powerpoint/2010/main" val="4030209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245125"/>
            <a:ext cx="10018713" cy="563397"/>
          </a:xfrm>
        </p:spPr>
        <p:txBody>
          <a:bodyPr>
            <a:normAutofit fontScale="90000"/>
          </a:bodyPr>
          <a:lstStyle/>
          <a:p>
            <a:r>
              <a:rPr lang="uk-UA" dirty="0" smtClean="0">
                <a:latin typeface="Arial Black" panose="020B0A04020102020204" pitchFamily="34" charset="0"/>
              </a:rPr>
              <a:t>Загальний </a:t>
            </a:r>
            <a:r>
              <a:rPr lang="uk-UA" dirty="0">
                <a:latin typeface="Arial Black" panose="020B0A04020102020204" pitchFamily="34" charset="0"/>
              </a:rPr>
              <a:t>о</a:t>
            </a:r>
            <a:r>
              <a:rPr lang="uk-UA" dirty="0" smtClean="0">
                <a:latin typeface="Arial Black" panose="020B0A04020102020204" pitchFamily="34" charset="0"/>
              </a:rPr>
              <a:t>пис методу</a:t>
            </a:r>
            <a:endParaRPr lang="uk-UA" dirty="0">
              <a:latin typeface="Arial Black" panose="020B0A04020102020204" pitchFamily="34" charset="0"/>
            </a:endParaRPr>
          </a:p>
        </p:txBody>
      </p:sp>
      <p:sp>
        <p:nvSpPr>
          <p:cNvPr id="3" name="Объект 2"/>
          <p:cNvSpPr>
            <a:spLocks noGrp="1"/>
          </p:cNvSpPr>
          <p:nvPr>
            <p:ph idx="1"/>
          </p:nvPr>
        </p:nvSpPr>
        <p:spPr>
          <a:xfrm>
            <a:off x="1484310" y="1020278"/>
            <a:ext cx="10018713" cy="5197641"/>
          </a:xfrm>
        </p:spPr>
        <p:txBody>
          <a:bodyPr>
            <a:normAutofit/>
          </a:bodyPr>
          <a:lstStyle/>
          <a:p>
            <a:pPr algn="just"/>
            <a:r>
              <a:rPr lang="uk-UA" dirty="0"/>
              <a:t>При «Мозковій атаці» процес висунення нових ідей протікає в певному смислі </a:t>
            </a:r>
            <a:r>
              <a:rPr lang="uk-UA" dirty="0" err="1" smtClean="0"/>
              <a:t>лавиноподібно</a:t>
            </a:r>
            <a:r>
              <a:rPr lang="uk-UA" dirty="0" smtClean="0"/>
              <a:t>. </a:t>
            </a:r>
            <a:r>
              <a:rPr lang="uk-UA" dirty="0"/>
              <a:t>Це пов’язано з тим, що ідея, яка висловлюється одним із членів групи, породжує або творчу, або критичну реакцію. </a:t>
            </a:r>
            <a:endParaRPr lang="uk-UA" dirty="0" smtClean="0"/>
          </a:p>
          <a:p>
            <a:pPr algn="just"/>
            <a:r>
              <a:rPr lang="uk-UA" dirty="0" smtClean="0"/>
              <a:t>Однак </a:t>
            </a:r>
            <a:r>
              <a:rPr lang="uk-UA" dirty="0"/>
              <a:t>в силу правила заборони на критику негативні реакції також породжують позитивні, тобто продуктивні результати. Наявність указаного ефекту підтверджується не тільки якісним аналізом, але і статистично. </a:t>
            </a:r>
            <a:endParaRPr lang="uk-UA" dirty="0" smtClean="0"/>
          </a:p>
          <a:p>
            <a:pPr algn="just"/>
            <a:r>
              <a:rPr lang="uk-UA" dirty="0" smtClean="0"/>
              <a:t>Так</a:t>
            </a:r>
            <a:r>
              <a:rPr lang="uk-UA" dirty="0"/>
              <a:t>, дослідження ефективності «Мозкових атак», які </a:t>
            </a:r>
            <a:r>
              <a:rPr lang="uk-UA" dirty="0" smtClean="0"/>
              <a:t>були проведені </a:t>
            </a:r>
            <a:r>
              <a:rPr lang="uk-UA" dirty="0"/>
              <a:t>в університеті </a:t>
            </a:r>
            <a:r>
              <a:rPr lang="uk-UA" dirty="0" err="1"/>
              <a:t>Буфалло</a:t>
            </a:r>
            <a:r>
              <a:rPr lang="uk-UA" dirty="0"/>
              <a:t>, показали, що групове мислення виробляє на 70 % більше цінних нових ідей, ніж сума індивідуальних мислень. Метод «Мозкових атак», таким чином, можна розглядати як інструмент для актуалізації творчого потенціалу колективу фахівців.</a:t>
            </a:r>
          </a:p>
        </p:txBody>
      </p:sp>
    </p:spTree>
    <p:extLst>
      <p:ext uri="{BB962C8B-B14F-4D97-AF65-F5344CB8AC3E}">
        <p14:creationId xmlns:p14="http://schemas.microsoft.com/office/powerpoint/2010/main" val="2584815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245125"/>
            <a:ext cx="10018713" cy="563397"/>
          </a:xfrm>
        </p:spPr>
        <p:txBody>
          <a:bodyPr>
            <a:normAutofit fontScale="90000"/>
          </a:bodyPr>
          <a:lstStyle/>
          <a:p>
            <a:r>
              <a:rPr lang="uk-UA" dirty="0">
                <a:latin typeface="Arial Black" panose="020B0A04020102020204" pitchFamily="34" charset="0"/>
              </a:rPr>
              <a:t>Переваги і недоліки методу</a:t>
            </a:r>
          </a:p>
        </p:txBody>
      </p:sp>
      <p:sp>
        <p:nvSpPr>
          <p:cNvPr id="3" name="Объект 2"/>
          <p:cNvSpPr>
            <a:spLocks noGrp="1"/>
          </p:cNvSpPr>
          <p:nvPr>
            <p:ph idx="1"/>
          </p:nvPr>
        </p:nvSpPr>
        <p:spPr>
          <a:xfrm>
            <a:off x="1484310" y="1020278"/>
            <a:ext cx="10018713" cy="5197641"/>
          </a:xfrm>
        </p:spPr>
        <p:txBody>
          <a:bodyPr>
            <a:normAutofit fontScale="92500"/>
          </a:bodyPr>
          <a:lstStyle/>
          <a:p>
            <a:pPr algn="just"/>
            <a:r>
              <a:rPr lang="uk-UA" dirty="0">
                <a:latin typeface="Arial Black" panose="020B0A04020102020204" pitchFamily="34" charset="0"/>
              </a:rPr>
              <a:t>Переваги методу: </a:t>
            </a:r>
            <a:endParaRPr lang="uk-UA" dirty="0" smtClean="0">
              <a:latin typeface="Arial Black" panose="020B0A04020102020204" pitchFamily="34" charset="0"/>
            </a:endParaRPr>
          </a:p>
          <a:p>
            <a:pPr marL="457200" indent="-457200" algn="just">
              <a:buAutoNum type="arabicParenR"/>
            </a:pPr>
            <a:r>
              <a:rPr lang="uk-UA" dirty="0" smtClean="0"/>
              <a:t>можливість </a:t>
            </a:r>
            <a:r>
              <a:rPr lang="uk-UA" dirty="0"/>
              <a:t>використання всіх фахівців, які є в апаратах управління; </a:t>
            </a:r>
            <a:endParaRPr lang="uk-UA" dirty="0" smtClean="0"/>
          </a:p>
          <a:p>
            <a:pPr marL="457200" indent="-457200" algn="just">
              <a:buAutoNum type="arabicParenR"/>
            </a:pPr>
            <a:r>
              <a:rPr lang="uk-UA" dirty="0" smtClean="0"/>
              <a:t>удосконалення </a:t>
            </a:r>
            <a:r>
              <a:rPr lang="uk-UA" dirty="0"/>
              <a:t>соціально-психологічних </a:t>
            </a:r>
            <a:r>
              <a:rPr lang="uk-UA" dirty="0" err="1"/>
              <a:t>внутрішньогрупових</a:t>
            </a:r>
            <a:r>
              <a:rPr lang="uk-UA" dirty="0"/>
              <a:t> процесів; </a:t>
            </a:r>
            <a:endParaRPr lang="uk-UA" dirty="0" smtClean="0"/>
          </a:p>
          <a:p>
            <a:pPr algn="just"/>
            <a:r>
              <a:rPr lang="uk-UA" dirty="0" smtClean="0">
                <a:latin typeface="Arial Black" panose="020B0A04020102020204" pitchFamily="34" charset="0"/>
              </a:rPr>
              <a:t>Недоліки </a:t>
            </a:r>
            <a:r>
              <a:rPr lang="uk-UA" dirty="0">
                <a:latin typeface="Arial Black" panose="020B0A04020102020204" pitchFamily="34" charset="0"/>
              </a:rPr>
              <a:t>методу: </a:t>
            </a:r>
            <a:endParaRPr lang="uk-UA" dirty="0" smtClean="0">
              <a:latin typeface="Arial Black" panose="020B0A04020102020204" pitchFamily="34" charset="0"/>
            </a:endParaRPr>
          </a:p>
          <a:p>
            <a:pPr marL="457200" indent="-457200" algn="just">
              <a:buAutoNum type="arabicParenR"/>
            </a:pPr>
            <a:r>
              <a:rPr lang="uk-UA" dirty="0" smtClean="0"/>
              <a:t>дозволяє </a:t>
            </a:r>
            <a:r>
              <a:rPr lang="uk-UA" dirty="0"/>
              <a:t>знайти ідею в загальному вигляді, що не гарантує ретельного її </a:t>
            </a:r>
            <a:r>
              <a:rPr lang="uk-UA" dirty="0" smtClean="0"/>
              <a:t>опрацювання;</a:t>
            </a:r>
          </a:p>
          <a:p>
            <a:pPr marL="457200" indent="-457200" algn="just">
              <a:buAutoNum type="arabicParenR"/>
            </a:pPr>
            <a:r>
              <a:rPr lang="uk-UA" dirty="0" smtClean="0"/>
              <a:t>не </a:t>
            </a:r>
            <a:r>
              <a:rPr lang="uk-UA" dirty="0"/>
              <a:t>можна застосовувати при вирішенні проблеми, яка потребує великих розрахунків; </a:t>
            </a:r>
            <a:endParaRPr lang="uk-UA" dirty="0" smtClean="0"/>
          </a:p>
          <a:p>
            <a:pPr marL="457200" indent="-457200" algn="just">
              <a:buAutoNum type="arabicParenR"/>
            </a:pPr>
            <a:r>
              <a:rPr lang="uk-UA" dirty="0" smtClean="0"/>
              <a:t>вимагає </a:t>
            </a:r>
            <a:r>
              <a:rPr lang="uk-UA" dirty="0"/>
              <a:t>хорошої підготовленості керівника, який має навички організації </a:t>
            </a:r>
            <a:r>
              <a:rPr lang="uk-UA" dirty="0" err="1"/>
              <a:t>мисленнєвотехнічних</a:t>
            </a:r>
            <a:r>
              <a:rPr lang="uk-UA" dirty="0"/>
              <a:t>, психотехнічних процесів у групі; </a:t>
            </a:r>
            <a:endParaRPr lang="uk-UA" dirty="0" smtClean="0"/>
          </a:p>
          <a:p>
            <a:pPr marL="457200" indent="-457200" algn="just">
              <a:buAutoNum type="arabicParenR"/>
            </a:pPr>
            <a:r>
              <a:rPr lang="uk-UA" dirty="0" smtClean="0"/>
              <a:t>не </a:t>
            </a:r>
            <a:r>
              <a:rPr lang="uk-UA" dirty="0"/>
              <a:t>завжди вдається подолати інерцію мислення (наслідок закону інерції)</a:t>
            </a:r>
          </a:p>
        </p:txBody>
      </p:sp>
    </p:spTree>
    <p:extLst>
      <p:ext uri="{BB962C8B-B14F-4D97-AF65-F5344CB8AC3E}">
        <p14:creationId xmlns:p14="http://schemas.microsoft.com/office/powerpoint/2010/main" val="3295943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245125"/>
            <a:ext cx="10018713" cy="563397"/>
          </a:xfrm>
        </p:spPr>
        <p:txBody>
          <a:bodyPr>
            <a:normAutofit fontScale="90000"/>
          </a:bodyPr>
          <a:lstStyle/>
          <a:p>
            <a:r>
              <a:rPr lang="uk-UA" dirty="0" smtClean="0">
                <a:latin typeface="Arial Black" panose="020B0A04020102020204" pitchFamily="34" charset="0"/>
              </a:rPr>
              <a:t>Механізми творчості методу</a:t>
            </a:r>
            <a:endParaRPr lang="uk-UA" dirty="0">
              <a:latin typeface="Arial Black" panose="020B0A04020102020204" pitchFamily="34" charset="0"/>
            </a:endParaRPr>
          </a:p>
        </p:txBody>
      </p:sp>
      <p:sp>
        <p:nvSpPr>
          <p:cNvPr id="3" name="Объект 2"/>
          <p:cNvSpPr>
            <a:spLocks noGrp="1"/>
          </p:cNvSpPr>
          <p:nvPr>
            <p:ph idx="1"/>
          </p:nvPr>
        </p:nvSpPr>
        <p:spPr>
          <a:xfrm>
            <a:off x="1484310" y="1020278"/>
            <a:ext cx="10018713" cy="5197641"/>
          </a:xfrm>
        </p:spPr>
        <p:txBody>
          <a:bodyPr>
            <a:normAutofit lnSpcReduction="10000"/>
          </a:bodyPr>
          <a:lstStyle/>
          <a:p>
            <a:pPr algn="just"/>
            <a:r>
              <a:rPr lang="ru-RU" dirty="0"/>
              <a:t>– </a:t>
            </a:r>
            <a:r>
              <a:rPr lang="uk-UA" dirty="0" smtClean="0"/>
              <a:t>по-перше, учасники сесії колективної генерації ідей тренують свій мозок у відношенні здібності висувати нові ідеї для вирішення поставлених завдань; </a:t>
            </a:r>
          </a:p>
          <a:p>
            <a:pPr algn="just"/>
            <a:r>
              <a:rPr lang="uk-UA" dirty="0" smtClean="0"/>
              <a:t>– по-друге, учасник сесії отримує можливість нового і неочікуваного бачення проблеми очима своїх колег; </a:t>
            </a:r>
          </a:p>
          <a:p>
            <a:pPr algn="just"/>
            <a:r>
              <a:rPr lang="uk-UA" dirty="0" smtClean="0"/>
              <a:t>– по-третє, наступне вивчення всієї сукупності висловлених ідей дозволяє по-новому, з більшою довірою віднестися до ідей, які, хоча і раніше висловлювалися колегам, але в обставинах повсякденних справ підприємства не отримали до себе достатньої уваги; </a:t>
            </a:r>
          </a:p>
          <a:p>
            <a:pPr algn="just"/>
            <a:r>
              <a:rPr lang="uk-UA" dirty="0" smtClean="0"/>
              <a:t>– по-четверте, звичка, яка формується в процесі чисельних засідань і дискусій, до негативних і критичних оцінок нових і недостатньо обґрунтованих ідей у процесі колективної генерації ідей, доповнюється навичками творчого мислення.</a:t>
            </a:r>
            <a:endParaRPr lang="uk-UA" dirty="0"/>
          </a:p>
        </p:txBody>
      </p:sp>
    </p:spTree>
    <p:extLst>
      <p:ext uri="{BB962C8B-B14F-4D97-AF65-F5344CB8AC3E}">
        <p14:creationId xmlns:p14="http://schemas.microsoft.com/office/powerpoint/2010/main" val="25139884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араллакс">
  <a:themeElements>
    <a:clrScheme name="Параллакс">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Параллакс">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араллакс">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1A9F9826-882C-40B9-8F38-5A3B8CFD196D}"/>
    </a:ext>
  </a:extLst>
</a:theme>
</file>

<file path=docProps/app.xml><?xml version="1.0" encoding="utf-8"?>
<Properties xmlns="http://schemas.openxmlformats.org/officeDocument/2006/extended-properties" xmlns:vt="http://schemas.openxmlformats.org/officeDocument/2006/docPropsVTypes">
  <Template>Параллакс</Template>
  <TotalTime>21</TotalTime>
  <Words>1913</Words>
  <Application>Microsoft Office PowerPoint</Application>
  <PresentationFormat>Широкоэкранный</PresentationFormat>
  <Paragraphs>78</Paragraphs>
  <Slides>18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18</vt:i4>
      </vt:variant>
    </vt:vector>
  </HeadingPairs>
  <TitlesOfParts>
    <vt:vector size="22" baseType="lpstr">
      <vt:lpstr>Arial</vt:lpstr>
      <vt:lpstr>Arial Black</vt:lpstr>
      <vt:lpstr>Corbel</vt:lpstr>
      <vt:lpstr>Параллакс</vt:lpstr>
      <vt:lpstr>Колективна генерація ідей</vt:lpstr>
      <vt:lpstr>Загальний опис методу</vt:lpstr>
      <vt:lpstr>Загальний опис методу</vt:lpstr>
      <vt:lpstr>Загальний опис методу</vt:lpstr>
      <vt:lpstr>Загальний опис методу</vt:lpstr>
      <vt:lpstr>Загальний опис методу</vt:lpstr>
      <vt:lpstr>Загальний опис методу</vt:lpstr>
      <vt:lpstr>Переваги і недоліки методу</vt:lpstr>
      <vt:lpstr>Механізми творчості методу</vt:lpstr>
      <vt:lpstr>Цільова орієнтація методу</vt:lpstr>
      <vt:lpstr>Методичні принципи</vt:lpstr>
      <vt:lpstr>Методика проведення методу</vt:lpstr>
      <vt:lpstr>Методика проведення методу</vt:lpstr>
      <vt:lpstr>Методика проведення методу</vt:lpstr>
      <vt:lpstr>Методика проведення методу</vt:lpstr>
      <vt:lpstr>Методика проведення методу</vt:lpstr>
      <vt:lpstr>Методика проведення методу</vt:lpstr>
      <vt:lpstr>Методика проведення методу</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Колективна генерація ідей</dc:title>
  <dc:creator>Тая</dc:creator>
  <cp:lastModifiedBy>Тая</cp:lastModifiedBy>
  <cp:revision>3</cp:revision>
  <dcterms:created xsi:type="dcterms:W3CDTF">2021-10-21T09:25:10Z</dcterms:created>
  <dcterms:modified xsi:type="dcterms:W3CDTF">2021-10-21T09:46:37Z</dcterms:modified>
</cp:coreProperties>
</file>