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notesMasterIdLst>
    <p:notesMasterId r:id="rId44"/>
  </p:notesMasterIdLst>
  <p:handoutMasterIdLst>
    <p:handoutMasterId r:id="rId45"/>
  </p:handoutMasterIdLst>
  <p:sldIdLst>
    <p:sldId id="316" r:id="rId2"/>
    <p:sldId id="318" r:id="rId3"/>
    <p:sldId id="319" r:id="rId4"/>
    <p:sldId id="337" r:id="rId5"/>
    <p:sldId id="321" r:id="rId6"/>
    <p:sldId id="322" r:id="rId7"/>
    <p:sldId id="323" r:id="rId8"/>
    <p:sldId id="338" r:id="rId9"/>
    <p:sldId id="326" r:id="rId10"/>
    <p:sldId id="336" r:id="rId11"/>
    <p:sldId id="327" r:id="rId12"/>
    <p:sldId id="328" r:id="rId13"/>
    <p:sldId id="339" r:id="rId14"/>
    <p:sldId id="340" r:id="rId15"/>
    <p:sldId id="356" r:id="rId16"/>
    <p:sldId id="357" r:id="rId17"/>
    <p:sldId id="358" r:id="rId18"/>
    <p:sldId id="33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31" r:id="rId28"/>
    <p:sldId id="350" r:id="rId29"/>
    <p:sldId id="351" r:id="rId30"/>
    <p:sldId id="352" r:id="rId31"/>
    <p:sldId id="360" r:id="rId32"/>
    <p:sldId id="353" r:id="rId33"/>
    <p:sldId id="364" r:id="rId34"/>
    <p:sldId id="361" r:id="rId35"/>
    <p:sldId id="362" r:id="rId36"/>
    <p:sldId id="363" r:id="rId37"/>
    <p:sldId id="366" r:id="rId38"/>
    <p:sldId id="332" r:id="rId39"/>
    <p:sldId id="367" r:id="rId40"/>
    <p:sldId id="333" r:id="rId41"/>
    <p:sldId id="355" r:id="rId42"/>
    <p:sldId id="354" r:id="rId43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CC"/>
    <a:srgbClr val="DDDDDD"/>
    <a:srgbClr val="FFFFB7"/>
    <a:srgbClr val="FFFFCC"/>
    <a:srgbClr val="FFEB97"/>
    <a:srgbClr val="FFFF99"/>
    <a:srgbClr val="F9D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46" d="100"/>
          <a:sy n="46" d="100"/>
        </p:scale>
        <p:origin x="13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9AFCAD-1C7D-4D51-B36A-6ADD532E49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6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6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6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946622D-9226-4206-8D59-03EF7819DD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1603E-D675-456C-BA9F-EC61B2AFDBC9}" type="slidenum">
              <a:rPr lang="ru-RU"/>
              <a:pPr/>
              <a:t>13</a:t>
            </a:fld>
            <a:endParaRPr lang="ru-RU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1603E-D675-456C-BA9F-EC61B2AFDBC9}" type="slidenum">
              <a:rPr lang="ru-RU"/>
              <a:pPr/>
              <a:t>14</a:t>
            </a:fld>
            <a:endParaRPr lang="ru-RU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622D-9226-4206-8D59-03EF7819DDF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622D-9226-4206-8D59-03EF7819DDF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74CF2E-3461-45AC-BE8F-400295A8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1EB3-2DC2-4767-8AE0-7DA1C16A2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792A28-EDDC-4C68-932B-6ECEE4932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451C-0103-4EE9-81D9-3ADA61613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A644-8243-441A-A817-35E5B18A0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D9A35AD-2757-46FB-8BE5-405681D06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F852-3241-4249-85E9-7C01A9C6B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79F6-A7FC-4D59-8AAB-28820B7BC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367A-9CAD-4D0C-B4DF-10D64A64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7731-AA7E-4D97-B6C3-CE1EBD9F6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DA17-7B69-460A-9EBD-DFE6C1E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2959-37EC-493E-BDCD-E0DDEB499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0A6966-FE78-44ED-99D4-AECC7BEF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7772400" cy="6858000"/>
          </a:xfrm>
        </p:spPr>
        <p:txBody>
          <a:bodyPr>
            <a:normAutofit/>
          </a:bodyPr>
          <a:lstStyle/>
          <a:p>
            <a:endParaRPr lang="uk-UA" b="1" dirty="0" smtClean="0"/>
          </a:p>
          <a:p>
            <a:pPr algn="ctr">
              <a:buNone/>
            </a:pPr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ТЕМА 1. ІННОВАЦІЙНІ ВИМІРИ СУЧАСНОЇ  ОСВІТИ</a:t>
            </a:r>
          </a:p>
          <a:p>
            <a:pPr algn="ctr"/>
            <a:endParaRPr lang="uk-UA" sz="4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endParaRPr lang="uk-UA" sz="4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indent="0" algn="r">
              <a:buNone/>
            </a:pPr>
            <a:endParaRPr lang="uk-UA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endParaRPr lang="ru-RU" sz="4800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800" dirty="0" smtClean="0">
                <a:solidFill>
                  <a:schemeClr val="tx2"/>
                </a:solidFill>
                <a:latin typeface="Arial Black" pitchFamily="34" charset="0"/>
              </a:rPr>
              <a:t>глобальна  освіта передбачає подолання: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gray">
          <a:xfrm>
            <a:off x="914400" y="1600200"/>
            <a:ext cx="6378575" cy="1371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gray">
          <a:xfrm>
            <a:off x="457200" y="15240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gray">
          <a:xfrm>
            <a:off x="620713" y="17208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69680" name="AutoShape 16"/>
          <p:cNvSpPr>
            <a:spLocks noChangeArrowheads="1"/>
          </p:cNvSpPr>
          <p:nvPr/>
        </p:nvSpPr>
        <p:spPr bwMode="gray">
          <a:xfrm>
            <a:off x="1981200" y="3200400"/>
            <a:ext cx="5464175" cy="1371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1" name="AutoShape 17"/>
          <p:cNvSpPr>
            <a:spLocks noChangeArrowheads="1"/>
          </p:cNvSpPr>
          <p:nvPr/>
        </p:nvSpPr>
        <p:spPr bwMode="gray">
          <a:xfrm>
            <a:off x="1143000" y="28956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2" name="Text Box 18"/>
          <p:cNvSpPr txBox="1">
            <a:spLocks noChangeArrowheads="1"/>
          </p:cNvSpPr>
          <p:nvPr/>
        </p:nvSpPr>
        <p:spPr bwMode="gray">
          <a:xfrm>
            <a:off x="1828800" y="3429000"/>
            <a:ext cx="51006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i="1" dirty="0" smtClean="0">
                <a:latin typeface="Arial Black" pitchFamily="34" charset="0"/>
              </a:rPr>
              <a:t>розладу між людиною та природою, що загрожує екологічною катастрофою</a:t>
            </a:r>
            <a:endParaRPr lang="ru-RU" sz="2000" dirty="0" smtClean="0">
              <a:latin typeface="Arial Black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9683" name="Text Box 19"/>
          <p:cNvSpPr txBox="1">
            <a:spLocks noChangeArrowheads="1"/>
          </p:cNvSpPr>
          <p:nvPr/>
        </p:nvSpPr>
        <p:spPr bwMode="gray">
          <a:xfrm>
            <a:off x="1371600" y="32004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/>
                </a:solidFill>
                <a:latin typeface="Arial" charset="0"/>
              </a:rPr>
              <a:t>2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69685" name="AutoShape 21"/>
          <p:cNvSpPr>
            <a:spLocks noChangeArrowheads="1"/>
          </p:cNvSpPr>
          <p:nvPr/>
        </p:nvSpPr>
        <p:spPr bwMode="gray">
          <a:xfrm>
            <a:off x="2209800" y="5257800"/>
            <a:ext cx="5464175" cy="914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6" name="AutoShape 22"/>
          <p:cNvSpPr>
            <a:spLocks noChangeArrowheads="1"/>
          </p:cNvSpPr>
          <p:nvPr/>
        </p:nvSpPr>
        <p:spPr bwMode="gray">
          <a:xfrm>
            <a:off x="1600200" y="46482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gray">
          <a:xfrm>
            <a:off x="1828800" y="48768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/>
                </a:solidFill>
                <a:latin typeface="Arial" charset="0"/>
              </a:rPr>
              <a:t>3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gray">
          <a:xfrm>
            <a:off x="1147763" y="1873250"/>
            <a:ext cx="6015037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i="1" dirty="0" smtClean="0">
                <a:latin typeface="Arial Black" pitchFamily="34" charset="0"/>
              </a:rPr>
              <a:t>розділення світу на протиборчі угрупування, що приводять до озброєних конфліктів у різних регіонах</a:t>
            </a:r>
            <a:endParaRPr lang="ru-RU" sz="2000" dirty="0" smtClean="0">
              <a:latin typeface="Arial Black" pitchFamily="34" charset="0"/>
            </a:endParaRPr>
          </a:p>
          <a:p>
            <a:pPr algn="ctr" eaLnBrk="0" hangingPunct="0"/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gray">
          <a:xfrm>
            <a:off x="2438400" y="5334000"/>
            <a:ext cx="5100638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i="1" dirty="0" smtClean="0">
                <a:latin typeface="Arial Black" pitchFamily="34" charset="0"/>
              </a:rPr>
              <a:t>роздвоєності людської свідомості і душі</a:t>
            </a: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/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800" i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ПРИНЦИПИ </a:t>
            </a:r>
            <a:r>
              <a:rPr lang="ru-RU" sz="3100" dirty="0" err="1" smtClean="0">
                <a:solidFill>
                  <a:schemeClr val="tx2"/>
                </a:solidFill>
                <a:latin typeface="Arial Black" pitchFamily="34" charset="0"/>
              </a:rPr>
              <a:t>глобальної</a:t>
            </a:r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Arial Black" pitchFamily="34" charset="0"/>
              </a:rPr>
              <a:t>освіти</a:t>
            </a:r>
            <a:endParaRPr lang="ru-RU" sz="31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236536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solidFill>
                  <a:schemeClr val="tx2"/>
                </a:solidFill>
              </a:rPr>
              <a:t>педоцентризм: </a:t>
            </a:r>
            <a:r>
              <a:rPr lang="uk-UA" i="1" dirty="0" smtClean="0"/>
              <a:t>передбачає орієнтацію на особистість тих, хто навчається;</a:t>
            </a:r>
          </a:p>
          <a:p>
            <a:r>
              <a:rPr lang="uk-UA" i="1" dirty="0" smtClean="0">
                <a:solidFill>
                  <a:schemeClr val="tx2"/>
                </a:solidFill>
              </a:rPr>
              <a:t>когерентність: </a:t>
            </a:r>
            <a:r>
              <a:rPr lang="uk-UA" i="1" dirty="0" smtClean="0"/>
              <a:t>забезпечується через органічну єдність усіх компонентів освітянського процесу;</a:t>
            </a:r>
          </a:p>
          <a:p>
            <a:r>
              <a:rPr lang="uk-UA" i="1" dirty="0" smtClean="0">
                <a:solidFill>
                  <a:schemeClr val="tx2"/>
                </a:solidFill>
              </a:rPr>
              <a:t>неперервність:</a:t>
            </a:r>
            <a:r>
              <a:rPr lang="uk-UA" i="1" dirty="0" smtClean="0"/>
              <a:t> реалізується через створення умов для розкриття творчого потенціалу особистості протягом усього життя;</a:t>
            </a:r>
          </a:p>
          <a:p>
            <a:r>
              <a:rPr lang="uk-UA" i="1" dirty="0" err="1" smtClean="0">
                <a:solidFill>
                  <a:schemeClr val="tx2"/>
                </a:solidFill>
              </a:rPr>
              <a:t>холістичність</a:t>
            </a:r>
            <a:r>
              <a:rPr lang="uk-UA" i="1" dirty="0" smtClean="0">
                <a:solidFill>
                  <a:schemeClr val="tx2"/>
                </a:solidFill>
              </a:rPr>
              <a:t>: </a:t>
            </a:r>
            <a:r>
              <a:rPr lang="uk-UA" i="1" dirty="0" smtClean="0"/>
              <a:t>забезпечує цілісність сприйняття людиною світу; </a:t>
            </a:r>
          </a:p>
          <a:p>
            <a:r>
              <a:rPr lang="uk-UA" i="1" dirty="0" err="1" smtClean="0">
                <a:solidFill>
                  <a:schemeClr val="tx2"/>
                </a:solidFill>
              </a:rPr>
              <a:t>інтегративність</a:t>
            </a:r>
            <a:r>
              <a:rPr lang="uk-UA" i="1" dirty="0" smtClean="0">
                <a:solidFill>
                  <a:schemeClr val="tx2"/>
                </a:solidFill>
              </a:rPr>
              <a:t>: </a:t>
            </a:r>
            <a:r>
              <a:rPr lang="uk-UA" i="1" dirty="0" smtClean="0"/>
              <a:t>полягає у доповненні змісту освіти глобальними проблемами людства;</a:t>
            </a:r>
          </a:p>
          <a:p>
            <a:r>
              <a:rPr lang="uk-UA" i="1" dirty="0" smtClean="0">
                <a:solidFill>
                  <a:schemeClr val="tx2"/>
                </a:solidFill>
              </a:rPr>
              <a:t>технологічність:</a:t>
            </a:r>
            <a:r>
              <a:rPr lang="uk-UA" i="1" dirty="0" smtClean="0"/>
              <a:t> виступає засобом, що гарантує формування активної особистості, яка успішно адаптується до умов глобального середовища.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239000" cy="23622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tx2"/>
                </a:solidFill>
                <a:latin typeface="Arial Black" pitchFamily="34" charset="0"/>
              </a:rPr>
              <a:t>2. Моделі глобальної освіти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b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50292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C3300"/>
                </a:solidFill>
              </a:rPr>
              <a:t/>
            </a:r>
            <a:br>
              <a:rPr lang="ru-RU" sz="2000" b="1" dirty="0" smtClean="0">
                <a:solidFill>
                  <a:srgbClr val="CC33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модель </a:t>
            </a:r>
            <a:r>
              <a:rPr lang="ru-RU" sz="2000" b="1" dirty="0" err="1" smtClean="0">
                <a:solidFill>
                  <a:schemeClr val="tx1"/>
                </a:solidFill>
              </a:rPr>
              <a:t>глобальної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освіти</a:t>
            </a:r>
            <a:r>
              <a:rPr lang="ru-RU" sz="2000" b="1" dirty="0" smtClean="0">
                <a:solidFill>
                  <a:schemeClr val="tx1"/>
                </a:solidFill>
              </a:rPr>
              <a:t>  Р. </a:t>
            </a:r>
            <a:r>
              <a:rPr lang="ru-RU" sz="2000" b="1" dirty="0" err="1" smtClean="0">
                <a:solidFill>
                  <a:schemeClr val="tx1"/>
                </a:solidFill>
              </a:rPr>
              <a:t>Хенві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ltGray">
          <a:xfrm>
            <a:off x="152400" y="152400"/>
            <a:ext cx="7010400" cy="6705600"/>
          </a:xfrm>
          <a:prstGeom prst="rightArrow">
            <a:avLst>
              <a:gd name="adj1" fmla="val 79306"/>
              <a:gd name="adj2" fmla="val 25894"/>
            </a:avLst>
          </a:prstGeom>
          <a:gradFill rotWithShape="1">
            <a:gsLst>
              <a:gs pos="0">
                <a:srgbClr val="F9D20F">
                  <a:gamma/>
                  <a:tint val="0"/>
                  <a:invGamma/>
                </a:srgbClr>
              </a:gs>
              <a:gs pos="100000">
                <a:srgbClr val="F9D20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blackWhite">
          <a:xfrm>
            <a:off x="457200" y="457200"/>
            <a:ext cx="4814888" cy="2005013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46" name="AutoShape 6"/>
          <p:cNvSpPr>
            <a:spLocks noChangeArrowheads="1"/>
          </p:cNvSpPr>
          <p:nvPr/>
        </p:nvSpPr>
        <p:spPr bwMode="blackWhite">
          <a:xfrm>
            <a:off x="457200" y="2590800"/>
            <a:ext cx="4814888" cy="19812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blackWhite">
          <a:xfrm>
            <a:off x="457200" y="4648200"/>
            <a:ext cx="4814888" cy="16002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gray">
          <a:xfrm>
            <a:off x="457200" y="685800"/>
            <a:ext cx="472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Arial Black" pitchFamily="34" charset="0"/>
              </a:rPr>
              <a:t>Формування неупередженого погляду на світ через усвідомлення неоднорідності сприйняття світу.</a:t>
            </a:r>
          </a:p>
          <a:p>
            <a:endParaRPr lang="uk-UA" sz="1600" b="1" i="1" dirty="0" smtClean="0">
              <a:latin typeface="Arial Black" pitchFamily="34" charset="0"/>
            </a:endParaRPr>
          </a:p>
          <a:p>
            <a:endParaRPr lang="uk-UA" sz="1600" b="1" i="1" dirty="0" smtClean="0">
              <a:latin typeface="Arial Black" pitchFamily="34" charset="0"/>
            </a:endParaRPr>
          </a:p>
          <a:p>
            <a:r>
              <a:rPr lang="uk-UA" sz="1600" b="1" i="1" dirty="0" smtClean="0">
                <a:latin typeface="Arial Black" pitchFamily="34" charset="0"/>
              </a:rPr>
              <a:t>Усвідомлення стану планети.</a:t>
            </a:r>
          </a:p>
          <a:p>
            <a:pPr algn="just" eaLnBrk="0" hangingPunct="0"/>
            <a:endParaRPr lang="en-US" sz="1400" b="1" dirty="0">
              <a:latin typeface="Arial" charset="0"/>
            </a:endParaRP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gray">
          <a:xfrm>
            <a:off x="533400" y="2971800"/>
            <a:ext cx="457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pPr algn="just" eaLnBrk="0" hangingPunct="0"/>
            <a:r>
              <a:rPr lang="uk-UA" sz="1600" b="1" i="1" dirty="0" smtClean="0">
                <a:latin typeface="Arial Black" pitchFamily="34" charset="0"/>
              </a:rPr>
              <a:t>Сформованість </a:t>
            </a:r>
            <a:r>
              <a:rPr lang="ru-RU" sz="1600" b="1" i="1" dirty="0" err="1" smtClean="0">
                <a:latin typeface="Arial Black" pitchFamily="34" charset="0"/>
              </a:rPr>
              <a:t>кросс-культурн</a:t>
            </a:r>
            <a:r>
              <a:rPr lang="uk-UA" sz="1600" b="1" i="1" dirty="0" smtClean="0">
                <a:latin typeface="Arial Black" pitchFamily="34" charset="0"/>
              </a:rPr>
              <a:t>ості як результату розуміння культури інших народів.</a:t>
            </a:r>
          </a:p>
          <a:p>
            <a:pPr algn="just" eaLnBrk="0" hangingPunct="0"/>
            <a:endParaRPr lang="ru-RU" sz="1400" b="1" dirty="0" smtClean="0"/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gray">
          <a:xfrm>
            <a:off x="457200" y="4648200"/>
            <a:ext cx="4800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i="1" dirty="0" smtClean="0">
                <a:latin typeface="Arial Black" pitchFamily="34" charset="0"/>
              </a:rPr>
              <a:t>Наявність знання глобальної динаміки суспільного розвитку.</a:t>
            </a:r>
          </a:p>
          <a:p>
            <a:endParaRPr lang="uk-UA" sz="1600" b="1" i="1" dirty="0" smtClean="0">
              <a:latin typeface="Arial Black" pitchFamily="34" charset="0"/>
            </a:endParaRPr>
          </a:p>
          <a:p>
            <a:r>
              <a:rPr lang="uk-UA" sz="1600" b="1" i="1" dirty="0" smtClean="0">
                <a:latin typeface="Arial Black" pitchFamily="34" charset="0"/>
              </a:rPr>
              <a:t>Усвідомлення вибору поведінкових актів.</a:t>
            </a:r>
            <a:endParaRPr lang="ru-RU" sz="1600" b="1" i="1" dirty="0" smtClean="0">
              <a:latin typeface="Arial Black" pitchFamily="34" charset="0"/>
            </a:endParaRPr>
          </a:p>
          <a:p>
            <a:pPr algn="just" eaLnBrk="0" hangingPunct="0"/>
            <a:endParaRPr lang="en-US" sz="1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50292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C3300"/>
                </a:solidFill>
              </a:rPr>
              <a:t/>
            </a:r>
            <a:br>
              <a:rPr lang="ru-RU" sz="2000" b="1" dirty="0" smtClean="0">
                <a:solidFill>
                  <a:srgbClr val="CC3300"/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модель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глобальної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освіти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Дж. Боткіна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ltGray">
          <a:xfrm>
            <a:off x="0" y="152400"/>
            <a:ext cx="7010400" cy="6705600"/>
          </a:xfrm>
          <a:prstGeom prst="rightArrow">
            <a:avLst>
              <a:gd name="adj1" fmla="val 79306"/>
              <a:gd name="adj2" fmla="val 25894"/>
            </a:avLst>
          </a:prstGeom>
          <a:gradFill rotWithShape="1">
            <a:gsLst>
              <a:gs pos="0">
                <a:srgbClr val="F9D20F">
                  <a:gamma/>
                  <a:tint val="0"/>
                  <a:invGamma/>
                </a:srgbClr>
              </a:gs>
              <a:gs pos="100000">
                <a:srgbClr val="F9D20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blackWhite">
          <a:xfrm>
            <a:off x="0" y="304800"/>
            <a:ext cx="4953000" cy="21336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46" name="AutoShape 6"/>
          <p:cNvSpPr>
            <a:spLocks noChangeArrowheads="1"/>
          </p:cNvSpPr>
          <p:nvPr/>
        </p:nvSpPr>
        <p:spPr bwMode="blackWhite">
          <a:xfrm>
            <a:off x="457200" y="2667000"/>
            <a:ext cx="5181600" cy="25146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blackWhite">
          <a:xfrm>
            <a:off x="457200" y="5334000"/>
            <a:ext cx="5486400" cy="12954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gray">
          <a:xfrm>
            <a:off x="457200" y="685800"/>
            <a:ext cx="47244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600" i="1" dirty="0" smtClean="0">
                <a:latin typeface="Arial Black" pitchFamily="34" charset="0"/>
              </a:rPr>
              <a:t>Передбачає необхідність переходу кожного індивідуума від несвідомого пристосування до світу на позиції активної та осмисленої соціалізації, свідомого передбачення й особистісної причетності до світових проблем </a:t>
            </a:r>
          </a:p>
          <a:p>
            <a:endParaRPr lang="uk-UA" sz="1600" i="1" dirty="0" smtClean="0">
              <a:latin typeface="Arial Black" pitchFamily="34" charset="0"/>
            </a:endParaRPr>
          </a:p>
          <a:p>
            <a:pPr algn="just" eaLnBrk="0" hangingPunct="0"/>
            <a:endParaRPr lang="en-US" sz="1400" b="1" dirty="0">
              <a:latin typeface="Arial" charset="0"/>
            </a:endParaRP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gray">
          <a:xfrm>
            <a:off x="533400" y="2438400"/>
            <a:ext cx="51816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uk-UA" sz="1600" i="1" dirty="0" smtClean="0">
                <a:latin typeface="Arial Black" pitchFamily="34" charset="0"/>
              </a:rPr>
              <a:t>Поняття «передбачення» виступає своєрідною широкою вимогою введення у навчання нових ситуацій, передбачення і прогнозування подій та їх наслідків, співвідношення минулого з сьогоденням і майбутнім, особистої ініціативи у визначенні альтернатив й ухваленні відповідальності за ті або інші рішення</a:t>
            </a:r>
            <a:endParaRPr lang="ru-RU" sz="1400" b="1" dirty="0" smtClean="0"/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gray">
          <a:xfrm>
            <a:off x="685800" y="5103674"/>
            <a:ext cx="518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endParaRPr lang="uk-UA" sz="1600" b="1" i="1" dirty="0" smtClean="0">
              <a:latin typeface="Arial Black" pitchFamily="34" charset="0"/>
            </a:endParaRPr>
          </a:p>
          <a:p>
            <a:pPr algn="just" eaLnBrk="0" hangingPunct="0"/>
            <a:r>
              <a:rPr lang="uk-UA" sz="1600" b="1" i="1" dirty="0" smtClean="0">
                <a:latin typeface="Arial Black" pitchFamily="34" charset="0"/>
              </a:rPr>
              <a:t>Слід формувати особистісну причетність тих, хто навчається,  як здібність до активної співпраці, діалогу, взаєморозуміння і співпереживання</a:t>
            </a:r>
          </a:p>
          <a:p>
            <a:pPr algn="just" eaLnBrk="0" hangingPunct="0"/>
            <a:endParaRPr lang="ru-RU" sz="1400" i="1" dirty="0" smtClean="0"/>
          </a:p>
          <a:p>
            <a:pPr algn="just" eaLnBrk="0" hangingPunct="0"/>
            <a:endParaRPr lang="en-US" sz="1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r>
              <a:rPr lang="uk-UA" sz="2700" dirty="0" smtClean="0">
                <a:latin typeface="Arial" pitchFamily="34" charset="0"/>
                <a:cs typeface="Arial" pitchFamily="34" charset="0"/>
              </a:rPr>
              <a:t>Порівняння характеристик інноваційних моделей навчання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066801"/>
          <a:ext cx="7924800" cy="579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7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Інноваційні моделі навчання 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Сутність моделі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Специфіка моделі 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Контекстне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навчання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Інтеграція різних видів діяльності студентів: навчальної, наукової, практичної. Створення умов,  наближених до реальних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Збільшення частки практичної роботи студента (з акцентом на прикладну)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Імітаційне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навчання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Використання ігрових та імітаційних форм навчання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Збільшення частки активних методів навчання (імітації й імітаційні ігри)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Проблемне навчання</a:t>
                      </a:r>
                      <a:endParaRPr lang="ru-RU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Ініціювання самостійного пошуку  тим, хто навчається, знань через проблематизацію (викладачем) навчального матеріалу </a:t>
                      </a:r>
                      <a:endParaRPr lang="ru-RU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Зміна характеру навчального завдання і навчальної праці (з репродуктивного на продуктивний, творчий)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Порівняння характеристик інноваційних моделей навчання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7696200" cy="48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Інноваційні моделі навчання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Сутність моделі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Специфіка моделі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Модульне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навчання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Зміст навчального матеріалу жорстко структурується з метою його максимально повного засвоєння, супроводжуючись обов'язковими блоками вправ і контролю за кожним фрагментом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Специфічна організація навчального матеріалу в найбільш стислому і зрозумілому  вигляді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Повне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засвоєння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знань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Розроблення варіантів досягнення навчальних результатів (на основі зміни параметрів умов навчання) для учнів з різними здібностями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Увага на фіксації результатів навчання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Дистанційне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навчання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Широкий доступ до освітніх ресурсів, гранично опосередкована роль викладача та самостійна й автономна роль того, хто навчається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Використання новітніх інформаційно-комунікаційних засобів і технологій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Особливості реалізації інноваційних моделей навчання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активну участь учня  у процесі навчання; </a:t>
            </a:r>
            <a:endParaRPr lang="ru-RU" dirty="0" smtClean="0"/>
          </a:p>
          <a:p>
            <a:pPr lvl="0"/>
            <a:r>
              <a:rPr lang="uk-UA" dirty="0" smtClean="0"/>
              <a:t> можливості прикладного використання знань у реальних умовах; </a:t>
            </a:r>
            <a:endParaRPr lang="ru-RU" dirty="0" smtClean="0"/>
          </a:p>
          <a:p>
            <a:pPr lvl="0"/>
            <a:r>
              <a:rPr lang="uk-UA" dirty="0" smtClean="0"/>
              <a:t> подання концепцій і знань у найрізноманітніших формах (а не тільки в текстовій); </a:t>
            </a:r>
            <a:endParaRPr lang="ru-RU" dirty="0" smtClean="0"/>
          </a:p>
          <a:p>
            <a:pPr lvl="0"/>
            <a:r>
              <a:rPr lang="uk-UA" dirty="0" smtClean="0"/>
              <a:t> підхід до навчання  до колективної, а не індивідуальної діяльності; </a:t>
            </a:r>
            <a:endParaRPr lang="ru-RU" dirty="0" smtClean="0"/>
          </a:p>
          <a:p>
            <a:pPr lvl="0"/>
            <a:r>
              <a:rPr lang="uk-UA" dirty="0" smtClean="0"/>
              <a:t> акцент на процес навчання, а не на запам'ятовування інформації. 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algn="ctr">
              <a:buNone/>
            </a:pPr>
            <a:r>
              <a:rPr lang="uk-UA" sz="4200" dirty="0" smtClean="0">
                <a:latin typeface="Monotype Corsiva" pitchFamily="66" charset="0"/>
              </a:rPr>
              <a:t>Принципових змін у нових умовах зазнає навчальна діяльність тих,</a:t>
            </a:r>
          </a:p>
          <a:p>
            <a:pPr algn="ctr">
              <a:buNone/>
            </a:pPr>
            <a:r>
              <a:rPr lang="uk-UA" sz="4200" dirty="0" smtClean="0">
                <a:latin typeface="Monotype Corsiva" pitchFamily="66" charset="0"/>
              </a:rPr>
              <a:t> хто навчається!!!</a:t>
            </a:r>
            <a:endParaRPr lang="ru-RU" sz="4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239000" cy="36576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 Навчальне заняття у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глобалізаційних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вимірах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Навчальне заняття, що має </a:t>
            </a:r>
            <a:r>
              <a:rPr lang="uk-UA" sz="2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глобалізаційну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орієнтацію, ураховує такі </a:t>
            </a:r>
            <a:r>
              <a:rPr lang="uk-UA" sz="2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парадигмальні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чинники: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gray">
          <a:xfrm>
            <a:off x="914400" y="1371600"/>
            <a:ext cx="7315200" cy="2057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gray">
          <a:xfrm>
            <a:off x="152400" y="15240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gray">
          <a:xfrm>
            <a:off x="381000" y="19050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369680" name="AutoShape 16"/>
          <p:cNvSpPr>
            <a:spLocks noChangeArrowheads="1"/>
          </p:cNvSpPr>
          <p:nvPr/>
        </p:nvSpPr>
        <p:spPr bwMode="gray">
          <a:xfrm>
            <a:off x="1371600" y="3581400"/>
            <a:ext cx="7162800" cy="3276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1" name="AutoShape 17"/>
          <p:cNvSpPr>
            <a:spLocks noChangeArrowheads="1"/>
          </p:cNvSpPr>
          <p:nvPr/>
        </p:nvSpPr>
        <p:spPr bwMode="gray">
          <a:xfrm>
            <a:off x="304800" y="38862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2" name="Text Box 18"/>
          <p:cNvSpPr txBox="1">
            <a:spLocks noChangeArrowheads="1"/>
          </p:cNvSpPr>
          <p:nvPr/>
        </p:nvSpPr>
        <p:spPr bwMode="gray">
          <a:xfrm>
            <a:off x="1757363" y="3733801"/>
            <a:ext cx="6472237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Arial Black" pitchFamily="34" charset="0"/>
              </a:rPr>
              <a:t>Реалізацію завдань глобальної освіти через:</a:t>
            </a:r>
          </a:p>
          <a:p>
            <a:endParaRPr lang="uk-UA" b="1" i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формування світогляду, в якому особистість визнає та цінує єдність світу, усвідомлює своє місце у ньому;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розвиток </a:t>
            </a:r>
            <a:r>
              <a:rPr lang="ru-RU" b="1" i="1" dirty="0" err="1" smtClean="0">
                <a:latin typeface="Arial Black" pitchFamily="34" charset="0"/>
              </a:rPr>
              <a:t>кросс-культурно</a:t>
            </a:r>
            <a:r>
              <a:rPr lang="uk-UA" b="1" i="1" dirty="0" smtClean="0">
                <a:latin typeface="Arial Black" pitchFamily="34" charset="0"/>
              </a:rPr>
              <a:t>ї грамотності;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формування ексцентричної екологічної свідомості;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формування неупередженого погляду на світ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/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683" name="Text Box 19"/>
          <p:cNvSpPr txBox="1">
            <a:spLocks noChangeArrowheads="1"/>
          </p:cNvSpPr>
          <p:nvPr/>
        </p:nvSpPr>
        <p:spPr bwMode="gray">
          <a:xfrm>
            <a:off x="609600" y="42672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gray">
          <a:xfrm>
            <a:off x="1066800" y="1676400"/>
            <a:ext cx="7010400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Arial Black" pitchFamily="34" charset="0"/>
              </a:rPr>
              <a:t>Наявність у меті заняття цілей глобальної освіти, які гарантують створення умов для розуміння цілісності світу, єдності людини і природи, подолання </a:t>
            </a:r>
            <a:r>
              <a:rPr lang="uk-UA" b="1" i="1" dirty="0" err="1" smtClean="0">
                <a:latin typeface="Arial Black" pitchFamily="34" charset="0"/>
              </a:rPr>
              <a:t>розщепленості</a:t>
            </a:r>
            <a:r>
              <a:rPr lang="uk-UA" b="1" i="1" dirty="0" smtClean="0">
                <a:latin typeface="Arial Black" pitchFamily="34" charset="0"/>
              </a:rPr>
              <a:t> людської свідомості і душі.</a:t>
            </a:r>
          </a:p>
          <a:p>
            <a:endParaRPr lang="uk-UA" sz="1600" i="1" dirty="0" smtClean="0"/>
          </a:p>
          <a:p>
            <a:pPr algn="ctr" eaLnBrk="0" hangingPunct="0"/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ПЛАН ЛЕКЦІЇ</a:t>
            </a:r>
            <a:b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</a:rPr>
              <a:t>Глобалізаційні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тенденції  розвитку освіти</a:t>
            </a:r>
          </a:p>
          <a:p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2. Моделі глобальної освіти</a:t>
            </a:r>
          </a:p>
          <a:p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Навчальне заняття у </a:t>
            </a:r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</a:rPr>
              <a:t>глобалізаційних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вимірах</a:t>
            </a:r>
          </a:p>
          <a:p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</a:rPr>
              <a:t>Синергетика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як нове світосприйняття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Навчальне заняття, що має </a:t>
            </a:r>
            <a:r>
              <a:rPr lang="uk-UA" sz="2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глобалізаційну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орієнтацію, ураховує такі </a:t>
            </a:r>
            <a:r>
              <a:rPr lang="uk-UA" sz="2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парадигмальні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чинники: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gray">
          <a:xfrm>
            <a:off x="914400" y="1371600"/>
            <a:ext cx="7315200" cy="1143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gray">
          <a:xfrm>
            <a:off x="152400" y="15240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gray">
          <a:xfrm>
            <a:off x="381000" y="1905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80" name="AutoShape 16"/>
          <p:cNvSpPr>
            <a:spLocks noChangeArrowheads="1"/>
          </p:cNvSpPr>
          <p:nvPr/>
        </p:nvSpPr>
        <p:spPr bwMode="gray">
          <a:xfrm>
            <a:off x="1371600" y="2971800"/>
            <a:ext cx="7162800" cy="38862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1" name="AutoShape 17"/>
          <p:cNvSpPr>
            <a:spLocks noChangeArrowheads="1"/>
          </p:cNvSpPr>
          <p:nvPr/>
        </p:nvSpPr>
        <p:spPr bwMode="gray">
          <a:xfrm>
            <a:off x="304800" y="38862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2" name="Text Box 18"/>
          <p:cNvSpPr txBox="1">
            <a:spLocks noChangeArrowheads="1"/>
          </p:cNvSpPr>
          <p:nvPr/>
        </p:nvSpPr>
        <p:spPr bwMode="gray">
          <a:xfrm>
            <a:off x="1600200" y="3441680"/>
            <a:ext cx="6472237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Arial Black" pitchFamily="34" charset="0"/>
              </a:rPr>
              <a:t>Введення глобальної перспективи через:</a:t>
            </a:r>
          </a:p>
          <a:p>
            <a:endParaRPr lang="uk-UA" b="1" i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фактичний матеріал глобального змісту;</a:t>
            </a:r>
            <a:endParaRPr lang="ru-RU" b="1" i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Arial Black" pitchFamily="34" charset="0"/>
              </a:rPr>
              <a:t>  м</a:t>
            </a:r>
            <a:r>
              <a:rPr lang="uk-UA" b="1" i="1" dirty="0" smtClean="0">
                <a:latin typeface="Arial Black" pitchFamily="34" charset="0"/>
              </a:rPr>
              <a:t>і</a:t>
            </a:r>
            <a:r>
              <a:rPr lang="ru-RU" b="1" i="1" dirty="0" err="1" smtClean="0">
                <a:latin typeface="Arial Black" pitchFamily="34" charset="0"/>
              </a:rPr>
              <a:t>жпредметн</a:t>
            </a:r>
            <a:r>
              <a:rPr lang="uk-UA" b="1" i="1" dirty="0" smtClean="0">
                <a:latin typeface="Arial Black" pitchFamily="34" charset="0"/>
              </a:rPr>
              <a:t>і</a:t>
            </a:r>
            <a:r>
              <a:rPr lang="ru-RU" b="1" i="1" dirty="0" err="1" smtClean="0">
                <a:latin typeface="Arial Black" pitchFamily="34" charset="0"/>
              </a:rPr>
              <a:t>сть</a:t>
            </a:r>
            <a:r>
              <a:rPr lang="uk-UA" b="1" i="1" dirty="0" smtClean="0">
                <a:latin typeface="Arial Black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відпрацювання універсальних умінь та навичок;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створення єдиної картини світу;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навчання правилам життєдіяльності;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атмосферу співпраці та свободи на навчальному занятті;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Arial Black" pitchFamily="34" charset="0"/>
              </a:rPr>
              <a:t>  активізацію процесу навчання.</a:t>
            </a:r>
            <a:endParaRPr lang="ru-RU" b="1" i="1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9683" name="Text Box 19"/>
          <p:cNvSpPr txBox="1">
            <a:spLocks noChangeArrowheads="1"/>
          </p:cNvSpPr>
          <p:nvPr/>
        </p:nvSpPr>
        <p:spPr bwMode="gray">
          <a:xfrm>
            <a:off x="609600" y="42672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gray">
          <a:xfrm>
            <a:off x="1066800" y="1676400"/>
            <a:ext cx="70104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Arial Black" pitchFamily="34" charset="0"/>
              </a:rPr>
              <a:t>Відповідність принципам глобальної освіти</a:t>
            </a:r>
            <a:endParaRPr lang="ru-RU" b="1" dirty="0" smtClean="0">
              <a:latin typeface="Arial Black" pitchFamily="34" charset="0"/>
            </a:endParaRPr>
          </a:p>
          <a:p>
            <a:endParaRPr lang="uk-UA" sz="1600" i="1" dirty="0" smtClean="0"/>
          </a:p>
          <a:p>
            <a:pPr algn="ctr" eaLnBrk="0" hangingPunct="0"/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1"/>
            <a:ext cx="8915400" cy="990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Пріоритетні технології на навчальному </a:t>
            </a:r>
            <a:b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занятті глобального типу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152400" y="2362200"/>
            <a:ext cx="4495800" cy="4038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Технології,</a:t>
            </a:r>
            <a:r>
              <a:rPr lang="uk-UA" i="1" dirty="0" smtClean="0">
                <a:latin typeface="Arial Black" pitchFamily="34" charset="0"/>
              </a:rPr>
              <a:t> що сприяють розвитку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критичного мислення</a:t>
            </a:r>
            <a:r>
              <a:rPr lang="uk-UA" i="1" dirty="0" smtClean="0">
                <a:latin typeface="Arial Black" pitchFamily="34" charset="0"/>
              </a:rPr>
              <a:t>, тобто мислення, яке допомагає виробити осмислене рішення у тій, або іншій ситуації. </a:t>
            </a:r>
          </a:p>
          <a:p>
            <a:pPr algn="ctr" eaLnBrk="0" hangingPunct="0"/>
            <a:r>
              <a:rPr lang="uk-UA" i="1" dirty="0" smtClean="0">
                <a:latin typeface="Arial Black" pitchFamily="34" charset="0"/>
              </a:rPr>
              <a:t>До компонентів критичного мислення відносяться допитливість, скептицизм, рефлексія та раціоналізм.</a:t>
            </a:r>
          </a:p>
          <a:p>
            <a:pPr algn="ctr" eaLnBrk="0" hangingPunct="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6495" name="Oval 15"/>
          <p:cNvSpPr>
            <a:spLocks noChangeArrowheads="1"/>
          </p:cNvSpPr>
          <p:nvPr/>
        </p:nvSpPr>
        <p:spPr bwMode="gray">
          <a:xfrm>
            <a:off x="381000" y="8382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6" name="Oval 16"/>
          <p:cNvSpPr>
            <a:spLocks noChangeArrowheads="1"/>
          </p:cNvSpPr>
          <p:nvPr/>
        </p:nvSpPr>
        <p:spPr bwMode="gray">
          <a:xfrm>
            <a:off x="381000" y="838200"/>
            <a:ext cx="1703388" cy="1687513"/>
          </a:xfrm>
          <a:prstGeom prst="ellipse">
            <a:avLst/>
          </a:prstGeom>
          <a:solidFill>
            <a:srgbClr val="DDDDDD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7" name="Oval 17"/>
          <p:cNvSpPr>
            <a:spLocks noChangeArrowheads="1"/>
          </p:cNvSpPr>
          <p:nvPr/>
        </p:nvSpPr>
        <p:spPr bwMode="gray">
          <a:xfrm>
            <a:off x="533400" y="91440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8" name="Oval 18"/>
          <p:cNvSpPr>
            <a:spLocks noChangeArrowheads="1"/>
          </p:cNvSpPr>
          <p:nvPr/>
        </p:nvSpPr>
        <p:spPr bwMode="gray">
          <a:xfrm>
            <a:off x="914400" y="1066800"/>
            <a:ext cx="1481137" cy="1466850"/>
          </a:xfrm>
          <a:prstGeom prst="ellipse">
            <a:avLst/>
          </a:prstGeom>
          <a:solidFill>
            <a:srgbClr val="DDDDDD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9" name="Oval 19"/>
          <p:cNvSpPr>
            <a:spLocks noChangeArrowheads="1"/>
          </p:cNvSpPr>
          <p:nvPr/>
        </p:nvSpPr>
        <p:spPr bwMode="gray">
          <a:xfrm>
            <a:off x="609600" y="99060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" y="990600"/>
            <a:ext cx="1290638" cy="1277938"/>
            <a:chOff x="4166" y="1706"/>
            <a:chExt cx="1252" cy="1252"/>
          </a:xfrm>
        </p:grpSpPr>
        <p:sp>
          <p:nvSpPr>
            <p:cNvPr id="276501" name="Oval 2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2" name="Oval 2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3" name="Oval 2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4" name="Oval 2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05" name="Oval 25"/>
          <p:cNvSpPr>
            <a:spLocks noChangeArrowheads="1"/>
          </p:cNvSpPr>
          <p:nvPr/>
        </p:nvSpPr>
        <p:spPr bwMode="gray">
          <a:xfrm>
            <a:off x="5410200" y="11430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6" name="Oval 26"/>
          <p:cNvSpPr>
            <a:spLocks noChangeArrowheads="1"/>
          </p:cNvSpPr>
          <p:nvPr/>
        </p:nvSpPr>
        <p:spPr bwMode="gray">
          <a:xfrm>
            <a:off x="5410200" y="990600"/>
            <a:ext cx="1703388" cy="1687513"/>
          </a:xfrm>
          <a:prstGeom prst="ellipse">
            <a:avLst/>
          </a:prstGeom>
          <a:solidFill>
            <a:srgbClr val="FFFF00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7" name="Oval 27"/>
          <p:cNvSpPr>
            <a:spLocks noChangeArrowheads="1"/>
          </p:cNvSpPr>
          <p:nvPr/>
        </p:nvSpPr>
        <p:spPr bwMode="gray">
          <a:xfrm>
            <a:off x="5562600" y="121920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08" name="Oval 28"/>
          <p:cNvSpPr>
            <a:spLocks noChangeArrowheads="1"/>
          </p:cNvSpPr>
          <p:nvPr/>
        </p:nvSpPr>
        <p:spPr bwMode="gray">
          <a:xfrm>
            <a:off x="5486400" y="1219200"/>
            <a:ext cx="1481137" cy="1466850"/>
          </a:xfrm>
          <a:prstGeom prst="ellipse">
            <a:avLst/>
          </a:prstGeom>
          <a:solidFill>
            <a:srgbClr val="FFFF99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09" name="Oval 29"/>
          <p:cNvSpPr>
            <a:spLocks noChangeArrowheads="1"/>
          </p:cNvSpPr>
          <p:nvPr/>
        </p:nvSpPr>
        <p:spPr bwMode="gray">
          <a:xfrm>
            <a:off x="5638800" y="121920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638800" y="1219200"/>
            <a:ext cx="1290638" cy="1277937"/>
            <a:chOff x="4166" y="1706"/>
            <a:chExt cx="1252" cy="1252"/>
          </a:xfrm>
        </p:grpSpPr>
        <p:sp>
          <p:nvSpPr>
            <p:cNvPr id="27651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20" name="Text Box 40"/>
          <p:cNvSpPr txBox="1">
            <a:spLocks noChangeArrowheads="1"/>
          </p:cNvSpPr>
          <p:nvPr/>
        </p:nvSpPr>
        <p:spPr bwMode="gray">
          <a:xfrm>
            <a:off x="0" y="1295400"/>
            <a:ext cx="204172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 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1.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1" name="Text Box 41"/>
          <p:cNvSpPr txBox="1">
            <a:spLocks noChangeArrowheads="1"/>
          </p:cNvSpPr>
          <p:nvPr/>
        </p:nvSpPr>
        <p:spPr bwMode="gray">
          <a:xfrm>
            <a:off x="5638800" y="152400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2.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6" name="AutoShape 46"/>
          <p:cNvSpPr>
            <a:spLocks noChangeArrowheads="1"/>
          </p:cNvSpPr>
          <p:nvPr/>
        </p:nvSpPr>
        <p:spPr bwMode="auto">
          <a:xfrm>
            <a:off x="5181600" y="2819400"/>
            <a:ext cx="2743200" cy="3581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Технології співпраці у навчанні</a:t>
            </a:r>
            <a:r>
              <a:rPr lang="uk-UA" i="1" dirty="0" smtClean="0">
                <a:latin typeface="Arial Black" pitchFamily="34" charset="0"/>
              </a:rPr>
              <a:t>, які формують розуміння спільності існування у світі як на </a:t>
            </a:r>
            <a:r>
              <a:rPr lang="uk-UA" i="1" dirty="0" err="1" smtClean="0">
                <a:latin typeface="Arial Black" pitchFamily="34" charset="0"/>
              </a:rPr>
              <a:t>мікро</a:t>
            </a:r>
            <a:r>
              <a:rPr lang="uk-UA" i="1" dirty="0" smtClean="0">
                <a:latin typeface="Arial Black" pitchFamily="34" charset="0"/>
              </a:rPr>
              <a:t> -, так і на макрорівнях</a:t>
            </a:r>
            <a:endParaRPr lang="ru-RU" i="1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1398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Пріоритетні технології на навчальному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занятті глобального типу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152400" y="2362200"/>
            <a:ext cx="4495800" cy="4038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Комунікативні технології</a:t>
            </a:r>
            <a:r>
              <a:rPr lang="uk-UA" b="1" i="1" dirty="0" smtClean="0">
                <a:latin typeface="Arial Black" pitchFamily="34" charset="0"/>
              </a:rPr>
              <a:t>, застосування яких дозволяє одночасно розвивати як рецептивні, так і репродуктивні уміння. Основна передумова даного підходу ґрунтується на навчанні функціональній грамотності, де мова використовується як засіб комунікації, що має значущість та значення</a:t>
            </a:r>
            <a:endParaRPr lang="ru-RU" b="1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6495" name="Oval 15"/>
          <p:cNvSpPr>
            <a:spLocks noChangeArrowheads="1"/>
          </p:cNvSpPr>
          <p:nvPr/>
        </p:nvSpPr>
        <p:spPr bwMode="gray">
          <a:xfrm>
            <a:off x="381000" y="8382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6" name="Oval 16"/>
          <p:cNvSpPr>
            <a:spLocks noChangeArrowheads="1"/>
          </p:cNvSpPr>
          <p:nvPr/>
        </p:nvSpPr>
        <p:spPr bwMode="gray">
          <a:xfrm>
            <a:off x="381000" y="838200"/>
            <a:ext cx="1703388" cy="1687513"/>
          </a:xfrm>
          <a:prstGeom prst="ellipse">
            <a:avLst/>
          </a:prstGeom>
          <a:solidFill>
            <a:srgbClr val="DDDDDD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7" name="Oval 17"/>
          <p:cNvSpPr>
            <a:spLocks noChangeArrowheads="1"/>
          </p:cNvSpPr>
          <p:nvPr/>
        </p:nvSpPr>
        <p:spPr bwMode="gray">
          <a:xfrm>
            <a:off x="533400" y="91440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8" name="Oval 18"/>
          <p:cNvSpPr>
            <a:spLocks noChangeArrowheads="1"/>
          </p:cNvSpPr>
          <p:nvPr/>
        </p:nvSpPr>
        <p:spPr bwMode="gray">
          <a:xfrm>
            <a:off x="914400" y="1066800"/>
            <a:ext cx="1481137" cy="1466850"/>
          </a:xfrm>
          <a:prstGeom prst="ellipse">
            <a:avLst/>
          </a:prstGeom>
          <a:solidFill>
            <a:srgbClr val="DDDDDD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9" name="Oval 19"/>
          <p:cNvSpPr>
            <a:spLocks noChangeArrowheads="1"/>
          </p:cNvSpPr>
          <p:nvPr/>
        </p:nvSpPr>
        <p:spPr bwMode="gray">
          <a:xfrm>
            <a:off x="609600" y="99060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" y="990600"/>
            <a:ext cx="1290638" cy="1277938"/>
            <a:chOff x="4166" y="1706"/>
            <a:chExt cx="1252" cy="1252"/>
          </a:xfrm>
        </p:grpSpPr>
        <p:sp>
          <p:nvSpPr>
            <p:cNvPr id="276501" name="Oval 2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2" name="Oval 2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3" name="Oval 2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4" name="Oval 2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05" name="Oval 25"/>
          <p:cNvSpPr>
            <a:spLocks noChangeArrowheads="1"/>
          </p:cNvSpPr>
          <p:nvPr/>
        </p:nvSpPr>
        <p:spPr bwMode="gray">
          <a:xfrm>
            <a:off x="5410200" y="11430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6" name="Oval 26"/>
          <p:cNvSpPr>
            <a:spLocks noChangeArrowheads="1"/>
          </p:cNvSpPr>
          <p:nvPr/>
        </p:nvSpPr>
        <p:spPr bwMode="gray">
          <a:xfrm>
            <a:off x="5410200" y="990600"/>
            <a:ext cx="1703388" cy="1687513"/>
          </a:xfrm>
          <a:prstGeom prst="ellipse">
            <a:avLst/>
          </a:prstGeom>
          <a:solidFill>
            <a:srgbClr val="FFFF00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7" name="Oval 27"/>
          <p:cNvSpPr>
            <a:spLocks noChangeArrowheads="1"/>
          </p:cNvSpPr>
          <p:nvPr/>
        </p:nvSpPr>
        <p:spPr bwMode="gray">
          <a:xfrm>
            <a:off x="5562600" y="121920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08" name="Oval 28"/>
          <p:cNvSpPr>
            <a:spLocks noChangeArrowheads="1"/>
          </p:cNvSpPr>
          <p:nvPr/>
        </p:nvSpPr>
        <p:spPr bwMode="gray">
          <a:xfrm>
            <a:off x="5486400" y="1219200"/>
            <a:ext cx="1481137" cy="1466850"/>
          </a:xfrm>
          <a:prstGeom prst="ellipse">
            <a:avLst/>
          </a:prstGeom>
          <a:solidFill>
            <a:srgbClr val="FFFF99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09" name="Oval 29"/>
          <p:cNvSpPr>
            <a:spLocks noChangeArrowheads="1"/>
          </p:cNvSpPr>
          <p:nvPr/>
        </p:nvSpPr>
        <p:spPr bwMode="gray">
          <a:xfrm>
            <a:off x="5638800" y="121920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638800" y="1219200"/>
            <a:ext cx="1290638" cy="1277937"/>
            <a:chOff x="4166" y="1706"/>
            <a:chExt cx="1252" cy="1252"/>
          </a:xfrm>
        </p:grpSpPr>
        <p:sp>
          <p:nvSpPr>
            <p:cNvPr id="27651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20" name="Text Box 40"/>
          <p:cNvSpPr txBox="1">
            <a:spLocks noChangeArrowheads="1"/>
          </p:cNvSpPr>
          <p:nvPr/>
        </p:nvSpPr>
        <p:spPr bwMode="gray">
          <a:xfrm>
            <a:off x="0" y="1295400"/>
            <a:ext cx="204172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 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3.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1" name="Text Box 41"/>
          <p:cNvSpPr txBox="1">
            <a:spLocks noChangeArrowheads="1"/>
          </p:cNvSpPr>
          <p:nvPr/>
        </p:nvSpPr>
        <p:spPr bwMode="gray">
          <a:xfrm>
            <a:off x="5638800" y="152400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4.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6" name="AutoShape 46"/>
          <p:cNvSpPr>
            <a:spLocks noChangeArrowheads="1"/>
          </p:cNvSpPr>
          <p:nvPr/>
        </p:nvSpPr>
        <p:spPr bwMode="auto">
          <a:xfrm>
            <a:off x="5181600" y="2819400"/>
            <a:ext cx="2743200" cy="3581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Модульні технології</a:t>
            </a:r>
            <a:r>
              <a:rPr lang="uk-UA" i="1" dirty="0" smtClean="0">
                <a:latin typeface="Arial Black" pitchFamily="34" charset="0"/>
              </a:rPr>
              <a:t>, які виступають основою індивідуалізації навчання, як умови </a:t>
            </a:r>
            <a:r>
              <a:rPr lang="uk-UA" i="1" dirty="0" err="1" smtClean="0">
                <a:latin typeface="Arial Black" pitchFamily="34" charset="0"/>
              </a:rPr>
              <a:t>самоідентифікації</a:t>
            </a:r>
            <a:r>
              <a:rPr lang="uk-UA" i="1" dirty="0" smtClean="0">
                <a:latin typeface="Arial Black" pitchFamily="34" charset="0"/>
              </a:rPr>
              <a:t> особистості.</a:t>
            </a:r>
            <a:endParaRPr lang="ru-RU" i="1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00400" y="2057400"/>
            <a:ext cx="2895600" cy="2209800"/>
            <a:chOff x="1896" y="1392"/>
            <a:chExt cx="1827" cy="1512"/>
          </a:xfrm>
        </p:grpSpPr>
        <p:sp>
          <p:nvSpPr>
            <p:cNvPr id="264204" name="AutoShape 12"/>
            <p:cNvSpPr>
              <a:spLocks noChangeArrowheads="1"/>
            </p:cNvSpPr>
            <p:nvPr/>
          </p:nvSpPr>
          <p:spPr bwMode="gray">
            <a:xfrm rot="16200000" flipH="1">
              <a:off x="1845" y="2053"/>
              <a:ext cx="290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5" name="AutoShape 13"/>
            <p:cNvSpPr>
              <a:spLocks noChangeArrowheads="1"/>
            </p:cNvSpPr>
            <p:nvPr/>
          </p:nvSpPr>
          <p:spPr bwMode="gray">
            <a:xfrm rot="5400000" flipH="1">
              <a:off x="3485" y="2022"/>
              <a:ext cx="289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4207" name="Oval 15"/>
            <p:cNvSpPr>
              <a:spLocks noChangeArrowheads="1"/>
            </p:cNvSpPr>
            <p:nvPr/>
          </p:nvSpPr>
          <p:spPr bwMode="gray">
            <a:xfrm>
              <a:off x="2083" y="1392"/>
              <a:ext cx="1465" cy="1512"/>
            </a:xfrm>
            <a:prstGeom prst="ellipse">
              <a:avLst/>
            </a:prstGeom>
            <a:solidFill>
              <a:srgbClr val="C0C0C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8" name="Oval 16"/>
            <p:cNvSpPr>
              <a:spLocks noChangeArrowheads="1"/>
            </p:cNvSpPr>
            <p:nvPr/>
          </p:nvSpPr>
          <p:spPr bwMode="gray">
            <a:xfrm>
              <a:off x="2166" y="1477"/>
              <a:ext cx="1298" cy="13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9" name="Oval 17"/>
            <p:cNvSpPr>
              <a:spLocks noChangeArrowheads="1"/>
            </p:cNvSpPr>
            <p:nvPr/>
          </p:nvSpPr>
          <p:spPr bwMode="gray">
            <a:xfrm>
              <a:off x="2243" y="1557"/>
              <a:ext cx="1144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0" name="Oval 18"/>
            <p:cNvSpPr>
              <a:spLocks noChangeArrowheads="1"/>
            </p:cNvSpPr>
            <p:nvPr/>
          </p:nvSpPr>
          <p:spPr bwMode="gray">
            <a:xfrm>
              <a:off x="2243" y="1557"/>
              <a:ext cx="1144" cy="118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1" name="Oval 19"/>
            <p:cNvSpPr>
              <a:spLocks noChangeArrowheads="1"/>
            </p:cNvSpPr>
            <p:nvPr/>
          </p:nvSpPr>
          <p:spPr bwMode="gray">
            <a:xfrm>
              <a:off x="2318" y="1635"/>
              <a:ext cx="994" cy="10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2" name="Oval 20"/>
            <p:cNvSpPr>
              <a:spLocks noChangeArrowheads="1"/>
            </p:cNvSpPr>
            <p:nvPr/>
          </p:nvSpPr>
          <p:spPr bwMode="gray">
            <a:xfrm>
              <a:off x="2318" y="1635"/>
              <a:ext cx="994" cy="1028"/>
            </a:xfrm>
            <a:prstGeom prst="ellipse">
              <a:avLst/>
            </a:prstGeom>
            <a:solidFill>
              <a:srgbClr val="FFFF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9" name="Text Box 27"/>
            <p:cNvSpPr txBox="1">
              <a:spLocks noChangeArrowheads="1"/>
            </p:cNvSpPr>
            <p:nvPr/>
          </p:nvSpPr>
          <p:spPr bwMode="gray">
            <a:xfrm>
              <a:off x="2184" y="1913"/>
              <a:ext cx="1250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CC3300"/>
                  </a:solidFill>
                  <a:latin typeface="Arial Black" pitchFamily="34" charset="0"/>
                  <a:cs typeface="Arial" pitchFamily="34" charset="0"/>
                </a:rPr>
                <a:t>ЗАВДАННЯ ГЛОБАЛЬНОЇ ОСВІТИ </a:t>
              </a:r>
              <a:endParaRPr lang="en-US" sz="1600" b="1" dirty="0">
                <a:solidFill>
                  <a:srgbClr val="CC33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264233" name="AutoShape 41"/>
          <p:cNvSpPr>
            <a:spLocks noChangeArrowheads="1"/>
          </p:cNvSpPr>
          <p:nvPr/>
        </p:nvSpPr>
        <p:spPr bwMode="gray">
          <a:xfrm>
            <a:off x="152400" y="2971800"/>
            <a:ext cx="3048000" cy="1371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gray">
          <a:xfrm>
            <a:off x="228600" y="32766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i="1" dirty="0" smtClean="0">
                <a:latin typeface="Arial Black" pitchFamily="34" charset="0"/>
              </a:rPr>
              <a:t>Підвищення міжкультурної компетентності</a:t>
            </a:r>
            <a:endParaRPr lang="ru-RU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64235" name="AutoShape 43"/>
          <p:cNvSpPr>
            <a:spLocks noChangeArrowheads="1"/>
          </p:cNvSpPr>
          <p:nvPr/>
        </p:nvSpPr>
        <p:spPr bwMode="gray">
          <a:xfrm>
            <a:off x="6248400" y="2743200"/>
            <a:ext cx="2895600" cy="1676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36" name="Text Box 44"/>
          <p:cNvSpPr txBox="1">
            <a:spLocks noChangeArrowheads="1"/>
          </p:cNvSpPr>
          <p:nvPr/>
        </p:nvSpPr>
        <p:spPr bwMode="gray">
          <a:xfrm>
            <a:off x="6324600" y="2971800"/>
            <a:ext cx="281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i="1" dirty="0" smtClean="0">
                <a:solidFill>
                  <a:srgbClr val="000000"/>
                </a:solidFill>
                <a:latin typeface="Arial Black" pitchFamily="34" charset="0"/>
              </a:rPr>
              <a:t>С</a:t>
            </a:r>
            <a:r>
              <a:rPr lang="uk-UA" i="1" dirty="0" smtClean="0">
                <a:latin typeface="Arial Black" pitchFamily="34" charset="0"/>
              </a:rPr>
              <a:t>творення оптимальних умов для </a:t>
            </a:r>
            <a:r>
              <a:rPr lang="uk-UA" i="1" dirty="0" err="1" smtClean="0">
                <a:latin typeface="Arial Black" pitchFamily="34" charset="0"/>
              </a:rPr>
              <a:t>самоідентифікації</a:t>
            </a:r>
            <a:endParaRPr lang="ru-RU" i="1" dirty="0" smtClean="0">
              <a:latin typeface="Arial Black" pitchFamily="34" charset="0"/>
            </a:endParaRPr>
          </a:p>
          <a:p>
            <a:pPr algn="ctr" eaLnBrk="0" hangingPunct="0"/>
            <a:r>
              <a:rPr lang="uk-UA" b="1" i="1" dirty="0" smtClean="0">
                <a:solidFill>
                  <a:srgbClr val="000000"/>
                </a:solidFill>
                <a:latin typeface="Arial Black" pitchFamily="34" charset="0"/>
              </a:rPr>
              <a:t>особистості</a:t>
            </a:r>
            <a:endParaRPr lang="en-US" b="1" i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64237" name="AutoShape 45"/>
          <p:cNvSpPr>
            <a:spLocks noChangeArrowheads="1"/>
          </p:cNvSpPr>
          <p:nvPr/>
        </p:nvSpPr>
        <p:spPr bwMode="gray">
          <a:xfrm>
            <a:off x="0" y="762000"/>
            <a:ext cx="3048000" cy="1752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38" name="Text Box 46"/>
          <p:cNvSpPr txBox="1">
            <a:spLocks noChangeArrowheads="1"/>
          </p:cNvSpPr>
          <p:nvPr/>
        </p:nvSpPr>
        <p:spPr bwMode="gray">
          <a:xfrm>
            <a:off x="0" y="1447800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b="1" i="1" dirty="0" smtClean="0">
                <a:latin typeface="Arial Black" pitchFamily="34" charset="0"/>
              </a:rPr>
              <a:t>Розвиток культурної свідомості особистості</a:t>
            </a:r>
            <a:endParaRPr lang="ru-RU" b="1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64239" name="AutoShape 47"/>
          <p:cNvSpPr>
            <a:spLocks noChangeArrowheads="1"/>
          </p:cNvSpPr>
          <p:nvPr/>
        </p:nvSpPr>
        <p:spPr bwMode="gray">
          <a:xfrm>
            <a:off x="6172200" y="4876800"/>
            <a:ext cx="2971800" cy="1371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43" name="AutoShape 51"/>
          <p:cNvSpPr>
            <a:spLocks noChangeArrowheads="1"/>
          </p:cNvSpPr>
          <p:nvPr/>
        </p:nvSpPr>
        <p:spPr bwMode="gray">
          <a:xfrm>
            <a:off x="304800" y="4800600"/>
            <a:ext cx="3048000" cy="1371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44" name="Text Box 52"/>
          <p:cNvSpPr txBox="1">
            <a:spLocks noChangeArrowheads="1"/>
          </p:cNvSpPr>
          <p:nvPr/>
        </p:nvSpPr>
        <p:spPr bwMode="gray">
          <a:xfrm>
            <a:off x="6248400" y="4724400"/>
            <a:ext cx="289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i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i="1" dirty="0" smtClean="0">
                <a:solidFill>
                  <a:srgbClr val="000000"/>
                </a:solidFill>
                <a:latin typeface="Arial Black" pitchFamily="34" charset="0"/>
              </a:rPr>
              <a:t>С</a:t>
            </a:r>
            <a:r>
              <a:rPr lang="uk-UA" i="1" dirty="0" smtClean="0">
                <a:latin typeface="Arial Black" pitchFamily="34" charset="0"/>
              </a:rPr>
              <a:t>творення оптимальних умов для соціальної адаптації особистості</a:t>
            </a:r>
            <a:endParaRPr lang="ru-RU" i="1" dirty="0" smtClean="0">
              <a:latin typeface="Arial Black" pitchFamily="34" charset="0"/>
            </a:endParaRPr>
          </a:p>
          <a:p>
            <a:pPr algn="ctr" eaLnBrk="0" hangingPunct="0"/>
            <a:endParaRPr lang="en-US" b="1" i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64250" name="AutoShape 58"/>
          <p:cNvSpPr>
            <a:spLocks noChangeArrowheads="1"/>
          </p:cNvSpPr>
          <p:nvPr/>
        </p:nvSpPr>
        <p:spPr bwMode="gray">
          <a:xfrm>
            <a:off x="6019800" y="685800"/>
            <a:ext cx="2895600" cy="1752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51" name="Text Box 59"/>
          <p:cNvSpPr txBox="1">
            <a:spLocks noChangeArrowheads="1"/>
          </p:cNvSpPr>
          <p:nvPr/>
        </p:nvSpPr>
        <p:spPr bwMode="gray">
          <a:xfrm>
            <a:off x="6172200" y="114300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i="1" dirty="0" smtClean="0">
                <a:latin typeface="Arial Black" pitchFamily="34" charset="0"/>
              </a:rPr>
              <a:t>Розвиток уявлень про світ як взаємозалежну екосистему</a:t>
            </a:r>
            <a:endParaRPr lang="ru-RU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4253" name="Text Box 61"/>
          <p:cNvSpPr txBox="1">
            <a:spLocks noChangeArrowheads="1"/>
          </p:cNvSpPr>
          <p:nvPr/>
        </p:nvSpPr>
        <p:spPr bwMode="gray">
          <a:xfrm>
            <a:off x="304800" y="53340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i="1" dirty="0" smtClean="0">
                <a:solidFill>
                  <a:srgbClr val="000000"/>
                </a:solidFill>
                <a:latin typeface="Arial Black" pitchFamily="34" charset="0"/>
              </a:rPr>
              <a:t>І</a:t>
            </a:r>
            <a:r>
              <a:rPr lang="uk-UA" i="1" dirty="0" smtClean="0">
                <a:latin typeface="Arial Black" pitchFamily="34" charset="0"/>
              </a:rPr>
              <a:t>нтернаціоналізація виховного процесу</a:t>
            </a:r>
            <a:endParaRPr lang="ru-RU" i="1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ПРІОРИТЕТНІ НАПРЯМИ МІЖНАРОДНОЇ ВЗАЄМОДІЇ В ОСВІТІ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gray">
          <a:xfrm>
            <a:off x="860425" y="1447800"/>
            <a:ext cx="7597775" cy="1295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gray">
          <a:xfrm>
            <a:off x="381000" y="15240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gray">
          <a:xfrm>
            <a:off x="620713" y="17208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369680" name="AutoShape 16"/>
          <p:cNvSpPr>
            <a:spLocks noChangeArrowheads="1"/>
          </p:cNvSpPr>
          <p:nvPr/>
        </p:nvSpPr>
        <p:spPr bwMode="gray">
          <a:xfrm>
            <a:off x="1600200" y="3200400"/>
            <a:ext cx="7086600" cy="914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1" name="AutoShape 17"/>
          <p:cNvSpPr>
            <a:spLocks noChangeArrowheads="1"/>
          </p:cNvSpPr>
          <p:nvPr/>
        </p:nvSpPr>
        <p:spPr bwMode="gray">
          <a:xfrm>
            <a:off x="990600" y="28194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2" name="Text Box 18"/>
          <p:cNvSpPr txBox="1">
            <a:spLocks noChangeArrowheads="1"/>
          </p:cNvSpPr>
          <p:nvPr/>
        </p:nvSpPr>
        <p:spPr bwMode="gray">
          <a:xfrm>
            <a:off x="1757363" y="3168650"/>
            <a:ext cx="6624637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i="1" dirty="0" smtClean="0">
                <a:latin typeface="Arial Black" pitchFamily="34" charset="0"/>
              </a:rPr>
              <a:t>Створення інтернаціональних типових освітніх програм, що мають на меті подальший розвиток і вдосконалення підготовки спеціалістів</a:t>
            </a:r>
            <a:endParaRPr lang="ru-RU" sz="1600" dirty="0" smtClean="0">
              <a:latin typeface="Arial Black" pitchFamily="34" charset="0"/>
            </a:endParaRPr>
          </a:p>
          <a:p>
            <a:pPr algn="ctr" eaLnBrk="0" hangingPunct="0"/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683" name="Text Box 19"/>
          <p:cNvSpPr txBox="1">
            <a:spLocks noChangeArrowheads="1"/>
          </p:cNvSpPr>
          <p:nvPr/>
        </p:nvSpPr>
        <p:spPr bwMode="gray">
          <a:xfrm>
            <a:off x="1230313" y="30162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85" name="AutoShape 21"/>
          <p:cNvSpPr>
            <a:spLocks noChangeArrowheads="1"/>
          </p:cNvSpPr>
          <p:nvPr/>
        </p:nvSpPr>
        <p:spPr bwMode="gray">
          <a:xfrm>
            <a:off x="2384425" y="4648200"/>
            <a:ext cx="6759575" cy="67627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6" name="AutoShape 22"/>
          <p:cNvSpPr>
            <a:spLocks noChangeArrowheads="1"/>
          </p:cNvSpPr>
          <p:nvPr/>
        </p:nvSpPr>
        <p:spPr bwMode="gray">
          <a:xfrm>
            <a:off x="1600200" y="41148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gray">
          <a:xfrm>
            <a:off x="1839913" y="43116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90" name="AutoShape 26"/>
          <p:cNvSpPr>
            <a:spLocks noChangeArrowheads="1"/>
          </p:cNvSpPr>
          <p:nvPr/>
        </p:nvSpPr>
        <p:spPr bwMode="gray">
          <a:xfrm>
            <a:off x="2841625" y="5724525"/>
            <a:ext cx="6302375" cy="914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91" name="AutoShape 27"/>
          <p:cNvSpPr>
            <a:spLocks noChangeArrowheads="1"/>
          </p:cNvSpPr>
          <p:nvPr/>
        </p:nvSpPr>
        <p:spPr bwMode="gray">
          <a:xfrm>
            <a:off x="2362200" y="54864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93" name="Text Box 29"/>
          <p:cNvSpPr txBox="1">
            <a:spLocks noChangeArrowheads="1"/>
          </p:cNvSpPr>
          <p:nvPr/>
        </p:nvSpPr>
        <p:spPr bwMode="gray">
          <a:xfrm>
            <a:off x="2601913" y="56832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gray">
          <a:xfrm>
            <a:off x="1147763" y="1600201"/>
            <a:ext cx="70056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i="1" dirty="0" smtClean="0">
                <a:latin typeface="Arial Black" pitchFamily="34" charset="0"/>
              </a:rPr>
              <a:t>Розширення</a:t>
            </a:r>
            <a:r>
              <a:rPr lang="uk-UA" sz="1600" b="1" i="1" dirty="0" smtClean="0">
                <a:latin typeface="Arial Black" pitchFamily="34" charset="0"/>
              </a:rPr>
              <a:t> </a:t>
            </a:r>
            <a:r>
              <a:rPr lang="uk-UA" sz="1600" i="1" dirty="0" smtClean="0">
                <a:latin typeface="Arial Black" pitchFamily="34" charset="0"/>
              </a:rPr>
              <a:t>контактів при підготовці фахівців (участь в конференціях, симпозіумах, семінарах, ярмарках, обмін студентами; стажування викладачів, читання лекцій; організація практики та ін.)</a:t>
            </a:r>
          </a:p>
          <a:p>
            <a:pPr algn="ctr" eaLnBrk="0" hangingPunct="0"/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gray">
          <a:xfrm>
            <a:off x="2667000" y="4648200"/>
            <a:ext cx="617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600" i="1" dirty="0" smtClean="0">
                <a:latin typeface="Arial Black" pitchFamily="34" charset="0"/>
              </a:rPr>
              <a:t>Обмін</a:t>
            </a:r>
            <a:r>
              <a:rPr lang="uk-UA" sz="1600" b="1" i="1" dirty="0" smtClean="0">
                <a:latin typeface="Arial Black" pitchFamily="34" charset="0"/>
              </a:rPr>
              <a:t> </a:t>
            </a:r>
            <a:r>
              <a:rPr lang="uk-UA" sz="1600" i="1" dirty="0" smtClean="0">
                <a:latin typeface="Arial Black" pitchFamily="34" charset="0"/>
              </a:rPr>
              <a:t>навчально-методичною літературою і нормативною документацією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gray">
          <a:xfrm>
            <a:off x="3276600" y="5791200"/>
            <a:ext cx="5867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1600" b="1" i="1" dirty="0" smtClean="0">
                <a:latin typeface="Arial Black" pitchFamily="34" charset="0"/>
              </a:rPr>
              <a:t>Розробка заходів щодо формування єдиного міждержавного інформаційно-аналітичного центру</a:t>
            </a:r>
            <a:endParaRPr lang="ru-RU" sz="1600" b="1" dirty="0" smtClean="0">
              <a:latin typeface="Arial Black" pitchFamily="34" charset="0"/>
            </a:endParaRPr>
          </a:p>
          <a:p>
            <a:pPr algn="just" eaLnBrk="0" hangingPunct="0"/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ПРІОРИТЕТНІ НАПРЯМИ МІЖНАРОДНОЇ ВЗАЄМОДІЇ В ОСВІТІ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gray">
          <a:xfrm>
            <a:off x="860425" y="1447800"/>
            <a:ext cx="7597775" cy="1295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gray">
          <a:xfrm>
            <a:off x="381000" y="15240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gray">
          <a:xfrm>
            <a:off x="620713" y="172085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80" name="AutoShape 16"/>
          <p:cNvSpPr>
            <a:spLocks noChangeArrowheads="1"/>
          </p:cNvSpPr>
          <p:nvPr/>
        </p:nvSpPr>
        <p:spPr bwMode="gray">
          <a:xfrm>
            <a:off x="1600200" y="3200400"/>
            <a:ext cx="7086600" cy="914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1" name="AutoShape 17"/>
          <p:cNvSpPr>
            <a:spLocks noChangeArrowheads="1"/>
          </p:cNvSpPr>
          <p:nvPr/>
        </p:nvSpPr>
        <p:spPr bwMode="gray">
          <a:xfrm>
            <a:off x="990600" y="28194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2" name="Text Box 18"/>
          <p:cNvSpPr txBox="1">
            <a:spLocks noChangeArrowheads="1"/>
          </p:cNvSpPr>
          <p:nvPr/>
        </p:nvSpPr>
        <p:spPr bwMode="gray">
          <a:xfrm>
            <a:off x="1757363" y="3429000"/>
            <a:ext cx="662463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i="1" dirty="0" smtClean="0">
                <a:latin typeface="Arial Black" pitchFamily="34" charset="0"/>
              </a:rPr>
              <a:t>Організація бази виробничої практики студентів</a:t>
            </a:r>
            <a:endParaRPr lang="ru-RU" sz="1600" b="1" dirty="0" smtClean="0">
              <a:latin typeface="Arial Black" pitchFamily="34" charset="0"/>
            </a:endParaRPr>
          </a:p>
          <a:p>
            <a:pPr algn="ctr" eaLnBrk="0" hangingPunct="0"/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683" name="Text Box 19"/>
          <p:cNvSpPr txBox="1">
            <a:spLocks noChangeArrowheads="1"/>
          </p:cNvSpPr>
          <p:nvPr/>
        </p:nvSpPr>
        <p:spPr bwMode="gray">
          <a:xfrm>
            <a:off x="1230313" y="301625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85" name="AutoShape 21"/>
          <p:cNvSpPr>
            <a:spLocks noChangeArrowheads="1"/>
          </p:cNvSpPr>
          <p:nvPr/>
        </p:nvSpPr>
        <p:spPr bwMode="gray">
          <a:xfrm>
            <a:off x="2384425" y="4648200"/>
            <a:ext cx="6759575" cy="67627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6" name="AutoShape 22"/>
          <p:cNvSpPr>
            <a:spLocks noChangeArrowheads="1"/>
          </p:cNvSpPr>
          <p:nvPr/>
        </p:nvSpPr>
        <p:spPr bwMode="gray">
          <a:xfrm>
            <a:off x="1600200" y="41148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gray">
          <a:xfrm>
            <a:off x="1839913" y="431165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6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690" name="AutoShape 26"/>
          <p:cNvSpPr>
            <a:spLocks noChangeArrowheads="1"/>
          </p:cNvSpPr>
          <p:nvPr/>
        </p:nvSpPr>
        <p:spPr bwMode="gray">
          <a:xfrm>
            <a:off x="3048000" y="5715000"/>
            <a:ext cx="6302375" cy="914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91" name="AutoShape 27"/>
          <p:cNvSpPr>
            <a:spLocks noChangeArrowheads="1"/>
          </p:cNvSpPr>
          <p:nvPr/>
        </p:nvSpPr>
        <p:spPr bwMode="gray">
          <a:xfrm>
            <a:off x="2362200" y="5486400"/>
            <a:ext cx="862013" cy="1371600"/>
          </a:xfrm>
          <a:prstGeom prst="diamond">
            <a:avLst/>
          </a:prstGeom>
          <a:solidFill>
            <a:srgbClr val="FF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9693" name="Text Box 29"/>
          <p:cNvSpPr txBox="1">
            <a:spLocks noChangeArrowheads="1"/>
          </p:cNvSpPr>
          <p:nvPr/>
        </p:nvSpPr>
        <p:spPr bwMode="gray">
          <a:xfrm>
            <a:off x="2601913" y="56832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gray">
          <a:xfrm>
            <a:off x="1147763" y="1600201"/>
            <a:ext cx="700563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i="1" dirty="0" smtClean="0">
                <a:latin typeface="Arial Black" pitchFamily="34" charset="0"/>
              </a:rPr>
              <a:t>Створення універсальних навчальних планів, що дозволяють здійснювати взаємний обмін студентами, магістрантами, аспірантами</a:t>
            </a:r>
            <a:endParaRPr lang="ru-RU" sz="1600" b="1" dirty="0" smtClean="0">
              <a:latin typeface="Arial Black" pitchFamily="34" charset="0"/>
            </a:endParaRPr>
          </a:p>
          <a:p>
            <a:pPr algn="ctr" eaLnBrk="0" hangingPunct="0"/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gray">
          <a:xfrm>
            <a:off x="2667000" y="4648200"/>
            <a:ext cx="6172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Arial Black" pitchFamily="34" charset="0"/>
              </a:rPr>
              <a:t>Стажування викладачів та навчання студентів по програмам </a:t>
            </a:r>
            <a:r>
              <a:rPr lang="uk-UA" sz="1600" b="1" i="1" dirty="0" err="1" smtClean="0">
                <a:latin typeface="Arial Black" pitchFamily="34" charset="0"/>
              </a:rPr>
              <a:t>взаємообміну</a:t>
            </a:r>
            <a:endParaRPr lang="ru-RU" sz="1600" b="1" dirty="0" smtClean="0">
              <a:latin typeface="Arial Black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gray">
          <a:xfrm>
            <a:off x="3276600" y="5791200"/>
            <a:ext cx="5867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1600" i="1" dirty="0" smtClean="0">
                <a:latin typeface="Arial Black" pitchFamily="34" charset="0"/>
              </a:rPr>
              <a:t>Розробка і реалізація</a:t>
            </a:r>
            <a:r>
              <a:rPr lang="uk-UA" sz="1600" b="1" i="1" dirty="0" smtClean="0">
                <a:latin typeface="Arial Black" pitchFamily="34" charset="0"/>
              </a:rPr>
              <a:t> </a:t>
            </a:r>
            <a:r>
              <a:rPr lang="uk-UA" sz="1600" i="1" dirty="0" smtClean="0">
                <a:latin typeface="Arial Black" pitchFamily="34" charset="0"/>
              </a:rPr>
              <a:t>програм сумісних наукових досліджень</a:t>
            </a:r>
            <a:endParaRPr lang="ru-RU" sz="1600" dirty="0" smtClean="0">
              <a:latin typeface="Arial Black" pitchFamily="34" charset="0"/>
            </a:endParaRPr>
          </a:p>
          <a:p>
            <a:pPr algn="just" eaLnBrk="0" hangingPunct="0"/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304800"/>
            <a:ext cx="8153400" cy="6248400"/>
            <a:chOff x="1896" y="1392"/>
            <a:chExt cx="1827" cy="1512"/>
          </a:xfrm>
        </p:grpSpPr>
        <p:sp>
          <p:nvSpPr>
            <p:cNvPr id="264204" name="AutoShape 12"/>
            <p:cNvSpPr>
              <a:spLocks noChangeArrowheads="1"/>
            </p:cNvSpPr>
            <p:nvPr/>
          </p:nvSpPr>
          <p:spPr bwMode="gray">
            <a:xfrm rot="16200000" flipH="1">
              <a:off x="1845" y="2053"/>
              <a:ext cx="290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5" name="AutoShape 13"/>
            <p:cNvSpPr>
              <a:spLocks noChangeArrowheads="1"/>
            </p:cNvSpPr>
            <p:nvPr/>
          </p:nvSpPr>
          <p:spPr bwMode="gray">
            <a:xfrm rot="5400000" flipH="1">
              <a:off x="3485" y="2022"/>
              <a:ext cx="289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4207" name="Oval 15"/>
            <p:cNvSpPr>
              <a:spLocks noChangeArrowheads="1"/>
            </p:cNvSpPr>
            <p:nvPr/>
          </p:nvSpPr>
          <p:spPr bwMode="gray">
            <a:xfrm>
              <a:off x="2083" y="1392"/>
              <a:ext cx="1465" cy="1512"/>
            </a:xfrm>
            <a:prstGeom prst="ellipse">
              <a:avLst/>
            </a:prstGeom>
            <a:solidFill>
              <a:srgbClr val="C0C0C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8" name="Oval 16"/>
            <p:cNvSpPr>
              <a:spLocks noChangeArrowheads="1"/>
            </p:cNvSpPr>
            <p:nvPr/>
          </p:nvSpPr>
          <p:spPr bwMode="gray">
            <a:xfrm>
              <a:off x="2166" y="1477"/>
              <a:ext cx="1298" cy="13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9" name="Oval 17"/>
            <p:cNvSpPr>
              <a:spLocks noChangeArrowheads="1"/>
            </p:cNvSpPr>
            <p:nvPr/>
          </p:nvSpPr>
          <p:spPr bwMode="gray">
            <a:xfrm>
              <a:off x="2243" y="1557"/>
              <a:ext cx="1144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0" name="Oval 18"/>
            <p:cNvSpPr>
              <a:spLocks noChangeArrowheads="1"/>
            </p:cNvSpPr>
            <p:nvPr/>
          </p:nvSpPr>
          <p:spPr bwMode="gray">
            <a:xfrm>
              <a:off x="2243" y="1557"/>
              <a:ext cx="1144" cy="118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1" name="Oval 19"/>
            <p:cNvSpPr>
              <a:spLocks noChangeArrowheads="1"/>
            </p:cNvSpPr>
            <p:nvPr/>
          </p:nvSpPr>
          <p:spPr bwMode="gray">
            <a:xfrm>
              <a:off x="2318" y="1635"/>
              <a:ext cx="994" cy="10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2" name="Oval 20"/>
            <p:cNvSpPr>
              <a:spLocks noChangeArrowheads="1"/>
            </p:cNvSpPr>
            <p:nvPr/>
          </p:nvSpPr>
          <p:spPr bwMode="gray">
            <a:xfrm>
              <a:off x="2323" y="1650"/>
              <a:ext cx="994" cy="1028"/>
            </a:xfrm>
            <a:prstGeom prst="ellipse">
              <a:avLst/>
            </a:prstGeom>
            <a:solidFill>
              <a:srgbClr val="FFFF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9" name="Text Box 27"/>
            <p:cNvSpPr txBox="1">
              <a:spLocks noChangeArrowheads="1"/>
            </p:cNvSpPr>
            <p:nvPr/>
          </p:nvSpPr>
          <p:spPr bwMode="gray">
            <a:xfrm>
              <a:off x="2408" y="1724"/>
              <a:ext cx="871" cy="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000" dirty="0" smtClean="0">
                  <a:latin typeface="Arial Black" pitchFamily="34" charset="0"/>
                </a:rPr>
                <a:t>Дієвим каналом реалізації завдань глобальної освіти виступає інноваційна культура інженера-педагога як така, що забезпечує виховання вільної творчої особистості, здатної ухвалювати конструктивні рішення та усвідомлювати відповідальність за долю світу</a:t>
              </a:r>
              <a:r>
                <a:rPr lang="ru-RU" sz="2000" dirty="0" smtClean="0">
                  <a:latin typeface="Arial Black" pitchFamily="34" charset="0"/>
                </a:rPr>
                <a:t> </a:t>
              </a:r>
            </a:p>
            <a:p>
              <a:pPr algn="ctr" eaLnBrk="0" hangingPunct="0"/>
              <a:r>
                <a:rPr lang="uk-UA" sz="2000" b="1" dirty="0" smtClean="0">
                  <a:solidFill>
                    <a:srgbClr val="CC33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endParaRPr lang="en-US" sz="2000" b="1" dirty="0">
                <a:solidFill>
                  <a:srgbClr val="CC33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7239000" cy="24384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4. Основи педагогічної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синергетики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228204"/>
            <a:ext cx="3734009" cy="4723925"/>
            <a:chOff x="1896" y="1151"/>
            <a:chExt cx="2356" cy="2985"/>
          </a:xfrm>
        </p:grpSpPr>
        <p:sp>
          <p:nvSpPr>
            <p:cNvPr id="264205" name="AutoShape 13"/>
            <p:cNvSpPr>
              <a:spLocks noChangeArrowheads="1"/>
            </p:cNvSpPr>
            <p:nvPr/>
          </p:nvSpPr>
          <p:spPr bwMode="gray">
            <a:xfrm rot="5400000" flipH="1">
              <a:off x="3485" y="2022"/>
              <a:ext cx="289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4207" name="Oval 15"/>
            <p:cNvSpPr>
              <a:spLocks noChangeArrowheads="1"/>
            </p:cNvSpPr>
            <p:nvPr/>
          </p:nvSpPr>
          <p:spPr bwMode="gray">
            <a:xfrm>
              <a:off x="1992" y="1151"/>
              <a:ext cx="2019" cy="2985"/>
            </a:xfrm>
            <a:prstGeom prst="ellipse">
              <a:avLst/>
            </a:prstGeom>
            <a:solidFill>
              <a:srgbClr val="C0C0C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8" name="Oval 16"/>
            <p:cNvSpPr>
              <a:spLocks noChangeArrowheads="1"/>
            </p:cNvSpPr>
            <p:nvPr/>
          </p:nvSpPr>
          <p:spPr bwMode="gray">
            <a:xfrm>
              <a:off x="2166" y="1477"/>
              <a:ext cx="1298" cy="13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9" name="Oval 17"/>
            <p:cNvSpPr>
              <a:spLocks noChangeArrowheads="1"/>
            </p:cNvSpPr>
            <p:nvPr/>
          </p:nvSpPr>
          <p:spPr bwMode="gray">
            <a:xfrm>
              <a:off x="2329" y="1777"/>
              <a:ext cx="1144" cy="3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0" name="Oval 18"/>
            <p:cNvSpPr>
              <a:spLocks noChangeArrowheads="1"/>
            </p:cNvSpPr>
            <p:nvPr/>
          </p:nvSpPr>
          <p:spPr bwMode="gray">
            <a:xfrm>
              <a:off x="2377" y="1970"/>
              <a:ext cx="1875" cy="245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1" name="Oval 19"/>
            <p:cNvSpPr>
              <a:spLocks noChangeArrowheads="1"/>
            </p:cNvSpPr>
            <p:nvPr/>
          </p:nvSpPr>
          <p:spPr bwMode="gray">
            <a:xfrm>
              <a:off x="2184" y="1644"/>
              <a:ext cx="994" cy="10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2" name="Oval 20"/>
            <p:cNvSpPr>
              <a:spLocks noChangeArrowheads="1"/>
            </p:cNvSpPr>
            <p:nvPr/>
          </p:nvSpPr>
          <p:spPr bwMode="gray">
            <a:xfrm>
              <a:off x="2425" y="1644"/>
              <a:ext cx="994" cy="1028"/>
            </a:xfrm>
            <a:prstGeom prst="ellipse">
              <a:avLst/>
            </a:prstGeom>
            <a:solidFill>
              <a:srgbClr val="FFFF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9" name="Text Box 27"/>
            <p:cNvSpPr txBox="1">
              <a:spLocks noChangeArrowheads="1"/>
            </p:cNvSpPr>
            <p:nvPr/>
          </p:nvSpPr>
          <p:spPr bwMode="gray">
            <a:xfrm>
              <a:off x="1896" y="1681"/>
              <a:ext cx="2212" cy="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800" b="1" dirty="0" err="1" smtClean="0">
                  <a:solidFill>
                    <a:schemeClr val="tx2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Синергетика</a:t>
              </a:r>
              <a:endParaRPr lang="uk-UA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endParaRPr>
            </a:p>
            <a:p>
              <a:pPr algn="ctr" eaLnBrk="0" hangingPunct="0"/>
              <a:endParaRPr lang="uk-UA" sz="2400" b="1" i="1" dirty="0" smtClean="0">
                <a:latin typeface="Arial Black" pitchFamily="34" charset="0"/>
              </a:endParaRPr>
            </a:p>
            <a:p>
              <a:pPr algn="ctr" eaLnBrk="0" hangingPunct="0"/>
              <a:endParaRPr lang="uk-UA" sz="2400" b="1" i="1" dirty="0" smtClean="0">
                <a:latin typeface="Arial Black" pitchFamily="34" charset="0"/>
              </a:endParaRPr>
            </a:p>
            <a:p>
              <a:pPr algn="ctr" eaLnBrk="0" hangingPunct="0"/>
              <a:r>
                <a:rPr lang="uk-UA" sz="1400" b="1" i="1" dirty="0" smtClean="0">
                  <a:latin typeface="Arial Black" pitchFamily="34" charset="0"/>
                </a:rPr>
                <a:t>(</a:t>
              </a:r>
              <a:r>
                <a:rPr lang="uk-UA" sz="2000" b="1" i="1" dirty="0" smtClean="0">
                  <a:latin typeface="Arial Black" pitchFamily="34" charset="0"/>
                </a:rPr>
                <a:t>від гр. </a:t>
              </a:r>
              <a:r>
                <a:rPr lang="en-US" sz="2000" b="1" i="1" dirty="0" err="1" smtClean="0">
                  <a:latin typeface="Arial Black" pitchFamily="34" charset="0"/>
                </a:rPr>
                <a:t>synergetikos</a:t>
              </a:r>
              <a:r>
                <a:rPr lang="uk-UA" sz="2000" b="1" i="1" dirty="0" smtClean="0">
                  <a:latin typeface="Arial Black" pitchFamily="34" charset="0"/>
                </a:rPr>
                <a:t> – спільний, обопільно діючий) </a:t>
              </a:r>
              <a:endParaRPr lang="ru-RU" sz="2000" dirty="0" smtClean="0">
                <a:latin typeface="Arial Black" pitchFamily="34" charset="0"/>
              </a:endParaRPr>
            </a:p>
            <a:p>
              <a:pPr algn="ctr" eaLnBrk="0" hangingPunct="0"/>
              <a:endParaRPr lang="en-U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4250" name="AutoShape 58"/>
          <p:cNvSpPr>
            <a:spLocks noChangeArrowheads="1"/>
          </p:cNvSpPr>
          <p:nvPr/>
        </p:nvSpPr>
        <p:spPr bwMode="gray">
          <a:xfrm>
            <a:off x="3581400" y="0"/>
            <a:ext cx="4572000" cy="5562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51" name="Text Box 59"/>
          <p:cNvSpPr txBox="1">
            <a:spLocks noChangeArrowheads="1"/>
          </p:cNvSpPr>
          <p:nvPr/>
        </p:nvSpPr>
        <p:spPr bwMode="gray">
          <a:xfrm>
            <a:off x="3505200" y="914400"/>
            <a:ext cx="449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uk-UA" sz="2000" b="1" i="1" dirty="0" smtClean="0"/>
          </a:p>
          <a:p>
            <a:pPr algn="ctr" eaLnBrk="0" hangingPunct="0"/>
            <a:endParaRPr lang="uk-UA" sz="2000" b="1" i="1" dirty="0" smtClean="0"/>
          </a:p>
          <a:p>
            <a:pPr algn="ctr" eaLnBrk="0" hangingPunct="0"/>
            <a:r>
              <a:rPr lang="uk-UA" sz="2000" b="1" i="1" dirty="0" smtClean="0"/>
              <a:t>напрям міждисциплінарних досліджень, що вивчає процеси самоорганізації та становлення нових упорядкованих структур у відкритих фізичних, біологічних, соціальних, когнітивних, інформаційних, екологічних та інших системах</a:t>
            </a:r>
            <a:endParaRPr lang="ru-RU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1398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передумов виникнення систем, що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самоорганізуються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838200" y="3657600"/>
            <a:ext cx="2286000" cy="297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b="1" i="1" dirty="0" smtClean="0">
                <a:latin typeface="Arial Black" pitchFamily="34" charset="0"/>
              </a:rPr>
              <a:t>Відкритість системи, тобто її здатність обмінюватися з середовищем енергією, речовиною та інформацією</a:t>
            </a:r>
            <a:endParaRPr lang="ru-RU" dirty="0" smtClean="0">
              <a:latin typeface="Arial Black" pitchFamily="34" charset="0"/>
            </a:endParaRPr>
          </a:p>
          <a:p>
            <a:pPr algn="ctr" eaLnBrk="0" hangingPunct="0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gray">
          <a:xfrm>
            <a:off x="6172200" y="16002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gray">
          <a:xfrm>
            <a:off x="6172200" y="1600200"/>
            <a:ext cx="1703388" cy="1687513"/>
          </a:xfrm>
          <a:prstGeom prst="ellipse">
            <a:avLst/>
          </a:prstGeom>
          <a:solidFill>
            <a:schemeClr val="tx2">
              <a:alpha val="32001"/>
            </a:scheme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2" name="Oval 12"/>
          <p:cNvSpPr>
            <a:spLocks noChangeArrowheads="1"/>
          </p:cNvSpPr>
          <p:nvPr/>
        </p:nvSpPr>
        <p:spPr bwMode="gray">
          <a:xfrm>
            <a:off x="6283325" y="1711325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3" name="Oval 13"/>
          <p:cNvSpPr>
            <a:spLocks noChangeArrowheads="1"/>
          </p:cNvSpPr>
          <p:nvPr/>
        </p:nvSpPr>
        <p:spPr bwMode="gray">
          <a:xfrm>
            <a:off x="6308725" y="1719263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4" name="Oval 14"/>
          <p:cNvSpPr>
            <a:spLocks noChangeArrowheads="1"/>
          </p:cNvSpPr>
          <p:nvPr/>
        </p:nvSpPr>
        <p:spPr bwMode="gray">
          <a:xfrm>
            <a:off x="6362700" y="1782763"/>
            <a:ext cx="1335088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5" name="Oval 15"/>
          <p:cNvSpPr>
            <a:spLocks noChangeArrowheads="1"/>
          </p:cNvSpPr>
          <p:nvPr/>
        </p:nvSpPr>
        <p:spPr bwMode="gray">
          <a:xfrm>
            <a:off x="1241425" y="16256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6" name="Oval 16"/>
          <p:cNvSpPr>
            <a:spLocks noChangeArrowheads="1"/>
          </p:cNvSpPr>
          <p:nvPr/>
        </p:nvSpPr>
        <p:spPr bwMode="gray">
          <a:xfrm>
            <a:off x="1241425" y="1625600"/>
            <a:ext cx="1703388" cy="1687513"/>
          </a:xfrm>
          <a:prstGeom prst="ellipse">
            <a:avLst/>
          </a:prstGeom>
          <a:solidFill>
            <a:srgbClr val="DDDDDD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7" name="Oval 17"/>
          <p:cNvSpPr>
            <a:spLocks noChangeArrowheads="1"/>
          </p:cNvSpPr>
          <p:nvPr/>
        </p:nvSpPr>
        <p:spPr bwMode="gray">
          <a:xfrm>
            <a:off x="1352550" y="17351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8" name="Oval 18"/>
          <p:cNvSpPr>
            <a:spLocks noChangeArrowheads="1"/>
          </p:cNvSpPr>
          <p:nvPr/>
        </p:nvSpPr>
        <p:spPr bwMode="gray">
          <a:xfrm>
            <a:off x="1354138" y="1738313"/>
            <a:ext cx="1481137" cy="1466850"/>
          </a:xfrm>
          <a:prstGeom prst="ellipse">
            <a:avLst/>
          </a:prstGeom>
          <a:solidFill>
            <a:srgbClr val="DDDDDD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9" name="Oval 19"/>
          <p:cNvSpPr>
            <a:spLocks noChangeArrowheads="1"/>
          </p:cNvSpPr>
          <p:nvPr/>
        </p:nvSpPr>
        <p:spPr bwMode="gray">
          <a:xfrm>
            <a:off x="1427163" y="18097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47800" y="1828800"/>
            <a:ext cx="1290638" cy="1277938"/>
            <a:chOff x="4166" y="1706"/>
            <a:chExt cx="1252" cy="1252"/>
          </a:xfrm>
        </p:grpSpPr>
        <p:sp>
          <p:nvSpPr>
            <p:cNvPr id="276501" name="Oval 2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2" name="Oval 2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3" name="Oval 2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4" name="Oval 2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05" name="Oval 25"/>
          <p:cNvSpPr>
            <a:spLocks noChangeArrowheads="1"/>
          </p:cNvSpPr>
          <p:nvPr/>
        </p:nvSpPr>
        <p:spPr bwMode="gray">
          <a:xfrm>
            <a:off x="3733800" y="16002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6" name="Oval 26"/>
          <p:cNvSpPr>
            <a:spLocks noChangeArrowheads="1"/>
          </p:cNvSpPr>
          <p:nvPr/>
        </p:nvSpPr>
        <p:spPr bwMode="gray">
          <a:xfrm>
            <a:off x="3733800" y="1600200"/>
            <a:ext cx="1703388" cy="1687513"/>
          </a:xfrm>
          <a:prstGeom prst="ellipse">
            <a:avLst/>
          </a:prstGeom>
          <a:solidFill>
            <a:srgbClr val="FFFF00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7" name="Oval 27"/>
          <p:cNvSpPr>
            <a:spLocks noChangeArrowheads="1"/>
          </p:cNvSpPr>
          <p:nvPr/>
        </p:nvSpPr>
        <p:spPr bwMode="gray">
          <a:xfrm>
            <a:off x="3844925" y="1711325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08" name="Oval 28"/>
          <p:cNvSpPr>
            <a:spLocks noChangeArrowheads="1"/>
          </p:cNvSpPr>
          <p:nvPr/>
        </p:nvSpPr>
        <p:spPr bwMode="gray">
          <a:xfrm>
            <a:off x="3846513" y="1712913"/>
            <a:ext cx="1481137" cy="1466850"/>
          </a:xfrm>
          <a:prstGeom prst="ellipse">
            <a:avLst/>
          </a:prstGeom>
          <a:solidFill>
            <a:srgbClr val="FFFF99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09" name="Oval 29"/>
          <p:cNvSpPr>
            <a:spLocks noChangeArrowheads="1"/>
          </p:cNvSpPr>
          <p:nvPr/>
        </p:nvSpPr>
        <p:spPr bwMode="gray">
          <a:xfrm>
            <a:off x="3917950" y="1782763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940175" y="1798638"/>
            <a:ext cx="1290638" cy="1277937"/>
            <a:chOff x="4166" y="1706"/>
            <a:chExt cx="1252" cy="1252"/>
          </a:xfrm>
        </p:grpSpPr>
        <p:sp>
          <p:nvSpPr>
            <p:cNvPr id="27651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386513" y="1798638"/>
            <a:ext cx="1292225" cy="1277937"/>
            <a:chOff x="4166" y="1706"/>
            <a:chExt cx="1252" cy="1252"/>
          </a:xfrm>
        </p:grpSpPr>
        <p:sp>
          <p:nvSpPr>
            <p:cNvPr id="276516" name="Oval 3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7" name="Oval 3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8" name="Oval 3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19" name="Oval 3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20" name="Text Box 40"/>
          <p:cNvSpPr txBox="1">
            <a:spLocks noChangeArrowheads="1"/>
          </p:cNvSpPr>
          <p:nvPr/>
        </p:nvSpPr>
        <p:spPr bwMode="gray">
          <a:xfrm>
            <a:off x="914400" y="2286000"/>
            <a:ext cx="204172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 </a:t>
            </a: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1.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1" name="Text Box 41"/>
          <p:cNvSpPr txBox="1">
            <a:spLocks noChangeArrowheads="1"/>
          </p:cNvSpPr>
          <p:nvPr/>
        </p:nvSpPr>
        <p:spPr bwMode="gray">
          <a:xfrm>
            <a:off x="4038600" y="2271713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2.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2" name="Text Box 42"/>
          <p:cNvSpPr txBox="1">
            <a:spLocks noChangeArrowheads="1"/>
          </p:cNvSpPr>
          <p:nvPr/>
        </p:nvSpPr>
        <p:spPr bwMode="gray">
          <a:xfrm>
            <a:off x="6945313" y="22717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3" name="Rectangle 43"/>
          <p:cNvSpPr>
            <a:spLocks noChangeArrowheads="1"/>
          </p:cNvSpPr>
          <p:nvPr/>
        </p:nvSpPr>
        <p:spPr bwMode="auto">
          <a:xfrm>
            <a:off x="6324600" y="2205038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 3.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6" name="AutoShape 46"/>
          <p:cNvSpPr>
            <a:spLocks noChangeArrowheads="1"/>
          </p:cNvSpPr>
          <p:nvPr/>
        </p:nvSpPr>
        <p:spPr bwMode="auto">
          <a:xfrm>
            <a:off x="3505200" y="3657600"/>
            <a:ext cx="2133600" cy="297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b="1" i="1" dirty="0" smtClean="0">
                <a:latin typeface="Arial Black" pitchFamily="34" charset="0"/>
              </a:rPr>
              <a:t>Достатня віддаленість системи від точки рівноваги</a:t>
            </a:r>
            <a:endParaRPr lang="ru-RU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6527" name="AutoShape 47"/>
          <p:cNvSpPr>
            <a:spLocks noChangeArrowheads="1"/>
          </p:cNvSpPr>
          <p:nvPr/>
        </p:nvSpPr>
        <p:spPr bwMode="auto">
          <a:xfrm>
            <a:off x="6019800" y="3657600"/>
            <a:ext cx="1981200" cy="2971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b="1" i="1" dirty="0" err="1" smtClean="0">
                <a:latin typeface="Arial Black" pitchFamily="34" charset="0"/>
              </a:rPr>
              <a:t>Нелінійність</a:t>
            </a:r>
            <a:r>
              <a:rPr lang="uk-UA" b="1" i="1" dirty="0" smtClean="0">
                <a:latin typeface="Arial Black" pitchFamily="34" charset="0"/>
              </a:rPr>
              <a:t> системи,</a:t>
            </a:r>
          </a:p>
          <a:p>
            <a:pPr algn="ctr" eaLnBrk="0" hangingPunct="0"/>
            <a:r>
              <a:rPr lang="uk-UA" b="1" i="1" dirty="0" smtClean="0">
                <a:latin typeface="Arial Black" pitchFamily="34" charset="0"/>
              </a:rPr>
              <a:t>тобто існування не одного шляху розвитку, а  поля шляхів </a:t>
            </a:r>
            <a:endParaRPr lang="ru-RU" dirty="0" smtClean="0">
              <a:latin typeface="Arial Black" pitchFamily="34" charset="0"/>
            </a:endParaRPr>
          </a:p>
          <a:p>
            <a:pPr algn="ctr" eaLnBrk="0" hangingPunct="0"/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9" name="AutoShape 49"/>
          <p:cNvSpPr>
            <a:spLocks noChangeArrowheads="1"/>
          </p:cNvSpPr>
          <p:nvPr/>
        </p:nvSpPr>
        <p:spPr bwMode="gray">
          <a:xfrm rot="10800000" flipH="1">
            <a:off x="1905000" y="3352800"/>
            <a:ext cx="442913" cy="30638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0" name="AutoShape 50"/>
          <p:cNvSpPr>
            <a:spLocks noChangeArrowheads="1"/>
          </p:cNvSpPr>
          <p:nvPr/>
        </p:nvSpPr>
        <p:spPr bwMode="gray">
          <a:xfrm rot="10800000" flipH="1">
            <a:off x="4419600" y="3352800"/>
            <a:ext cx="442913" cy="30638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1" name="AutoShape 51"/>
          <p:cNvSpPr>
            <a:spLocks noChangeArrowheads="1"/>
          </p:cNvSpPr>
          <p:nvPr/>
        </p:nvSpPr>
        <p:spPr bwMode="gray">
          <a:xfrm rot="10800000" flipH="1">
            <a:off x="6934200" y="3352800"/>
            <a:ext cx="442913" cy="30638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72390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1. </a:t>
            </a:r>
            <a:r>
              <a:rPr lang="uk-UA" sz="44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Глобалізаційні</a:t>
            </a: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тенденції  розвитку освіти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5"/>
          <p:cNvSpPr>
            <a:spLocks noChangeArrowheads="1"/>
          </p:cNvSpPr>
          <p:nvPr/>
        </p:nvSpPr>
        <p:spPr bwMode="gray">
          <a:xfrm>
            <a:off x="4173538" y="3952875"/>
            <a:ext cx="1893887" cy="3714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gray">
          <a:xfrm>
            <a:off x="6181725" y="6105525"/>
            <a:ext cx="2747963" cy="53816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7" name="Oval 7"/>
          <p:cNvSpPr>
            <a:spLocks noChangeArrowheads="1"/>
          </p:cNvSpPr>
          <p:nvPr/>
        </p:nvSpPr>
        <p:spPr bwMode="gray">
          <a:xfrm>
            <a:off x="558800" y="4656138"/>
            <a:ext cx="2230438" cy="43656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gray">
          <a:xfrm rot="-7090968">
            <a:off x="5616575" y="4143376"/>
            <a:ext cx="930275" cy="393700"/>
          </a:xfrm>
          <a:prstGeom prst="rect">
            <a:avLst/>
          </a:prstGeom>
          <a:gradFill rotWithShape="1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gray">
          <a:xfrm rot="-743917">
            <a:off x="2438400" y="3360738"/>
            <a:ext cx="1520825" cy="184150"/>
          </a:xfrm>
          <a:prstGeom prst="rect">
            <a:avLst/>
          </a:prstGeom>
          <a:gradFill rotWithShape="1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1" y="2285827"/>
            <a:ext cx="3601898" cy="1834044"/>
            <a:chOff x="2376" y="1432"/>
            <a:chExt cx="1355" cy="108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9341" name="Oval 13"/>
            <p:cNvSpPr>
              <a:spLocks noChangeArrowheads="1"/>
            </p:cNvSpPr>
            <p:nvPr/>
          </p:nvSpPr>
          <p:spPr bwMode="gray">
            <a:xfrm>
              <a:off x="2384" y="1432"/>
              <a:ext cx="1347" cy="10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gray">
            <a:xfrm>
              <a:off x="2376" y="1559"/>
              <a:ext cx="1135" cy="8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uk-UA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ТЕЗИ СИНЕРГЕТИКИ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4282" y="2570972"/>
            <a:ext cx="3144252" cy="2502196"/>
            <a:chOff x="912" y="1601"/>
            <a:chExt cx="1315" cy="148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9351" name="Oval 23"/>
            <p:cNvSpPr>
              <a:spLocks noChangeArrowheads="1"/>
            </p:cNvSpPr>
            <p:nvPr/>
          </p:nvSpPr>
          <p:spPr bwMode="gray">
            <a:xfrm>
              <a:off x="912" y="1601"/>
              <a:ext cx="1315" cy="148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353" name="Text Box 25"/>
            <p:cNvSpPr txBox="1">
              <a:spLocks noChangeArrowheads="1"/>
            </p:cNvSpPr>
            <p:nvPr/>
          </p:nvSpPr>
          <p:spPr bwMode="gray">
            <a:xfrm>
              <a:off x="942" y="1703"/>
              <a:ext cx="1225" cy="1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uk-UA" b="1" i="1" dirty="0" smtClean="0">
                  <a:latin typeface="Arial Black" pitchFamily="34" charset="0"/>
                </a:rPr>
                <a:t>Хаос є конструктивним початком, джерелом, передумовою та основною для процесу розвитку</a:t>
              </a:r>
              <a:endParaRPr lang="ru-RU" dirty="0" smtClean="0">
                <a:latin typeface="Arial Black" pitchFamily="34" charset="0"/>
              </a:endParaRPr>
            </a:p>
            <a:p>
              <a:pPr algn="ctr" eaLnBrk="0" hangingPunct="0">
                <a:defRPr/>
              </a:pP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929464" y="4501190"/>
            <a:ext cx="3818532" cy="2215363"/>
            <a:chOff x="2884" y="2745"/>
            <a:chExt cx="1597" cy="131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9356" name="Oval 28"/>
            <p:cNvSpPr>
              <a:spLocks noChangeArrowheads="1"/>
            </p:cNvSpPr>
            <p:nvPr/>
          </p:nvSpPr>
          <p:spPr bwMode="gray">
            <a:xfrm>
              <a:off x="2914" y="2745"/>
              <a:ext cx="1567" cy="131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51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358" name="Text Box 30"/>
            <p:cNvSpPr txBox="1">
              <a:spLocks noChangeArrowheads="1"/>
            </p:cNvSpPr>
            <p:nvPr/>
          </p:nvSpPr>
          <p:spPr bwMode="gray">
            <a:xfrm>
              <a:off x="2884" y="3084"/>
              <a:ext cx="1554" cy="69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marL="342900" indent="-342900" algn="ctr">
                <a:defRPr/>
              </a:pPr>
              <a:r>
                <a:rPr lang="uk-UA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uk-UA" b="1" i="1" dirty="0" smtClean="0">
                  <a:latin typeface="Arial Black" pitchFamily="34" charset="0"/>
                </a:rPr>
                <a:t>Руйнуючи, хаос будує, а будуючи – призводить до розрухи</a:t>
              </a:r>
              <a:endParaRPr lang="ru-RU" dirty="0" smtClean="0">
                <a:latin typeface="Arial Black" pitchFamily="34" charset="0"/>
              </a:endParaRPr>
            </a:p>
            <a:p>
              <a:pPr marL="342900" indent="-342900" algn="ctr">
                <a:defRPr/>
              </a:pPr>
              <a:endPara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Із сучасної наукової картини світу випливає, що у розвитку складно організованих систем, до яких відноситься й педагогічна, існує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два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рівні еволюції.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Перший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із них характеризується усталеністю, лінійністю та передбачуваністю,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другий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навпаки, нестабільністю,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нелінійністю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непердбачуваністю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Сенс концепції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нелінійності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полягає в тому, що для самоорганізуючої системи існує не один єдиний шлях розвитку, а поле шляхів, яке містить у собі потенційний спектр структур, виникаючих у процесі зміни цієї системи.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latin typeface="Arial Black" pitchFamily="34" charset="0"/>
              </a:rPr>
              <a:t/>
            </a:r>
            <a:br>
              <a:rPr lang="uk-UA" sz="2000" i="1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/>
            </a:r>
            <a:br>
              <a:rPr lang="uk-UA" sz="2000" i="1" dirty="0" smtClean="0">
                <a:latin typeface="Arial Black" pitchFamily="34" charset="0"/>
              </a:rPr>
            </a:br>
            <a:r>
              <a:rPr lang="uk-UA" sz="2400" cap="none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ОСНОВНІ ПОНЯТТЯ ПЕДАГОГІЧНОЇ СИНЕРГЕТИКИ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en-US" sz="2000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533" name="AutoShape 48"/>
          <p:cNvSpPr>
            <a:spLocks noChangeArrowheads="1"/>
          </p:cNvSpPr>
          <p:nvPr/>
        </p:nvSpPr>
        <p:spPr bwMode="gray">
          <a:xfrm>
            <a:off x="2438400" y="4648200"/>
            <a:ext cx="6553200" cy="965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05" name="AutoShape 49"/>
          <p:cNvSpPr>
            <a:spLocks noChangeArrowheads="1"/>
          </p:cNvSpPr>
          <p:nvPr/>
        </p:nvSpPr>
        <p:spPr bwMode="gray">
          <a:xfrm>
            <a:off x="2317750" y="3810000"/>
            <a:ext cx="6673850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uk-UA" sz="1600" b="1" i="1" dirty="0" smtClean="0"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uk-UA" sz="1600" b="1" i="1" dirty="0" err="1" smtClean="0">
                <a:latin typeface="Arial Black" pitchFamily="34" charset="0"/>
              </a:rPr>
              <a:t>Атрактор</a:t>
            </a:r>
            <a:r>
              <a:rPr lang="uk-UA" sz="1600" b="1" i="1" dirty="0" smtClean="0">
                <a:latin typeface="Arial Black" pitchFamily="34" charset="0"/>
              </a:rPr>
              <a:t> </a:t>
            </a:r>
            <a:r>
              <a:rPr lang="ru-RU" sz="1600" b="1" i="1" dirty="0" smtClean="0">
                <a:latin typeface="Arial Black" pitchFamily="34" charset="0"/>
              </a:rPr>
              <a:t>–</a:t>
            </a:r>
            <a:r>
              <a:rPr lang="uk-UA" sz="1600" b="1" i="1" dirty="0" smtClean="0">
                <a:latin typeface="Arial Black" pitchFamily="34" charset="0"/>
              </a:rPr>
              <a:t> зразковий стан, до якого прагне </a:t>
            </a:r>
          </a:p>
          <a:p>
            <a:pPr algn="ctr" eaLnBrk="0" hangingPunct="0">
              <a:defRPr/>
            </a:pPr>
            <a:r>
              <a:rPr lang="uk-UA" sz="1600" b="1" i="1" dirty="0" smtClean="0">
                <a:latin typeface="Arial Black" pitchFamily="34" charset="0"/>
              </a:rPr>
              <a:t>педагогічна система або її компоненти</a:t>
            </a:r>
            <a:endParaRPr lang="ru-RU" sz="1600" dirty="0" smtClean="0">
              <a:latin typeface="Arial Black" pitchFamily="34" charset="0"/>
            </a:endParaRPr>
          </a:p>
          <a:p>
            <a:pPr algn="ctr" eaLnBrk="0" hangingPunct="0">
              <a:defRPr/>
            </a:pP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cs"/>
            </a:endParaRPr>
          </a:p>
        </p:txBody>
      </p:sp>
      <p:sp>
        <p:nvSpPr>
          <p:cNvPr id="4106" name="AutoShape 50"/>
          <p:cNvSpPr>
            <a:spLocks noChangeArrowheads="1"/>
          </p:cNvSpPr>
          <p:nvPr/>
        </p:nvSpPr>
        <p:spPr bwMode="gray">
          <a:xfrm>
            <a:off x="2438400" y="3200400"/>
            <a:ext cx="64770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1600" b="1" i="1" dirty="0" smtClean="0">
                <a:latin typeface="Arial Black" pitchFamily="34" charset="0"/>
              </a:rPr>
              <a:t>Ентропія –</a:t>
            </a:r>
            <a:r>
              <a:rPr lang="uk-UA" sz="1600" b="1" dirty="0" smtClean="0">
                <a:latin typeface="Arial Black" pitchFamily="34" charset="0"/>
              </a:rPr>
              <a:t> </a:t>
            </a:r>
            <a:r>
              <a:rPr lang="uk-UA" sz="1600" b="1" i="1" dirty="0" smtClean="0">
                <a:latin typeface="Arial Black" pitchFamily="34" charset="0"/>
              </a:rPr>
              <a:t>міра хаосу педагогічної системи</a:t>
            </a:r>
            <a:r>
              <a:rPr lang="uk-UA" sz="1600" dirty="0" smtClean="0">
                <a:latin typeface="Arial Black" pitchFamily="34" charset="0"/>
              </a:rPr>
              <a:t> </a:t>
            </a:r>
            <a:endParaRPr lang="ru-RU" sz="1600" dirty="0" smtClean="0">
              <a:latin typeface="Arial Black" pitchFamily="34" charset="0"/>
            </a:endParaRPr>
          </a:p>
          <a:p>
            <a:pPr algn="ctr" eaLnBrk="0" hangingPunct="0">
              <a:defRPr/>
            </a:pPr>
            <a:endParaRPr lang="en-US" sz="1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107" name="AutoShape 51"/>
          <p:cNvSpPr>
            <a:spLocks noChangeArrowheads="1"/>
          </p:cNvSpPr>
          <p:nvPr/>
        </p:nvSpPr>
        <p:spPr bwMode="gray">
          <a:xfrm>
            <a:off x="2286000" y="1981200"/>
            <a:ext cx="6705600" cy="9906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uk-UA" sz="1600" b="1" i="1" dirty="0" smtClean="0"/>
          </a:p>
          <a:p>
            <a:pPr algn="ctr" eaLnBrk="0" hangingPunct="0">
              <a:defRPr/>
            </a:pPr>
            <a:r>
              <a:rPr lang="uk-UA" sz="1600" b="1" i="1" dirty="0" smtClean="0">
                <a:latin typeface="Arial Black" pitchFamily="34" charset="0"/>
              </a:rPr>
              <a:t>Порядок – це стан педагогічної системи, </a:t>
            </a:r>
          </a:p>
          <a:p>
            <a:pPr algn="ctr" eaLnBrk="0" hangingPunct="0">
              <a:defRPr/>
            </a:pPr>
            <a:r>
              <a:rPr lang="uk-UA" sz="1600" b="1" i="1" dirty="0" smtClean="0">
                <a:latin typeface="Arial Black" pitchFamily="34" charset="0"/>
              </a:rPr>
              <a:t>що має сталі зв’язки між її  компонентами </a:t>
            </a:r>
          </a:p>
          <a:p>
            <a:pPr algn="ctr" eaLnBrk="0" hangingPunct="0">
              <a:defRPr/>
            </a:pPr>
            <a:r>
              <a:rPr lang="uk-UA" sz="1600" b="1" i="1" dirty="0" smtClean="0">
                <a:latin typeface="Arial Black" pitchFamily="34" charset="0"/>
              </a:rPr>
              <a:t>та зовнішніми системами</a:t>
            </a:r>
            <a:endParaRPr lang="ru-RU" sz="1600" dirty="0" smtClean="0">
              <a:latin typeface="Arial Black" pitchFamily="34" charset="0"/>
            </a:endParaRPr>
          </a:p>
          <a:p>
            <a:pPr algn="ctr" eaLnBrk="0" hangingPunct="0">
              <a:defRPr/>
            </a:pP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676400" y="2286000"/>
            <a:ext cx="381000" cy="381000"/>
            <a:chOff x="2078" y="1680"/>
            <a:chExt cx="1615" cy="1615"/>
          </a:xfrm>
        </p:grpSpPr>
        <p:sp>
          <p:nvSpPr>
            <p:cNvPr id="22579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0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82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84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981200" y="3124200"/>
            <a:ext cx="381000" cy="381000"/>
            <a:chOff x="2078" y="1680"/>
            <a:chExt cx="1615" cy="1615"/>
          </a:xfrm>
        </p:grpSpPr>
        <p:sp>
          <p:nvSpPr>
            <p:cNvPr id="22573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4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6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8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905000" y="3962400"/>
            <a:ext cx="381000" cy="381000"/>
            <a:chOff x="2078" y="1680"/>
            <a:chExt cx="1615" cy="1615"/>
          </a:xfrm>
        </p:grpSpPr>
        <p:sp>
          <p:nvSpPr>
            <p:cNvPr id="2256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752600" y="4724400"/>
            <a:ext cx="355600" cy="381000"/>
            <a:chOff x="2078" y="1680"/>
            <a:chExt cx="1615" cy="1615"/>
          </a:xfrm>
        </p:grpSpPr>
        <p:sp>
          <p:nvSpPr>
            <p:cNvPr id="2256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64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66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066800" y="5486400"/>
            <a:ext cx="381000" cy="381000"/>
            <a:chOff x="2078" y="1680"/>
            <a:chExt cx="1615" cy="1615"/>
          </a:xfrm>
        </p:grpSpPr>
        <p:sp>
          <p:nvSpPr>
            <p:cNvPr id="2255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5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" name="Oval 6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accent6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1357290" y="5857892"/>
            <a:ext cx="7634310" cy="100010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uk-UA" sz="1600" b="1" i="1" dirty="0" smtClean="0"/>
          </a:p>
          <a:p>
            <a:pPr algn="ctr" eaLnBrk="0" hangingPunct="0">
              <a:defRPr/>
            </a:pPr>
            <a:endParaRPr lang="uk-UA" sz="1600" b="1" i="1" dirty="0" smtClean="0"/>
          </a:p>
          <a:p>
            <a:pPr algn="ctr" eaLnBrk="0" hangingPunct="0">
              <a:defRPr/>
            </a:pPr>
            <a:r>
              <a:rPr lang="uk-UA" sz="1600" b="1" i="1" dirty="0" smtClean="0"/>
              <a:t>Флуктація –</a:t>
            </a:r>
            <a:r>
              <a:rPr lang="uk-UA" sz="1600" b="1" dirty="0" smtClean="0"/>
              <a:t> </a:t>
            </a:r>
            <a:r>
              <a:rPr lang="uk-UA" sz="1600" b="1" i="1" dirty="0" smtClean="0"/>
              <a:t>це відхилення педагогічної системи або </a:t>
            </a:r>
          </a:p>
          <a:p>
            <a:pPr algn="ctr" eaLnBrk="0" hangingPunct="0">
              <a:defRPr/>
            </a:pPr>
            <a:r>
              <a:rPr lang="uk-UA" sz="1600" b="1" i="1" dirty="0" smtClean="0"/>
              <a:t>її компонентів від стійкого стану в результаті </a:t>
            </a:r>
          </a:p>
          <a:p>
            <a:pPr algn="ctr" eaLnBrk="0" hangingPunct="0">
              <a:defRPr/>
            </a:pPr>
            <a:r>
              <a:rPr lang="uk-UA" sz="1600" b="1" i="1" dirty="0" smtClean="0"/>
              <a:t>зовнішніх або внутрішніх впливів</a:t>
            </a:r>
            <a:endParaRPr lang="ru-RU" sz="1600" dirty="0" smtClean="0"/>
          </a:p>
          <a:p>
            <a:pPr algn="ctr" eaLnBrk="0" hangingPunct="0">
              <a:defRPr/>
            </a:pP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cs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714375" y="1428750"/>
            <a:ext cx="381000" cy="381000"/>
            <a:chOff x="2078" y="1680"/>
            <a:chExt cx="1615" cy="1615"/>
          </a:xfrm>
        </p:grpSpPr>
        <p:sp>
          <p:nvSpPr>
            <p:cNvPr id="2254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5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3" name="AutoShape 52"/>
          <p:cNvSpPr>
            <a:spLocks noChangeArrowheads="1"/>
          </p:cNvSpPr>
          <p:nvPr/>
        </p:nvSpPr>
        <p:spPr bwMode="gray">
          <a:xfrm>
            <a:off x="1066800" y="914400"/>
            <a:ext cx="7924800" cy="919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4600" y="4648201"/>
            <a:ext cx="611982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1600" b="1" i="1" dirty="0" smtClean="0">
                <a:latin typeface="Arial Black" pitchFamily="34" charset="0"/>
              </a:rPr>
              <a:t>Точка біфуркації – така  точка, у якій педагогічна система або її окремі компоненти знаходяться у стані вибору подальших шляхів розвитку</a:t>
            </a:r>
            <a:endParaRPr lang="ru-RU" sz="1600" dirty="0" smtClean="0">
              <a:latin typeface="Arial Black" pitchFamily="34" charset="0"/>
            </a:endParaRPr>
          </a:p>
          <a:p>
            <a:pPr algn="ctr" eaLnBrk="0" hangingPunct="0">
              <a:defRPr/>
            </a:pP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990600"/>
            <a:ext cx="6934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uk-UA" sz="1600" b="1" i="1" dirty="0" smtClean="0">
                <a:latin typeface="Arial Black" pitchFamily="34" charset="0"/>
              </a:rPr>
              <a:t>Хаос </a:t>
            </a:r>
            <a:r>
              <a:rPr lang="ru-RU" sz="1600" b="1" i="1" dirty="0" smtClean="0">
                <a:latin typeface="Arial Black" pitchFamily="34" charset="0"/>
              </a:rPr>
              <a:t>–</a:t>
            </a:r>
            <a:r>
              <a:rPr lang="uk-UA" sz="1600" b="1" i="1" dirty="0" smtClean="0">
                <a:latin typeface="Arial Black" pitchFamily="34" charset="0"/>
              </a:rPr>
              <a:t> це такий стан педагогічної системи, у якому відсутні зв’язки між нею та іншими системами, а також між її окремими компонентами</a:t>
            </a:r>
            <a:endParaRPr lang="ru-RU" sz="16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8496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основні складові використання ідей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синергетики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в освіті (за В. Ігнатовою 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7239000" cy="401733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дидактичні аспекти адаптації ідей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синергетики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у навчання; 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використання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синергетики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у моделюванні і прогнозуванні розвитку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особистоті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застосування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синергетики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в управлінні навчально-виховним процесом.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err="1" smtClean="0">
                <a:latin typeface="Monotype Corsiva" pitchFamily="66" charset="0"/>
              </a:rPr>
              <a:t>Синергетична</a:t>
            </a:r>
            <a:r>
              <a:rPr lang="uk-UA" sz="2800" b="1" dirty="0" smtClean="0">
                <a:latin typeface="Monotype Corsiva" pitchFamily="66" charset="0"/>
              </a:rPr>
              <a:t> парадигма сучасної педагогіки спирається на загальнонаукову тенденцію використання </a:t>
            </a:r>
            <a:r>
              <a:rPr lang="uk-UA" sz="2800" b="1" dirty="0" err="1" smtClean="0">
                <a:latin typeface="Monotype Corsiva" pitchFamily="66" charset="0"/>
              </a:rPr>
              <a:t>синергетики</a:t>
            </a:r>
            <a:r>
              <a:rPr lang="uk-UA" sz="2800" b="1" dirty="0" smtClean="0">
                <a:latin typeface="Monotype Corsiva" pitchFamily="66" charset="0"/>
              </a:rPr>
              <a:t> як методології в розвитку різних галузей наукового знання, оскільки поєднує два найбільш актуальних підходи – холізм і системність.</a:t>
            </a:r>
            <a:endParaRPr lang="ru-RU" sz="28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методологічні орієнтири , у розв’язанні проблеми розвитку креативності особистості за умови застосування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синергетичного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підходу (за Л.Ткаченко 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322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ставлення до особистості як до відкритої системи, в якій постійно відбувається обмін інформацією, яка підвладна різноманітним впливам оточуючого середовища, у якій постійно змінюють один одного стани </a:t>
            </a:r>
            <a:r>
              <a:rPr lang="uk-UA" dirty="0" err="1" smtClean="0"/>
              <a:t>нерівноважності</a:t>
            </a:r>
            <a:r>
              <a:rPr lang="uk-UA" dirty="0" smtClean="0"/>
              <a:t> й спокою, що сприяє її розвиткові;</a:t>
            </a:r>
            <a:endParaRPr lang="ru-RU" dirty="0" smtClean="0"/>
          </a:p>
          <a:p>
            <a:pPr lvl="0"/>
            <a:r>
              <a:rPr lang="uk-UA" dirty="0" smtClean="0"/>
              <a:t>врахування того, що особистість є системою, яка постійно змінюється, і розвиток її в принципі не обмежений;</a:t>
            </a:r>
            <a:endParaRPr lang="ru-RU" dirty="0" smtClean="0"/>
          </a:p>
          <a:p>
            <a:pPr lvl="0"/>
            <a:r>
              <a:rPr lang="uk-UA" dirty="0" smtClean="0"/>
              <a:t>саморозвиток, базуючись на креативності, виступає чинником </a:t>
            </a:r>
            <a:r>
              <a:rPr lang="uk-UA" dirty="0" err="1" smtClean="0"/>
              <a:t>самотворчості</a:t>
            </a:r>
            <a:r>
              <a:rPr lang="uk-UA" dirty="0" smtClean="0"/>
              <a:t> особистості;</a:t>
            </a:r>
            <a:endParaRPr lang="ru-RU" dirty="0" smtClean="0"/>
          </a:p>
          <a:p>
            <a:pPr lvl="0"/>
            <a:r>
              <a:rPr lang="uk-UA" dirty="0" smtClean="0"/>
              <a:t>виховний вплив на особистість має відбуватися в суб’єкт-суб’єктній  педагогічній взаємодії, в якій розвиваються обидва суб’єкти, за допомогою м’якого управління (урахування флуктуацій і можливості </a:t>
            </a:r>
            <a:r>
              <a:rPr lang="uk-UA" dirty="0" err="1" smtClean="0"/>
              <a:t>надмалого</a:t>
            </a:r>
            <a:r>
              <a:rPr lang="uk-UA" dirty="0" smtClean="0"/>
              <a:t> впливу);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Arial" pitchFamily="34" charset="0"/>
                <a:cs typeface="Arial" pitchFamily="34" charset="0"/>
              </a:rPr>
              <a:t>методологічні орієнтири , у розв’язанні проблеми розвитку креативності особистості за умови застосування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синергетичного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підходу (за Л.Ткаченко 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 smtClean="0"/>
              <a:t>педагогічний вплив має бути орієнтований на внутрішні потреби і властивості суб’єкта розвитку, а отже має спонукати до креативних рішень</a:t>
            </a:r>
            <a:endParaRPr lang="ru-RU" dirty="0" smtClean="0"/>
          </a:p>
          <a:p>
            <a:r>
              <a:rPr lang="uk-UA" dirty="0" smtClean="0"/>
              <a:t>відповідно до здібностей та обдарувань особистості;</a:t>
            </a:r>
            <a:endParaRPr lang="ru-RU" dirty="0" smtClean="0"/>
          </a:p>
          <a:p>
            <a:pPr lvl="0"/>
            <a:r>
              <a:rPr lang="uk-UA" dirty="0" smtClean="0"/>
              <a:t>рушійною силою розвитку особистості є її духовність. Основа духовності – моральність – є тим </a:t>
            </a:r>
            <a:r>
              <a:rPr lang="uk-UA" dirty="0" err="1" smtClean="0"/>
              <a:t>атрактором</a:t>
            </a:r>
            <a:r>
              <a:rPr lang="uk-UA" dirty="0" smtClean="0"/>
              <a:t>, який спрямовує (притягує, визначає, змінює) розвиток креативності особистості, і в точках біфуркації скеровує в русло гуманістичних цінностей.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52150" y="228600"/>
            <a:ext cx="7315450" cy="5791200"/>
            <a:chOff x="1992" y="1392"/>
            <a:chExt cx="2019" cy="1512"/>
          </a:xfrm>
        </p:grpSpPr>
        <p:sp>
          <p:nvSpPr>
            <p:cNvPr id="264205" name="AutoShape 13"/>
            <p:cNvSpPr>
              <a:spLocks noChangeArrowheads="1"/>
            </p:cNvSpPr>
            <p:nvPr/>
          </p:nvSpPr>
          <p:spPr bwMode="gray">
            <a:xfrm rot="5400000" flipH="1">
              <a:off x="3485" y="2022"/>
              <a:ext cx="289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4207" name="Oval 15"/>
            <p:cNvSpPr>
              <a:spLocks noChangeArrowheads="1"/>
            </p:cNvSpPr>
            <p:nvPr/>
          </p:nvSpPr>
          <p:spPr bwMode="gray">
            <a:xfrm>
              <a:off x="1992" y="1392"/>
              <a:ext cx="2019" cy="1512"/>
            </a:xfrm>
            <a:prstGeom prst="ellipse">
              <a:avLst/>
            </a:prstGeom>
            <a:solidFill>
              <a:srgbClr val="C0C0C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8" name="Oval 16"/>
            <p:cNvSpPr>
              <a:spLocks noChangeArrowheads="1"/>
            </p:cNvSpPr>
            <p:nvPr/>
          </p:nvSpPr>
          <p:spPr bwMode="gray">
            <a:xfrm>
              <a:off x="2166" y="1477"/>
              <a:ext cx="1298" cy="13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9" name="Oval 17"/>
            <p:cNvSpPr>
              <a:spLocks noChangeArrowheads="1"/>
            </p:cNvSpPr>
            <p:nvPr/>
          </p:nvSpPr>
          <p:spPr bwMode="gray">
            <a:xfrm>
              <a:off x="2243" y="1557"/>
              <a:ext cx="1144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1" name="Oval 19"/>
            <p:cNvSpPr>
              <a:spLocks noChangeArrowheads="1"/>
            </p:cNvSpPr>
            <p:nvPr/>
          </p:nvSpPr>
          <p:spPr bwMode="gray">
            <a:xfrm>
              <a:off x="2184" y="1644"/>
              <a:ext cx="994" cy="10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2" name="Oval 20"/>
            <p:cNvSpPr>
              <a:spLocks noChangeArrowheads="1"/>
            </p:cNvSpPr>
            <p:nvPr/>
          </p:nvSpPr>
          <p:spPr bwMode="gray">
            <a:xfrm>
              <a:off x="2425" y="1644"/>
              <a:ext cx="994" cy="1028"/>
            </a:xfrm>
            <a:prstGeom prst="ellipse">
              <a:avLst/>
            </a:prstGeom>
            <a:solidFill>
              <a:srgbClr val="FFFF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066800" y="1143000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 smtClean="0">
                <a:latin typeface="Monotype Corsiva" pitchFamily="66" charset="0"/>
              </a:rPr>
              <a:t>Застосовування методики «м’якого управління», коли мала флуктуація (відхилення, коливання) може змінити стан всієї системи – це принципова позиція </a:t>
            </a:r>
            <a:r>
              <a:rPr lang="uk-UA" sz="3200" b="1" dirty="0" err="1" smtClean="0">
                <a:latin typeface="Monotype Corsiva" pitchFamily="66" charset="0"/>
              </a:rPr>
              <a:t>синергетичної</a:t>
            </a:r>
            <a:r>
              <a:rPr lang="uk-UA" sz="3200" b="1" dirty="0" smtClean="0">
                <a:latin typeface="Monotype Corsiva" pitchFamily="66" charset="0"/>
              </a:rPr>
              <a:t> парадигми в педагогіці, на якій формується інноваційна освіта!</a:t>
            </a:r>
            <a:endParaRPr lang="ru-RU" sz="3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ЛІТЕРАТУРА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</a:t>
            </a:r>
            <a:r>
              <a:rPr lang="ru-RU" dirty="0" err="1" smtClean="0"/>
              <a:t>аконада</a:t>
            </a:r>
            <a:r>
              <a:rPr lang="uk-UA" dirty="0" err="1" smtClean="0"/>
              <a:t>вство</a:t>
            </a:r>
            <a:r>
              <a:rPr lang="ru-RU" dirty="0" smtClean="0"/>
              <a:t> </a:t>
            </a:r>
            <a:r>
              <a:rPr lang="ru-RU" dirty="0" err="1" smtClean="0"/>
              <a:t>Укра</a:t>
            </a:r>
            <a:r>
              <a:rPr lang="uk-UA" dirty="0" smtClean="0"/>
              <a:t>ї</a:t>
            </a:r>
            <a:r>
              <a:rPr lang="ru-RU" dirty="0" err="1" smtClean="0"/>
              <a:t>н</a:t>
            </a:r>
            <a:r>
              <a:rPr lang="uk-UA" dirty="0" smtClean="0"/>
              <a:t>и у сфері інноваційної діяльності: Зб. законодавчих актів. За станом на 1 березня 2005р. / </a:t>
            </a:r>
            <a:r>
              <a:rPr lang="uk-UA" dirty="0" err="1" smtClean="0"/>
              <a:t>Упоряд</a:t>
            </a:r>
            <a:r>
              <a:rPr lang="uk-UA" dirty="0" smtClean="0"/>
              <a:t>. Г.О.Андрощук, М.В.Гаман. – К., 2005.</a:t>
            </a:r>
            <a:endParaRPr lang="ru-RU" dirty="0" smtClean="0"/>
          </a:p>
          <a:p>
            <a:r>
              <a:rPr lang="uk-UA" dirty="0" err="1" smtClean="0"/>
              <a:t>Дичківська</a:t>
            </a:r>
            <a:r>
              <a:rPr lang="uk-UA" dirty="0" smtClean="0"/>
              <a:t> І.М. Інноваційні педагогічні технології. – К., 2004.</a:t>
            </a:r>
          </a:p>
          <a:p>
            <a:pPr lvl="0"/>
            <a:r>
              <a:rPr lang="ru-RU" dirty="0" err="1" smtClean="0"/>
              <a:t>Освіта</a:t>
            </a:r>
            <a:r>
              <a:rPr lang="ru-RU" dirty="0" smtClean="0"/>
              <a:t> та наука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глобальних</a:t>
            </a:r>
            <a:r>
              <a:rPr lang="ru-RU" dirty="0" smtClean="0"/>
              <a:t> </a:t>
            </a:r>
            <a:r>
              <a:rPr lang="ru-RU" dirty="0" err="1" smtClean="0"/>
              <a:t>викликів</a:t>
            </a:r>
            <a:r>
              <a:rPr lang="ru-RU" dirty="0" smtClean="0"/>
              <a:t> / </a:t>
            </a:r>
            <a:r>
              <a:rPr lang="ru-RU" dirty="0" err="1" smtClean="0"/>
              <a:t>Матеріали</a:t>
            </a:r>
            <a:r>
              <a:rPr lang="ru-RU" dirty="0" smtClean="0"/>
              <a:t> ІV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науково-практичної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 10-12 </a:t>
            </a:r>
            <a:r>
              <a:rPr lang="ru-RU" dirty="0" err="1" smtClean="0"/>
              <a:t>червня</a:t>
            </a:r>
            <a:r>
              <a:rPr lang="ru-RU" dirty="0" smtClean="0"/>
              <a:t> 2011 р.,– Судак: </a:t>
            </a:r>
            <a:r>
              <a:rPr lang="ru-RU" dirty="0" err="1" smtClean="0"/>
              <a:t>ВіТроПринт</a:t>
            </a:r>
            <a:r>
              <a:rPr lang="ru-RU" dirty="0" smtClean="0"/>
              <a:t>, 2011. – 224 с.</a:t>
            </a:r>
          </a:p>
          <a:p>
            <a:r>
              <a:rPr lang="ru-RU" dirty="0" err="1" smtClean="0"/>
              <a:t>Юсуфбекова</a:t>
            </a:r>
            <a:r>
              <a:rPr lang="ru-RU" dirty="0" smtClean="0"/>
              <a:t> Н.Р. Общие основы педагогической </a:t>
            </a:r>
            <a:r>
              <a:rPr lang="ru-RU" dirty="0" err="1" smtClean="0"/>
              <a:t>инноватики</a:t>
            </a:r>
            <a:r>
              <a:rPr lang="ru-RU" dirty="0" smtClean="0"/>
              <a:t>. –</a:t>
            </a:r>
            <a:r>
              <a:rPr lang="uk-UA" dirty="0" smtClean="0"/>
              <a:t> </a:t>
            </a:r>
            <a:r>
              <a:rPr lang="ru-RU" dirty="0" smtClean="0"/>
              <a:t>М., 1991.</a:t>
            </a:r>
          </a:p>
          <a:p>
            <a:r>
              <a:rPr lang="uk-UA" dirty="0" smtClean="0"/>
              <a:t>Паламарчук В.Ф. Першооснови педагогічної </a:t>
            </a:r>
            <a:r>
              <a:rPr lang="uk-UA" dirty="0" err="1" smtClean="0"/>
              <a:t>інноватики</a:t>
            </a:r>
            <a:r>
              <a:rPr lang="uk-UA" dirty="0" smtClean="0"/>
              <a:t>. – К., 2005.</a:t>
            </a:r>
            <a:endParaRPr lang="ru-RU" dirty="0" smtClean="0"/>
          </a:p>
          <a:p>
            <a:r>
              <a:rPr lang="ru-RU" dirty="0" smtClean="0"/>
              <a:t>Хуторской А.В. Дидактическая эвристика. Теория и технология </a:t>
            </a:r>
            <a:r>
              <a:rPr lang="ru-RU" dirty="0" err="1" smtClean="0"/>
              <a:t>креативного</a:t>
            </a:r>
            <a:r>
              <a:rPr lang="ru-RU" dirty="0" smtClean="0"/>
              <a:t> обучения. – М., 2003.</a:t>
            </a:r>
          </a:p>
          <a:p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інновації</a:t>
            </a:r>
            <a:r>
              <a:rPr lang="ru-RU" dirty="0" smtClean="0"/>
              <a:t> у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закладах </a:t>
            </a:r>
            <a:r>
              <a:rPr lang="ru-RU" dirty="0" err="1" smtClean="0"/>
              <a:t>України</a:t>
            </a:r>
            <a:r>
              <a:rPr lang="ru-RU" dirty="0" smtClean="0"/>
              <a:t>: Каталог /</a:t>
            </a:r>
            <a:r>
              <a:rPr lang="ru-RU" dirty="0" err="1" smtClean="0"/>
              <a:t>Відп</a:t>
            </a:r>
            <a:r>
              <a:rPr lang="ru-RU" dirty="0" smtClean="0"/>
              <a:t>. ред.  </a:t>
            </a:r>
            <a:r>
              <a:rPr lang="ru-RU" dirty="0" err="1" smtClean="0"/>
              <a:t>К.Левківський</a:t>
            </a:r>
            <a:r>
              <a:rPr lang="ru-RU" dirty="0" smtClean="0"/>
              <a:t>. – К., 2001.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ЛІТЕРАТУРА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 hangingPunct="0"/>
            <a:r>
              <a:rPr lang="uk-UA" dirty="0" smtClean="0"/>
              <a:t>Штефан Л. В. Педагогічна система в </a:t>
            </a:r>
            <a:r>
              <a:rPr lang="uk-UA" dirty="0" err="1" smtClean="0"/>
              <a:t>синергетичних</a:t>
            </a:r>
            <a:r>
              <a:rPr lang="uk-UA" dirty="0" smtClean="0"/>
              <a:t> вимірах  / Л. В. Штефан // Педагогіка формування творчої особистості у вищій і загальноосвітній школах: [зб. наук. праць]. – Запоріжжя : Класичний </a:t>
            </a:r>
            <a:r>
              <a:rPr lang="uk-UA" dirty="0" err="1" smtClean="0"/>
              <a:t>приватий</a:t>
            </a:r>
            <a:r>
              <a:rPr lang="uk-UA" dirty="0" smtClean="0"/>
              <a:t> університет, 2010. – Вип. 6 (59). – С. 403 – 410.</a:t>
            </a:r>
            <a:endParaRPr lang="ru-RU" dirty="0" smtClean="0"/>
          </a:p>
          <a:p>
            <a:pPr lvl="0"/>
            <a:r>
              <a:rPr lang="uk-UA" dirty="0" smtClean="0"/>
              <a:t>Штефан Л. В. Глобалізація як одна з умов інтенсифікації інноваційних процесів в освіті / Л. В. Штефан // Проблеми інженерно-педагогічної освіти : [зб. наук. праць]. – Х. : </a:t>
            </a:r>
            <a:r>
              <a:rPr lang="uk-UA" dirty="0" err="1" smtClean="0"/>
              <a:t>ФОП</a:t>
            </a:r>
            <a:r>
              <a:rPr lang="uk-UA" dirty="0" smtClean="0"/>
              <a:t> Савченко С.А., 2009. – Вип. 24/25. – С. 49 – 55.</a:t>
            </a:r>
            <a:endParaRPr lang="ru-RU" dirty="0" smtClean="0"/>
          </a:p>
          <a:p>
            <a:pPr lvl="0"/>
            <a:r>
              <a:rPr lang="uk-UA" dirty="0" err="1" smtClean="0"/>
              <a:t>Цикин</a:t>
            </a:r>
            <a:r>
              <a:rPr lang="uk-UA" dirty="0" smtClean="0"/>
              <a:t> В.А. </a:t>
            </a:r>
            <a:r>
              <a:rPr lang="uk-UA" dirty="0" err="1" smtClean="0"/>
              <a:t>Синергетика</a:t>
            </a:r>
            <a:r>
              <a:rPr lang="uk-UA" dirty="0" smtClean="0"/>
              <a:t> и </a:t>
            </a:r>
            <a:r>
              <a:rPr lang="uk-UA" dirty="0" err="1" smtClean="0"/>
              <a:t>образование</a:t>
            </a:r>
            <a:r>
              <a:rPr lang="uk-UA" dirty="0" smtClean="0"/>
              <a:t>: </a:t>
            </a:r>
            <a:r>
              <a:rPr lang="uk-UA" dirty="0" err="1" smtClean="0"/>
              <a:t>новые</a:t>
            </a:r>
            <a:r>
              <a:rPr lang="uk-UA" dirty="0" smtClean="0"/>
              <a:t> </a:t>
            </a:r>
            <a:r>
              <a:rPr lang="uk-UA" dirty="0" err="1" smtClean="0"/>
              <a:t>подходы</a:t>
            </a:r>
            <a:r>
              <a:rPr lang="uk-UA" dirty="0" smtClean="0"/>
              <a:t>: </a:t>
            </a:r>
            <a:r>
              <a:rPr lang="uk-UA" dirty="0" err="1" smtClean="0"/>
              <a:t>монография</a:t>
            </a:r>
            <a:r>
              <a:rPr lang="uk-UA" dirty="0" smtClean="0"/>
              <a:t> / В.А.</a:t>
            </a:r>
            <a:r>
              <a:rPr lang="uk-UA" dirty="0" err="1" smtClean="0"/>
              <a:t>Цикин</a:t>
            </a:r>
            <a:r>
              <a:rPr lang="uk-UA" dirty="0" smtClean="0"/>
              <a:t>, А.В. </a:t>
            </a:r>
            <a:r>
              <a:rPr lang="uk-UA" dirty="0" err="1" smtClean="0"/>
              <a:t>Брижатый</a:t>
            </a:r>
            <a:r>
              <a:rPr lang="uk-UA" dirty="0" smtClean="0"/>
              <a:t>. – </a:t>
            </a:r>
            <a:r>
              <a:rPr lang="uk-UA" dirty="0" err="1" smtClean="0"/>
              <a:t>Сумы</a:t>
            </a:r>
            <a:r>
              <a:rPr lang="uk-UA" dirty="0" smtClean="0"/>
              <a:t>: </a:t>
            </a:r>
            <a:r>
              <a:rPr lang="uk-UA" dirty="0" err="1" smtClean="0"/>
              <a:t>СумДПУ</a:t>
            </a:r>
            <a:r>
              <a:rPr lang="uk-UA" dirty="0" smtClean="0"/>
              <a:t>, 2005. – 276с.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228600"/>
            <a:ext cx="3962233" cy="4648199"/>
            <a:chOff x="1896" y="1392"/>
            <a:chExt cx="2500" cy="1512"/>
          </a:xfrm>
        </p:grpSpPr>
        <p:sp>
          <p:nvSpPr>
            <p:cNvPr id="264205" name="AutoShape 13"/>
            <p:cNvSpPr>
              <a:spLocks noChangeArrowheads="1"/>
            </p:cNvSpPr>
            <p:nvPr/>
          </p:nvSpPr>
          <p:spPr bwMode="gray">
            <a:xfrm rot="5400000" flipH="1">
              <a:off x="3485" y="2022"/>
              <a:ext cx="289" cy="18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4207" name="Oval 15"/>
            <p:cNvSpPr>
              <a:spLocks noChangeArrowheads="1"/>
            </p:cNvSpPr>
            <p:nvPr/>
          </p:nvSpPr>
          <p:spPr bwMode="gray">
            <a:xfrm>
              <a:off x="1992" y="1392"/>
              <a:ext cx="2019" cy="1512"/>
            </a:xfrm>
            <a:prstGeom prst="ellipse">
              <a:avLst/>
            </a:prstGeom>
            <a:solidFill>
              <a:srgbClr val="C0C0C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8" name="Oval 16"/>
            <p:cNvSpPr>
              <a:spLocks noChangeArrowheads="1"/>
            </p:cNvSpPr>
            <p:nvPr/>
          </p:nvSpPr>
          <p:spPr bwMode="gray">
            <a:xfrm>
              <a:off x="2166" y="1477"/>
              <a:ext cx="1298" cy="13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209" name="Oval 17"/>
            <p:cNvSpPr>
              <a:spLocks noChangeArrowheads="1"/>
            </p:cNvSpPr>
            <p:nvPr/>
          </p:nvSpPr>
          <p:spPr bwMode="gray">
            <a:xfrm>
              <a:off x="2243" y="1557"/>
              <a:ext cx="1144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0" name="Oval 18"/>
            <p:cNvSpPr>
              <a:spLocks noChangeArrowheads="1"/>
            </p:cNvSpPr>
            <p:nvPr/>
          </p:nvSpPr>
          <p:spPr bwMode="gray">
            <a:xfrm>
              <a:off x="2184" y="1968"/>
              <a:ext cx="2212" cy="169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4211" name="Oval 19"/>
            <p:cNvSpPr>
              <a:spLocks noChangeArrowheads="1"/>
            </p:cNvSpPr>
            <p:nvPr/>
          </p:nvSpPr>
          <p:spPr bwMode="gray">
            <a:xfrm>
              <a:off x="2184" y="1644"/>
              <a:ext cx="994" cy="10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2" name="Oval 20"/>
            <p:cNvSpPr>
              <a:spLocks noChangeArrowheads="1"/>
            </p:cNvSpPr>
            <p:nvPr/>
          </p:nvSpPr>
          <p:spPr bwMode="gray">
            <a:xfrm>
              <a:off x="2425" y="1644"/>
              <a:ext cx="994" cy="1028"/>
            </a:xfrm>
            <a:prstGeom prst="ellipse">
              <a:avLst/>
            </a:prstGeom>
            <a:solidFill>
              <a:srgbClr val="FFFF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4219" name="Text Box 27"/>
            <p:cNvSpPr txBox="1">
              <a:spLocks noChangeArrowheads="1"/>
            </p:cNvSpPr>
            <p:nvPr/>
          </p:nvSpPr>
          <p:spPr bwMode="gray">
            <a:xfrm>
              <a:off x="1896" y="1966"/>
              <a:ext cx="2212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800" b="1" dirty="0" smtClean="0">
                  <a:solidFill>
                    <a:srgbClr val="CC3300"/>
                  </a:solidFill>
                  <a:latin typeface="Arial Black" pitchFamily="34" charset="0"/>
                  <a:cs typeface="Arial" pitchFamily="34" charset="0"/>
                </a:rPr>
                <a:t>Глобалізація</a:t>
              </a:r>
            </a:p>
            <a:p>
              <a:pPr algn="ctr" eaLnBrk="0" hangingPunct="0"/>
              <a:endParaRPr lang="uk-UA" sz="2800" b="1" dirty="0" smtClean="0">
                <a:solidFill>
                  <a:srgbClr val="CC3300"/>
                </a:solidFill>
                <a:latin typeface="Arial Black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uk-UA" b="1" dirty="0" smtClean="0">
                  <a:latin typeface="Arial Black" pitchFamily="34" charset="0"/>
                </a:rPr>
                <a:t>(</a:t>
              </a:r>
              <a:r>
                <a:rPr lang="uk-UA" b="1" i="1" dirty="0" smtClean="0">
                  <a:latin typeface="Arial Black" pitchFamily="34" charset="0"/>
                </a:rPr>
                <a:t>від </a:t>
              </a:r>
              <a:r>
                <a:rPr lang="uk-UA" b="1" i="1" dirty="0" err="1" smtClean="0">
                  <a:latin typeface="Arial Black" pitchFamily="34" charset="0"/>
                </a:rPr>
                <a:t>франц</a:t>
              </a:r>
              <a:r>
                <a:rPr lang="uk-UA" b="1" i="1" dirty="0" smtClean="0">
                  <a:latin typeface="Arial Black" pitchFamily="34" charset="0"/>
                </a:rPr>
                <a:t>. «</a:t>
              </a:r>
              <a:r>
                <a:rPr lang="en-US" b="1" i="1" dirty="0" smtClean="0">
                  <a:latin typeface="Arial Black" pitchFamily="34" charset="0"/>
                </a:rPr>
                <a:t>global</a:t>
              </a:r>
              <a:r>
                <a:rPr lang="uk-UA" b="1" i="1" dirty="0" smtClean="0">
                  <a:latin typeface="Arial Black" pitchFamily="34" charset="0"/>
                </a:rPr>
                <a:t>» – всесвітній, загальний; від лат. «</a:t>
              </a:r>
              <a:r>
                <a:rPr lang="en-US" b="1" i="1" dirty="0" err="1" smtClean="0">
                  <a:latin typeface="Arial Black" pitchFamily="34" charset="0"/>
                </a:rPr>
                <a:t>Globus</a:t>
              </a:r>
              <a:r>
                <a:rPr lang="uk-UA" b="1" i="1" dirty="0" smtClean="0">
                  <a:latin typeface="Arial Black" pitchFamily="34" charset="0"/>
                </a:rPr>
                <a:t>» – куля)</a:t>
              </a:r>
              <a:endParaRPr lang="en-US" b="1" dirty="0">
                <a:solidFill>
                  <a:srgbClr val="CC33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264250" name="AutoShape 58"/>
          <p:cNvSpPr>
            <a:spLocks noChangeArrowheads="1"/>
          </p:cNvSpPr>
          <p:nvPr/>
        </p:nvSpPr>
        <p:spPr bwMode="gray">
          <a:xfrm>
            <a:off x="3810000" y="0"/>
            <a:ext cx="3962400" cy="4876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4251" name="Text Box 59"/>
          <p:cNvSpPr txBox="1">
            <a:spLocks noChangeArrowheads="1"/>
          </p:cNvSpPr>
          <p:nvPr/>
        </p:nvSpPr>
        <p:spPr bwMode="gray">
          <a:xfrm>
            <a:off x="4191000" y="1295400"/>
            <a:ext cx="327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i="1" dirty="0" smtClean="0">
                <a:latin typeface="Arial Black" pitchFamily="34" charset="0"/>
              </a:rPr>
              <a:t>характеризує ситуації змін всіх сторін життя суспільства під впливом загальносвітової тенденції до взаємозалежності та відкритості</a:t>
            </a:r>
            <a:endParaRPr lang="ru-RU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7239000" cy="1143000"/>
          </a:xfrm>
        </p:spPr>
        <p:txBody>
          <a:bodyPr/>
          <a:lstStyle/>
          <a:p>
            <a:pPr algn="ctr"/>
            <a:r>
              <a:rPr lang="uk-UA" dirty="0" smtClean="0"/>
              <a:t>ДОДАТКОВА ІНФОРМАЦІЯ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457200" y="228600"/>
          <a:ext cx="82296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5" name="Слайд" r:id="rId3" imgW="4571967" imgH="3429060" progId="PowerPoint.Slide.8">
                  <p:embed/>
                </p:oleObj>
              </mc:Choice>
              <mc:Fallback>
                <p:oleObj name="Слайд" r:id="rId3" imgW="4571967" imgH="342906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82296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ПриКЛАД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НООСФЕРНОГО СЛОВНИКА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22087"/>
            <a:ext cx="8763000" cy="593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Причини глобалізації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i="1" dirty="0" smtClean="0"/>
          </a:p>
          <a:p>
            <a:r>
              <a:rPr lang="uk-UA" b="1" i="1" dirty="0" smtClean="0"/>
              <a:t>інтенсифікація інтернаціональних фінансових потоків;</a:t>
            </a:r>
          </a:p>
          <a:p>
            <a:endParaRPr lang="uk-UA" b="1" i="1" dirty="0" smtClean="0"/>
          </a:p>
          <a:p>
            <a:r>
              <a:rPr lang="uk-UA" b="1" i="1" dirty="0" smtClean="0"/>
              <a:t> формування транснаціональних економіки та політики, </a:t>
            </a:r>
          </a:p>
          <a:p>
            <a:endParaRPr lang="uk-UA" b="1" i="1" dirty="0" smtClean="0"/>
          </a:p>
          <a:p>
            <a:r>
              <a:rPr lang="uk-UA" b="1" i="1" dirty="0" smtClean="0"/>
              <a:t>усвідомлення всеосяжних проблем сучасності.</a:t>
            </a:r>
            <a:r>
              <a:rPr lang="uk-UA" b="1" dirty="0" smtClean="0"/>
              <a:t> 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2700" dirty="0" smtClean="0"/>
              <a:t> </a:t>
            </a:r>
            <a:r>
              <a:rPr lang="uk-UA" sz="2700" dirty="0" smtClean="0">
                <a:solidFill>
                  <a:schemeClr val="accent1">
                    <a:lumMod val="75000"/>
                  </a:schemeClr>
                </a:solidFill>
              </a:rPr>
              <a:t>особистість розглядається як людина Світу через: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формування планетарного, глобального мислення, цілісного сприйняття навколишнього світу, відчуття особистої відповідальності за вирішення глобальних питань, що стосуються кожного;</a:t>
            </a:r>
          </a:p>
          <a:p>
            <a:endParaRPr lang="uk-UA" b="1" i="1" dirty="0" smtClean="0"/>
          </a:p>
          <a:p>
            <a:r>
              <a:rPr lang="uk-UA" b="1" i="1" dirty="0" smtClean="0"/>
              <a:t>формування екологічної поведінки, що забезпечує збереження Землі і людини у їх взаємодії;</a:t>
            </a:r>
          </a:p>
          <a:p>
            <a:endParaRPr lang="uk-UA" b="1" i="1" dirty="0" smtClean="0"/>
          </a:p>
          <a:p>
            <a:r>
              <a:rPr lang="uk-UA" b="1" i="1" dirty="0" smtClean="0"/>
              <a:t>виховання у дусі </a:t>
            </a:r>
            <a:r>
              <a:rPr lang="uk-UA" b="1" i="1" dirty="0" err="1" smtClean="0"/>
              <a:t>ненасильства</a:t>
            </a:r>
            <a:r>
              <a:rPr lang="uk-UA" b="1" i="1" dirty="0" smtClean="0"/>
              <a:t>, спрямоване на встановлення гуманістичного типу відносин між людьми.</a:t>
            </a:r>
            <a:r>
              <a:rPr lang="uk-UA" b="1" dirty="0" smtClean="0"/>
              <a:t> 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Теорії глобалізації соціального розвитку спричинили прояву глобальної освіти</a:t>
            </a:r>
          </a:p>
          <a:p>
            <a:endParaRPr lang="uk-UA" b="1" i="1" dirty="0" smtClean="0"/>
          </a:p>
          <a:p>
            <a:r>
              <a:rPr lang="uk-UA" b="1" i="1" dirty="0" smtClean="0"/>
              <a:t> </a:t>
            </a:r>
            <a:r>
              <a:rPr lang="uk-UA" b="1" dirty="0" smtClean="0"/>
              <a:t>Одним із її проявів став </a:t>
            </a:r>
            <a:r>
              <a:rPr lang="uk-UA" b="1" i="1" dirty="0" smtClean="0"/>
              <a:t>Болонський  процес, </a:t>
            </a:r>
            <a:r>
              <a:rPr lang="uk-UA" b="1" dirty="0" smtClean="0"/>
              <a:t>який мав наступні етапи:</a:t>
            </a:r>
            <a:r>
              <a:rPr lang="uk-UA" dirty="0" smtClean="0"/>
              <a:t> </a:t>
            </a:r>
          </a:p>
          <a:p>
            <a:endParaRPr lang="uk-UA" dirty="0" smtClean="0"/>
          </a:p>
          <a:p>
            <a:r>
              <a:rPr lang="ru-RU" dirty="0" smtClean="0"/>
              <a:t>І </a:t>
            </a:r>
            <a:r>
              <a:rPr lang="uk-UA" dirty="0" smtClean="0"/>
              <a:t>етап</a:t>
            </a:r>
            <a:r>
              <a:rPr lang="ru-RU" dirty="0" smtClean="0"/>
              <a:t>: </a:t>
            </a:r>
            <a:r>
              <a:rPr lang="ru-RU" dirty="0" err="1" smtClean="0"/>
              <a:t>з</a:t>
            </a:r>
            <a:r>
              <a:rPr lang="uk-UA" dirty="0" err="1" smtClean="0"/>
              <a:t>апочаткування</a:t>
            </a:r>
            <a:r>
              <a:rPr lang="uk-UA" dirty="0" smtClean="0"/>
              <a:t> Болонського процесу на рівні держав через підписання 29 міністрами освіти різних країн «Болонської декларації»</a:t>
            </a:r>
          </a:p>
          <a:p>
            <a:r>
              <a:rPr lang="uk-UA" dirty="0" smtClean="0"/>
              <a:t> (19 червня 1999 року в Болонья,  Італія);</a:t>
            </a:r>
          </a:p>
          <a:p>
            <a:r>
              <a:rPr lang="uk-UA" dirty="0" smtClean="0"/>
              <a:t> </a:t>
            </a:r>
            <a:endParaRPr lang="ru-RU" dirty="0" smtClean="0"/>
          </a:p>
          <a:p>
            <a:r>
              <a:rPr lang="ru-RU" dirty="0" smtClean="0"/>
              <a:t>ІІ </a:t>
            </a:r>
            <a:r>
              <a:rPr lang="uk-UA" dirty="0" smtClean="0"/>
              <a:t>етап: підписання Празького комюніке представниками 33 країн Європи (Прага, 19 травня 2001 р.);</a:t>
            </a:r>
          </a:p>
          <a:p>
            <a:endParaRPr lang="uk-UA" dirty="0" smtClean="0"/>
          </a:p>
          <a:p>
            <a:r>
              <a:rPr lang="ru-RU" dirty="0" smtClean="0"/>
              <a:t>ІІІ </a:t>
            </a:r>
            <a:r>
              <a:rPr lang="uk-UA" dirty="0" smtClean="0"/>
              <a:t>етап: підписання Берлінського комюніке (Берлін, 18-19 вересня 2003 р.);</a:t>
            </a:r>
          </a:p>
          <a:p>
            <a:endParaRPr lang="uk-UA" dirty="0" smtClean="0"/>
          </a:p>
          <a:p>
            <a:r>
              <a:rPr lang="ru-RU" dirty="0" smtClean="0"/>
              <a:t>І</a:t>
            </a:r>
            <a:r>
              <a:rPr lang="en-US" dirty="0" smtClean="0"/>
              <a:t>V </a:t>
            </a:r>
            <a:r>
              <a:rPr lang="uk-UA" dirty="0" smtClean="0"/>
              <a:t>етап: Саміт Болонського процесу (Берген, Норвегія 19-20 травня 2005 р.)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1143000" y="2819400"/>
            <a:ext cx="6477000" cy="2743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uk-UA" sz="2000" b="1" i="1" dirty="0" smtClean="0">
                <a:latin typeface="Arial Black" pitchFamily="34" charset="0"/>
              </a:rPr>
              <a:t>один із нових напрямів розвитку сучасної педагогічної теорії та практики, що ґрунтується на необхідності підготовки того, хто навчається, до життя в умовах швидкозмінного та інтегрованого світу</a:t>
            </a:r>
            <a:r>
              <a:rPr lang="uk-UA" sz="2000" b="1" dirty="0" smtClean="0">
                <a:latin typeface="Arial Black" pitchFamily="34" charset="0"/>
              </a:rPr>
              <a:t> </a:t>
            </a:r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</p:txBody>
      </p:sp>
      <p:sp>
        <p:nvSpPr>
          <p:cNvPr id="276495" name="Oval 15"/>
          <p:cNvSpPr>
            <a:spLocks noChangeArrowheads="1"/>
          </p:cNvSpPr>
          <p:nvPr/>
        </p:nvSpPr>
        <p:spPr bwMode="gray">
          <a:xfrm>
            <a:off x="1219200" y="6096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6" name="Oval 16"/>
          <p:cNvSpPr>
            <a:spLocks noChangeArrowheads="1"/>
          </p:cNvSpPr>
          <p:nvPr/>
        </p:nvSpPr>
        <p:spPr bwMode="gray">
          <a:xfrm>
            <a:off x="1143000" y="457200"/>
            <a:ext cx="1703388" cy="1687513"/>
          </a:xfrm>
          <a:prstGeom prst="ellipse">
            <a:avLst/>
          </a:prstGeom>
          <a:solidFill>
            <a:srgbClr val="DDDDDD">
              <a:alpha val="32001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97" name="Oval 17"/>
          <p:cNvSpPr>
            <a:spLocks noChangeArrowheads="1"/>
          </p:cNvSpPr>
          <p:nvPr/>
        </p:nvSpPr>
        <p:spPr bwMode="gray">
          <a:xfrm>
            <a:off x="1371600" y="83820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8" name="Oval 18"/>
          <p:cNvSpPr>
            <a:spLocks noChangeArrowheads="1"/>
          </p:cNvSpPr>
          <p:nvPr/>
        </p:nvSpPr>
        <p:spPr bwMode="gray">
          <a:xfrm>
            <a:off x="1371600" y="609600"/>
            <a:ext cx="1481137" cy="1466850"/>
          </a:xfrm>
          <a:prstGeom prst="ellipse">
            <a:avLst/>
          </a:prstGeom>
          <a:solidFill>
            <a:srgbClr val="DDDDDD">
              <a:alpha val="0"/>
            </a:srgbClr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499" name="Oval 19"/>
          <p:cNvSpPr>
            <a:spLocks noChangeArrowheads="1"/>
          </p:cNvSpPr>
          <p:nvPr/>
        </p:nvSpPr>
        <p:spPr bwMode="gray">
          <a:xfrm>
            <a:off x="1524000" y="106680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95400" y="990600"/>
            <a:ext cx="6400800" cy="1277938"/>
            <a:chOff x="4166" y="1706"/>
            <a:chExt cx="1252" cy="1252"/>
          </a:xfrm>
        </p:grpSpPr>
        <p:sp>
          <p:nvSpPr>
            <p:cNvPr id="276501" name="Oval 2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2" name="Oval 2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3" name="Oval 2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504" name="Oval 24"/>
            <p:cNvSpPr>
              <a:spLocks noChangeArrowheads="1"/>
            </p:cNvSpPr>
            <p:nvPr/>
          </p:nvSpPr>
          <p:spPr bwMode="gray">
            <a:xfrm>
              <a:off x="4196" y="1855"/>
              <a:ext cx="1207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520" name="Text Box 40"/>
          <p:cNvSpPr txBox="1">
            <a:spLocks noChangeArrowheads="1"/>
          </p:cNvSpPr>
          <p:nvPr/>
        </p:nvSpPr>
        <p:spPr bwMode="gray">
          <a:xfrm>
            <a:off x="2133600" y="1219200"/>
            <a:ext cx="5791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200" dirty="0" smtClean="0">
                <a:solidFill>
                  <a:schemeClr val="tx2"/>
                </a:solidFill>
                <a:latin typeface="Arial Black" pitchFamily="34" charset="0"/>
              </a:rPr>
              <a:t>      Глобальна  освіта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6522" name="Text Box 42"/>
          <p:cNvSpPr txBox="1">
            <a:spLocks noChangeArrowheads="1"/>
          </p:cNvSpPr>
          <p:nvPr/>
        </p:nvSpPr>
        <p:spPr bwMode="gray">
          <a:xfrm>
            <a:off x="6945313" y="22717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9" name="AutoShape 49"/>
          <p:cNvSpPr>
            <a:spLocks noChangeArrowheads="1"/>
          </p:cNvSpPr>
          <p:nvPr/>
        </p:nvSpPr>
        <p:spPr bwMode="gray">
          <a:xfrm rot="10800000" flipH="1">
            <a:off x="4495800" y="2286000"/>
            <a:ext cx="442913" cy="30638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глобальна </a:t>
            </a:r>
            <a:r>
              <a:rPr lang="ru-RU" sz="3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освіта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1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орієнтується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на:</a:t>
            </a:r>
            <a:endParaRPr lang="ru-RU" sz="31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актуалізацію прав, свобод та ідеалів людини;</a:t>
            </a:r>
          </a:p>
          <a:p>
            <a:r>
              <a:rPr lang="uk-UA" b="1" i="1" dirty="0" smtClean="0"/>
              <a:t>подолання зниження інтересу до освіти;</a:t>
            </a:r>
          </a:p>
          <a:p>
            <a:r>
              <a:rPr lang="uk-UA" b="1" i="1" dirty="0" smtClean="0"/>
              <a:t>пошук найбільш ефективних методик та технологій відбору і трансляції знань в умовах інформаційного вибуху; </a:t>
            </a:r>
          </a:p>
          <a:p>
            <a:r>
              <a:rPr lang="uk-UA" b="1" i="1" dirty="0" smtClean="0"/>
              <a:t>освоєння якісно нового етапу ліквідації </a:t>
            </a:r>
            <a:r>
              <a:rPr lang="uk-UA" b="1" i="1" dirty="0" err="1" smtClean="0"/>
              <a:t>неписемності</a:t>
            </a:r>
            <a:r>
              <a:rPr lang="uk-UA" b="1" i="1" dirty="0" smtClean="0"/>
              <a:t>, пов’язаного зі зміною її критеріїв, які тепер окрім уміння читати та писати передбачають необхідність ще й розуміння результатів навчальної діяльності;</a:t>
            </a:r>
          </a:p>
          <a:p>
            <a:r>
              <a:rPr lang="uk-UA" b="1" i="1" dirty="0" smtClean="0"/>
              <a:t>створення системи безперервної освіти як однієї з умов повноцінного використання людських ресурсів.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1423</TotalTime>
  <Words>2078</Words>
  <Application>Microsoft Office PowerPoint</Application>
  <PresentationFormat>Экран (4:3)</PresentationFormat>
  <Paragraphs>254</Paragraphs>
  <Slides>42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Arial Narrow</vt:lpstr>
      <vt:lpstr>Impact</vt:lpstr>
      <vt:lpstr>Monotype Corsiva</vt:lpstr>
      <vt:lpstr>Times New Roman</vt:lpstr>
      <vt:lpstr>Trebuchet MS</vt:lpstr>
      <vt:lpstr>Verdana</vt:lpstr>
      <vt:lpstr>Wingdings</vt:lpstr>
      <vt:lpstr>Wingdings 2</vt:lpstr>
      <vt:lpstr>Изящная</vt:lpstr>
      <vt:lpstr>Слайд</vt:lpstr>
      <vt:lpstr>Презентация PowerPoint</vt:lpstr>
      <vt:lpstr>          ПЛАН ЛЕКЦІЇ </vt:lpstr>
      <vt:lpstr>            1. Глобалізаційні тенденції  розвитку освіти  </vt:lpstr>
      <vt:lpstr>Презентация PowerPoint</vt:lpstr>
      <vt:lpstr>Причини глобалізації</vt:lpstr>
      <vt:lpstr>            особистість розглядається як людина Світу через:  </vt:lpstr>
      <vt:lpstr>Презентация PowerPoint</vt:lpstr>
      <vt:lpstr>Презентация PowerPoint</vt:lpstr>
      <vt:lpstr>           глобальна освіта орієнтується на:</vt:lpstr>
      <vt:lpstr>глобальна  освіта передбачає подолання:</vt:lpstr>
      <vt:lpstr>         ПРИНЦИПИ глобальної освіти</vt:lpstr>
      <vt:lpstr>2. Моделі глобальної освіти  </vt:lpstr>
      <vt:lpstr> модель глобальної освіти  Р. Хенві</vt:lpstr>
      <vt:lpstr> модель глобальної освіти Дж. Боткіна </vt:lpstr>
      <vt:lpstr>Порівняння характеристик інноваційних моделей навчання </vt:lpstr>
      <vt:lpstr>Порівняння характеристик інноваційних моделей навчання</vt:lpstr>
      <vt:lpstr>Особливості реалізації інноваційних моделей навчання</vt:lpstr>
      <vt:lpstr>3. Навчальне заняття у глобалізаційних вимірах </vt:lpstr>
      <vt:lpstr>Навчальне заняття, що має глобалізаційну орієнтацію, ураховує такі парадигмальні  чинники: </vt:lpstr>
      <vt:lpstr>Навчальне заняття, що має глобалізаційну орієнтацію, ураховує такі парадигмальні  чинники: </vt:lpstr>
      <vt:lpstr>Пріоритетні технології на навчальному  занятті глобального типу  </vt:lpstr>
      <vt:lpstr>Пріоритетні технології на навчальному  занятті глобального типу  </vt:lpstr>
      <vt:lpstr>Презентация PowerPoint</vt:lpstr>
      <vt:lpstr>ПРІОРИТЕТНІ НАПРЯМИ МІЖНАРОДНОЇ ВЗАЄМОДІЇ В ОСВІТІ</vt:lpstr>
      <vt:lpstr>ПРІОРИТЕТНІ НАПРЯМИ МІЖНАРОДНОЇ ВЗАЄМОДІЇ В ОСВІТІ</vt:lpstr>
      <vt:lpstr>Презентация PowerPoint</vt:lpstr>
      <vt:lpstr>4. Основи педагогічної синергетики </vt:lpstr>
      <vt:lpstr>Презентация PowerPoint</vt:lpstr>
      <vt:lpstr>передумов виникнення систем, що самоорганізуються </vt:lpstr>
      <vt:lpstr>Презентация PowerPoint</vt:lpstr>
      <vt:lpstr>Презентация PowerPoint</vt:lpstr>
      <vt:lpstr>  ОСНОВНІ ПОНЯТТЯ ПЕДАГОГІЧНОЇ СИНЕРГЕТИКИ </vt:lpstr>
      <vt:lpstr>основні складові використання ідей синергетики в освіті (за В. Ігнатовою )</vt:lpstr>
      <vt:lpstr>Презентация PowerPoint</vt:lpstr>
      <vt:lpstr>методологічні орієнтири , у розв’язанні проблеми розвитку креативності особистості за умови застосування синергетичного підходу (за Л.Ткаченко )</vt:lpstr>
      <vt:lpstr>методологічні орієнтири , у розв’язанні проблеми розвитку креативності особистості за умови застосування синергетичного підходу (за Л.Ткаченко )</vt:lpstr>
      <vt:lpstr>Презентация PowerPoint</vt:lpstr>
      <vt:lpstr> ЛІТЕРАТУРА </vt:lpstr>
      <vt:lpstr>ЛІТЕРАТУРА </vt:lpstr>
      <vt:lpstr>ДОДАТКОВА ІНФОРМАЦІЯ</vt:lpstr>
      <vt:lpstr>Презентация PowerPoint</vt:lpstr>
      <vt:lpstr>ПриКЛАД  НООСФЕРНОГО СЛОВНИКА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169</cp:revision>
  <cp:lastPrinted>1601-01-01T00:00:00Z</cp:lastPrinted>
  <dcterms:created xsi:type="dcterms:W3CDTF">1601-01-01T00:00:00Z</dcterms:created>
  <dcterms:modified xsi:type="dcterms:W3CDTF">2024-09-03T13:49:35Z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