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7" r:id="rId2"/>
    <p:sldId id="259" r:id="rId3"/>
    <p:sldId id="260" r:id="rId4"/>
    <p:sldId id="261" r:id="rId5"/>
    <p:sldId id="262" r:id="rId6"/>
    <p:sldId id="271" r:id="rId7"/>
    <p:sldId id="274" r:id="rId8"/>
    <p:sldId id="263" r:id="rId9"/>
    <p:sldId id="275" r:id="rId10"/>
    <p:sldId id="264" r:id="rId11"/>
    <p:sldId id="265" r:id="rId12"/>
    <p:sldId id="277" r:id="rId13"/>
    <p:sldId id="278" r:id="rId14"/>
    <p:sldId id="27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6CD118B0-16DB-45A8-B481-004A53ED73D6}">
          <p14:sldIdLst>
            <p14:sldId id="257"/>
            <p14:sldId id="259"/>
            <p14:sldId id="260"/>
            <p14:sldId id="261"/>
            <p14:sldId id="262"/>
            <p14:sldId id="271"/>
            <p14:sldId id="274"/>
            <p14:sldId id="263"/>
            <p14:sldId id="275"/>
            <p14:sldId id="264"/>
            <p14:sldId id="265"/>
            <p14:sldId id="277"/>
            <p14:sldId id="278"/>
            <p14:sldId id="276"/>
          </p14:sldIdLst>
        </p14:section>
        <p14:section name="Раздел без заголовка" id="{37BA6E40-501D-4997-9039-31DED3122C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autoAdjust="0"/>
    <p:restoredTop sz="94660"/>
  </p:normalViewPr>
  <p:slideViewPr>
    <p:cSldViewPr snapToGrid="0">
      <p:cViewPr varScale="1">
        <p:scale>
          <a:sx n="80" d="100"/>
          <a:sy n="80" d="100"/>
        </p:scale>
        <p:origin x="81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A47F6B-1DFD-44C4-AC4B-8DF9146FA8BB}" type="datetimeFigureOut">
              <a:rPr lang="ru-RU" smtClean="0"/>
              <a:t>14.09.2020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313D5-069C-4FAE-9B25-351E5161AF61}" type="slidenum">
              <a:rPr lang="ru-RU" smtClean="0"/>
              <a:t>‹#›</a:t>
            </a:fld>
            <a:endParaRPr lang="ru-RU"/>
          </a:p>
        </p:txBody>
      </p:sp>
    </p:spTree>
    <p:extLst>
      <p:ext uri="{BB962C8B-B14F-4D97-AF65-F5344CB8AC3E}">
        <p14:creationId xmlns:p14="http://schemas.microsoft.com/office/powerpoint/2010/main" val="36848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307313D5-069C-4FAE-9B25-351E5161AF61}" type="slidenum">
              <a:rPr lang="ru-RU" smtClean="0"/>
              <a:t>2</a:t>
            </a:fld>
            <a:endParaRPr lang="ru-RU"/>
          </a:p>
        </p:txBody>
      </p:sp>
    </p:spTree>
    <p:extLst>
      <p:ext uri="{BB962C8B-B14F-4D97-AF65-F5344CB8AC3E}">
        <p14:creationId xmlns:p14="http://schemas.microsoft.com/office/powerpoint/2010/main" val="1452949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14.09.2020</a:t>
            </a:fld>
            <a:endParaRPr lang="ru-RU"/>
          </a:p>
        </p:txBody>
      </p:sp>
      <p:sp>
        <p:nvSpPr>
          <p:cNvPr id="5" name="Footer Placeholder 4"/>
          <p:cNvSpPr>
            <a:spLocks noGrp="1"/>
          </p:cNvSpPr>
          <p:nvPr>
            <p:ph type="ftr" sz="quarter" idx="11"/>
          </p:nvPr>
        </p:nvSpPr>
        <p:spPr>
          <a:xfrm>
            <a:off x="1127124" y="329307"/>
            <a:ext cx="5943668" cy="309201"/>
          </a:xfrm>
        </p:spPr>
        <p:txBody>
          <a:bodyPr/>
          <a:lstStyle/>
          <a:p>
            <a:endParaRPr lang="ru-RU"/>
          </a:p>
        </p:txBody>
      </p:sp>
      <p:sp>
        <p:nvSpPr>
          <p:cNvPr id="6" name="Slide Number Placeholder 5"/>
          <p:cNvSpPr>
            <a:spLocks noGrp="1"/>
          </p:cNvSpPr>
          <p:nvPr>
            <p:ph type="sldNum" sz="quarter" idx="12"/>
          </p:nvPr>
        </p:nvSpPr>
        <p:spPr>
          <a:xfrm>
            <a:off x="9924392" y="134930"/>
            <a:ext cx="811019" cy="503578"/>
          </a:xfrm>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779288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14.09.2020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7034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14.09.2020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51576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sz="1200"/>
            </a:lvl1pPr>
          </a:lstStyle>
          <a:p>
            <a:fld id="{4002B8BD-2B3B-44F9-8BA4-97D2EDCA0B41}" type="datetimeFigureOut">
              <a:rPr lang="ru-RU" smtClean="0"/>
              <a:t>14.09.2020</a:t>
            </a:fld>
            <a:endParaRPr lang="ru-RU"/>
          </a:p>
        </p:txBody>
      </p:sp>
      <p:sp>
        <p:nvSpPr>
          <p:cNvPr id="5" name="Footer Placeholder 4"/>
          <p:cNvSpPr>
            <a:spLocks noGrp="1"/>
          </p:cNvSpPr>
          <p:nvPr>
            <p:ph type="ftr" sz="quarter" idx="11"/>
          </p:nvPr>
        </p:nvSpPr>
        <p:spPr/>
        <p:txBody>
          <a:bodyPr/>
          <a:lstStyle>
            <a:lvl1pPr>
              <a:defRPr sz="1200"/>
            </a:lvl1p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73162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002B8BD-2B3B-44F9-8BA4-97D2EDCA0B41}" type="datetimeFigureOut">
              <a:rPr lang="ru-RU" smtClean="0"/>
              <a:t>14.09.2020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3860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002B8BD-2B3B-44F9-8BA4-97D2EDCA0B41}" type="datetimeFigureOut">
              <a:rPr lang="ru-RU" smtClean="0"/>
              <a:t>14.09.2020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96724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29166" y="2974448"/>
            <a:ext cx="4645152" cy="24938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094337" y="2971669"/>
            <a:ext cx="4645152" cy="248719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002B8BD-2B3B-44F9-8BA4-97D2EDCA0B41}" type="datetimeFigureOut">
              <a:rPr lang="ru-RU" smtClean="0"/>
              <a:t>14.09.2020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4E73523-02A4-4411-9157-805C7BA735E6}" type="slidenum">
              <a:rPr lang="ru-RU" smtClean="0"/>
              <a:t>‹#›</a:t>
            </a:fld>
            <a:endParaRPr lang="ru-RU"/>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8815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002B8BD-2B3B-44F9-8BA4-97D2EDCA0B41}" type="datetimeFigureOut">
              <a:rPr lang="ru-RU" smtClean="0"/>
              <a:t>14.09.2020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4E73523-02A4-4411-9157-805C7BA735E6}" type="slidenum">
              <a:rPr lang="ru-RU" smtClean="0"/>
              <a:t>‹#›</a:t>
            </a:fld>
            <a:endParaRPr lang="ru-RU"/>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46746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2B8BD-2B3B-44F9-8BA4-97D2EDCA0B41}" type="datetimeFigureOut">
              <a:rPr lang="ru-RU" smtClean="0"/>
              <a:t>14.09.2020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4E73523-02A4-4411-9157-805C7BA735E6}" type="slidenum">
              <a:rPr lang="ru-RU" smtClean="0"/>
              <a:t>‹#›</a:t>
            </a:fld>
            <a:endParaRPr lang="ru-RU"/>
          </a:p>
        </p:txBody>
      </p:sp>
    </p:spTree>
    <p:extLst>
      <p:ext uri="{BB962C8B-B14F-4D97-AF65-F5344CB8AC3E}">
        <p14:creationId xmlns:p14="http://schemas.microsoft.com/office/powerpoint/2010/main" val="208133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002B8BD-2B3B-44F9-8BA4-97D2EDCA0B41}" type="datetimeFigureOut">
              <a:rPr lang="ru-RU" smtClean="0"/>
              <a:t>14.09.2020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92599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002B8BD-2B3B-44F9-8BA4-97D2EDCA0B41}" type="datetimeFigureOut">
              <a:rPr lang="ru-RU" smtClean="0"/>
              <a:t>14.09.2020</a:t>
            </a:fld>
            <a:endParaRPr lang="ru-RU"/>
          </a:p>
        </p:txBody>
      </p:sp>
      <p:sp>
        <p:nvSpPr>
          <p:cNvPr id="6" name="Footer Placeholder 5"/>
          <p:cNvSpPr>
            <a:spLocks noGrp="1"/>
          </p:cNvSpPr>
          <p:nvPr>
            <p:ph type="ftr" sz="quarter" idx="11"/>
          </p:nvPr>
        </p:nvSpPr>
        <p:spPr>
          <a:xfrm>
            <a:off x="1125300" y="318640"/>
            <a:ext cx="4877818" cy="320931"/>
          </a:xfrm>
        </p:spPr>
        <p:txBody>
          <a:bodyPr/>
          <a:lstStyle/>
          <a:p>
            <a:endParaRPr lang="ru-RU"/>
          </a:p>
        </p:txBody>
      </p:sp>
      <p:sp>
        <p:nvSpPr>
          <p:cNvPr id="7" name="Slide Number Placeholder 6"/>
          <p:cNvSpPr>
            <a:spLocks noGrp="1"/>
          </p:cNvSpPr>
          <p:nvPr>
            <p:ph type="sldNum" sz="quarter" idx="12"/>
          </p:nvPr>
        </p:nvSpPr>
        <p:spPr>
          <a:xfrm>
            <a:off x="6176794" y="137408"/>
            <a:ext cx="811019" cy="503578"/>
          </a:xfrm>
        </p:spPr>
        <p:txBody>
          <a:bodyPr/>
          <a:lstStyle/>
          <a:p>
            <a:fld id="{F4E73523-02A4-4411-9157-805C7BA735E6}" type="slidenum">
              <a:rPr lang="ru-RU" smtClean="0"/>
              <a:t>‹#›</a:t>
            </a:fld>
            <a:endParaRPr lang="ru-RU"/>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68700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002B8BD-2B3B-44F9-8BA4-97D2EDCA0B41}" type="datetimeFigureOut">
              <a:rPr lang="ru-RU" smtClean="0"/>
              <a:t>14.09.2020</a:t>
            </a:fld>
            <a:endParaRPr lang="ru-RU"/>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F4E73523-02A4-4411-9157-805C7BA735E6}" type="slidenum">
              <a:rPr lang="ru-RU" smtClean="0"/>
              <a:t>‹#›</a:t>
            </a:fld>
            <a:endParaRPr lang="ru-RU"/>
          </a:p>
        </p:txBody>
      </p:sp>
    </p:spTree>
    <p:extLst>
      <p:ext uri="{BB962C8B-B14F-4D97-AF65-F5344CB8AC3E}">
        <p14:creationId xmlns:p14="http://schemas.microsoft.com/office/powerpoint/2010/main" val="1404965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hyperlink" Target="https://www.isi-web.org/" TargetMode="External"/><Relationship Id="rId3" Type="http://schemas.openxmlformats.org/officeDocument/2006/relationships/hyperlink" Target="https://www.unicef.org/" TargetMode="External"/><Relationship Id="rId7" Type="http://schemas.openxmlformats.org/officeDocument/2006/relationships/hyperlink" Target="https://ec.europa.eu/eurostat/" TargetMode="External"/><Relationship Id="rId12" Type="http://schemas.openxmlformats.org/officeDocument/2006/relationships/hyperlink" Target="http://www.eurasiancommission.org/" TargetMode="External"/><Relationship Id="rId2" Type="http://schemas.openxmlformats.org/officeDocument/2006/relationships/hyperlink" Target="https://www.unido.org/" TargetMode="External"/><Relationship Id="rId1" Type="http://schemas.openxmlformats.org/officeDocument/2006/relationships/slideLayout" Target="../slideLayouts/slideLayout6.xml"/><Relationship Id="rId6" Type="http://schemas.openxmlformats.org/officeDocument/2006/relationships/hyperlink" Target="https://www.wto.org/english/res_e/statis_e/statis_e.htm" TargetMode="External"/><Relationship Id="rId11" Type="http://schemas.openxmlformats.org/officeDocument/2006/relationships/hyperlink" Target="https://www.iea.org/stats/index.asp" TargetMode="External"/><Relationship Id="rId5" Type="http://schemas.openxmlformats.org/officeDocument/2006/relationships/hyperlink" Target="https://www.who.int/whosis/en/" TargetMode="External"/><Relationship Id="rId10" Type="http://schemas.openxmlformats.org/officeDocument/2006/relationships/hyperlink" Target="http://www.oecd.org/" TargetMode="External"/><Relationship Id="rId4" Type="http://schemas.openxmlformats.org/officeDocument/2006/relationships/hyperlink" Target="https://www.worldbank.org/" TargetMode="External"/><Relationship Id="rId9" Type="http://schemas.openxmlformats.org/officeDocument/2006/relationships/hyperlink" Target="http://cisstat.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hyperlink" Target="https://dsbb.imf.org/error" TargetMode="External"/><Relationship Id="rId3" Type="http://schemas.openxmlformats.org/officeDocument/2006/relationships/hyperlink" Target="https://ec.europa.eu/eurostat/" TargetMode="External"/><Relationship Id="rId7" Type="http://schemas.openxmlformats.org/officeDocument/2006/relationships/hyperlink" Target="https://www.imf.org/en/Data" TargetMode="External"/><Relationship Id="rId2" Type="http://schemas.openxmlformats.org/officeDocument/2006/relationships/hyperlink" Target="https://unstats.un.org/home/" TargetMode="External"/><Relationship Id="rId1" Type="http://schemas.openxmlformats.org/officeDocument/2006/relationships/slideLayout" Target="../slideLayouts/slideLayout6.xml"/><Relationship Id="rId6" Type="http://schemas.openxmlformats.org/officeDocument/2006/relationships/hyperlink" Target="http://www.ilo.org/stat/lang--en/index.htm" TargetMode="External"/><Relationship Id="rId5" Type="http://schemas.openxmlformats.org/officeDocument/2006/relationships/hyperlink" Target="http://www.fao.org/economic/ess/en/" TargetMode="External"/><Relationship Id="rId10" Type="http://schemas.openxmlformats.org/officeDocument/2006/relationships/hyperlink" Target="https://en.unesco.org/" TargetMode="External"/><Relationship Id="rId4" Type="http://schemas.openxmlformats.org/officeDocument/2006/relationships/hyperlink" Target="http://www.unece.org/info/ece-homepage.html" TargetMode="External"/><Relationship Id="rId9" Type="http://schemas.openxmlformats.org/officeDocument/2006/relationships/hyperlink" Target="https://www.undp.org/content/undp/en/hom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F162F5-F9A0-465F-B5AD-606ECBFE0A50}"/>
              </a:ext>
            </a:extLst>
          </p:cNvPr>
          <p:cNvSpPr>
            <a:spLocks noGrp="1"/>
          </p:cNvSpPr>
          <p:nvPr>
            <p:ph type="title"/>
          </p:nvPr>
        </p:nvSpPr>
        <p:spPr>
          <a:xfrm>
            <a:off x="783771" y="804519"/>
            <a:ext cx="10271083" cy="5148606"/>
          </a:xfrm>
        </p:spPr>
        <p:txBody>
          <a:bodyPr>
            <a:normAutofit fontScale="90000"/>
          </a:bodyPr>
          <a:lstStyle/>
          <a:p>
            <a:pPr algn="ctr"/>
            <a:r>
              <a:rPr lang="uk-UA" b="1" dirty="0" smtClean="0">
                <a:latin typeface="Times New Roman" panose="02020603050405020304" pitchFamily="18" charset="0"/>
                <a:cs typeface="Times New Roman" panose="02020603050405020304" pitchFamily="18" charset="0"/>
              </a:rPr>
              <a:t>                                      </a:t>
            </a:r>
            <a:br>
              <a:rPr lang="uk-UA" b="1" dirty="0" smtClean="0">
                <a:latin typeface="Times New Roman" panose="02020603050405020304" pitchFamily="18" charset="0"/>
                <a:cs typeface="Times New Roman" panose="02020603050405020304" pitchFamily="18" charset="0"/>
              </a:rPr>
            </a:br>
            <a:r>
              <a:rPr lang="uk-UA" sz="4400" b="1" dirty="0" smtClean="0">
                <a:latin typeface="Times New Roman" panose="02020603050405020304" pitchFamily="18" charset="0"/>
                <a:cs typeface="Times New Roman" panose="02020603050405020304" pitchFamily="18" charset="0"/>
              </a:rPr>
              <a:t>ТЕМА</a:t>
            </a:r>
            <a:br>
              <a:rPr lang="uk-UA" sz="4400" b="1" dirty="0" smtClean="0">
                <a:latin typeface="Times New Roman" panose="02020603050405020304" pitchFamily="18" charset="0"/>
                <a:cs typeface="Times New Roman" panose="02020603050405020304" pitchFamily="18" charset="0"/>
              </a:rPr>
            </a:br>
            <a:r>
              <a:rPr lang="uk-UA" sz="4400" b="1" dirty="0">
                <a:latin typeface="Times New Roman" panose="02020603050405020304" pitchFamily="18" charset="0"/>
                <a:cs typeface="Times New Roman" panose="02020603050405020304" pitchFamily="18" charset="0"/>
              </a:rPr>
              <a:t/>
            </a:r>
            <a:br>
              <a:rPr lang="uk-UA" sz="4400" b="1" dirty="0">
                <a:latin typeface="Times New Roman" panose="02020603050405020304" pitchFamily="18" charset="0"/>
                <a:cs typeface="Times New Roman" panose="02020603050405020304" pitchFamily="18" charset="0"/>
              </a:rPr>
            </a:br>
            <a:r>
              <a:rPr lang="uk-UA" sz="4400" b="1" dirty="0" smtClean="0">
                <a:latin typeface="Times New Roman" panose="02020603050405020304" pitchFamily="18" charset="0"/>
                <a:cs typeface="Times New Roman" panose="02020603050405020304" pitchFamily="18" charset="0"/>
              </a:rPr>
              <a:t/>
            </a:r>
            <a:br>
              <a:rPr lang="uk-UA" sz="4400" b="1" dirty="0" smtClean="0">
                <a:latin typeface="Times New Roman" panose="02020603050405020304" pitchFamily="18" charset="0"/>
                <a:cs typeface="Times New Roman" panose="02020603050405020304" pitchFamily="18" charset="0"/>
              </a:rPr>
            </a:br>
            <a:r>
              <a:rPr lang="uk-UA" sz="4400" b="1" dirty="0" smtClean="0">
                <a:latin typeface="Times New Roman" panose="02020603050405020304" pitchFamily="18" charset="0"/>
                <a:cs typeface="Times New Roman" panose="02020603050405020304" pitchFamily="18" charset="0"/>
              </a:rPr>
              <a:t>ІСТОРІЯ ОРГАНІЗАЦІЇ ЗБОРУ</a:t>
            </a:r>
            <a:br>
              <a:rPr lang="uk-UA" sz="4400" b="1" dirty="0" smtClean="0">
                <a:latin typeface="Times New Roman" panose="02020603050405020304" pitchFamily="18" charset="0"/>
                <a:cs typeface="Times New Roman" panose="02020603050405020304" pitchFamily="18" charset="0"/>
              </a:rPr>
            </a:br>
            <a:r>
              <a:rPr lang="uk-UA" sz="4400" b="1" dirty="0" smtClean="0">
                <a:latin typeface="Times New Roman" panose="02020603050405020304" pitchFamily="18" charset="0"/>
                <a:cs typeface="Times New Roman" panose="02020603050405020304" pitchFamily="18" charset="0"/>
              </a:rPr>
              <a:t> </a:t>
            </a:r>
            <a:br>
              <a:rPr lang="uk-UA" sz="4400" b="1" dirty="0" smtClean="0">
                <a:latin typeface="Times New Roman" panose="02020603050405020304" pitchFamily="18" charset="0"/>
                <a:cs typeface="Times New Roman" panose="02020603050405020304" pitchFamily="18" charset="0"/>
              </a:rPr>
            </a:br>
            <a:r>
              <a:rPr lang="uk-UA" sz="4400" b="1" dirty="0" smtClean="0">
                <a:latin typeface="Times New Roman" panose="02020603050405020304" pitchFamily="18" charset="0"/>
                <a:cs typeface="Times New Roman" panose="02020603050405020304" pitchFamily="18" charset="0"/>
              </a:rPr>
              <a:t>СОЦІОЛОГІЧНОЇ ІНФОРМАЦІЇ   </a:t>
            </a:r>
            <a:br>
              <a:rPr lang="uk-UA" sz="4400" b="1" dirty="0" smtClean="0">
                <a:latin typeface="Times New Roman" panose="02020603050405020304" pitchFamily="18" charset="0"/>
                <a:cs typeface="Times New Roman" panose="02020603050405020304" pitchFamily="18" charset="0"/>
              </a:rPr>
            </a:br>
            <a:r>
              <a:rPr lang="uk-UA" sz="4400" b="1" dirty="0">
                <a:latin typeface="Times New Roman" panose="02020603050405020304" pitchFamily="18" charset="0"/>
                <a:cs typeface="Times New Roman" panose="02020603050405020304" pitchFamily="18" charset="0"/>
              </a:rPr>
              <a:t> </a:t>
            </a:r>
            <a:r>
              <a:rPr lang="uk-UA" sz="4400" b="1" dirty="0" smtClean="0">
                <a:latin typeface="Times New Roman" panose="02020603050405020304" pitchFamily="18" charset="0"/>
                <a:cs typeface="Times New Roman" panose="02020603050405020304" pitchFamily="18" charset="0"/>
              </a:rPr>
              <a:t>                                          </a:t>
            </a:r>
            <a:br>
              <a:rPr lang="uk-UA" sz="4400" b="1" dirty="0" smtClean="0">
                <a:latin typeface="Times New Roman" panose="02020603050405020304" pitchFamily="18" charset="0"/>
                <a:cs typeface="Times New Roman" panose="02020603050405020304" pitchFamily="18" charset="0"/>
              </a:rPr>
            </a:br>
            <a:r>
              <a:rPr lang="uk-UA" sz="4400" b="1" dirty="0">
                <a:latin typeface="Times New Roman" panose="02020603050405020304" pitchFamily="18" charset="0"/>
                <a:cs typeface="Times New Roman" panose="02020603050405020304" pitchFamily="18" charset="0"/>
              </a:rPr>
              <a:t> </a:t>
            </a:r>
            <a:r>
              <a:rPr lang="uk-UA" sz="4400" b="1" dirty="0" smtClean="0">
                <a:latin typeface="Times New Roman" panose="02020603050405020304" pitchFamily="18" charset="0"/>
                <a:cs typeface="Times New Roman" panose="02020603050405020304" pitchFamily="18" charset="0"/>
              </a:rPr>
              <a:t>                             </a:t>
            </a:r>
            <a:r>
              <a:rPr lang="ru-RU" dirty="0"/>
              <a:t/>
            </a:r>
            <a:br>
              <a:rPr lang="ru-RU" dirty="0"/>
            </a:br>
            <a:endParaRPr lang="ru-RU"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9111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02981D-12C5-4FC8-A6EB-D3FBD0C24552}"/>
              </a:ext>
            </a:extLst>
          </p:cNvPr>
          <p:cNvSpPr>
            <a:spLocks noGrp="1"/>
          </p:cNvSpPr>
          <p:nvPr>
            <p:ph type="title"/>
          </p:nvPr>
        </p:nvSpPr>
        <p:spPr>
          <a:xfrm>
            <a:off x="765111" y="804518"/>
            <a:ext cx="11140750" cy="5167073"/>
          </a:xfrm>
        </p:spPr>
        <p:txBody>
          <a:bodyPr>
            <a:normAutofit fontScale="90000"/>
          </a:bodyPr>
          <a:lstStyle/>
          <a:p>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ООН з промислового розвитку (ЮНІДО)</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u="sng" dirty="0">
                <a:latin typeface="Times New Roman" panose="02020603050405020304" pitchFamily="18" charset="0"/>
                <a:cs typeface="Times New Roman" panose="02020603050405020304" pitchFamily="18" charset="0"/>
                <a:hlinkClick r:id="rId2"/>
              </a:rPr>
              <a:t>https://www.unido.org/</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Дитячий фонд ООН (ЮНІСЕФ)</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u="sng" dirty="0">
                <a:latin typeface="Times New Roman" panose="02020603050405020304" pitchFamily="18" charset="0"/>
                <a:cs typeface="Times New Roman" panose="02020603050405020304" pitchFamily="18" charset="0"/>
                <a:hlinkClick r:id="rId3"/>
              </a:rPr>
              <a:t>https://www.unicef.org/</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Всесвітній банк</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u="sng" dirty="0">
                <a:latin typeface="Times New Roman" panose="02020603050405020304" pitchFamily="18" charset="0"/>
                <a:cs typeface="Times New Roman" panose="02020603050405020304" pitchFamily="18" charset="0"/>
                <a:hlinkClick r:id="rId4"/>
              </a:rPr>
              <a:t>https://www.worldbank.org/</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ВООЗ</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u="sng" dirty="0">
                <a:latin typeface="Times New Roman" panose="02020603050405020304" pitchFamily="18" charset="0"/>
                <a:cs typeface="Times New Roman" panose="02020603050405020304" pitchFamily="18" charset="0"/>
                <a:hlinkClick r:id="rId5"/>
              </a:rPr>
              <a:t>https://www.who.int/whosis/en/</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ВТО</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u="sng" dirty="0">
                <a:latin typeface="Times New Roman" panose="02020603050405020304" pitchFamily="18" charset="0"/>
                <a:cs typeface="Times New Roman" panose="02020603050405020304" pitchFamily="18" charset="0"/>
                <a:hlinkClick r:id="rId6"/>
              </a:rPr>
              <a:t>https://www.wto.org/english/res_e/statis_e/statis_e.htm</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err="1">
                <a:latin typeface="Times New Roman" panose="02020603050405020304" pitchFamily="18" charset="0"/>
                <a:cs typeface="Times New Roman" panose="02020603050405020304" pitchFamily="18" charset="0"/>
              </a:rPr>
              <a:t>Євростат</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u="sng" dirty="0">
                <a:latin typeface="Times New Roman" panose="02020603050405020304" pitchFamily="18" charset="0"/>
                <a:cs typeface="Times New Roman" panose="02020603050405020304" pitchFamily="18" charset="0"/>
                <a:hlinkClick r:id="rId7"/>
              </a:rPr>
              <a:t>https://ec.europa.eu/eurostat/</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Міжнародний статистичний інститут</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u="sng" dirty="0">
                <a:latin typeface="Times New Roman" panose="02020603050405020304" pitchFamily="18" charset="0"/>
                <a:cs typeface="Times New Roman" panose="02020603050405020304" pitchFamily="18" charset="0"/>
                <a:hlinkClick r:id="rId8"/>
              </a:rPr>
              <a:t>https://www.isi-web.org/</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Міждержавний статистичний комітет СНД</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u="sng" dirty="0">
                <a:latin typeface="Times New Roman" panose="02020603050405020304" pitchFamily="18" charset="0"/>
                <a:cs typeface="Times New Roman" panose="02020603050405020304" pitchFamily="18" charset="0"/>
                <a:hlinkClick r:id="rId9"/>
              </a:rPr>
              <a:t>http://cisstat.org/</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Організація економічного співробітництва та розвитку (ОЕСР)</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u="sng" dirty="0">
                <a:latin typeface="Times New Roman" panose="02020603050405020304" pitchFamily="18" charset="0"/>
                <a:cs typeface="Times New Roman" panose="02020603050405020304" pitchFamily="18" charset="0"/>
                <a:hlinkClick r:id="rId10"/>
              </a:rPr>
              <a:t>http://www.oecd.org/</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Міжнародне енергетичне </a:t>
            </a:r>
            <a:r>
              <a:rPr lang="uk-UA" sz="1800" dirty="0" err="1" smtClean="0">
                <a:latin typeface="Times New Roman" panose="02020603050405020304" pitchFamily="18" charset="0"/>
                <a:cs typeface="Times New Roman" panose="02020603050405020304" pitchFamily="18" charset="0"/>
              </a:rPr>
              <a:t>агенство</a:t>
            </a:r>
            <a:r>
              <a:rPr lang="uk-UA" sz="1800" dirty="0" smtClean="0">
                <a:latin typeface="Times New Roman" panose="02020603050405020304" pitchFamily="18" charset="0"/>
                <a:cs typeface="Times New Roman" panose="02020603050405020304" pitchFamily="18" charset="0"/>
              </a:rPr>
              <a:t> </a:t>
            </a:r>
            <a:r>
              <a:rPr lang="uk-UA" sz="1800" dirty="0">
                <a:latin typeface="Times New Roman" panose="02020603050405020304" pitchFamily="18" charset="0"/>
                <a:cs typeface="Times New Roman" panose="02020603050405020304" pitchFamily="18" charset="0"/>
              </a:rPr>
              <a:t>(МЕА)</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u="sng" dirty="0">
                <a:latin typeface="Times New Roman" panose="02020603050405020304" pitchFamily="18" charset="0"/>
                <a:cs typeface="Times New Roman" panose="02020603050405020304" pitchFamily="18" charset="0"/>
                <a:hlinkClick r:id="rId11"/>
              </a:rPr>
              <a:t>https://www.iea.org/stats/index.asp</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Євразійська економічна комісія </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u="sng" dirty="0">
                <a:latin typeface="Times New Roman" panose="02020603050405020304" pitchFamily="18" charset="0"/>
                <a:cs typeface="Times New Roman" panose="02020603050405020304" pitchFamily="18" charset="0"/>
                <a:hlinkClick r:id="rId12"/>
              </a:rPr>
              <a:t>http://www.eurasiancommission.org/</a:t>
            </a:r>
            <a:r>
              <a:rPr lang="ru-RU" sz="1800" dirty="0"/>
              <a:t/>
            </a:r>
            <a:br>
              <a:rPr lang="ru-RU" sz="1800"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t/>
            </a:r>
            <a:br>
              <a:rPr lang="ru-RU" dirty="0"/>
            </a:br>
            <a:r>
              <a:rPr lang="uk-UA" dirty="0"/>
              <a:t> </a:t>
            </a:r>
            <a:r>
              <a:rPr lang="ru-RU" dirty="0"/>
              <a:t/>
            </a:r>
            <a:br>
              <a:rPr lang="ru-RU" dirty="0"/>
            </a:br>
            <a:endParaRPr lang="ru-RU" dirty="0"/>
          </a:p>
        </p:txBody>
      </p:sp>
    </p:spTree>
    <p:extLst>
      <p:ext uri="{BB962C8B-B14F-4D97-AF65-F5344CB8AC3E}">
        <p14:creationId xmlns:p14="http://schemas.microsoft.com/office/powerpoint/2010/main" val="140025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fontScale="90000"/>
          </a:bodyPr>
          <a:lstStyle/>
          <a:p>
            <a:r>
              <a:rPr lang="ru-RU" b="1" dirty="0" err="1" smtClean="0">
                <a:latin typeface="Times New Roman" panose="02020603050405020304" pitchFamily="18" charset="0"/>
                <a:cs typeface="Times New Roman" panose="02020603050405020304" pitchFamily="18" charset="0"/>
              </a:rPr>
              <a:t>Питання</a:t>
            </a:r>
            <a:r>
              <a:rPr lang="ru-RU" b="1" dirty="0" smtClean="0">
                <a:latin typeface="Times New Roman" panose="02020603050405020304" pitchFamily="18" charset="0"/>
                <a:cs typeface="Times New Roman" panose="02020603050405020304" pitchFamily="18" charset="0"/>
              </a:rPr>
              <a:t> 6</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П</a:t>
            </a:r>
            <a:r>
              <a:rPr lang="uk-UA" dirty="0" smtClean="0">
                <a:latin typeface="Times New Roman" panose="02020603050405020304" pitchFamily="18" charset="0"/>
                <a:cs typeface="Times New Roman" panose="02020603050405020304" pitchFamily="18" charset="0"/>
              </a:rPr>
              <a:t>оєднання </a:t>
            </a:r>
            <a:r>
              <a:rPr lang="uk-UA" dirty="0">
                <a:latin typeface="Times New Roman" panose="02020603050405020304" pitchFamily="18" charset="0"/>
                <a:cs typeface="Times New Roman" panose="02020603050405020304" pitchFamily="18" charset="0"/>
              </a:rPr>
              <a:t>з іншими видами управлінської інформації забезпечує одну з обов’язкових умов ефективності прийняття управлінських рішень. Соціологічна інформація, яка відображає стан і динаміку соціальних процесів різного </a:t>
            </a:r>
            <a:r>
              <a:rPr lang="uk-UA" dirty="0" smtClean="0">
                <a:latin typeface="Times New Roman" panose="02020603050405020304" pitchFamily="18" charset="0"/>
                <a:cs typeface="Times New Roman" panose="02020603050405020304" pitchFamily="18" charset="0"/>
              </a:rPr>
              <a:t>спрямування.</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Соціологічна інформація, яка отримана за допомогою соціологічних служб, дає більш повну картину знання щодо протікання соціальних процесів, сприяє розвитку соціологічного мислення. Крім того, вона може бути каналом зв’язку між суспільством і державною владою, політичними </a:t>
            </a:r>
            <a:r>
              <a:rPr lang="uk-UA" dirty="0" smtClean="0">
                <a:latin typeface="Times New Roman" panose="02020603050405020304" pitchFamily="18" charset="0"/>
                <a:cs typeface="Times New Roman" panose="02020603050405020304" pitchFamily="18" charset="0"/>
              </a:rPr>
              <a:t>діячами </a:t>
            </a:r>
            <a:r>
              <a:rPr lang="uk-UA" dirty="0">
                <a:latin typeface="Times New Roman" panose="02020603050405020304" pitchFamily="18" charset="0"/>
                <a:cs typeface="Times New Roman" panose="02020603050405020304" pitchFamily="18" charset="0"/>
              </a:rPr>
              <a:t>і виборцями, керівниками підприємств і </a:t>
            </a:r>
            <a:r>
              <a:rPr lang="uk-UA" dirty="0" smtClean="0">
                <a:latin typeface="Times New Roman" panose="02020603050405020304" pitchFamily="18" charset="0"/>
                <a:cs typeface="Times New Roman" panose="02020603050405020304" pitchFamily="18" charset="0"/>
              </a:rPr>
              <a:t>працівниками.</a:t>
            </a: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12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fontScale="90000"/>
          </a:bodyPr>
          <a:lstStyle/>
          <a:p>
            <a:r>
              <a:rPr lang="uk-UA" dirty="0">
                <a:latin typeface="Times New Roman" panose="02020603050405020304" pitchFamily="18" charset="0"/>
                <a:cs typeface="Times New Roman" panose="02020603050405020304" pitchFamily="18" charset="0"/>
              </a:rPr>
              <a:t>Однак проблема полягає у тому, що з одного боку, існують об’єктивні потреби суспільства у </a:t>
            </a:r>
            <a:r>
              <a:rPr lang="uk-UA" dirty="0" smtClean="0">
                <a:latin typeface="Times New Roman" panose="02020603050405020304" pitchFamily="18" charset="0"/>
                <a:cs typeface="Times New Roman" panose="02020603050405020304" pitchFamily="18" charset="0"/>
              </a:rPr>
              <a:t/>
            </a:r>
            <a:br>
              <a:rPr lang="uk-UA" dirty="0" smtClean="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1</a:t>
            </a:r>
            <a:r>
              <a:rPr lang="uk-UA" dirty="0">
                <a:latin typeface="Times New Roman" panose="02020603050405020304" pitchFamily="18" charset="0"/>
                <a:cs typeface="Times New Roman" panose="02020603050405020304" pitchFamily="18" charset="0"/>
              </a:rPr>
              <a:t>) діяльності соціологічних </a:t>
            </a:r>
            <a:r>
              <a:rPr lang="uk-UA" dirty="0" smtClean="0">
                <a:latin typeface="Times New Roman" panose="02020603050405020304" pitchFamily="18" charset="0"/>
                <a:cs typeface="Times New Roman" panose="02020603050405020304" pitchFamily="18" charset="0"/>
              </a:rPr>
              <a:t>служб</a:t>
            </a:r>
            <a:br>
              <a:rPr lang="uk-UA" dirty="0" smtClean="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2) у отриманні об’єктивної соціологічної </a:t>
            </a:r>
            <a:r>
              <a:rPr lang="uk-UA" dirty="0" smtClean="0">
                <a:latin typeface="Times New Roman" panose="02020603050405020304" pitchFamily="18" charset="0"/>
                <a:cs typeface="Times New Roman" panose="02020603050405020304" pitchFamily="18" charset="0"/>
              </a:rPr>
              <a:t>інформації</a:t>
            </a:r>
            <a:br>
              <a:rPr lang="uk-UA" dirty="0" smtClean="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3) у соціологічних вимірах різних соціальних показників (настрої, думки тощо</a:t>
            </a:r>
            <a:r>
              <a:rPr lang="uk-UA" dirty="0" smtClean="0">
                <a:latin typeface="Times New Roman" panose="02020603050405020304" pitchFamily="18" charset="0"/>
                <a:cs typeface="Times New Roman" panose="02020603050405020304" pitchFamily="18" charset="0"/>
              </a:rPr>
              <a:t>)</a:t>
            </a:r>
            <a:br>
              <a:rPr lang="uk-UA" dirty="0" smtClean="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з іншого боку – суспільство (чи скоріше, держава, а ще точніше політичне й державне керівництво) ще не у повній мірі усвідомлює значимість соціологічних служб як елементу інформаційної системи і в цілому інформатизації. Це призводить до появи такого негативного явища як поява непрофесійної соціологічної інформації (її здобувають журналісти і будь-хто, тільки не фахівці). </a:t>
            </a: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4156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fontScale="90000"/>
          </a:bodyPr>
          <a:lstStyle/>
          <a:p>
            <a:r>
              <a:rPr lang="uk-UA" sz="2700" b="1" dirty="0" smtClean="0">
                <a:latin typeface="Times New Roman" panose="02020603050405020304" pitchFamily="18" charset="0"/>
                <a:cs typeface="Times New Roman" panose="02020603050405020304" pitchFamily="18" charset="0"/>
              </a:rPr>
              <a:t/>
            </a:r>
            <a:br>
              <a:rPr lang="uk-UA" sz="2700" b="1" dirty="0" smtClean="0">
                <a:latin typeface="Times New Roman" panose="02020603050405020304" pitchFamily="18" charset="0"/>
                <a:cs typeface="Times New Roman" panose="02020603050405020304" pitchFamily="18" charset="0"/>
              </a:rPr>
            </a:br>
            <a:r>
              <a:rPr lang="uk-UA" sz="3100" b="1" dirty="0" smtClean="0">
                <a:latin typeface="Times New Roman" panose="02020603050405020304" pitchFamily="18" charset="0"/>
                <a:cs typeface="Times New Roman" panose="02020603050405020304" pitchFamily="18" charset="0"/>
              </a:rPr>
              <a:t>Соціологічна </a:t>
            </a:r>
            <a:r>
              <a:rPr lang="uk-UA" sz="3100" b="1" dirty="0">
                <a:latin typeface="Times New Roman" panose="02020603050405020304" pitchFamily="18" charset="0"/>
                <a:cs typeface="Times New Roman" panose="02020603050405020304" pitchFamily="18" charset="0"/>
              </a:rPr>
              <a:t>служба </a:t>
            </a:r>
            <a:r>
              <a:rPr lang="uk-UA" sz="3100" dirty="0">
                <a:latin typeface="Times New Roman" panose="02020603050405020304" pitchFamily="18" charset="0"/>
                <a:cs typeface="Times New Roman" panose="02020603050405020304" pitchFamily="18" charset="0"/>
              </a:rPr>
              <a:t>– це інституціонально закріплена форма здійснення професійної соціологічної діяльності, яка забезпечує споживача (ним може бути будь-хто: органи державної влади, місцевого самоврядування, керівники підприємств, установ, організацій, політичні діячі і партії і таке інше) об’єктивною, аналітично-критичною і прогностичною соціологічною інформацією, яка покладається в основу прийняття управлінських рішень та розробки нових моделей суспільних явищ. </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ru-RU" sz="3100" dirty="0" smtClean="0">
                <a:latin typeface="Times New Roman" panose="02020603050405020304" pitchFamily="18" charset="0"/>
                <a:cs typeface="Times New Roman" panose="02020603050405020304" pitchFamily="18" charset="0"/>
              </a:rPr>
              <a:t/>
            </a:r>
            <a:br>
              <a:rPr lang="ru-RU" sz="3100" dirty="0" smtClean="0">
                <a:latin typeface="Times New Roman" panose="02020603050405020304" pitchFamily="18" charset="0"/>
                <a:cs typeface="Times New Roman" panose="02020603050405020304" pitchFamily="18" charset="0"/>
              </a:rPr>
            </a:br>
            <a:r>
              <a:rPr lang="uk-UA" sz="3100" b="1" dirty="0" smtClean="0">
                <a:latin typeface="Times New Roman" panose="02020603050405020304" pitchFamily="18" charset="0"/>
                <a:cs typeface="Times New Roman" panose="02020603050405020304" pitchFamily="18" charset="0"/>
              </a:rPr>
              <a:t>Функції </a:t>
            </a:r>
            <a:r>
              <a:rPr lang="uk-UA" sz="3100" b="1" dirty="0">
                <a:latin typeface="Times New Roman" panose="02020603050405020304" pitchFamily="18" charset="0"/>
                <a:cs typeface="Times New Roman" panose="02020603050405020304" pitchFamily="18" charset="0"/>
              </a:rPr>
              <a:t>соціологічної служби: </a:t>
            </a:r>
            <a:r>
              <a:rPr lang="uk-UA" sz="3100" dirty="0" smtClean="0">
                <a:latin typeface="Times New Roman" panose="02020603050405020304" pitchFamily="18" charset="0"/>
                <a:cs typeface="Times New Roman" panose="02020603050405020304" pitchFamily="18" charset="0"/>
              </a:rPr>
              <a:t/>
            </a:r>
            <a:br>
              <a:rPr lang="uk-UA" sz="3100" dirty="0" smtClean="0">
                <a:latin typeface="Times New Roman" panose="02020603050405020304" pitchFamily="18" charset="0"/>
                <a:cs typeface="Times New Roman" panose="02020603050405020304" pitchFamily="18" charset="0"/>
              </a:rPr>
            </a:br>
            <a:r>
              <a:rPr lang="uk-UA" sz="3100" dirty="0" smtClean="0">
                <a:latin typeface="Times New Roman" panose="02020603050405020304" pitchFamily="18" charset="0"/>
                <a:cs typeface="Times New Roman" panose="02020603050405020304" pitchFamily="18" charset="0"/>
              </a:rPr>
              <a:t>1</a:t>
            </a:r>
            <a:r>
              <a:rPr lang="uk-UA" sz="3100" dirty="0">
                <a:latin typeface="Times New Roman" panose="02020603050405020304" pitchFamily="18" charset="0"/>
                <a:cs typeface="Times New Roman" panose="02020603050405020304" pitchFamily="18" charset="0"/>
              </a:rPr>
              <a:t>) пізнавальна </a:t>
            </a:r>
            <a:r>
              <a:rPr lang="uk-UA" sz="3100" dirty="0" smtClean="0">
                <a:latin typeface="Times New Roman" panose="02020603050405020304" pitchFamily="18" charset="0"/>
                <a:cs typeface="Times New Roman" panose="02020603050405020304" pitchFamily="18" charset="0"/>
              </a:rPr>
              <a:t/>
            </a:r>
            <a:br>
              <a:rPr lang="uk-UA" sz="3100" dirty="0" smtClean="0">
                <a:latin typeface="Times New Roman" panose="02020603050405020304" pitchFamily="18" charset="0"/>
                <a:cs typeface="Times New Roman" panose="02020603050405020304" pitchFamily="18" charset="0"/>
              </a:rPr>
            </a:br>
            <a:r>
              <a:rPr lang="uk-UA" sz="3100" dirty="0" smtClean="0">
                <a:latin typeface="Times New Roman" panose="02020603050405020304" pitchFamily="18" charset="0"/>
                <a:cs typeface="Times New Roman" panose="02020603050405020304" pitchFamily="18" charset="0"/>
              </a:rPr>
              <a:t>2</a:t>
            </a:r>
            <a:r>
              <a:rPr lang="uk-UA" sz="3100" dirty="0">
                <a:latin typeface="Times New Roman" panose="02020603050405020304" pitchFamily="18" charset="0"/>
                <a:cs typeface="Times New Roman" panose="02020603050405020304" pitchFamily="18" charset="0"/>
              </a:rPr>
              <a:t>) прогностична </a:t>
            </a:r>
            <a:r>
              <a:rPr lang="uk-UA" sz="3100" dirty="0" smtClean="0">
                <a:latin typeface="Times New Roman" panose="02020603050405020304" pitchFamily="18" charset="0"/>
                <a:cs typeface="Times New Roman" panose="02020603050405020304" pitchFamily="18" charset="0"/>
              </a:rPr>
              <a:t/>
            </a:r>
            <a:br>
              <a:rPr lang="uk-UA" sz="3100" dirty="0" smtClean="0">
                <a:latin typeface="Times New Roman" panose="02020603050405020304" pitchFamily="18" charset="0"/>
                <a:cs typeface="Times New Roman" panose="02020603050405020304" pitchFamily="18" charset="0"/>
              </a:rPr>
            </a:br>
            <a:r>
              <a:rPr lang="uk-UA" sz="3100" dirty="0" smtClean="0">
                <a:latin typeface="Times New Roman" panose="02020603050405020304" pitchFamily="18" charset="0"/>
                <a:cs typeface="Times New Roman" panose="02020603050405020304" pitchFamily="18" charset="0"/>
              </a:rPr>
              <a:t>3</a:t>
            </a:r>
            <a:r>
              <a:rPr lang="uk-UA" sz="3100" dirty="0">
                <a:latin typeface="Times New Roman" panose="02020603050405020304" pitchFamily="18" charset="0"/>
                <a:cs typeface="Times New Roman" panose="02020603050405020304" pitchFamily="18" charset="0"/>
              </a:rPr>
              <a:t>) </a:t>
            </a:r>
            <a:r>
              <a:rPr lang="uk-UA" sz="3100" dirty="0" smtClean="0">
                <a:latin typeface="Times New Roman" panose="02020603050405020304" pitchFamily="18" charset="0"/>
                <a:cs typeface="Times New Roman" panose="02020603050405020304" pitchFamily="18" charset="0"/>
              </a:rPr>
              <a:t>управлінська</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7322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fontScale="90000"/>
          </a:bodyPr>
          <a:lstStyle/>
          <a:p>
            <a:r>
              <a:rPr lang="uk-UA" sz="3400" dirty="0">
                <a:latin typeface="Times New Roman" panose="02020603050405020304" pitchFamily="18" charset="0"/>
                <a:cs typeface="Times New Roman" panose="02020603050405020304" pitchFamily="18" charset="0"/>
              </a:rPr>
              <a:t>Соціологічна служба на підприємстві як самостійний підрозділ, підпорядкований керівництву підприємства. Очолює соціологічну службу головний соціолог, права і обов’язки якого встановлюються на рівні інших головних спеціалістів підприємства. </a:t>
            </a:r>
            <a:r>
              <a:rPr lang="ru-RU" sz="3400" dirty="0">
                <a:latin typeface="Times New Roman" panose="02020603050405020304" pitchFamily="18" charset="0"/>
                <a:cs typeface="Times New Roman" panose="02020603050405020304" pitchFamily="18" charset="0"/>
              </a:rPr>
              <a:t/>
            </a:r>
            <a:br>
              <a:rPr lang="ru-RU" sz="3400" dirty="0">
                <a:latin typeface="Times New Roman" panose="02020603050405020304" pitchFamily="18" charset="0"/>
                <a:cs typeface="Times New Roman" panose="02020603050405020304" pitchFamily="18" charset="0"/>
              </a:rPr>
            </a:br>
            <a:r>
              <a:rPr lang="uk-UA" sz="3400" dirty="0">
                <a:latin typeface="Times New Roman" panose="02020603050405020304" pitchFamily="18" charset="0"/>
                <a:cs typeface="Times New Roman" panose="02020603050405020304" pitchFamily="18" charset="0"/>
              </a:rPr>
              <a:t>Наприклад: 1) 1 штатний соціолог у складі іншого структурного підрозділу; 2) соціологічна група: 2-3 штатні соціологи у складі структурного підрозділу; 3) соціологічне бюро: 3-6 штатних соціологів у складі іншого структурного підрозділу; 4) самостійна лабораторія: 4-6 штатних соціологів (малокомплектна), 5-7 штатних соціологів (</a:t>
            </a:r>
            <a:r>
              <a:rPr lang="uk-UA" sz="3400" dirty="0" err="1">
                <a:latin typeface="Times New Roman" panose="02020603050405020304" pitchFamily="18" charset="0"/>
                <a:cs typeface="Times New Roman" panose="02020603050405020304" pitchFamily="18" charset="0"/>
              </a:rPr>
              <a:t>середньокомплектна</a:t>
            </a:r>
            <a:r>
              <a:rPr lang="uk-UA" sz="3400" dirty="0">
                <a:latin typeface="Times New Roman" panose="02020603050405020304" pitchFamily="18" charset="0"/>
                <a:cs typeface="Times New Roman" panose="02020603050405020304" pitchFamily="18" charset="0"/>
              </a:rPr>
              <a:t>), 10-15 штатних соціологів (повнокомплектна).</a:t>
            </a:r>
            <a:r>
              <a:rPr lang="ru-RU" dirty="0"/>
              <a:t/>
            </a:r>
            <a:br>
              <a:rPr lang="ru-RU" dirty="0"/>
            </a:br>
            <a:r>
              <a:rPr lang="ru-RU" dirty="0"/>
              <a:t/>
            </a:r>
            <a:br>
              <a:rPr lang="ru-RU" dirty="0"/>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063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C9E743-2D76-4EB4-A77C-8B13815E9AC1}"/>
              </a:ext>
            </a:extLst>
          </p:cNvPr>
          <p:cNvSpPr>
            <a:spLocks noGrp="1"/>
          </p:cNvSpPr>
          <p:nvPr>
            <p:ph type="title"/>
          </p:nvPr>
        </p:nvSpPr>
        <p:spPr>
          <a:xfrm>
            <a:off x="690465" y="851173"/>
            <a:ext cx="11150082" cy="4778102"/>
          </a:xfrm>
        </p:spPr>
        <p:txBody>
          <a:bodyPr>
            <a:normAutofit fontScale="90000"/>
          </a:bodyPr>
          <a:lstStyle/>
          <a:p>
            <a:r>
              <a:rPr lang="uk-UA" dirty="0">
                <a:latin typeface="Times New Roman" panose="02020603050405020304" pitchFamily="18" charset="0"/>
                <a:ea typeface="Times New Roman" panose="02020603050405020304" pitchFamily="18" charset="0"/>
                <a:cs typeface="Times New Roman" panose="02020603050405020304" pitchFamily="18" charset="0"/>
              </a:rPr>
              <a:t/>
            </a:r>
            <a:br>
              <a:rPr lang="uk-UA" dirty="0">
                <a:latin typeface="Times New Roman" panose="02020603050405020304" pitchFamily="18" charset="0"/>
                <a:ea typeface="Times New Roman" panose="02020603050405020304" pitchFamily="18" charset="0"/>
                <a:cs typeface="Times New Roman" panose="02020603050405020304" pitchFamily="18" charset="0"/>
              </a:rPr>
            </a:br>
            <a:r>
              <a:rPr lang="uk-UA" b="1" dirty="0">
                <a:latin typeface="Times New Roman" panose="02020603050405020304" pitchFamily="18" charset="0"/>
                <a:ea typeface="Times New Roman" panose="02020603050405020304" pitchFamily="18" charset="0"/>
                <a:cs typeface="Times New Roman" panose="02020603050405020304" pitchFamily="18" charset="0"/>
              </a:rPr>
              <a:t>План</a:t>
            </a:r>
            <a:r>
              <a:rPr lang="uk-UA" b="1" dirty="0" smtClean="0">
                <a:latin typeface="Times New Roman" panose="02020603050405020304" pitchFamily="18" charset="0"/>
                <a:ea typeface="Times New Roman" panose="02020603050405020304" pitchFamily="18" charset="0"/>
                <a:cs typeface="Times New Roman" panose="02020603050405020304" pitchFamily="18" charset="0"/>
              </a:rPr>
              <a:t>.</a:t>
            </a:r>
            <a:br>
              <a:rPr lang="uk-UA" b="1" dirty="0" smtClean="0">
                <a:latin typeface="Times New Roman" panose="02020603050405020304" pitchFamily="18" charset="0"/>
                <a:ea typeface="Times New Roman" panose="02020603050405020304" pitchFamily="18" charset="0"/>
                <a:cs typeface="Times New Roman" panose="02020603050405020304" pitchFamily="18" charset="0"/>
              </a:rPr>
            </a:br>
            <a:r>
              <a:rPr lang="uk-UA" dirty="0">
                <a:latin typeface="Times New Roman" panose="02020603050405020304" pitchFamily="18" charset="0"/>
                <a:ea typeface="Times New Roman" panose="02020603050405020304" pitchFamily="18" charset="0"/>
                <a:cs typeface="Times New Roman" panose="02020603050405020304" pitchFamily="18" charset="0"/>
              </a:rPr>
              <a:t/>
            </a:r>
            <a:br>
              <a:rPr lang="uk-UA" dirty="0">
                <a:latin typeface="Times New Roman" panose="02020603050405020304" pitchFamily="18" charset="0"/>
                <a:ea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Історія організації та збору первинної інформації у давньому світі.</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Виникнення статистики та демографії. Теорія “середньої людини”.</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Розвиток методологічного апарату.</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4. Принципи організації діяльності.</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5. Сучасні міжнародні організації.</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6. Соціологічна служба як спеціалізований соціальний інститут. Функції соціологічних служб.</a:t>
            </a:r>
            <a:r>
              <a:rPr lang="ru-RU" dirty="0"/>
              <a:t/>
            </a:r>
            <a:br>
              <a:rPr lang="ru-RU" dirty="0"/>
            </a:br>
            <a:r>
              <a:rPr lang="uk-UA" dirty="0">
                <a:latin typeface="Times New Roman" panose="02020603050405020304" pitchFamily="18" charset="0"/>
                <a:ea typeface="Times New Roman" panose="02020603050405020304" pitchFamily="18" charset="0"/>
              </a:rPr>
              <a:t/>
            </a:r>
            <a:br>
              <a:rPr lang="uk-UA" dirty="0">
                <a:latin typeface="Times New Roman" panose="02020603050405020304" pitchFamily="18" charset="0"/>
                <a:ea typeface="Times New Roman" panose="02020603050405020304" pitchFamily="18" charset="0"/>
              </a:rPr>
            </a:br>
            <a:r>
              <a:rPr lang="ru-RU" sz="2800" dirty="0">
                <a:latin typeface="Times New Roman" panose="02020603050405020304" pitchFamily="18" charset="0"/>
                <a:ea typeface="Times New Roman" panose="02020603050405020304" pitchFamily="18" charset="0"/>
              </a:rPr>
              <a:t/>
            </a:r>
            <a:br>
              <a:rPr lang="ru-RU" sz="2800" dirty="0">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300306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EC93F2-D592-401F-B2CD-4F3A15E6468E}"/>
              </a:ext>
            </a:extLst>
          </p:cNvPr>
          <p:cNvSpPr>
            <a:spLocks noGrp="1"/>
          </p:cNvSpPr>
          <p:nvPr>
            <p:ph type="title"/>
          </p:nvPr>
        </p:nvSpPr>
        <p:spPr>
          <a:xfrm>
            <a:off x="671803" y="356649"/>
            <a:ext cx="10879493" cy="5577620"/>
          </a:xfrm>
        </p:spPr>
        <p:txBody>
          <a:bodyPr>
            <a:normAutofit fontScale="90000"/>
          </a:bodyPr>
          <a:lstStyle/>
          <a:p>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Питання 1.</a:t>
            </a:r>
            <a:br>
              <a:rPr lang="uk-UA" b="1"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Звітність находилась під контролем держави.</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
            </a:r>
            <a:br>
              <a:rPr lang="ru-RU" sz="2700" dirty="0" smtClean="0">
                <a:latin typeface="Times New Roman" panose="02020603050405020304" pitchFamily="18" charset="0"/>
                <a:cs typeface="Times New Roman" panose="02020603050405020304" pitchFamily="18" charset="0"/>
              </a:rPr>
            </a:br>
            <a:r>
              <a:rPr lang="uk-UA" sz="2700" dirty="0" smtClean="0">
                <a:latin typeface="Times New Roman" panose="02020603050405020304" pitchFamily="18" charset="0"/>
                <a:cs typeface="Times New Roman" panose="02020603050405020304" pitchFamily="18" charset="0"/>
              </a:rPr>
              <a:t>Мета </a:t>
            </a:r>
            <a:r>
              <a:rPr lang="uk-UA" sz="2700" dirty="0">
                <a:latin typeface="Times New Roman" panose="02020603050405020304" pitchFamily="18" charset="0"/>
                <a:cs typeface="Times New Roman" panose="02020603050405020304" pitchFamily="18" charset="0"/>
              </a:rPr>
              <a:t>організації:</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максимальна інформативність та точність</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простота та дешевизна</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отримання своєчасної інформації</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
            </a:r>
            <a:br>
              <a:rPr lang="ru-RU" sz="2700" dirty="0" smtClean="0">
                <a:latin typeface="Times New Roman" panose="02020603050405020304" pitchFamily="18" charset="0"/>
                <a:cs typeface="Times New Roman" panose="02020603050405020304" pitchFamily="18" charset="0"/>
              </a:rPr>
            </a:br>
            <a:r>
              <a:rPr lang="uk-UA" sz="2700" dirty="0" smtClean="0">
                <a:latin typeface="Times New Roman" panose="02020603050405020304" pitchFamily="18" charset="0"/>
                <a:cs typeface="Times New Roman" panose="02020603050405020304" pitchFamily="18" charset="0"/>
              </a:rPr>
              <a:t>Чисельність </a:t>
            </a:r>
            <a:r>
              <a:rPr lang="uk-UA" sz="2700" dirty="0">
                <a:latin typeface="Times New Roman" panose="02020603050405020304" pitchFamily="18" charset="0"/>
                <a:cs typeface="Times New Roman" panose="02020603050405020304" pitchFamily="18" charset="0"/>
              </a:rPr>
              <a:t>та склад населення:</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платники податків;</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облік категорій населення: рабів, воїнів та ін.</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smtClean="0">
                <a:latin typeface="Times New Roman" panose="02020603050405020304" pitchFamily="18" charset="0"/>
                <a:cs typeface="Times New Roman" panose="02020603050405020304" pitchFamily="18" charset="0"/>
              </a:rPr>
              <a:t>3) </a:t>
            </a:r>
            <a:r>
              <a:rPr lang="uk-UA" sz="2700" dirty="0">
                <a:latin typeface="Times New Roman" panose="02020603050405020304" pitchFamily="18" charset="0"/>
                <a:cs typeface="Times New Roman" panose="02020603050405020304" pitchFamily="18" charset="0"/>
              </a:rPr>
              <a:t>облік населення земель (податки + джерела поповнення армії)</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
            </a:r>
            <a:br>
              <a:rPr lang="ru-RU" sz="2700" dirty="0" smtClean="0">
                <a:latin typeface="Times New Roman" panose="02020603050405020304" pitchFamily="18" charset="0"/>
                <a:cs typeface="Times New Roman" panose="02020603050405020304" pitchFamily="18" charset="0"/>
              </a:rPr>
            </a:br>
            <a:r>
              <a:rPr lang="uk-UA" sz="2700" dirty="0" smtClean="0">
                <a:latin typeface="Times New Roman" panose="02020603050405020304" pitchFamily="18" charset="0"/>
                <a:cs typeface="Times New Roman" panose="02020603050405020304" pitchFamily="18" charset="0"/>
              </a:rPr>
              <a:t>Церква</a:t>
            </a:r>
            <a:r>
              <a:rPr lang="uk-UA" sz="2700" dirty="0">
                <a:latin typeface="Times New Roman" panose="02020603050405020304" pitchFamily="18" charset="0"/>
                <a:cs typeface="Times New Roman" panose="02020603050405020304" pitchFamily="18" charset="0"/>
              </a:rPr>
              <a:t>: облік прихожан, статистика народження, шлюбів та смерті. </a:t>
            </a:r>
            <a:r>
              <a:rPr lang="uk-UA" sz="2700" dirty="0" smtClean="0">
                <a:latin typeface="Times New Roman" panose="02020603050405020304" pitchFamily="18" charset="0"/>
                <a:cs typeface="Times New Roman" panose="02020603050405020304" pitchFamily="18" charset="0"/>
              </a:rPr>
              <a:t>Матеріали </a:t>
            </a:r>
            <a:r>
              <a:rPr lang="uk-UA" sz="2700" dirty="0">
                <a:latin typeface="Times New Roman" panose="02020603050405020304" pitchFamily="18" charset="0"/>
                <a:cs typeface="Times New Roman" panose="02020603050405020304" pitchFamily="18" charset="0"/>
              </a:rPr>
              <a:t>для перших наукових </a:t>
            </a:r>
            <a:r>
              <a:rPr lang="uk-UA" sz="2700" dirty="0" smtClean="0">
                <a:latin typeface="Times New Roman" panose="02020603050405020304" pitchFamily="18" charset="0"/>
                <a:cs typeface="Times New Roman" panose="02020603050405020304" pitchFamily="18" charset="0"/>
              </a:rPr>
              <a:t>узагальнень:</a:t>
            </a:r>
            <a:r>
              <a:rPr lang="ru-RU" sz="2700" dirty="0">
                <a:latin typeface="Times New Roman" panose="02020603050405020304" pitchFamily="18" charset="0"/>
                <a:cs typeface="Times New Roman" panose="02020603050405020304" pitchFamily="18" charset="0"/>
              </a:rPr>
              <a:t> </a:t>
            </a:r>
            <a:r>
              <a:rPr lang="uk-UA" sz="2700" dirty="0" smtClean="0">
                <a:latin typeface="Times New Roman" panose="02020603050405020304" pitchFamily="18" charset="0"/>
                <a:cs typeface="Times New Roman" panose="02020603050405020304" pitchFamily="18" charset="0"/>
              </a:rPr>
              <a:t>описи </a:t>
            </a:r>
            <a:r>
              <a:rPr lang="uk-UA" sz="2700" dirty="0">
                <a:latin typeface="Times New Roman" panose="02020603050405020304" pitchFamily="18" charset="0"/>
                <a:cs typeface="Times New Roman" panose="02020603050405020304" pitchFamily="18" charset="0"/>
              </a:rPr>
              <a:t>та щоденники мандрівників, торговців, дипломатів та завойовників.</a:t>
            </a:r>
            <a:r>
              <a:rPr lang="ru-RU" dirty="0"/>
              <a:t/>
            </a:r>
            <a:br>
              <a:rPr lang="ru-RU" dirty="0"/>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365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833B29-A48D-4C85-84AB-692CB44572D4}"/>
              </a:ext>
            </a:extLst>
          </p:cNvPr>
          <p:cNvSpPr>
            <a:spLocks noGrp="1"/>
          </p:cNvSpPr>
          <p:nvPr>
            <p:ph type="title"/>
          </p:nvPr>
        </p:nvSpPr>
        <p:spPr>
          <a:xfrm>
            <a:off x="550506" y="438539"/>
            <a:ext cx="11402007" cy="6419462"/>
          </a:xfrm>
        </p:spPr>
        <p:txBody>
          <a:bodyPr>
            <a:normAutofit/>
          </a:bodyPr>
          <a:lstStyle/>
          <a:p>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Питання 2</a:t>
            </a:r>
            <a:r>
              <a:rPr lang="uk-UA" dirty="0" smtClean="0">
                <a:latin typeface="Times New Roman" panose="02020603050405020304" pitchFamily="18" charset="0"/>
                <a:cs typeface="Times New Roman" panose="02020603050405020304" pitchFamily="18" charset="0"/>
              </a:rPr>
              <a:t/>
            </a:r>
            <a:br>
              <a:rPr lang="uk-UA" dirty="0" smtClean="0">
                <a:latin typeface="Times New Roman" panose="02020603050405020304" pitchFamily="18" charset="0"/>
                <a:cs typeface="Times New Roman" panose="02020603050405020304" pitchFamily="18" charset="0"/>
              </a:rPr>
            </a:br>
            <a:r>
              <a:rPr lang="uk-UA" sz="2700" dirty="0" smtClean="0">
                <a:latin typeface="Times New Roman" panose="02020603050405020304" pitchFamily="18" charset="0"/>
                <a:cs typeface="Times New Roman" panose="02020603050405020304" pitchFamily="18" charset="0"/>
              </a:rPr>
              <a:t>Джон </a:t>
            </a:r>
            <a:r>
              <a:rPr lang="uk-UA" sz="2700" dirty="0" err="1" smtClean="0">
                <a:latin typeface="Times New Roman" panose="02020603050405020304" pitchFamily="18" charset="0"/>
                <a:cs typeface="Times New Roman" panose="02020603050405020304" pitchFamily="18" charset="0"/>
              </a:rPr>
              <a:t>Граунт</a:t>
            </a:r>
            <a:r>
              <a:rPr lang="uk-UA" sz="2700" dirty="0" smtClean="0">
                <a:latin typeface="Times New Roman" panose="02020603050405020304" pitchFamily="18" charset="0"/>
                <a:cs typeface="Times New Roman" panose="02020603050405020304" pitchFamily="18" charset="0"/>
              </a:rPr>
              <a:t> </a:t>
            </a:r>
            <a:r>
              <a:rPr lang="uk-UA" sz="2700" dirty="0">
                <a:latin typeface="Times New Roman" panose="02020603050405020304" pitchFamily="18" charset="0"/>
                <a:cs typeface="Times New Roman" panose="02020603050405020304" pitchFamily="18" charset="0"/>
              </a:rPr>
              <a:t>“Природні та політичні спостереження, зроблені над бюлетенями смертності”.</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Мета — </a:t>
            </a:r>
            <a:r>
              <a:rPr lang="uk-UA" sz="2700" dirty="0">
                <a:latin typeface="Times New Roman" panose="02020603050405020304" pitchFamily="18" charset="0"/>
                <a:cs typeface="Times New Roman" panose="02020603050405020304" pitchFamily="18" charset="0"/>
              </a:rPr>
              <a:t>“</a:t>
            </a:r>
            <a:r>
              <a:rPr lang="uk-UA" sz="2700" dirty="0" smtClean="0">
                <a:latin typeface="Times New Roman" panose="02020603050405020304" pitchFamily="18" charset="0"/>
                <a:cs typeface="Times New Roman" panose="02020603050405020304" pitchFamily="18" charset="0"/>
              </a:rPr>
              <a:t>дослідження </a:t>
            </a:r>
            <a:r>
              <a:rPr lang="uk-UA" sz="2700" dirty="0">
                <a:latin typeface="Times New Roman" panose="02020603050405020304" pitchFamily="18" charset="0"/>
                <a:cs typeface="Times New Roman" panose="02020603050405020304" pitchFamily="18" charset="0"/>
              </a:rPr>
              <a:t>причин, я в силу яких суспільства створюються, відтворюються, приходять до занепаду та вмирають”.</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Фокус досліджень — рівень смертності як фактор, що визначає динаміку населення.</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1790 — облік населення у США.</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Російська Імперія. Перші дослідження: </a:t>
            </a:r>
            <a:r>
              <a:rPr lang="uk-UA" sz="2700" dirty="0" err="1">
                <a:latin typeface="Times New Roman" panose="02020603050405020304" pitchFamily="18" charset="0"/>
                <a:cs typeface="Times New Roman" panose="02020603050405020304" pitchFamily="18" charset="0"/>
              </a:rPr>
              <a:t>М.Ломоносов</a:t>
            </a:r>
            <a:r>
              <a:rPr lang="uk-UA" sz="2700" dirty="0">
                <a:latin typeface="Times New Roman" panose="02020603050405020304" pitchFamily="18" charset="0"/>
                <a:cs typeface="Times New Roman" panose="02020603050405020304" pitchFamily="18" charset="0"/>
              </a:rPr>
              <a:t>. “Про збереження та розмноження російського </a:t>
            </a:r>
            <a:r>
              <a:rPr lang="uk-UA" sz="2700" dirty="0" err="1">
                <a:latin typeface="Times New Roman" panose="02020603050405020304" pitchFamily="18" charset="0"/>
                <a:cs typeface="Times New Roman" panose="02020603050405020304" pitchFamily="18" charset="0"/>
              </a:rPr>
              <a:t>народа</a:t>
            </a:r>
            <a:r>
              <a:rPr lang="uk-UA" sz="2700" dirty="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1855. З’являється термін “демографія.”. </a:t>
            </a:r>
            <a:r>
              <a:rPr lang="uk-UA" sz="2700" dirty="0" err="1">
                <a:latin typeface="Times New Roman" panose="02020603050405020304" pitchFamily="18" charset="0"/>
                <a:cs typeface="Times New Roman" panose="02020603050405020304" pitchFamily="18" charset="0"/>
              </a:rPr>
              <a:t>Ашиль</a:t>
            </a:r>
            <a:r>
              <a:rPr lang="uk-UA" sz="2700" dirty="0">
                <a:latin typeface="Times New Roman" panose="02020603050405020304" pitchFamily="18" charset="0"/>
                <a:cs typeface="Times New Roman" panose="02020603050405020304" pitchFamily="18" charset="0"/>
              </a:rPr>
              <a:t> </a:t>
            </a:r>
            <a:r>
              <a:rPr lang="uk-UA" sz="2700" dirty="0" err="1">
                <a:latin typeface="Times New Roman" panose="02020603050405020304" pitchFamily="18" charset="0"/>
                <a:cs typeface="Times New Roman" panose="02020603050405020304" pitchFamily="18" charset="0"/>
              </a:rPr>
              <a:t>Гійяр</a:t>
            </a:r>
            <a:r>
              <a:rPr lang="uk-UA" sz="2700" dirty="0">
                <a:latin typeface="Times New Roman" panose="02020603050405020304" pitchFamily="18" charset="0"/>
                <a:cs typeface="Times New Roman" panose="02020603050405020304" pitchFamily="18" charset="0"/>
              </a:rPr>
              <a:t> “Елементи статистики людини або порівняльна демографія”. </a:t>
            </a:r>
            <a:r>
              <a:rPr lang="ru-RU" sz="2700" dirty="0"/>
              <a:t/>
            </a:r>
            <a:br>
              <a:rPr lang="ru-RU" sz="2700" dirty="0"/>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endParaRPr lang="ru-R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6324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9A481A-03CF-4664-BA9D-0D88FE4ACFB5}"/>
              </a:ext>
            </a:extLst>
          </p:cNvPr>
          <p:cNvSpPr>
            <a:spLocks noGrp="1"/>
          </p:cNvSpPr>
          <p:nvPr>
            <p:ph type="title"/>
          </p:nvPr>
        </p:nvSpPr>
        <p:spPr>
          <a:xfrm>
            <a:off x="830424" y="895739"/>
            <a:ext cx="10702213" cy="4917232"/>
          </a:xfrm>
        </p:spPr>
        <p:txBody>
          <a:bodyPr>
            <a:normAutofit fontScale="90000"/>
          </a:bodyPr>
          <a:lstStyle/>
          <a:p>
            <a:r>
              <a:rPr lang="uk-UA" dirty="0">
                <a:latin typeface="Times New Roman" panose="02020603050405020304" pitchFamily="18" charset="0"/>
                <a:cs typeface="Times New Roman" panose="02020603050405020304" pitchFamily="18" charset="0"/>
              </a:rPr>
              <a:t>Адольф </a:t>
            </a:r>
            <a:r>
              <a:rPr lang="uk-UA" dirty="0" err="1">
                <a:latin typeface="Times New Roman" panose="02020603050405020304" pitchFamily="18" charset="0"/>
                <a:cs typeface="Times New Roman" panose="02020603050405020304" pitchFamily="18" charset="0"/>
              </a:rPr>
              <a:t>Кетлє</a:t>
            </a:r>
            <a:r>
              <a:rPr lang="uk-UA" dirty="0">
                <a:latin typeface="Times New Roman" panose="02020603050405020304" pitchFamily="18" charset="0"/>
                <a:cs typeface="Times New Roman" panose="02020603050405020304" pitchFamily="18" charset="0"/>
              </a:rPr>
              <a:t>. “Про людину і розвиток її здібностей”.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Засновник </a:t>
            </a:r>
            <a:r>
              <a:rPr lang="uk-UA" dirty="0">
                <a:latin typeface="Times New Roman" panose="02020603050405020304" pitchFamily="18" charset="0"/>
                <a:cs typeface="Times New Roman" panose="02020603050405020304" pitchFamily="18" charset="0"/>
              </a:rPr>
              <a:t>першого міжнародного статистичного конгресу: 19-22 вересня 1853 року у </a:t>
            </a:r>
            <a:r>
              <a:rPr lang="uk-UA" dirty="0" err="1">
                <a:latin typeface="Times New Roman" panose="02020603050405020304" pitchFamily="18" charset="0"/>
                <a:cs typeface="Times New Roman" panose="02020603050405020304" pitchFamily="18" charset="0"/>
              </a:rPr>
              <a:t>Брюселі</a:t>
            </a:r>
            <a:r>
              <a:rPr lang="uk-UA" dirty="0">
                <a:latin typeface="Times New Roman" panose="02020603050405020304" pitchFamily="18" charset="0"/>
                <a:cs typeface="Times New Roman" panose="02020603050405020304" pitchFamily="18" charset="0"/>
              </a:rPr>
              <a:t>. Мета: зібрати керівників статистичних служб та дослідників у галузі.</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Питання</a:t>
            </a:r>
            <a:r>
              <a:rPr lang="uk-UA" dirty="0">
                <a:latin typeface="Times New Roman" panose="02020603050405020304" pitchFamily="18" charset="0"/>
                <a:cs typeface="Times New Roman" panose="02020603050405020304" pitchFamily="18" charset="0"/>
              </a:rPr>
              <a:t>, що розглядались:</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розробка єдиної номенклатури та класифікацій для країн</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методика перепису населення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організація реєстрації народжень, смертей, шлюбів та розлучень</a:t>
            </a: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ru-RU" sz="3000" dirty="0">
                <a:latin typeface="Times New Roman" panose="02020603050405020304" pitchFamily="18" charset="0"/>
                <a:cs typeface="Times New Roman" panose="02020603050405020304" pitchFamily="18" charset="0"/>
              </a:rPr>
              <a:t/>
            </a:r>
            <a:br>
              <a:rPr lang="ru-RU" sz="3000" dirty="0">
                <a:latin typeface="Times New Roman" panose="02020603050405020304" pitchFamily="18" charset="0"/>
                <a:cs typeface="Times New Roman" panose="02020603050405020304" pitchFamily="18" charset="0"/>
              </a:rPr>
            </a:b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9936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F5541C-2446-4BA8-B823-468B873075A3}"/>
              </a:ext>
            </a:extLst>
          </p:cNvPr>
          <p:cNvSpPr>
            <a:spLocks noGrp="1"/>
          </p:cNvSpPr>
          <p:nvPr>
            <p:ph type="title"/>
          </p:nvPr>
        </p:nvSpPr>
        <p:spPr>
          <a:xfrm>
            <a:off x="597159" y="953324"/>
            <a:ext cx="10944807" cy="4952954"/>
          </a:xfrm>
        </p:spPr>
        <p:txBody>
          <a:bodyPr>
            <a:normAutofit fontScale="90000"/>
          </a:bodyPr>
          <a:lstStyle/>
          <a:p>
            <a:r>
              <a:rPr lang="uk-UA" dirty="0" smtClean="0">
                <a:latin typeface="Times New Roman" panose="02020603050405020304" pitchFamily="18" charset="0"/>
                <a:cs typeface="Times New Roman" panose="02020603050405020304" pitchFamily="18" charset="0"/>
              </a:rPr>
              <a:t/>
            </a:r>
            <a:br>
              <a:rPr lang="uk-UA" dirty="0" smtClean="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Соціальна </a:t>
            </a:r>
            <a:r>
              <a:rPr lang="uk-UA" dirty="0">
                <a:latin typeface="Times New Roman" panose="02020603050405020304" pitchFamily="18" charset="0"/>
                <a:cs typeface="Times New Roman" panose="02020603050405020304" pitchFamily="18" charset="0"/>
              </a:rPr>
              <a:t>фізика має вивчати причини, що впливають на розвиток людини. Вона спирається на вчення про середню людину та середню величину, теорію ймовірності та процедуру узагальнення даних.</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Середня </a:t>
            </a:r>
            <a:r>
              <a:rPr lang="uk-UA" dirty="0">
                <a:latin typeface="Times New Roman" panose="02020603050405020304" pitchFamily="18" charset="0"/>
                <a:cs typeface="Times New Roman" panose="02020603050405020304" pitchFamily="18" charset="0"/>
              </a:rPr>
              <a:t>людина втілює в собі типові та середня якості суспільства (як фізичні, так і моральні).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Ілюстрація </a:t>
            </a:r>
            <a:r>
              <a:rPr lang="uk-UA" dirty="0">
                <a:latin typeface="Times New Roman" panose="02020603050405020304" pitchFamily="18" charset="0"/>
                <a:cs typeface="Times New Roman" panose="02020603050405020304" pitchFamily="18" charset="0"/>
              </a:rPr>
              <a:t>дії на практиці теорії середньої величини: постійна відтворюваність чисельності злочинів у суспільстві.</a:t>
            </a:r>
            <a:r>
              <a:rPr lang="ru-RU" sz="2900" dirty="0" smtClean="0">
                <a:latin typeface="Times New Roman" panose="02020603050405020304" pitchFamily="18" charset="0"/>
                <a:cs typeface="Times New Roman" panose="02020603050405020304" pitchFamily="18" charset="0"/>
              </a:rPr>
              <a:t/>
            </a:r>
            <a:br>
              <a:rPr lang="ru-RU" sz="2900" dirty="0" smtClean="0">
                <a:latin typeface="Times New Roman" panose="02020603050405020304" pitchFamily="18" charset="0"/>
                <a:cs typeface="Times New Roman" panose="02020603050405020304" pitchFamily="18" charset="0"/>
              </a:rPr>
            </a:br>
            <a:r>
              <a:rPr lang="ru-RU" sz="2900" dirty="0">
                <a:latin typeface="Times New Roman" panose="02020603050405020304" pitchFamily="18" charset="0"/>
                <a:cs typeface="Times New Roman" panose="02020603050405020304" pitchFamily="18" charset="0"/>
              </a:rPr>
              <a:t/>
            </a:r>
            <a:br>
              <a:rPr lang="ru-RU" sz="2900" dirty="0">
                <a:latin typeface="Times New Roman" panose="02020603050405020304" pitchFamily="18" charset="0"/>
                <a:cs typeface="Times New Roman" panose="02020603050405020304" pitchFamily="18" charset="0"/>
              </a:rPr>
            </a:br>
            <a:r>
              <a:rPr lang="ru-RU" sz="1600" dirty="0"/>
              <a:t/>
            </a:r>
            <a:br>
              <a:rPr lang="ru-RU" sz="1600" dirty="0"/>
            </a:br>
            <a:r>
              <a:rPr lang="uk-UA" sz="1600" dirty="0">
                <a:latin typeface="Times New Roman" panose="02020603050405020304" pitchFamily="18" charset="0"/>
                <a:cs typeface="Times New Roman" panose="02020603050405020304" pitchFamily="18" charset="0"/>
              </a:rPr>
              <a:t/>
            </a:r>
            <a:br>
              <a:rPr lang="uk-UA" sz="1600" dirty="0">
                <a:latin typeface="Times New Roman" panose="02020603050405020304" pitchFamily="18" charset="0"/>
                <a:cs typeface="Times New Roman" panose="02020603050405020304" pitchFamily="18" charset="0"/>
              </a:rPr>
            </a:br>
            <a:endParaRPr lang="ru-RU" sz="1600" dirty="0"/>
          </a:p>
        </p:txBody>
      </p:sp>
    </p:spTree>
    <p:extLst>
      <p:ext uri="{BB962C8B-B14F-4D97-AF65-F5344CB8AC3E}">
        <p14:creationId xmlns:p14="http://schemas.microsoft.com/office/powerpoint/2010/main" val="465330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69D214-6B12-4DD8-914A-CF4C80FB859B}"/>
              </a:ext>
            </a:extLst>
          </p:cNvPr>
          <p:cNvSpPr>
            <a:spLocks noGrp="1"/>
          </p:cNvSpPr>
          <p:nvPr>
            <p:ph type="title"/>
          </p:nvPr>
        </p:nvSpPr>
        <p:spPr>
          <a:xfrm>
            <a:off x="609600" y="953324"/>
            <a:ext cx="10991850" cy="5133151"/>
          </a:xfrm>
        </p:spPr>
        <p:txBody>
          <a:bodyPr>
            <a:normAutofit fontScale="90000"/>
          </a:bodyPr>
          <a:lstStyle/>
          <a:p>
            <a:r>
              <a:rPr lang="uk-UA" sz="3100" b="1" dirty="0" smtClean="0">
                <a:latin typeface="Times New Roman" panose="02020603050405020304" pitchFamily="18" charset="0"/>
                <a:cs typeface="Times New Roman" panose="02020603050405020304" pitchFamily="18" charset="0"/>
              </a:rPr>
              <a:t>Питання 3</a:t>
            </a:r>
            <a:br>
              <a:rPr lang="uk-UA" sz="3100" b="1" dirty="0" smtClean="0">
                <a:latin typeface="Times New Roman" panose="02020603050405020304" pitchFamily="18" charset="0"/>
                <a:cs typeface="Times New Roman" panose="02020603050405020304" pitchFamily="18" charset="0"/>
              </a:rPr>
            </a:br>
            <a:r>
              <a:rPr lang="uk-UA" sz="3100" b="1" dirty="0" smtClean="0">
                <a:latin typeface="Times New Roman" panose="02020603050405020304" pitchFamily="18" charset="0"/>
                <a:cs typeface="Times New Roman" panose="02020603050405020304" pitchFamily="18" charset="0"/>
              </a:rPr>
              <a:t/>
            </a:r>
            <a:br>
              <a:rPr lang="uk-UA" sz="3100" b="1" dirty="0" smtClean="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Релігійні тексти: підрахунок чисельності воїнів.</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Давній світ — прості підрахунки.</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XVII</a:t>
            </a:r>
            <a:r>
              <a:rPr lang="ru-RU" sz="3100" dirty="0">
                <a:latin typeface="Times New Roman" panose="02020603050405020304" pitchFamily="18" charset="0"/>
                <a:cs typeface="Times New Roman" panose="02020603050405020304" pitchFamily="18" charset="0"/>
              </a:rPr>
              <a:t> – </a:t>
            </a:r>
            <a:r>
              <a:rPr lang="uk-UA" sz="3100" dirty="0">
                <a:latin typeface="Times New Roman" panose="02020603050405020304" pitchFamily="18" charset="0"/>
                <a:cs typeface="Times New Roman" panose="02020603050405020304" pitchFamily="18" charset="0"/>
              </a:rPr>
              <a:t>використання таблиць.</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З розвитком теорії ймовірності: обрахунок частоти народжуваності (за різними містами та установами).</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К. </a:t>
            </a:r>
            <a:r>
              <a:rPr lang="uk-UA" sz="3100" dirty="0" err="1">
                <a:latin typeface="Times New Roman" panose="02020603050405020304" pitchFamily="18" charset="0"/>
                <a:cs typeface="Times New Roman" panose="02020603050405020304" pitchFamily="18" charset="0"/>
              </a:rPr>
              <a:t>Гаусс</a:t>
            </a:r>
            <a:r>
              <a:rPr lang="uk-UA" sz="3100" dirty="0">
                <a:latin typeface="Times New Roman" panose="02020603050405020304" pitchFamily="18" charset="0"/>
                <a:cs typeface="Times New Roman" panose="02020603050405020304" pitchFamily="18" charset="0"/>
              </a:rPr>
              <a:t> — метод найменших квадратів (застосовується при регресійному аналізі). </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1900 — </a:t>
            </a:r>
            <a:r>
              <a:rPr lang="uk-UA" sz="3100" dirty="0" err="1">
                <a:latin typeface="Times New Roman" panose="02020603050405020304" pitchFamily="18" charset="0"/>
                <a:cs typeface="Times New Roman" panose="02020603050405020304" pitchFamily="18" charset="0"/>
              </a:rPr>
              <a:t>К.Пірсон</a:t>
            </a:r>
            <a:r>
              <a:rPr lang="uk-UA" sz="3100" dirty="0">
                <a:latin typeface="Times New Roman" panose="02020603050405020304" pitchFamily="18" charset="0"/>
                <a:cs typeface="Times New Roman" panose="02020603050405020304" pitchFamily="18" charset="0"/>
              </a:rPr>
              <a:t> та заснування журналу “</a:t>
            </a:r>
            <a:r>
              <a:rPr lang="en-US" sz="3100" dirty="0" err="1">
                <a:latin typeface="Times New Roman" panose="02020603050405020304" pitchFamily="18" charset="0"/>
                <a:cs typeface="Times New Roman" panose="02020603050405020304" pitchFamily="18" charset="0"/>
              </a:rPr>
              <a:t>Biometrica</a:t>
            </a:r>
            <a:r>
              <a:rPr lang="ru-RU" sz="3100" dirty="0">
                <a:latin typeface="Times New Roman" panose="02020603050405020304" pitchFamily="18" charset="0"/>
                <a:cs typeface="Times New Roman" panose="02020603050405020304" pitchFamily="18" charset="0"/>
              </a:rPr>
              <a:t>”. </a:t>
            </a:r>
            <a:r>
              <a:rPr lang="uk-UA" sz="3100" dirty="0">
                <a:latin typeface="Times New Roman" panose="02020603050405020304" pitchFamily="18" charset="0"/>
                <a:cs typeface="Times New Roman" panose="02020603050405020304" pitchFamily="18" charset="0"/>
              </a:rPr>
              <a:t>Параметрична статистика, </a:t>
            </a:r>
            <a:r>
              <a:rPr lang="uk-UA" sz="3100" dirty="0" smtClean="0">
                <a:latin typeface="Times New Roman" panose="02020603050405020304" pitchFamily="18" charset="0"/>
                <a:cs typeface="Times New Roman" panose="02020603050405020304" pitchFamily="18" charset="0"/>
              </a:rPr>
              <a:t>дослідження </a:t>
            </a:r>
            <a:r>
              <a:rPr lang="uk-UA" sz="3100" dirty="0">
                <a:latin typeface="Times New Roman" panose="02020603050405020304" pitchFamily="18" charset="0"/>
                <a:cs typeface="Times New Roman" panose="02020603050405020304" pitchFamily="18" charset="0"/>
              </a:rPr>
              <a:t>розподілів, критерії </a:t>
            </a:r>
            <a:r>
              <a:rPr lang="uk-UA" sz="3100" dirty="0" err="1">
                <a:latin typeface="Times New Roman" panose="02020603050405020304" pitchFamily="18" charset="0"/>
                <a:cs typeface="Times New Roman" panose="02020603050405020304" pitchFamily="18" charset="0"/>
              </a:rPr>
              <a:t>Ст’юдента</a:t>
            </a:r>
            <a:r>
              <a:rPr lang="uk-UA" sz="3100" dirty="0">
                <a:latin typeface="Times New Roman" panose="02020603050405020304" pitchFamily="18" charset="0"/>
                <a:cs typeface="Times New Roman" panose="02020603050405020304" pitchFamily="18" charset="0"/>
              </a:rPr>
              <a:t>, </a:t>
            </a:r>
            <a:r>
              <a:rPr lang="uk-UA" sz="3100" dirty="0" err="1">
                <a:latin typeface="Times New Roman" panose="02020603050405020304" pitchFamily="18" charset="0"/>
                <a:cs typeface="Times New Roman" panose="02020603050405020304" pitchFamily="18" charset="0"/>
              </a:rPr>
              <a:t>Пірсона</a:t>
            </a:r>
            <a:r>
              <a:rPr lang="uk-UA" sz="3100" dirty="0">
                <a:latin typeface="Times New Roman" panose="02020603050405020304" pitchFamily="18" charset="0"/>
                <a:cs typeface="Times New Roman" panose="02020603050405020304" pitchFamily="18" charset="0"/>
              </a:rPr>
              <a:t>, Фішера, побудова </a:t>
            </a:r>
            <a:r>
              <a:rPr lang="uk-UA" sz="3100" dirty="0" err="1">
                <a:latin typeface="Times New Roman" panose="02020603050405020304" pitchFamily="18" charset="0"/>
                <a:cs typeface="Times New Roman" panose="02020603050405020304" pitchFamily="18" charset="0"/>
              </a:rPr>
              <a:t>ймовірнісно</a:t>
            </a:r>
            <a:r>
              <a:rPr lang="uk-UA" sz="3100" dirty="0">
                <a:latin typeface="Times New Roman" panose="02020603050405020304" pitchFamily="18" charset="0"/>
                <a:cs typeface="Times New Roman" panose="02020603050405020304" pitchFamily="18" charset="0"/>
              </a:rPr>
              <a:t>-статистичних моделей, дисперсійний аналіз.</a:t>
            </a:r>
            <a:r>
              <a:rPr lang="ru-RU" dirty="0"/>
              <a:t/>
            </a:r>
            <a:br>
              <a:rPr lang="ru-RU" dirty="0"/>
            </a:br>
            <a:r>
              <a:rPr lang="uk-UA" dirty="0"/>
              <a:t> </a:t>
            </a:r>
            <a:r>
              <a:rPr lang="ru-RU" dirty="0"/>
              <a:t/>
            </a:r>
            <a:br>
              <a:rPr lang="ru-RU" dirty="0"/>
            </a:br>
            <a:r>
              <a:rPr lang="ru-RU" sz="3600" dirty="0">
                <a:latin typeface="Times New Roman" panose="02020603050405020304" pitchFamily="18" charset="0"/>
                <a:cs typeface="Times New Roman" panose="02020603050405020304" pitchFamily="18" charset="0"/>
              </a:rPr>
              <a:t/>
            </a:r>
            <a:br>
              <a:rPr lang="ru-RU" sz="3600" dirty="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9888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CEE99F-DA60-4EB3-887B-AA9EC0826AF3}"/>
              </a:ext>
            </a:extLst>
          </p:cNvPr>
          <p:cNvSpPr>
            <a:spLocks noGrp="1"/>
          </p:cNvSpPr>
          <p:nvPr>
            <p:ph type="title"/>
          </p:nvPr>
        </p:nvSpPr>
        <p:spPr>
          <a:xfrm>
            <a:off x="821094" y="1082351"/>
            <a:ext cx="10711543" cy="4460033"/>
          </a:xfrm>
        </p:spPr>
        <p:txBody>
          <a:bodyPr>
            <a:normAutofit fontScale="90000"/>
          </a:bodyPr>
          <a:lstStyle/>
          <a:p>
            <a:r>
              <a:rPr lang="ru-RU" sz="3100" b="1" dirty="0" err="1" smtClean="0">
                <a:latin typeface="Times New Roman" panose="02020603050405020304" pitchFamily="18" charset="0"/>
                <a:cs typeface="Times New Roman" panose="02020603050405020304" pitchFamily="18" charset="0"/>
              </a:rPr>
              <a:t>Питання</a:t>
            </a:r>
            <a:r>
              <a:rPr lang="ru-RU" sz="3100" b="1" dirty="0" smtClean="0">
                <a:latin typeface="Times New Roman" panose="02020603050405020304" pitchFamily="18" charset="0"/>
                <a:cs typeface="Times New Roman" panose="02020603050405020304" pitchFamily="18" charset="0"/>
              </a:rPr>
              <a:t> 4</a:t>
            </a:r>
            <a:br>
              <a:rPr lang="ru-RU" sz="3100" b="1" dirty="0" smtClean="0">
                <a:latin typeface="Times New Roman" panose="02020603050405020304" pitchFamily="18" charset="0"/>
                <a:cs typeface="Times New Roman" panose="02020603050405020304" pitchFamily="18" charset="0"/>
              </a:rPr>
            </a:br>
            <a:r>
              <a:rPr lang="ru-RU" sz="3100" dirty="0" smtClean="0">
                <a:latin typeface="Times New Roman" panose="02020603050405020304" pitchFamily="18" charset="0"/>
                <a:cs typeface="Times New Roman" panose="02020603050405020304" pitchFamily="18" charset="0"/>
              </a:rPr>
              <a:t/>
            </a:r>
            <a:br>
              <a:rPr lang="ru-RU" sz="3100" dirty="0" smtClean="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1. Актуальність, об’єктивність та доступність.</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2. Професіоналізм.</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3. Дотримання статистичних стандартів.</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4. Коректне використання та інтерпретація даних.</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5. Ефективність статистичних спостережень.</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6. Конфіденційність.</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7. Дотримання чинного законодавства та гласність.</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8. Координація на національному рівні.</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9. Координація на міжнародному рівні.</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10. Міжнародне співробітництво.</a:t>
            </a:r>
            <a:r>
              <a:rPr lang="ru-RU" dirty="0"/>
              <a:t/>
            </a:r>
            <a:br>
              <a:rPr lang="ru-RU" dirty="0"/>
            </a:br>
            <a:r>
              <a:rPr lang="ru-RU" sz="2600" dirty="0">
                <a:latin typeface="Times New Roman" panose="02020603050405020304" pitchFamily="18" charset="0"/>
                <a:cs typeface="Times New Roman" panose="02020603050405020304" pitchFamily="18" charset="0"/>
              </a:rPr>
              <a:t/>
            </a:r>
            <a:br>
              <a:rPr lang="ru-RU" sz="2600" dirty="0">
                <a:latin typeface="Times New Roman" panose="02020603050405020304" pitchFamily="18" charset="0"/>
                <a:cs typeface="Times New Roman" panose="02020603050405020304" pitchFamily="18" charset="0"/>
              </a:rPr>
            </a:b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037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566A30-560E-4A82-B4F6-D0B0F5488497}"/>
              </a:ext>
            </a:extLst>
          </p:cNvPr>
          <p:cNvSpPr>
            <a:spLocks noGrp="1"/>
          </p:cNvSpPr>
          <p:nvPr>
            <p:ph type="title"/>
          </p:nvPr>
        </p:nvSpPr>
        <p:spPr>
          <a:xfrm>
            <a:off x="849086" y="953324"/>
            <a:ext cx="10972800" cy="5133151"/>
          </a:xfrm>
        </p:spPr>
        <p:txBody>
          <a:bodyPr>
            <a:normAutofit fontScale="90000"/>
          </a:bodyPr>
          <a:lstStyle/>
          <a:p>
            <a:r>
              <a:rPr lang="uk-UA" b="1" dirty="0" smtClean="0">
                <a:latin typeface="Times New Roman" panose="02020603050405020304" pitchFamily="18" charset="0"/>
                <a:cs typeface="Times New Roman" panose="02020603050405020304" pitchFamily="18" charset="0"/>
              </a:rPr>
              <a:t>Питання 5</a:t>
            </a:r>
            <a:r>
              <a:rPr lang="uk-UA" dirty="0" smtClean="0">
                <a:latin typeface="Times New Roman" panose="02020603050405020304" pitchFamily="18" charset="0"/>
                <a:cs typeface="Times New Roman" panose="02020603050405020304" pitchFamily="18" charset="0"/>
              </a:rPr>
              <a:t/>
            </a:r>
            <a:br>
              <a:rPr lang="uk-UA" dirty="0" smtClean="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Статистичний відділ ООН</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u="sng" dirty="0">
                <a:latin typeface="Times New Roman" panose="02020603050405020304" pitchFamily="18" charset="0"/>
                <a:cs typeface="Times New Roman" panose="02020603050405020304" pitchFamily="18" charset="0"/>
                <a:hlinkClick r:id="rId2"/>
              </a:rPr>
              <a:t>https://unstats.un.org/home/</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Статистичний відділ Європейської економічної комісії (ЄЕК) ООН</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u="sng" dirty="0">
                <a:latin typeface="Times New Roman" panose="02020603050405020304" pitchFamily="18" charset="0"/>
                <a:cs typeface="Times New Roman" panose="02020603050405020304" pitchFamily="18" charset="0"/>
                <a:hlinkClick r:id="rId3"/>
              </a:rPr>
              <a:t>https://ec.europa.eu/eurostat/</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Відділ статистики продовольчої та сільськогосподарської ООН</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u="sng" dirty="0">
                <a:latin typeface="Times New Roman" panose="02020603050405020304" pitchFamily="18" charset="0"/>
                <a:cs typeface="Times New Roman" panose="02020603050405020304" pitchFamily="18" charset="0"/>
                <a:hlinkClick r:id="rId4"/>
              </a:rPr>
              <a:t>http://www.unece.org/info/ece-homepage.html</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Департамент статистики Міжнародної організації праці</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u="sng" dirty="0">
                <a:latin typeface="Times New Roman" panose="02020603050405020304" pitchFamily="18" charset="0"/>
                <a:cs typeface="Times New Roman" panose="02020603050405020304" pitchFamily="18" charset="0"/>
                <a:hlinkClick r:id="rId5"/>
              </a:rPr>
              <a:t>http://www.fao.org/economic/ess/en/</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Міжнародний валютний фонд</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u="sng" dirty="0">
                <a:latin typeface="Times New Roman" panose="02020603050405020304" pitchFamily="18" charset="0"/>
                <a:cs typeface="Times New Roman" panose="02020603050405020304" pitchFamily="18" charset="0"/>
                <a:hlinkClick r:id="rId6"/>
              </a:rPr>
              <a:t>http://www.ilo.org/stat/lang--en/index.htm</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ССРД МФД (Спеціалізований стандарт розповсюдження даних)</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u="sng" dirty="0">
                <a:latin typeface="Times New Roman" panose="02020603050405020304" pitchFamily="18" charset="0"/>
                <a:cs typeface="Times New Roman" panose="02020603050405020304" pitchFamily="18" charset="0"/>
                <a:hlinkClick r:id="rId7"/>
              </a:rPr>
              <a:t>https://www.imf.org/en/Data</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Програма розвитку ООН</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u="sng" dirty="0">
                <a:latin typeface="Times New Roman" panose="02020603050405020304" pitchFamily="18" charset="0"/>
                <a:cs typeface="Times New Roman" panose="02020603050405020304" pitchFamily="18" charset="0"/>
                <a:hlinkClick r:id="rId8"/>
              </a:rPr>
              <a:t>https://dsbb.imf.org/error</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ООН з питань освіти, науки та культури (ЮНЕСКО)</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u="sng" dirty="0">
                <a:latin typeface="Times New Roman" panose="02020603050405020304" pitchFamily="18" charset="0"/>
                <a:cs typeface="Times New Roman" panose="02020603050405020304" pitchFamily="18" charset="0"/>
                <a:hlinkClick r:id="rId9"/>
              </a:rPr>
              <a:t>https://www.undp.org/content/undp/en/home/</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Інститут статистики ЮНЕСКО</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u="sng" dirty="0">
                <a:latin typeface="Times New Roman" panose="02020603050405020304" pitchFamily="18" charset="0"/>
                <a:cs typeface="Times New Roman" panose="02020603050405020304" pitchFamily="18" charset="0"/>
                <a:hlinkClick r:id="rId10"/>
              </a:rPr>
              <a:t>https://en.unesco.org/</a:t>
            </a: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1710895"/>
      </p:ext>
    </p:extLst>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Галерея">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114</TotalTime>
  <Words>67</Words>
  <Application>Microsoft Office PowerPoint</Application>
  <PresentationFormat>Широкоэкранный</PresentationFormat>
  <Paragraphs>15</Paragraphs>
  <Slides>14</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Calibri</vt:lpstr>
      <vt:lpstr>Century Gothic</vt:lpstr>
      <vt:lpstr>Times New Roman</vt:lpstr>
      <vt:lpstr>Галерея</vt:lpstr>
      <vt:lpstr>                                       ТЕМА   ІСТОРІЯ ОРГАНІЗАЦІЇ ЗБОРУ   СОЦІОЛОГІЧНОЇ ІНФОРМАЦІЇ                                                                               </vt:lpstr>
      <vt:lpstr> План.  1. Історія організації та збору первинної інформації у давньому світі. 2. Виникнення статистики та демографії. Теорія “середньої людини”. 3. Розвиток методологічного апарату. 4. Принципи організації діяльності. 5. Сучасні міжнародні організації. 6. Соціологічна служба як спеціалізований соціальний інститут. Функції соціологічних служб.   </vt:lpstr>
      <vt:lpstr> Питання 1. Звітність находилась під контролем держави.  Мета організації: - максимальна інформативність та точність - простота та дешевизна - отримання своєчасної інформації  Чисельність та склад населення: 1) платники податків; 2) облік категорій населення: рабів, воїнів та ін. 3) облік населення земель (податки + джерела поповнення армії)  Церква: облік прихожан, статистика народження, шлюбів та смерті. Матеріали для перших наукових узагальнень: описи та щоденники мандрівників, торговців, дипломатів та завойовників.   </vt:lpstr>
      <vt:lpstr> Питання 2 Джон Граунт “Природні та політичні спостереження, зроблені над бюлетенями смертності”. Мета — “дослідження причин, я в силу яких суспільства створюються, відтворюються, приходять до занепаду та вмирають”. Фокус досліджень — рівень смертності як фактор, що визначає динаміку населення. 1790 — облік населення у США. Російська Імперія. Перші дослідження: М.Ломоносов. “Про збереження та розмноження російського народа”.  1855. З’являється термін “демографія.”. Ашиль Гійяр “Елементи статистики людини або порівняльна демографія”.   </vt:lpstr>
      <vt:lpstr>Адольф Кетлє. “Про людину і розвиток її здібностей”.   Засновник першого міжнародного статистичного конгресу: 19-22 вересня 1853 року у Брюселі. Мета: зібрати керівників статистичних служб та дослідників у галузі.  Питання, що розглядались: - розробка єдиної номенклатури та класифікацій для країн - методика перепису населення  - організація реєстрації народжень, смертей, шлюбів та розлучень        </vt:lpstr>
      <vt:lpstr> Соціальна фізика має вивчати причини, що впливають на розвиток людини. Вона спирається на вчення про середню людину та середню величину, теорію ймовірності та процедуру узагальнення даних.  Середня людина втілює в собі типові та середня якості суспільства (як фізичні, так і моральні).   Ілюстрація дії на практиці теорії середньої величини: постійна відтворюваність чисельності злочинів у суспільстві.    </vt:lpstr>
      <vt:lpstr>Питання 3  Релігійні тексти: підрахунок чисельності воїнів. Давній світ — прості підрахунки. XVII – використання таблиць. З розвитком теорії ймовірності: обрахунок частоти народжуваності (за різними містами та установами). К. Гаусс — метод найменших квадратів (застосовується при регресійному аналізі).  1900 — К.Пірсон та заснування журналу “Biometrica”. Параметрична статистика, дослідження розподілів, критерії Ст’юдента, Пірсона, Фішера, побудова ймовірнісно-статистичних моделей, дисперсійний аналіз.    </vt:lpstr>
      <vt:lpstr>Питання 4  1. Актуальність, об’єктивність та доступність. 2. Професіоналізм. 3. Дотримання статистичних стандартів. 4. Коректне використання та інтерпретація даних. 5. Ефективність статистичних спостережень. 6. Конфіденційність. 7. Дотримання чинного законодавства та гласність. 8. Координація на національному рівні. 9. Координація на міжнародному рівні. 10. Міжнародне співробітництво.  </vt:lpstr>
      <vt:lpstr>Питання 5 Статистичний відділ ООН https://unstats.un.org/home/ Статистичний відділ Європейської економічної комісії (ЄЕК) ООН https://ec.europa.eu/eurostat/ Відділ статистики продовольчої та сільськогосподарської ООН http://www.unece.org/info/ece-homepage.html Департамент статистики Міжнародної організації праці http://www.fao.org/economic/ess/en/ Міжнародний валютний фонд http://www.ilo.org/stat/lang--en/index.htm ССРД МФД (Спеціалізований стандарт розповсюдження даних) https://www.imf.org/en/Data Програма розвитку ООН https://dsbb.imf.org/error ООН з питань освіти, науки та культури (ЮНЕСКО) https://www.undp.org/content/undp/en/home/ Інститут статистики ЮНЕСКО https://en.unesco.org/  </vt:lpstr>
      <vt:lpstr> ООН з промислового розвитку (ЮНІДО) https://www.unido.org/ Дитячий фонд ООН (ЮНІСЕФ) https://www.unicef.org/ Всесвітній банк https://www.worldbank.org/ ВООЗ https://www.who.int/whosis/en/ ВТО https://www.wto.org/english/res_e/statis_e/statis_e.htm Євростат https://ec.europa.eu/eurostat/ Міжнародний статистичний інститут https://www.isi-web.org/ Міждержавний статистичний комітет СНД http://cisstat.org/ Організація економічного співробітництва та розвитку (ОЕСР) http://www.oecd.org/ Міжнародне енергетичне агенство (МЕА) https://www.iea.org/stats/index.asp Євразійська економічна комісія  http://www.eurasiancommission.org/       </vt:lpstr>
      <vt:lpstr>Питання 6  Поєднання з іншими видами управлінської інформації забезпечує одну з обов’язкових умов ефективності прийняття управлінських рішень. Соціологічна інформація, яка відображає стан і динаміку соціальних процесів різного спрямування. Соціологічна інформація, яка отримана за допомогою соціологічних служб, дає більш повну картину знання щодо протікання соціальних процесів, сприяє розвитку соціологічного мислення. Крім того, вона може бути каналом зв’язку між суспільством і державною владою, політичними діячами і виборцями, керівниками підприємств і працівниками.    </vt:lpstr>
      <vt:lpstr>Однак проблема полягає у тому, що з одного боку, існують об’єктивні потреби суспільства у  1) діяльності соціологічних служб  2) у отриманні об’єктивної соціологічної інформації  3) у соціологічних вимірах різних соціальних показників (настрої, думки тощо)  з іншого боку – суспільство (чи скоріше, держава, а ще точніше політичне й державне керівництво) ще не у повній мірі усвідомлює значимість соціологічних служб як елементу інформаційної системи і в цілому інформатизації. Це призводить до появи такого негативного явища як поява непрофесійної соціологічної інформації (її здобувають журналісти і будь-хто, тільки не фахівці).     </vt:lpstr>
      <vt:lpstr> Соціологічна служба – це інституціонально закріплена форма здійснення професійної соціологічної діяльності, яка забезпечує споживача (ним може бути будь-хто: органи державної влади, місцевого самоврядування, керівники підприємств, установ, організацій, політичні діячі і партії і таке інше) об’єктивною, аналітично-критичною і прогностичною соціологічною інформацією, яка покладається в основу прийняття управлінських рішень та розробки нових моделей суспільних явищ.   Функції соціологічної служби:  1) пізнавальна  2) прогностична  3) управлінська     </vt:lpstr>
      <vt:lpstr>Соціологічна служба на підприємстві як самостійний підрозділ, підпорядкований керівництву підприємства. Очолює соціологічну службу головний соціолог, права і обов’язки якого встановлюються на рівні інших головних спеціалістів підприємства.  Наприклад: 1) 1 штатний соціолог у складі іншого структурного підрозділу; 2) соціологічна група: 2-3 штатні соціологи у складі структурного підрозділу; 3) соціологічне бюро: 3-6 штатних соціологів у складі іншого структурного підрозділу; 4) самостійна лабораторія: 4-6 штатних соціологів (малокомплектна), 5-7 штатних соціологів (середньокомплектна), 10-15 штатних соціологів (повнокомплектна).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соціологія як наука</dc:title>
  <dc:creator>user</dc:creator>
  <cp:lastModifiedBy>user</cp:lastModifiedBy>
  <cp:revision>19</cp:revision>
  <dcterms:created xsi:type="dcterms:W3CDTF">2019-01-24T09:36:20Z</dcterms:created>
  <dcterms:modified xsi:type="dcterms:W3CDTF">2020-09-14T06:07:54Z</dcterms:modified>
</cp:coreProperties>
</file>