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80" r:id="rId4"/>
    <p:sldId id="28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74" r:id="rId22"/>
    <p:sldId id="282" r:id="rId23"/>
    <p:sldId id="275" r:id="rId24"/>
    <p:sldId id="283" r:id="rId25"/>
    <p:sldId id="277" r:id="rId26"/>
    <p:sldId id="278" r:id="rId27"/>
    <p:sldId id="279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53" autoAdjust="0"/>
  </p:normalViewPr>
  <p:slideViewPr>
    <p:cSldViewPr>
      <p:cViewPr varScale="1">
        <p:scale>
          <a:sx n="100" d="100"/>
          <a:sy n="100" d="100"/>
        </p:scale>
        <p:origin x="19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BD5B-1ECD-4F97-AC36-1F621969BC45}" type="datetimeFigureOut">
              <a:rPr lang="ru-RU" smtClean="0"/>
              <a:pPr/>
              <a:t>15.10.2023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B529-21E6-4554-AAD3-F64D10739E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BD5B-1ECD-4F97-AC36-1F621969BC45}" type="datetimeFigureOut">
              <a:rPr lang="ru-RU" smtClean="0"/>
              <a:pPr/>
              <a:t>15.10.2023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B529-21E6-4554-AAD3-F64D10739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BD5B-1ECD-4F97-AC36-1F621969BC45}" type="datetimeFigureOut">
              <a:rPr lang="ru-RU" smtClean="0"/>
              <a:pPr/>
              <a:t>15.10.2023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B529-21E6-4554-AAD3-F64D10739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BD5B-1ECD-4F97-AC36-1F621969BC45}" type="datetimeFigureOut">
              <a:rPr lang="ru-RU" smtClean="0"/>
              <a:pPr/>
              <a:t>15.10.2023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B529-21E6-4554-AAD3-F64D10739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BD5B-1ECD-4F97-AC36-1F621969BC45}" type="datetimeFigureOut">
              <a:rPr lang="ru-RU" smtClean="0"/>
              <a:pPr/>
              <a:t>15.10.2023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B529-21E6-4554-AAD3-F64D10739E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BD5B-1ECD-4F97-AC36-1F621969BC45}" type="datetimeFigureOut">
              <a:rPr lang="ru-RU" smtClean="0"/>
              <a:pPr/>
              <a:t>15.10.2023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B529-21E6-4554-AAD3-F64D10739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BD5B-1ECD-4F97-AC36-1F621969BC45}" type="datetimeFigureOut">
              <a:rPr lang="ru-RU" smtClean="0"/>
              <a:pPr/>
              <a:t>15.10.2023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B529-21E6-4554-AAD3-F64D10739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BD5B-1ECD-4F97-AC36-1F621969BC45}" type="datetimeFigureOut">
              <a:rPr lang="ru-RU" smtClean="0"/>
              <a:pPr/>
              <a:t>15.10.2023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B529-21E6-4554-AAD3-F64D10739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BD5B-1ECD-4F97-AC36-1F621969BC45}" type="datetimeFigureOut">
              <a:rPr lang="ru-RU" smtClean="0"/>
              <a:pPr/>
              <a:t>15.10.2023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B529-21E6-4554-AAD3-F64D10739E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BD5B-1ECD-4F97-AC36-1F621969BC45}" type="datetimeFigureOut">
              <a:rPr lang="ru-RU" smtClean="0"/>
              <a:pPr/>
              <a:t>15.10.2023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B529-21E6-4554-AAD3-F64D10739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BD5B-1ECD-4F97-AC36-1F621969BC45}" type="datetimeFigureOut">
              <a:rPr lang="ru-RU" smtClean="0"/>
              <a:pPr/>
              <a:t>15.10.2023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B529-21E6-4554-AAD3-F64D10739E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54BD5B-1ECD-4F97-AC36-1F621969BC45}" type="datetimeFigureOut">
              <a:rPr lang="ru-RU" smtClean="0"/>
              <a:pPr/>
              <a:t>15.10.2023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4DEB529-21E6-4554-AAD3-F64D10739E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922114"/>
          </a:xfrm>
        </p:spPr>
        <p:txBody>
          <a:bodyPr>
            <a:normAutofit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Робочі команди </a:t>
            </a:r>
            <a:r>
              <a:rPr lang="uk-UA" b="1">
                <a:latin typeface="Times New Roman" pitchFamily="18" charset="0"/>
                <a:cs typeface="Times New Roman" pitchFamily="18" charset="0"/>
              </a:rPr>
              <a:t>та лідер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268760"/>
            <a:ext cx="785812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 </a:t>
            </a:r>
            <a:endParaRPr lang="ru-RU" dirty="0"/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1. Сутність поняття «команда». Переваги командної роботи.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2.Стадії розвитку команди. Характеристики ефективної команди.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3. Ролі членів команди. Управління командами.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81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>
                <a:effectLst/>
                <a:latin typeface="Times New Roman" pitchFamily="18" charset="0"/>
                <a:cs typeface="Times New Roman" pitchFamily="18" charset="0"/>
              </a:rPr>
              <a:t>2.    Стадії розвитку команди. Характеристики ефективної команди.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71600" y="1536192"/>
          <a:ext cx="8136904" cy="5047488"/>
        </p:xfrm>
        <a:graphic>
          <a:graphicData uri="http://schemas.openxmlformats.org/drawingml/2006/table">
            <a:tbl>
              <a:tblPr/>
              <a:tblGrid>
                <a:gridCol w="2785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1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8672">
                <a:tc>
                  <a:txBody>
                    <a:bodyPr/>
                    <a:lstStyle/>
                    <a:p>
                      <a:pPr indent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latin typeface="Times New Roman"/>
                          <a:ea typeface="Times New Roman"/>
                          <a:cs typeface="Times New Roman"/>
                        </a:rPr>
                        <a:t>1.Формування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Знайомство з членами команди, цілями й межами можливостей. Формування довірчих взаємини.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indent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latin typeface="Times New Roman"/>
                          <a:ea typeface="Times New Roman"/>
                          <a:cs typeface="Times New Roman"/>
                        </a:rPr>
                        <a:t>2.Упорядкування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Досягнення більшої згуртованості та єдності, визначення ролей, очікувань від співробітників.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indent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latin typeface="Times New Roman"/>
                          <a:ea typeface="Times New Roman"/>
                          <a:cs typeface="Times New Roman"/>
                        </a:rPr>
                        <a:t>3.Бурління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Розбіжності та необхідність управляти конфліктами. Можливі порушення командних норм і очікувань.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34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latin typeface="Times New Roman"/>
                          <a:ea typeface="Times New Roman"/>
                          <a:cs typeface="Times New Roman"/>
                        </a:rPr>
                        <a:t>4.Продуктивність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Необхідність постійного вдосконалювання, пошуку нових ідей, прискорення роботи.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143000"/>
          </a:xfrm>
        </p:spPr>
        <p:txBody>
          <a:bodyPr>
            <a:normAutofit/>
          </a:bodyPr>
          <a:lstStyle/>
          <a:p>
            <a:r>
              <a:rPr lang="uk-UA" sz="3600" b="1" dirty="0">
                <a:effectLst/>
                <a:latin typeface="Times New Roman" pitchFamily="18" charset="0"/>
                <a:cs typeface="Times New Roman" pitchFamily="18" charset="0"/>
              </a:rPr>
              <a:t>Методи організації командної роботи.</a:t>
            </a:r>
            <a:endParaRPr lang="ru-RU" sz="3600" b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1912" y="908720"/>
            <a:ext cx="7962088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Метод експертних оцінок. 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Учасники команди незалежно й анонімно формулюють свою думку щодо вирішення проблеми, узагальнення та прийняття рішення здійснює керівник.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Метод "мозкового штурму".     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    Здійснюється критична оцінка заздалегідь запропонованого варіанту рішення.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5010150"/>
            <a:ext cx="24765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244408" cy="11430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effectLst/>
                <a:latin typeface="Times New Roman" pitchFamily="18" charset="0"/>
                <a:cs typeface="Times New Roman" pitchFamily="18" charset="0"/>
              </a:rPr>
              <a:t>Показники оцінки</a:t>
            </a:r>
            <a:br>
              <a:rPr lang="uk-UA" sz="3200" b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effectLst/>
                <a:latin typeface="Times New Roman" pitchFamily="18" charset="0"/>
                <a:cs typeface="Times New Roman" pitchFamily="18" charset="0"/>
              </a:rPr>
              <a:t> ефективності командної роботи </a:t>
            </a:r>
            <a:endParaRPr lang="ru-RU" sz="32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628800"/>
            <a:ext cx="7962088" cy="46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1)  ефективність кожного з учасників команди у виконанні закріплених за ним функцій і соціальних ролей.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2)  ефективність команди як сукупності індивідів.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3)  ефективність взаємодії команди із зовнішнім середовищем.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714875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effectLst/>
                <a:latin typeface="Times New Roman" pitchFamily="18" charset="0"/>
                <a:cs typeface="Times New Roman" pitchFamily="18" charset="0"/>
              </a:rPr>
              <a:t>Характеристики ефективної команди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5410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1. Чіткість поставлених цілей.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2. Наявність в членів команди необхідних навичок і вмінь.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3. Високий ступінь злагодженості її довіри між учасниками команди.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4. Чітка </a:t>
            </a:r>
            <a:r>
              <a:rPr lang="uk-UA" sz="3600" dirty="0" err="1">
                <a:latin typeface="Times New Roman" pitchFamily="18" charset="0"/>
                <a:cs typeface="Times New Roman" pitchFamily="18" charset="0"/>
              </a:rPr>
              <a:t>самоідентифікація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 індивідів з командою.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5. Високий рівень комунікації.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6. Вміння домовлятися, </a:t>
            </a:r>
            <a:r>
              <a:rPr lang="uk-UA" sz="3600" dirty="0" err="1">
                <a:latin typeface="Times New Roman" pitchFamily="18" charset="0"/>
                <a:cs typeface="Times New Roman" pitchFamily="18" charset="0"/>
              </a:rPr>
              <a:t>налаштованість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 на діалог.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7. Ефективне керівництво.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8. Внутрішня й зовнішня підтримка.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9. Високий ступінь участі та задоволеності від участі в команді.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126876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>
                <a:effectLst/>
                <a:latin typeface="Times New Roman" pitchFamily="18" charset="0"/>
                <a:cs typeface="Times New Roman" pitchFamily="18" charset="0"/>
              </a:rPr>
              <a:t>Фактори підвищення</a:t>
            </a:r>
            <a:br>
              <a:rPr lang="uk-UA" sz="4000" b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>
                <a:effectLst/>
                <a:latin typeface="Times New Roman" pitchFamily="18" charset="0"/>
                <a:cs typeface="Times New Roman" pitchFamily="18" charset="0"/>
              </a:rPr>
              <a:t> ефективності команди</a:t>
            </a:r>
            <a:endParaRPr lang="ru-RU" sz="4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pPr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1. Турбота один про одного.</a:t>
            </a:r>
          </a:p>
          <a:p>
            <a:pPr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2. Відвертість і правдивість.</a:t>
            </a:r>
          </a:p>
          <a:p>
            <a:pPr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3. Високий рівень довіри.</a:t>
            </a:r>
          </a:p>
          <a:p>
            <a:pPr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4. Спільне прийняття рішень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5. Зобов'язання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6. Конфлікти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7. Уміння слухати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8. Вираження своїх емоцій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3" y="3645024"/>
            <a:ext cx="2915817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778098"/>
          </a:xfrm>
        </p:spPr>
        <p:txBody>
          <a:bodyPr>
            <a:normAutofit fontScale="90000"/>
          </a:bodyPr>
          <a:lstStyle/>
          <a:p>
            <a:r>
              <a:rPr lang="uk-UA" b="1" dirty="0">
                <a:effectLst/>
                <a:latin typeface="Times New Roman" pitchFamily="18" charset="0"/>
                <a:cs typeface="Times New Roman" pitchFamily="18" charset="0"/>
              </a:rPr>
              <a:t>Фактори неефективності команди</a:t>
            </a:r>
            <a:endParaRPr lang="ru-RU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pPr>
              <a:buNone/>
            </a:pPr>
            <a:r>
              <a:rPr lang="uk-UA" sz="3600" b="1" i="1" dirty="0">
                <a:latin typeface="Times New Roman" pitchFamily="18" charset="0"/>
                <a:cs typeface="Times New Roman" pitchFamily="18" charset="0"/>
              </a:rPr>
              <a:t>1. розмиті цілі; 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600" b="1" i="1" dirty="0">
                <a:latin typeface="Times New Roman" pitchFamily="18" charset="0"/>
                <a:cs typeface="Times New Roman" pitchFamily="18" charset="0"/>
              </a:rPr>
              <a:t>2. нескоординована діяльність; 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600" b="1" i="1" dirty="0">
                <a:latin typeface="Times New Roman" pitchFamily="18" charset="0"/>
                <a:cs typeface="Times New Roman" pitchFamily="18" charset="0"/>
              </a:rPr>
              <a:t>3. зневіра / скепсис; 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600" b="1" i="1" dirty="0">
                <a:latin typeface="Times New Roman" pitchFamily="18" charset="0"/>
                <a:cs typeface="Times New Roman" pitchFamily="18" charset="0"/>
              </a:rPr>
              <a:t>4. комунікаційне перевантаження; 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600" b="1" i="1" dirty="0">
                <a:latin typeface="Times New Roman" pitchFamily="18" charset="0"/>
                <a:cs typeface="Times New Roman" pitchFamily="18" charset="0"/>
              </a:rPr>
              <a:t>5. недостатньо глибокий аналіз ситуації. 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797152"/>
            <a:ext cx="396044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24440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>
                <a:effectLst/>
                <a:latin typeface="Times New Roman" pitchFamily="18" charset="0"/>
                <a:cs typeface="Times New Roman" pitchFamily="18" charset="0"/>
              </a:rPr>
              <a:t>5 ключових характеристик ефективної команди за версією </a:t>
            </a:r>
            <a:r>
              <a:rPr lang="uk-UA" sz="4000" b="1" dirty="0" err="1">
                <a:effectLst/>
                <a:latin typeface="Times New Roman" pitchFamily="18" charset="0"/>
                <a:cs typeface="Times New Roman" pitchFamily="18" charset="0"/>
              </a:rPr>
              <a:t>Google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психологічна безпека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надійність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організація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uk-UA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значимість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uk-UA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 вплив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4365104"/>
            <a:ext cx="460851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93012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>
                <a:effectLst/>
                <a:latin typeface="Times New Roman" pitchFamily="18" charset="0"/>
                <a:cs typeface="Times New Roman" pitchFamily="18" charset="0"/>
              </a:rPr>
              <a:t>3. Ролі членів команди.</a:t>
            </a:r>
            <a:br>
              <a:rPr lang="uk-UA" sz="4000" b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>
                <a:effectLst/>
                <a:latin typeface="Times New Roman" pitchFamily="18" charset="0"/>
                <a:cs typeface="Times New Roman" pitchFamily="18" charset="0"/>
              </a:rPr>
              <a:t> Управління командами.</a:t>
            </a:r>
            <a:endParaRPr lang="ru-RU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43608" y="1021222"/>
          <a:ext cx="8100394" cy="5888736"/>
        </p:xfrm>
        <a:graphic>
          <a:graphicData uri="http://schemas.openxmlformats.org/drawingml/2006/table">
            <a:tbl>
              <a:tblPr/>
              <a:tblGrid>
                <a:gridCol w="1275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1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6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9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7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26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Активн</a:t>
                      </a:r>
                      <a:r>
                        <a:rPr lang="uk-UA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01" marR="27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</a:t>
                      </a:r>
                      <a:r>
                        <a:rPr lang="uk-UA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</a:t>
                      </a:r>
                      <a:r>
                        <a:rPr lang="ru-RU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</a:t>
                      </a:r>
                      <a:r>
                        <a:rPr lang="uk-UA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</a:t>
                      </a:r>
                      <a:r>
                        <a:rPr lang="ru-RU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 по р</a:t>
                      </a:r>
                      <a:r>
                        <a:rPr lang="uk-UA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</a:t>
                      </a:r>
                      <a:r>
                        <a:rPr lang="ru-RU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шен</a:t>
                      </a:r>
                      <a:r>
                        <a:rPr lang="uk-UA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ню</a:t>
                      </a:r>
                      <a:r>
                        <a:rPr lang="ru-RU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задач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01" marR="27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Двойная роль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01" marR="27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3890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овед</a:t>
                      </a:r>
                      <a:r>
                        <a:rPr lang="uk-UA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інка н</a:t>
                      </a:r>
                      <a:r>
                        <a:rPr lang="ru-RU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аправленн</a:t>
                      </a:r>
                      <a:r>
                        <a:rPr lang="uk-UA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</a:t>
                      </a:r>
                      <a:r>
                        <a:rPr lang="ru-RU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 р</a:t>
                      </a:r>
                      <a:r>
                        <a:rPr lang="uk-UA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</a:t>
                      </a:r>
                      <a:r>
                        <a:rPr lang="ru-RU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шение задач 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01" marR="2700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Головне - робоче завдання, людські потреби ігноруються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01" marR="27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Головне - цілі і люди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Її виконавець може бути лідером команди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01" marR="27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92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Сторонній спостерігач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01" marR="27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Соціально-емоційна підтримка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01" marR="27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докладає особливих зусиль ні до виконання завдань команди, ні до задоволення потреб її членів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01" marR="27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Головне - потреби людей, завдання команди не настільки важливі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01" marR="27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37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Пассивн</a:t>
                      </a:r>
                      <a:r>
                        <a:rPr lang="uk-UA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01" marR="270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 marL="27001" marR="27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27001" marR="27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60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01" marR="27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Пассивн</a:t>
                      </a:r>
                      <a:r>
                        <a:rPr lang="uk-UA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01" marR="270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Соціально орієнтована поведінка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01" marR="270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Активн</a:t>
                      </a:r>
                      <a:r>
                        <a:rPr lang="uk-UA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01" marR="2700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962088" cy="634082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>
                <a:effectLst/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b="1" dirty="0" err="1">
                <a:effectLst/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uk-UA" sz="3600" b="1" dirty="0">
                <a:effectLst/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b="1" dirty="0">
                <a:effectLst/>
                <a:latin typeface="Times New Roman" pitchFamily="18" charset="0"/>
                <a:cs typeface="Times New Roman" pitchFamily="18" charset="0"/>
              </a:rPr>
              <a:t> членов команды</a:t>
            </a:r>
            <a:r>
              <a:rPr lang="uk-UA" sz="3600" b="1" dirty="0">
                <a:effectLst/>
                <a:latin typeface="Times New Roman" pitchFamily="18" charset="0"/>
                <a:cs typeface="Times New Roman" pitchFamily="18" charset="0"/>
              </a:rPr>
              <a:t> (М. </a:t>
            </a:r>
            <a:r>
              <a:rPr lang="uk-UA" sz="3600" b="1" dirty="0" err="1">
                <a:effectLst/>
                <a:latin typeface="Times New Roman" pitchFamily="18" charset="0"/>
                <a:cs typeface="Times New Roman" pitchFamily="18" charset="0"/>
              </a:rPr>
              <a:t>Белбін</a:t>
            </a:r>
            <a:r>
              <a:rPr lang="uk-UA" sz="3600" b="1" dirty="0"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3608" y="764705"/>
          <a:ext cx="8100392" cy="6034678"/>
        </p:xfrm>
        <a:graphic>
          <a:graphicData uri="http://schemas.openxmlformats.org/drawingml/2006/table">
            <a:tbl>
              <a:tblPr/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0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Роль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Характеристика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1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Виконавець 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Дисциплінований, надійний, консервативний і ефективний. 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6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Координатор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Зрілий, упевнений, хороший голова. 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9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Організатор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Динамічний, кидає виклик, тисне.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9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Генератор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Винахідливий, людина з ідеями</a:t>
                      </a: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9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Шукач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Екстраверт, ентузіаст, товариський. 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1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Математик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Розважливий, проникливий, володіє стратегічним мисленням. 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1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Командний ігрок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М'який, сприйнятливий, дипломатичний. Вміє слухати, 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09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Фінішер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Шукає помилки та упущення.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61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Спеціаліст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Собі на умі, одинак. Професіонал у вузькій області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8064896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Види та розміщення кожної ролі 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836712"/>
            <a:ext cx="7848872" cy="602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802838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>
                <a:effectLst/>
                <a:latin typeface="Times New Roman" pitchFamily="18" charset="0"/>
                <a:cs typeface="Times New Roman" pitchFamily="18" charset="0"/>
              </a:rPr>
              <a:t>1. Сутність поняття «команда». Переваги командної роботи.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700808"/>
            <a:ext cx="8100392" cy="5157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Команда -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це взаємозалежна група людей, які спільно несуть відповідальність перед організацією за конкретні результати роботи.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761656"/>
            <a:ext cx="712879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63408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effectLst/>
                <a:latin typeface="Times New Roman" pitchFamily="18" charset="0"/>
                <a:cs typeface="Times New Roman" pitchFamily="18" charset="0"/>
              </a:rPr>
              <a:t>Рол</a:t>
            </a:r>
            <a:r>
              <a:rPr lang="uk-UA" sz="3200" b="1" dirty="0">
                <a:effectLst/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b="1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200" b="1" dirty="0">
                <a:effectLst/>
                <a:latin typeface="Times New Roman" pitchFamily="18" charset="0"/>
                <a:cs typeface="Times New Roman" pitchFamily="18" charset="0"/>
              </a:rPr>
              <a:t> які сприяють виконанню завдань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620688"/>
          <a:ext cx="9144000" cy="5892455"/>
        </p:xfrm>
        <a:graphic>
          <a:graphicData uri="http://schemas.openxmlformats.org/drawingml/2006/table">
            <a:tbl>
              <a:tblPr/>
              <a:tblGrid>
                <a:gridCol w="1988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5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Роль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23" marR="1572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924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>
                          <a:latin typeface="Times New Roman"/>
                          <a:ea typeface="Calibri"/>
                          <a:cs typeface="Times New Roman"/>
                        </a:rPr>
                        <a:t>Приклади </a:t>
                      </a:r>
                      <a:endParaRPr lang="uk-UA" sz="20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23" marR="1572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9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>
                          <a:latin typeface="Times New Roman"/>
                          <a:ea typeface="Calibri"/>
                          <a:cs typeface="Times New Roman"/>
                        </a:rPr>
                        <a:t>Видача рекомендацій</a:t>
                      </a:r>
                      <a:endParaRPr lang="uk-UA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23" marR="15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924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>
                          <a:latin typeface="Times New Roman"/>
                          <a:ea typeface="Calibri"/>
                          <a:cs typeface="Times New Roman"/>
                        </a:rPr>
                        <a:t>«Вирішувати</a:t>
                      </a:r>
                      <a:r>
                        <a:rPr lang="uk-UA" sz="2000" baseline="0" noProof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2000" noProof="0">
                          <a:latin typeface="Times New Roman"/>
                          <a:ea typeface="Calibri"/>
                          <a:cs typeface="Times New Roman"/>
                        </a:rPr>
                        <a:t> подібні завдання</a:t>
                      </a:r>
                      <a:r>
                        <a:rPr lang="uk-UA" sz="2000" baseline="0" noProof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2000" noProof="0">
                          <a:latin typeface="Times New Roman"/>
                          <a:ea typeface="Calibri"/>
                          <a:cs typeface="Times New Roman"/>
                        </a:rPr>
                        <a:t>нас учили саме так». </a:t>
                      </a:r>
                      <a:endParaRPr lang="uk-UA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23" marR="15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9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>
                          <a:latin typeface="Times New Roman"/>
                          <a:ea typeface="Calibri"/>
                          <a:cs typeface="Times New Roman"/>
                        </a:rPr>
                        <a:t>Пошук інформації</a:t>
                      </a:r>
                      <a:endParaRPr lang="uk-UA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23" marR="15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924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>
                          <a:latin typeface="Times New Roman"/>
                          <a:ea typeface="Calibri"/>
                          <a:cs typeface="Times New Roman"/>
                        </a:rPr>
                        <a:t>«Чи володієте Ви</a:t>
                      </a:r>
                      <a:r>
                        <a:rPr lang="uk-UA" sz="2000" baseline="0" noProof="0" dirty="0">
                          <a:latin typeface="Times New Roman"/>
                          <a:ea typeface="Calibri"/>
                          <a:cs typeface="Times New Roman"/>
                        </a:rPr>
                        <a:t> якою-небудь додатковою інформацією з цього питання</a:t>
                      </a:r>
                      <a:r>
                        <a:rPr lang="uk-UA" sz="2000" noProof="0" dirty="0">
                          <a:latin typeface="Times New Roman"/>
                          <a:ea typeface="Calibri"/>
                          <a:cs typeface="Times New Roman"/>
                        </a:rPr>
                        <a:t>?»</a:t>
                      </a:r>
                      <a:endParaRPr lang="uk-UA" sz="20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23" marR="15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9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>
                          <a:latin typeface="Times New Roman"/>
                          <a:ea typeface="Calibri"/>
                          <a:cs typeface="Times New Roman"/>
                        </a:rPr>
                        <a:t>Надання інформации</a:t>
                      </a:r>
                      <a:endParaRPr lang="uk-UA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23" marR="15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924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>
                          <a:latin typeface="Times New Roman"/>
                          <a:ea typeface="Calibri"/>
                          <a:cs typeface="Times New Roman"/>
                        </a:rPr>
                        <a:t>«Мені хотілось би поділитися с Вами корисною  інформацією»</a:t>
                      </a:r>
                      <a:endParaRPr lang="uk-UA" sz="20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23" marR="15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9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>
                          <a:latin typeface="Times New Roman"/>
                          <a:ea typeface="Calibri"/>
                          <a:cs typeface="Times New Roman"/>
                        </a:rPr>
                        <a:t>Розробка</a:t>
                      </a:r>
                      <a:endParaRPr lang="uk-UA" sz="20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23" marR="15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924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>
                          <a:latin typeface="Times New Roman"/>
                          <a:ea typeface="Calibri"/>
                          <a:cs typeface="Times New Roman"/>
                        </a:rPr>
                        <a:t>«Базуючись на Вашій  ідеї, я прийшов до</a:t>
                      </a:r>
                      <a:r>
                        <a:rPr lang="uk-UA" sz="2000" baseline="0" noProof="0" dirty="0">
                          <a:latin typeface="Times New Roman"/>
                          <a:ea typeface="Calibri"/>
                          <a:cs typeface="Times New Roman"/>
                        </a:rPr>
                        <a:t> іншої альтернативи</a:t>
                      </a:r>
                      <a:r>
                        <a:rPr lang="uk-UA" sz="2000" noProof="0" dirty="0">
                          <a:latin typeface="Times New Roman"/>
                          <a:ea typeface="Calibri"/>
                          <a:cs typeface="Times New Roman"/>
                        </a:rPr>
                        <a:t>». </a:t>
                      </a:r>
                      <a:endParaRPr lang="uk-UA" sz="20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23" marR="15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9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>
                          <a:latin typeface="Times New Roman"/>
                          <a:ea typeface="Calibri"/>
                          <a:cs typeface="Times New Roman"/>
                        </a:rPr>
                        <a:t>Підштовхування</a:t>
                      </a:r>
                      <a:endParaRPr lang="uk-UA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23" marR="15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924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>
                          <a:latin typeface="Times New Roman"/>
                          <a:ea typeface="Calibri"/>
                          <a:cs typeface="Times New Roman"/>
                        </a:rPr>
                        <a:t>«У нас залишилось всього десять хв. Треба прибавити темп». </a:t>
                      </a:r>
                      <a:endParaRPr lang="uk-UA" sz="20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23" marR="15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39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>
                          <a:latin typeface="Times New Roman"/>
                          <a:ea typeface="Calibri"/>
                          <a:cs typeface="Times New Roman"/>
                        </a:rPr>
                        <a:t>Моніторинг (контроль)</a:t>
                      </a:r>
                      <a:endParaRPr lang="uk-UA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23" marR="15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924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>
                          <a:latin typeface="Times New Roman"/>
                          <a:ea typeface="Calibri"/>
                          <a:cs typeface="Times New Roman"/>
                        </a:rPr>
                        <a:t>«Ви відповідаєте за реалізацію першого</a:t>
                      </a:r>
                      <a:r>
                        <a:rPr lang="uk-UA" sz="2000" baseline="0" noProof="0" dirty="0">
                          <a:latin typeface="Times New Roman"/>
                          <a:ea typeface="Calibri"/>
                          <a:cs typeface="Times New Roman"/>
                        </a:rPr>
                        <a:t> питання</a:t>
                      </a:r>
                      <a:r>
                        <a:rPr lang="uk-UA" sz="2000" noProof="0" dirty="0">
                          <a:latin typeface="Times New Roman"/>
                          <a:ea typeface="Calibri"/>
                          <a:cs typeface="Times New Roman"/>
                        </a:rPr>
                        <a:t>, а я – другого». </a:t>
                      </a:r>
                      <a:endParaRPr lang="uk-UA" sz="20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23" marR="15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3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>
                          <a:latin typeface="Times New Roman"/>
                          <a:ea typeface="Calibri"/>
                          <a:cs typeface="Times New Roman"/>
                        </a:rPr>
                        <a:t>Аналіз процесу</a:t>
                      </a:r>
                      <a:endParaRPr lang="uk-UA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23" marR="15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924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>
                          <a:latin typeface="Times New Roman"/>
                          <a:ea typeface="Calibri"/>
                          <a:cs typeface="Times New Roman"/>
                        </a:rPr>
                        <a:t>«Схоже, що енергія команді пішла на спад». </a:t>
                      </a:r>
                      <a:endParaRPr lang="uk-UA" sz="20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23" marR="15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59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>
                          <a:latin typeface="Times New Roman"/>
                          <a:ea typeface="Calibri"/>
                          <a:cs typeface="Times New Roman"/>
                        </a:rPr>
                        <a:t>Перевірка</a:t>
                      </a:r>
                      <a:endParaRPr lang="uk-UA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23" marR="15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924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>
                          <a:latin typeface="Times New Roman"/>
                          <a:ea typeface="Calibri"/>
                          <a:cs typeface="Times New Roman"/>
                        </a:rPr>
                        <a:t>«Подивимося</a:t>
                      </a:r>
                      <a:r>
                        <a:rPr lang="uk-UA" sz="2000" baseline="0" noProof="0" dirty="0">
                          <a:latin typeface="Times New Roman"/>
                          <a:ea typeface="Calibri"/>
                          <a:cs typeface="Times New Roman"/>
                        </a:rPr>
                        <a:t> до чого це</a:t>
                      </a:r>
                      <a:r>
                        <a:rPr lang="uk-UA" sz="2000" noProof="0" dirty="0">
                          <a:latin typeface="Times New Roman"/>
                          <a:ea typeface="Calibri"/>
                          <a:cs typeface="Times New Roman"/>
                        </a:rPr>
                        <a:t> приведе на практиці». </a:t>
                      </a:r>
                      <a:endParaRPr lang="uk-UA" sz="20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23" marR="15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91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>
                          <a:latin typeface="Times New Roman"/>
                          <a:ea typeface="Calibri"/>
                          <a:cs typeface="Times New Roman"/>
                        </a:rPr>
                        <a:t>Примус</a:t>
                      </a:r>
                      <a:endParaRPr lang="uk-UA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23" marR="15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924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>
                          <a:latin typeface="Times New Roman"/>
                          <a:ea typeface="Calibri"/>
                          <a:cs typeface="Times New Roman"/>
                        </a:rPr>
                        <a:t>«Ми ухиляємося від от теми</a:t>
                      </a:r>
                      <a:r>
                        <a:rPr lang="uk-UA" sz="2000" baseline="0" noProof="0" dirty="0">
                          <a:latin typeface="Times New Roman"/>
                          <a:ea typeface="Calibri"/>
                          <a:cs typeface="Times New Roman"/>
                        </a:rPr>
                        <a:t> розмови</a:t>
                      </a:r>
                      <a:r>
                        <a:rPr lang="uk-UA" sz="2000" noProof="0" dirty="0">
                          <a:latin typeface="Times New Roman"/>
                          <a:ea typeface="Calibri"/>
                          <a:cs typeface="Times New Roman"/>
                        </a:rPr>
                        <a:t>.»</a:t>
                      </a:r>
                      <a:endParaRPr lang="uk-UA" sz="20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23" marR="15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539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>
                          <a:latin typeface="Times New Roman"/>
                          <a:ea typeface="Calibri"/>
                          <a:cs typeface="Times New Roman"/>
                        </a:rPr>
                        <a:t>Підведення підсумків </a:t>
                      </a:r>
                      <a:endParaRPr lang="uk-UA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23" marR="15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924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>
                          <a:latin typeface="Times New Roman"/>
                          <a:ea typeface="Calibri"/>
                          <a:cs typeface="Times New Roman"/>
                        </a:rPr>
                        <a:t>«Мне здається, що ми можемо прийти до наступних висновків..»</a:t>
                      </a:r>
                      <a:endParaRPr lang="uk-UA" sz="20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23" marR="15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81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effectLst/>
                <a:latin typeface="Times New Roman" pitchFamily="18" charset="0"/>
                <a:cs typeface="Times New Roman" pitchFamily="18" charset="0"/>
              </a:rPr>
              <a:t>Роли, ориентированные на взаимоотношения </a:t>
            </a:r>
            <a:br>
              <a:rPr lang="ru-RU" sz="3200" b="1" dirty="0"/>
            </a:b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764704"/>
          <a:ext cx="8028384" cy="6061722"/>
        </p:xfrm>
        <a:graphic>
          <a:graphicData uri="http://schemas.openxmlformats.org/drawingml/2006/table">
            <a:tbl>
              <a:tblPr/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1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Роль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16" marR="9416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Примеры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16" marR="9416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7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Поддержка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16" marR="9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«Я очень ценю Вашу честность и открытость. Это вносит свежую струю в наше обсуждение».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16" marR="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57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Гармонизация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16" marR="9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«Мне кажется, что высказываемые Вами позиции очень близки».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«Этими разногласиями, на мой взгляд, можно пренебречь».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16" marR="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7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Снятие напряжения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16" marR="9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«Эй, там не вешать носа!»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«Помните тот новый стол в кабинете шефа? За ним может спать человек двенадцать».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16" marR="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57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Противостояние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16" marR="9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«Какое это имеет отношение к обсуждаемой нами теме?» «Мне кажется, что Вы не берете на себя такую ответственность, как другие члены команды».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16" marR="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8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Побуждение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16" marR="9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«Лучшей команды я, признаться, давно не видел».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16" marR="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8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Развитие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16" marR="9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«Чем я могу быть Вам полезен?»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«Позвольте мне оказать Вам помощь!».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16" marR="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57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Нахождение консенсуса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16" marR="9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«Вам не кажется, что мы говорим об одном и том же?»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«Можем же мы, наконец, согласиться с пунктом 1, даже если не согласны с остальными?»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16" marR="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17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Сопереживание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16" marR="9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«Я понимаю, что эта тема является для Вас болезненной, учитывая Ваш жизненный опыт».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16" marR="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effectLst/>
              </a:rPr>
              <a:t>Управління командами</a:t>
            </a:r>
            <a:r>
              <a:rPr lang="uk-UA" dirty="0">
                <a:effectLst/>
              </a:rPr>
              <a:t> </a:t>
            </a:r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Організац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ія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Керівництво та лідерство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Контроль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562074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259632" y="9095"/>
            <a:ext cx="788436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Управління ефективними командами передбачає: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єдине бачення мети;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проведення змін, що забезпечують досягнення мети;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культивування відповідальності учасників команди за свої дії; делегування повноважень з виконання завдань;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надання команді свободи дій і забезпечення цієї свободи в рамках визначених повноважень;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удосконалення організаційної і командної систематизації щодо досягнень і комунікації (з метою підвищення активності організаційної діяльності).</a:t>
            </a:r>
            <a:endParaRPr kumimoji="0" lang="uk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8316416" cy="1143000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Принципи, яких дотримуються лідери: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052736"/>
            <a:ext cx="7818072" cy="51956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- установлюють ясні і чіткі цілі;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- рішення приймають з урахуванням думок членів команди;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- заохочують відкритість і щирість;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- учаться на помилках, аналізують хід виконання завдань;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- роботу розподіляють справедливо між членами команди;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- уникають фаворитизму і фамільярності;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- особистим ставленням до справи показують приклад для інших;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- уміють знайти підхід до колег;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- розумно делегують повноваження.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404664"/>
            <a:ext cx="7890080" cy="58437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Діяльність керівника з формування й керування командою здійснюється в таких напрямах: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 надання допомоги учасникам команди в переорієнтації їхніх сподівань;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 сприяння учасникам команди в їхньому прагненні усвідомити себе як команду;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 надання допомоги учасникам команди в усвідомленні того, що вони є взаємозалежними в досягненні успіху чи невдачах;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 підвищення ступеня довіри взаєморозуміння між учасниками команди;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 постійне удосконалення комунікації в самій команді 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548680"/>
            <a:ext cx="8100392" cy="5699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Шість рекомендацій менеджеру, що працює над створенням  довіри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1. Спілкуйтеся з людьми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2. Надавайте людям підтримку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3. Поважайте людей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4. Будьте справедливі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5. Будьте передбачувані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6. Проявляйте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компетентність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56207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effectLst/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3200" b="1" dirty="0" err="1">
                <a:effectLst/>
                <a:latin typeface="Times New Roman" pitchFamily="18" charset="0"/>
                <a:cs typeface="Times New Roman" pitchFamily="18" charset="0"/>
              </a:rPr>
              <a:t>ерелік</a:t>
            </a:r>
            <a:r>
              <a:rPr lang="uk-UA" sz="3200" b="1" dirty="0">
                <a:effectLst/>
                <a:latin typeface="Times New Roman" pitchFamily="18" charset="0"/>
                <a:cs typeface="Times New Roman" pitchFamily="18" charset="0"/>
              </a:rPr>
              <a:t> лідерських якостей</a:t>
            </a:r>
            <a:r>
              <a:rPr lang="uk-UA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692696"/>
            <a:ext cx="8100392" cy="54116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3600" i="1" dirty="0">
                <a:latin typeface="Times New Roman" pitchFamily="18" charset="0"/>
                <a:cs typeface="Times New Roman" pitchFamily="18" charset="0"/>
              </a:rPr>
              <a:t>1. Позитивне ставлення до реальності.</a:t>
            </a:r>
          </a:p>
          <a:p>
            <a:pPr>
              <a:buNone/>
            </a:pPr>
            <a:r>
              <a:rPr lang="uk-UA" sz="3600" i="1" dirty="0">
                <a:latin typeface="Times New Roman" pitchFamily="18" charset="0"/>
                <a:cs typeface="Times New Roman" pitchFamily="18" charset="0"/>
              </a:rPr>
              <a:t>2. Лідер не повинен бути егоїстом.</a:t>
            </a:r>
          </a:p>
          <a:p>
            <a:pPr>
              <a:buNone/>
            </a:pPr>
            <a:r>
              <a:rPr lang="uk-UA" sz="3600" i="1" dirty="0">
                <a:latin typeface="Times New Roman" pitchFamily="18" charset="0"/>
                <a:cs typeface="Times New Roman" pitchFamily="18" charset="0"/>
              </a:rPr>
              <a:t>3. Прагнення до розвитку своєї особистості.</a:t>
            </a:r>
          </a:p>
          <a:p>
            <a:pPr>
              <a:buNone/>
            </a:pPr>
            <a:r>
              <a:rPr lang="uk-UA" sz="3600" i="1" dirty="0">
                <a:latin typeface="Times New Roman" pitchFamily="18" charset="0"/>
                <a:cs typeface="Times New Roman" pitchFamily="18" charset="0"/>
              </a:rPr>
              <a:t>4. Здатність і вміння доводити до кінця будь-яку справу.</a:t>
            </a:r>
          </a:p>
          <a:p>
            <a:pPr>
              <a:buNone/>
            </a:pPr>
            <a:r>
              <a:rPr lang="uk-UA" sz="3600" i="1" dirty="0">
                <a:latin typeface="Times New Roman" pitchFamily="18" charset="0"/>
                <a:cs typeface="Times New Roman" pitchFamily="18" charset="0"/>
              </a:rPr>
              <a:t>5. Відданість спільній справі.</a:t>
            </a:r>
          </a:p>
          <a:p>
            <a:pPr>
              <a:buNone/>
            </a:pPr>
            <a:r>
              <a:rPr lang="uk-UA" sz="3600" i="1" dirty="0">
                <a:latin typeface="Times New Roman" pitchFamily="18" charset="0"/>
                <a:cs typeface="Times New Roman" pitchFamily="18" charset="0"/>
              </a:rPr>
              <a:t>6. Гнучкість.</a:t>
            </a:r>
          </a:p>
          <a:p>
            <a:pPr>
              <a:buNone/>
            </a:pPr>
            <a:r>
              <a:rPr lang="uk-UA" sz="3600" i="1" dirty="0">
                <a:latin typeface="Times New Roman" pitchFamily="18" charset="0"/>
                <a:cs typeface="Times New Roman" pitchFamily="18" charset="0"/>
              </a:rPr>
              <a:t>7. Дисциплінованість. 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600" i="1" dirty="0">
                <a:latin typeface="Times New Roman" pitchFamily="18" charset="0"/>
                <a:cs typeface="Times New Roman" pitchFamily="18" charset="0"/>
              </a:rPr>
              <a:t>8. Уміння бути вдячним.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404664"/>
            <a:ext cx="7818072" cy="6264696"/>
          </a:xfrm>
        </p:spPr>
        <p:txBody>
          <a:bodyPr>
            <a:normAutofit fontScale="92500" lnSpcReduction="10000"/>
          </a:bodyPr>
          <a:lstStyle/>
          <a:p>
            <a:pPr marL="0" lvl="0" indent="144463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uk-UA" sz="43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Характерні ознаки команди:</a:t>
            </a:r>
            <a:endParaRPr lang="ru-RU" sz="43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uk-UA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наявність спільної мети;</a:t>
            </a:r>
            <a:endParaRPr lang="ru-RU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uk-UA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інтенсивне співробітництво;</a:t>
            </a:r>
            <a:endParaRPr lang="ru-RU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uk-UA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визначені статусно-рольові відносини;</a:t>
            </a:r>
            <a:endParaRPr lang="ru-RU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uk-UA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лідерство (формальне чи неформальне);</a:t>
            </a:r>
            <a:endParaRPr lang="ru-RU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uk-UA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згуртованість колективу;</a:t>
            </a:r>
            <a:endParaRPr lang="ru-RU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uk-UA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відпрацьовані комунікативні зв'язки;</a:t>
            </a:r>
            <a:endParaRPr lang="ru-RU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uk-UA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групові норми поведінки, усталені традиції;</a:t>
            </a:r>
            <a:endParaRPr lang="ru-RU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uk-UA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схожість основних життєвих цінностей, установок;</a:t>
            </a:r>
            <a:endParaRPr lang="ru-RU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uk-UA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специфічні методи вироблення колективних рішень;</a:t>
            </a:r>
            <a:endParaRPr lang="ru-RU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uk-UA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сприятлива соціально-психологічна атмосфера.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effectLst/>
                <a:latin typeface="Times New Roman" pitchFamily="18" charset="0"/>
                <a:cs typeface="Times New Roman" pitchFamily="18" charset="0"/>
              </a:rPr>
              <a:t>Концепції керівництва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arenR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індивідуальні форми організації роботи;</a:t>
            </a:r>
          </a:p>
          <a:p>
            <a:pPr marL="596646" indent="-514350">
              <a:buAutoNum type="arabicParenR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поєднання індивідуальних і колективних форм організації праці;</a:t>
            </a:r>
          </a:p>
          <a:p>
            <a:pPr marL="596646" indent="-514350">
              <a:buAutoNum type="arabicParenR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повноцінний розвиток колективних форм організації роботи.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797153"/>
            <a:ext cx="324036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143000"/>
          </a:xfrm>
        </p:spPr>
        <p:txBody>
          <a:bodyPr>
            <a:normAutofit fontScale="90000"/>
          </a:bodyPr>
          <a:lstStyle/>
          <a:p>
            <a:r>
              <a:rPr lang="uk-UA" sz="3600" b="1" dirty="0">
                <a:effectLst/>
                <a:latin typeface="Times New Roman" pitchFamily="18" charset="0"/>
                <a:cs typeface="Times New Roman" pitchFamily="18" charset="0"/>
              </a:rPr>
              <a:t>Відмінності між групами й командами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71600" y="620688"/>
          <a:ext cx="8172400" cy="6241210"/>
        </p:xfrm>
        <a:graphic>
          <a:graphicData uri="http://schemas.openxmlformats.org/drawingml/2006/table">
            <a:tbl>
              <a:tblPr/>
              <a:tblGrid>
                <a:gridCol w="2528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2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18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3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Параметр, що порівнюється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58" marR="23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Група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58" marR="23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Команда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58" marR="23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Лідер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58" marR="2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Яскраво виражений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58" marR="2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Лідерство поділене між членами команди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58" marR="2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Відповідальність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58" marR="2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Особиста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58" marR="2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Особиста і взаємна групова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58" marR="2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Місія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58" marR="2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Збігається з місією організації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58" marR="2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Власна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58" marR="2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Форми спільного вирішення проблем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58" marR="2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Збори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58" marR="2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Вільні зустрічі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58" marR="2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1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Активність під час проведення нарад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58" marR="2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Наради проводить лідер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58" marR="2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Лідер заохочує відкрите обговорення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58" marR="2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3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Оцінка ефективності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58" marR="2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Непряма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58" marR="2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Безпосередньо з виготовленого продукту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58" marR="2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98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Процес роботи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58" marR="2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Обговорення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Рішення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Делегування повноважень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58" marR="2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Обговорення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Рішення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Спільне виконання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58" marR="2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3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Складається із працівників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58" marR="2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Одного рівня управління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58" marR="2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Всіх рівнів і підрозділів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58" marR="23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>
                <a:effectLst/>
                <a:latin typeface="Times New Roman" pitchFamily="18" charset="0"/>
                <a:cs typeface="Times New Roman" pitchFamily="18" charset="0"/>
              </a:rPr>
              <a:t>Типи команд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6" y="1166114"/>
          <a:ext cx="7776864" cy="5398008"/>
        </p:xfrm>
        <a:graphic>
          <a:graphicData uri="http://schemas.openxmlformats.org/drawingml/2006/table">
            <a:tbl>
              <a:tblPr/>
              <a:tblGrid>
                <a:gridCol w="3374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1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Характеристика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Класифікація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93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Мета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uk-UA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розробка продукту, 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uk-UA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вирішення проблеми,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uk-UA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участь у реорганізації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Термін дії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uk-UA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Постійні,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uk-UA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Тимчасові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Членство 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uk-UA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Функціональне,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uk-UA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Перехресно-функціональне.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Структура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uk-UA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контрольована,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uk-UA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самокерована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498080" cy="70609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effectLst/>
                <a:latin typeface="Times New Roman" pitchFamily="18" charset="0"/>
                <a:cs typeface="Times New Roman" pitchFamily="18" charset="0"/>
              </a:rPr>
              <a:t>Правила створення команди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548680"/>
            <a:ext cx="7962088" cy="6093296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кількісний склад - від 5 до 12 учасників;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залучення різних учасників (за профілем знань, віком, стажем …).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правильне розуміння всіма членами команди суті проблеми;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надання учасникам команди всієї інформації та документації;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розподіл завдань учасників під час обговорення в команді;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визначення ліміту часу на кожний етап ,дотриманням термінів;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вміння слухати партнерів по команді;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оволодіння навичками розв'язання конфліктів;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вміння подолати пасивну поведінку окремих учасників команди;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дотримання правил і норм, вироблених командою;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незадоволення досягнутим.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498080" cy="1143000"/>
          </a:xfrm>
        </p:spPr>
        <p:txBody>
          <a:bodyPr/>
          <a:lstStyle/>
          <a:p>
            <a:r>
              <a:rPr lang="uk-UA" b="1" i="1" dirty="0">
                <a:effectLst/>
                <a:latin typeface="Times New Roman" pitchFamily="18" charset="0"/>
                <a:cs typeface="Times New Roman" pitchFamily="18" charset="0"/>
              </a:rPr>
              <a:t>Переваги командної роботи</a:t>
            </a:r>
            <a:r>
              <a:rPr lang="uk-UA" dirty="0"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47800"/>
            <a:ext cx="8316416" cy="522156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uk-UA" sz="3300" dirty="0">
                <a:latin typeface="Times New Roman" pitchFamily="18" charset="0"/>
                <a:cs typeface="Times New Roman" pitchFamily="18" charset="0"/>
              </a:rPr>
              <a:t>стратегічне мислення, 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3300" dirty="0">
                <a:latin typeface="Times New Roman" pitchFamily="18" charset="0"/>
                <a:cs typeface="Times New Roman" pitchFamily="18" charset="0"/>
              </a:rPr>
              <a:t>підвищення гнучкості, </a:t>
            </a:r>
          </a:p>
          <a:p>
            <a:r>
              <a:rPr lang="uk-UA" sz="3300" dirty="0" err="1">
                <a:latin typeface="Times New Roman" pitchFamily="18" charset="0"/>
                <a:cs typeface="Times New Roman" pitchFamily="18" charset="0"/>
              </a:rPr>
              <a:t>формуванн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uk-UA" sz="3300" dirty="0">
                <a:latin typeface="Times New Roman" pitchFamily="18" charset="0"/>
                <a:cs typeface="Times New Roman" pitchFamily="18" charset="0"/>
              </a:rPr>
              <a:t> корпоративного духу,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3300" dirty="0">
                <a:latin typeface="Times New Roman" pitchFamily="18" charset="0"/>
                <a:cs typeface="Times New Roman" pitchFamily="18" charset="0"/>
              </a:rPr>
              <a:t>використання переваг різноманітної робочої сили, 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3300" dirty="0">
                <a:latin typeface="Times New Roman" pitchFamily="18" charset="0"/>
                <a:cs typeface="Times New Roman" pitchFamily="18" charset="0"/>
              </a:rPr>
              <a:t>розвиток здатності до прийняття рішень, 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3300" dirty="0">
                <a:latin typeface="Times New Roman" pitchFamily="18" charset="0"/>
                <a:cs typeface="Times New Roman" pitchFamily="18" charset="0"/>
              </a:rPr>
              <a:t>зростання підтримки впровадження ухвалених рішень, 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3300" dirty="0">
                <a:latin typeface="Times New Roman" pitchFamily="18" charset="0"/>
                <a:cs typeface="Times New Roman" pitchFamily="18" charset="0"/>
              </a:rPr>
              <a:t>посилення контролю (або розвитку автономії), 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3300" dirty="0">
                <a:latin typeface="Times New Roman" pitchFamily="18" charset="0"/>
                <a:cs typeface="Times New Roman" pitchFamily="18" charset="0"/>
              </a:rPr>
              <a:t>посилення впливу лідера, 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3300" dirty="0">
                <a:latin typeface="Times New Roman" pitchFamily="18" charset="0"/>
                <a:cs typeface="Times New Roman" pitchFamily="18" charset="0"/>
              </a:rPr>
              <a:t>навчання командній роботі 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3300" dirty="0">
                <a:latin typeface="Times New Roman" pitchFamily="18" charset="0"/>
                <a:cs typeface="Times New Roman" pitchFamily="18" charset="0"/>
              </a:rPr>
              <a:t>підвищення продуктивності праці.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836712"/>
            <a:ext cx="360997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>
                <a:effectLst/>
                <a:latin typeface="Times New Roman" pitchFamily="18" charset="0"/>
                <a:cs typeface="Times New Roman" pitchFamily="18" charset="0"/>
              </a:rPr>
              <a:t>Фактори, що перешкоджають впровадженню командної роботи</a:t>
            </a:r>
            <a:r>
              <a:rPr lang="uk-UA" dirty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25928" y="1196752"/>
            <a:ext cx="7818072" cy="46196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Страх менеджерів втратити контроль над підлеглими.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Боязнь конфлікту.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Заклопотаність власною вразливістю.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Зростання тиску, що спричиняється членами команди.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Робота з більш складними проблемами.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5157192"/>
            <a:ext cx="3590925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166</TotalTime>
  <Words>1588</Words>
  <Application>Microsoft Office PowerPoint</Application>
  <PresentationFormat>Экран (4:3)</PresentationFormat>
  <Paragraphs>277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5" baseType="lpstr">
      <vt:lpstr>Calibri</vt:lpstr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Робочі команди та лідер</vt:lpstr>
      <vt:lpstr>1. Сутність поняття «команда». Переваги командної роботи.  </vt:lpstr>
      <vt:lpstr>Презентация PowerPoint</vt:lpstr>
      <vt:lpstr>Концепції керівництва</vt:lpstr>
      <vt:lpstr>Відмінності між групами й командами </vt:lpstr>
      <vt:lpstr>Типи команд</vt:lpstr>
      <vt:lpstr>Правила створення команди</vt:lpstr>
      <vt:lpstr>Переваги командної роботи:</vt:lpstr>
      <vt:lpstr>Фактори, що перешкоджають впровадженню командної роботи. </vt:lpstr>
      <vt:lpstr>2.    Стадії розвитку команди. Характеристики ефективної команди. </vt:lpstr>
      <vt:lpstr>Методи організації командної роботи.</vt:lpstr>
      <vt:lpstr>Показники оцінки  ефективності командної роботи </vt:lpstr>
      <vt:lpstr>Характеристики ефективної команди</vt:lpstr>
      <vt:lpstr>Фактори підвищення  ефективності команди</vt:lpstr>
      <vt:lpstr>Фактори неефективності команди</vt:lpstr>
      <vt:lpstr>5 ключових характеристик ефективної команди за версією Google </vt:lpstr>
      <vt:lpstr>3. Ролі членів команди.  Управління командами.</vt:lpstr>
      <vt:lpstr>Ролі членов команды (М. Белбін)</vt:lpstr>
      <vt:lpstr>Види та розміщення кожної ролі </vt:lpstr>
      <vt:lpstr>Ролі,  які сприяють виконанню завдань</vt:lpstr>
      <vt:lpstr>Роли, ориентированные на взаимоотношения  </vt:lpstr>
      <vt:lpstr>Управління командами </vt:lpstr>
      <vt:lpstr> </vt:lpstr>
      <vt:lpstr>Принципи, яких дотримуються лідери: </vt:lpstr>
      <vt:lpstr>Презентация PowerPoint</vt:lpstr>
      <vt:lpstr>Презентация PowerPoint</vt:lpstr>
      <vt:lpstr>Перелік лідерських якостей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5. Робочі команди (2 год.)</dc:title>
  <dc:creator>Natala</dc:creator>
  <cp:lastModifiedBy>Максим Куринной</cp:lastModifiedBy>
  <cp:revision>11</cp:revision>
  <dcterms:created xsi:type="dcterms:W3CDTF">2018-01-30T07:48:51Z</dcterms:created>
  <dcterms:modified xsi:type="dcterms:W3CDTF">2023-10-15T18:05:23Z</dcterms:modified>
</cp:coreProperties>
</file>