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70" r:id="rId9"/>
    <p:sldId id="273" r:id="rId10"/>
    <p:sldId id="276" r:id="rId11"/>
    <p:sldId id="277" r:id="rId12"/>
    <p:sldId id="278" r:id="rId13"/>
    <p:sldId id="262" r:id="rId14"/>
    <p:sldId id="268" r:id="rId15"/>
    <p:sldId id="264" r:id="rId16"/>
    <p:sldId id="274" r:id="rId17"/>
    <p:sldId id="266" r:id="rId18"/>
    <p:sldId id="267" r:id="rId19"/>
    <p:sldId id="279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0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7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539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7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7338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480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9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1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97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55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57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04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6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33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2CB42-CFA0-4EF4-AD38-3D4AE36D0C53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59A643-C4D2-426D-B4EA-7D2F228B9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80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Тема 1. ЕКОНОМІЧНА </a:t>
            </a:r>
            <a:r>
              <a:rPr lang="uk-UA" b="1" dirty="0"/>
              <a:t>ІНФОРМАЦІЯ І ЗАСОБИ ЇЇ ФОРМАЛІЗОВАНОГО ОПИСУ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776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кодування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82639" y="2133600"/>
            <a:ext cx="5920437" cy="377762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об’єктам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групам</a:t>
            </a:r>
            <a:r>
              <a:rPr lang="ru-RU" dirty="0"/>
              <a:t> </a:t>
            </a:r>
            <a:r>
              <a:rPr lang="ru-RU" dirty="0" err="1"/>
              <a:t>присвоюють</a:t>
            </a:r>
            <a:r>
              <a:rPr lang="ru-RU" dirty="0"/>
              <a:t> </a:t>
            </a:r>
            <a:r>
              <a:rPr lang="ru-RU" dirty="0" err="1"/>
              <a:t>цифрові</a:t>
            </a:r>
            <a:r>
              <a:rPr lang="ru-RU" dirty="0"/>
              <a:t>, </a:t>
            </a:r>
            <a:r>
              <a:rPr lang="ru-RU" dirty="0" err="1"/>
              <a:t>буквені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цифрово-буквені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 — 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код — </a:t>
            </a:r>
            <a:r>
              <a:rPr lang="ru-RU" dirty="0" err="1"/>
              <a:t>це</a:t>
            </a:r>
            <a:r>
              <a:rPr lang="ru-RU" dirty="0"/>
              <a:t> знак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, </a:t>
            </a:r>
            <a:r>
              <a:rPr lang="ru-RU" dirty="0" err="1"/>
              <a:t>застосовуваних</a:t>
            </a:r>
            <a:r>
              <a:rPr lang="ru-RU" dirty="0"/>
              <a:t> для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класифікаційних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.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і правил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класифікаційних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 і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 становить систему </a:t>
            </a:r>
            <a:r>
              <a:rPr lang="ru-RU" dirty="0" err="1"/>
              <a:t>кодування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Кожний</a:t>
            </a:r>
            <a:r>
              <a:rPr lang="ru-RU" dirty="0"/>
              <a:t> код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алфавітом</a:t>
            </a:r>
            <a:r>
              <a:rPr lang="ru-RU" dirty="0"/>
              <a:t>, основою і структурою. </a:t>
            </a:r>
            <a:r>
              <a:rPr lang="ru-RU" dirty="0" err="1"/>
              <a:t>Алфавіт</a:t>
            </a:r>
            <a:r>
              <a:rPr lang="ru-RU" dirty="0"/>
              <a:t> коду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, </a:t>
            </a:r>
            <a:r>
              <a:rPr lang="ru-RU" dirty="0" err="1"/>
              <a:t>використовуваних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. Основа коду — </a:t>
            </a:r>
            <a:r>
              <a:rPr lang="ru-RU" dirty="0" err="1"/>
              <a:t>це</a:t>
            </a:r>
            <a:r>
              <a:rPr lang="ru-RU" dirty="0"/>
              <a:t> число </a:t>
            </a:r>
            <a:r>
              <a:rPr lang="ru-RU" dirty="0" err="1"/>
              <a:t>знаків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алфавіті</a:t>
            </a:r>
            <a:r>
              <a:rPr lang="ru-RU" dirty="0"/>
              <a:t>. Структура коду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склад і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37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037" y="624110"/>
            <a:ext cx="10808576" cy="549597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41696" y="1364775"/>
            <a:ext cx="10562916" cy="5349923"/>
          </a:xfrm>
        </p:spPr>
        <p:txBody>
          <a:bodyPr>
            <a:normAutofit fontScale="47500" lnSpcReduction="20000"/>
          </a:bodyPr>
          <a:lstStyle/>
          <a:p>
            <a:r>
              <a:rPr lang="ru-RU" b="1" i="1" dirty="0" err="1" smtClean="0"/>
              <a:t>Порядкова</a:t>
            </a:r>
            <a:r>
              <a:rPr lang="ru-RU" b="1" i="1" dirty="0" smtClean="0"/>
              <a:t> </a:t>
            </a:r>
            <a:r>
              <a:rPr lang="ru-RU" b="1" i="1" dirty="0"/>
              <a:t>система </a:t>
            </a:r>
            <a:r>
              <a:rPr lang="ru-RU" b="1" i="1" dirty="0" err="1"/>
              <a:t>кодування</a:t>
            </a:r>
            <a:r>
              <a:rPr lang="ru-RU" dirty="0"/>
              <a:t> </a:t>
            </a:r>
            <a:r>
              <a:rPr lang="ru-RU" dirty="0" err="1"/>
              <a:t>застосовується</a:t>
            </a:r>
            <a:r>
              <a:rPr lang="ru-RU" dirty="0"/>
              <a:t> для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однозначних</a:t>
            </a:r>
            <a:r>
              <a:rPr lang="ru-RU" dirty="0"/>
              <a:t>, </a:t>
            </a:r>
            <a:r>
              <a:rPr lang="ru-RU" dirty="0" err="1"/>
              <a:t>стабільних</a:t>
            </a:r>
            <a:r>
              <a:rPr lang="ru-RU" dirty="0"/>
              <a:t> і </a:t>
            </a:r>
            <a:r>
              <a:rPr lang="ru-RU" dirty="0" err="1"/>
              <a:t>простих</a:t>
            </a:r>
            <a:r>
              <a:rPr lang="ru-RU" dirty="0"/>
              <a:t> номенклатур. </a:t>
            </a:r>
            <a:r>
              <a:rPr lang="ru-RU" dirty="0" err="1"/>
              <a:t>Наприклад</a:t>
            </a:r>
            <a:r>
              <a:rPr lang="ru-RU" dirty="0"/>
              <a:t>: </a:t>
            </a:r>
            <a:r>
              <a:rPr lang="ru-RU" dirty="0" err="1"/>
              <a:t>категорії</a:t>
            </a:r>
            <a:r>
              <a:rPr lang="ru-RU" dirty="0"/>
              <a:t> персоналу,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 до бюджету </a:t>
            </a:r>
            <a:r>
              <a:rPr lang="ru-RU" dirty="0" err="1"/>
              <a:t>тощо</a:t>
            </a:r>
            <a:r>
              <a:rPr lang="ru-RU" dirty="0"/>
              <a:t>. Вона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об'єктам</a:t>
            </a:r>
            <a:r>
              <a:rPr lang="ru-RU" dirty="0"/>
              <a:t> </a:t>
            </a:r>
            <a:r>
              <a:rPr lang="ru-RU" dirty="0" err="1"/>
              <a:t>цифрових</a:t>
            </a:r>
            <a:r>
              <a:rPr lang="ru-RU" dirty="0"/>
              <a:t> </a:t>
            </a:r>
            <a:r>
              <a:rPr lang="ru-RU" dirty="0" err="1"/>
              <a:t>номерів</a:t>
            </a:r>
            <a:r>
              <a:rPr lang="ru-RU" dirty="0"/>
              <a:t> у порядку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в </a:t>
            </a:r>
            <a:r>
              <a:rPr lang="ru-RU" dirty="0" err="1"/>
              <a:t>номенклатурі</a:t>
            </a:r>
            <a:r>
              <a:rPr lang="ru-RU" dirty="0"/>
              <a:t> з натурального ряду чисел без пропуску </a:t>
            </a:r>
            <a:r>
              <a:rPr lang="ru-RU" dirty="0" err="1"/>
              <a:t>номерів</a:t>
            </a:r>
            <a:r>
              <a:rPr lang="ru-RU" dirty="0"/>
              <a:t>.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класифікованої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 </a:t>
            </a:r>
            <a:r>
              <a:rPr lang="ru-RU" dirty="0" err="1"/>
              <a:t>кодується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поточного номера.</a:t>
            </a:r>
          </a:p>
          <a:p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порядкової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простоті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кодів</a:t>
            </a:r>
            <a:r>
              <a:rPr lang="ru-RU" dirty="0"/>
              <a:t>,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значущості</a:t>
            </a:r>
            <a:r>
              <a:rPr lang="ru-RU" dirty="0"/>
              <a:t> та </a:t>
            </a:r>
            <a:r>
              <a:rPr lang="ru-RU" dirty="0" err="1"/>
              <a:t>щільності</a:t>
            </a:r>
            <a:r>
              <a:rPr lang="ru-RU" dirty="0"/>
              <a:t> </a:t>
            </a:r>
            <a:r>
              <a:rPr lang="ru-RU" dirty="0" err="1"/>
              <a:t>записів</a:t>
            </a:r>
            <a:r>
              <a:rPr lang="ru-RU" dirty="0"/>
              <a:t>.</a:t>
            </a:r>
          </a:p>
          <a:p>
            <a:r>
              <a:rPr lang="ru-RU" dirty="0" err="1"/>
              <a:t>Недоліками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методу є: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групування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за </a:t>
            </a:r>
            <a:r>
              <a:rPr lang="ru-RU" dirty="0" err="1"/>
              <a:t>ознаками</a:t>
            </a:r>
            <a:r>
              <a:rPr lang="ru-RU" dirty="0"/>
              <a:t>; з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номенклатури</a:t>
            </a:r>
            <a:r>
              <a:rPr lang="ru-RU" dirty="0"/>
              <a:t>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прийнята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; </a:t>
            </a:r>
            <a:r>
              <a:rPr lang="ru-RU" dirty="0" err="1"/>
              <a:t>відсутність</a:t>
            </a:r>
            <a:r>
              <a:rPr lang="ru-RU" dirty="0"/>
              <a:t> у </a:t>
            </a:r>
            <a:r>
              <a:rPr lang="ru-RU" dirty="0" err="1"/>
              <a:t>коді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об'єкт</a:t>
            </a:r>
            <a:r>
              <a:rPr lang="ru-RU" dirty="0"/>
              <a:t> і </a:t>
            </a:r>
            <a:r>
              <a:rPr lang="ru-RU" dirty="0" err="1"/>
              <a:t>відносна</a:t>
            </a:r>
            <a:r>
              <a:rPr lang="ru-RU" dirty="0"/>
              <a:t> </a:t>
            </a:r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автоматичної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при </a:t>
            </a:r>
            <a:r>
              <a:rPr lang="ru-RU" dirty="0" err="1"/>
              <a:t>підбитті</a:t>
            </a:r>
            <a:r>
              <a:rPr lang="ru-RU" dirty="0"/>
              <a:t> </a:t>
            </a:r>
            <a:r>
              <a:rPr lang="ru-RU" dirty="0" err="1"/>
              <a:t>підсумків</a:t>
            </a:r>
            <a:r>
              <a:rPr lang="ru-RU" dirty="0"/>
              <a:t> за </a:t>
            </a:r>
            <a:r>
              <a:rPr lang="ru-RU" dirty="0" err="1"/>
              <a:t>групами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 smtClean="0"/>
              <a:t>.</a:t>
            </a:r>
          </a:p>
          <a:p>
            <a:r>
              <a:rPr lang="ru-RU" i="1" dirty="0" err="1"/>
              <a:t>Серійна</a:t>
            </a:r>
            <a:r>
              <a:rPr lang="ru-RU" i="1" dirty="0"/>
              <a:t> система </a:t>
            </a:r>
            <a:r>
              <a:rPr lang="ru-RU" i="1" dirty="0" err="1"/>
              <a:t>кодування</a:t>
            </a:r>
            <a:r>
              <a:rPr lang="ru-RU" dirty="0"/>
              <a:t> служить для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аналогічних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номенклатур і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серій</a:t>
            </a:r>
            <a:r>
              <a:rPr lang="ru-RU" dirty="0"/>
              <a:t> номерам </a:t>
            </a:r>
            <a:r>
              <a:rPr lang="ru-RU" dirty="0" err="1"/>
              <a:t>об'єктам</a:t>
            </a:r>
            <a:r>
              <a:rPr lang="ru-RU" dirty="0"/>
              <a:t>, </a:t>
            </a:r>
            <a:r>
              <a:rPr lang="ru-RU" dirty="0" err="1"/>
              <a:t>виділених</a:t>
            </a:r>
            <a:r>
              <a:rPr lang="ru-RU" dirty="0"/>
              <a:t> в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за </a:t>
            </a:r>
            <a:r>
              <a:rPr lang="ru-RU" dirty="0" err="1"/>
              <a:t>якою-небудь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. У межах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</a:t>
            </a:r>
            <a:r>
              <a:rPr lang="ru-RU" dirty="0" err="1"/>
              <a:t>об'єктам</a:t>
            </a:r>
            <a:r>
              <a:rPr lang="ru-RU" dirty="0"/>
              <a:t> </a:t>
            </a:r>
            <a:r>
              <a:rPr lang="ru-RU" dirty="0" err="1"/>
              <a:t>присвоюються</a:t>
            </a:r>
            <a:r>
              <a:rPr lang="ru-RU" dirty="0"/>
              <a:t> </a:t>
            </a:r>
            <a:r>
              <a:rPr lang="ru-RU" dirty="0" err="1"/>
              <a:t>номери</a:t>
            </a:r>
            <a:r>
              <a:rPr lang="ru-RU" dirty="0"/>
              <a:t> по порядку. При </a:t>
            </a:r>
            <a:r>
              <a:rPr lang="ru-RU" dirty="0" err="1"/>
              <a:t>цьому</a:t>
            </a:r>
            <a:r>
              <a:rPr lang="ru-RU" dirty="0"/>
              <a:t> в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серію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включаються</a:t>
            </a:r>
            <a:r>
              <a:rPr lang="ru-RU" dirty="0"/>
              <a:t> </a:t>
            </a:r>
            <a:r>
              <a:rPr lang="ru-RU" dirty="0" err="1"/>
              <a:t>резервні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присвоювати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об'єктам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номенклатури</a:t>
            </a:r>
            <a:r>
              <a:rPr lang="ru-RU" dirty="0"/>
              <a:t>.</a:t>
            </a:r>
          </a:p>
          <a:p>
            <a:r>
              <a:rPr lang="ru-RU" dirty="0" err="1"/>
              <a:t>Перевагами</a:t>
            </a:r>
            <a:r>
              <a:rPr lang="ru-RU" dirty="0"/>
              <a:t> </a:t>
            </a:r>
            <a:r>
              <a:rPr lang="ru-RU" dirty="0" err="1"/>
              <a:t>серійного</a:t>
            </a:r>
            <a:r>
              <a:rPr lang="ru-RU" dirty="0"/>
              <a:t> методу </a:t>
            </a:r>
            <a:r>
              <a:rPr lang="ru-RU" dirty="0" err="1"/>
              <a:t>кодування</a:t>
            </a:r>
            <a:r>
              <a:rPr lang="ru-RU" dirty="0"/>
              <a:t> є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резерву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номерів</a:t>
            </a:r>
            <a:r>
              <a:rPr lang="ru-RU" dirty="0"/>
              <a:t> для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.</a:t>
            </a:r>
          </a:p>
          <a:p>
            <a:r>
              <a:rPr lang="ru-RU" dirty="0" err="1"/>
              <a:t>Недоліками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методу є практична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оптимальну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номерів</a:t>
            </a:r>
            <a:r>
              <a:rPr lang="ru-RU" dirty="0"/>
              <a:t>;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запам'ятовування</a:t>
            </a:r>
            <a:r>
              <a:rPr lang="ru-RU" dirty="0"/>
              <a:t> </a:t>
            </a:r>
            <a:r>
              <a:rPr lang="ru-RU" dirty="0" err="1"/>
              <a:t>кодів</a:t>
            </a:r>
            <a:r>
              <a:rPr lang="ru-RU" dirty="0"/>
              <a:t>.</a:t>
            </a:r>
          </a:p>
          <a:p>
            <a:r>
              <a:rPr lang="ru-RU" i="1" dirty="0"/>
              <a:t>Система </a:t>
            </a:r>
            <a:r>
              <a:rPr lang="ru-RU" i="1" dirty="0" err="1"/>
              <a:t>повторення</a:t>
            </a:r>
            <a:r>
              <a:rPr lang="ru-RU" i="1" dirty="0"/>
              <a:t> </a:t>
            </a:r>
            <a:r>
              <a:rPr lang="ru-RU" i="1" dirty="0" err="1"/>
              <a:t>кодування</a:t>
            </a:r>
            <a:r>
              <a:rPr lang="ru-RU" dirty="0"/>
              <a:t> 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літерні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кодується</a:t>
            </a:r>
            <a:r>
              <a:rPr lang="ru-RU" dirty="0"/>
              <a:t>, (</a:t>
            </a:r>
            <a:r>
              <a:rPr lang="ru-RU" dirty="0" err="1"/>
              <a:t>наприклад</a:t>
            </a:r>
            <a:r>
              <a:rPr lang="ru-RU" dirty="0"/>
              <a:t>, вага,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асоціативно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ним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, як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, адреса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Коди</a:t>
            </a:r>
            <a:r>
              <a:rPr lang="ru-RU" dirty="0"/>
              <a:t> </a:t>
            </a:r>
            <a:r>
              <a:rPr lang="ru-RU" dirty="0" err="1"/>
              <a:t>повторення</a:t>
            </a:r>
            <a:r>
              <a:rPr lang="ru-RU" dirty="0"/>
              <a:t> в чистому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, але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у </a:t>
            </a:r>
            <a:r>
              <a:rPr lang="ru-RU" dirty="0" err="1"/>
              <a:t>комбіновані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. Код </a:t>
            </a:r>
            <a:r>
              <a:rPr lang="ru-RU" dirty="0" err="1"/>
              <a:t>повторення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для </a:t>
            </a:r>
            <a:r>
              <a:rPr lang="ru-RU" dirty="0" err="1"/>
              <a:t>позначення</a:t>
            </a:r>
            <a:r>
              <a:rPr lang="ru-RU" dirty="0"/>
              <a:t> дат (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місяць</a:t>
            </a:r>
            <a:r>
              <a:rPr lang="ru-RU" dirty="0"/>
              <a:t>, число), </a:t>
            </a:r>
            <a:r>
              <a:rPr lang="ru-RU" dirty="0" err="1"/>
              <a:t>розрядів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синтетичних</a:t>
            </a:r>
            <a:r>
              <a:rPr lang="ru-RU" dirty="0"/>
              <a:t> і </a:t>
            </a:r>
            <a:r>
              <a:rPr lang="ru-RU" dirty="0" err="1"/>
              <a:t>аналітичних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Перевагами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повторення</a:t>
            </a:r>
            <a:r>
              <a:rPr lang="ru-RU" dirty="0"/>
              <a:t> є </a:t>
            </a:r>
            <a:r>
              <a:rPr lang="ru-RU" dirty="0" err="1"/>
              <a:t>легкість</a:t>
            </a:r>
            <a:r>
              <a:rPr lang="ru-RU" dirty="0"/>
              <a:t> </a:t>
            </a:r>
            <a:r>
              <a:rPr lang="ru-RU" dirty="0" err="1"/>
              <a:t>запам'ятовування</a:t>
            </a:r>
            <a:r>
              <a:rPr lang="ru-RU" dirty="0"/>
              <a:t> </a:t>
            </a:r>
            <a:r>
              <a:rPr lang="ru-RU" dirty="0" err="1"/>
              <a:t>кодів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виражають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склались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і </a:t>
            </a:r>
            <a:r>
              <a:rPr lang="ru-RU" dirty="0" err="1"/>
              <a:t>логічної</a:t>
            </a:r>
            <a:r>
              <a:rPr lang="ru-RU" dirty="0"/>
              <a:t> </a:t>
            </a:r>
            <a:r>
              <a:rPr lang="ru-RU" dirty="0" err="1"/>
              <a:t>обумовленості</a:t>
            </a:r>
            <a:r>
              <a:rPr lang="ru-RU" dirty="0"/>
              <a:t>.</a:t>
            </a:r>
          </a:p>
          <a:p>
            <a:r>
              <a:rPr lang="ru-RU" dirty="0" err="1"/>
              <a:t>Недоліками</a:t>
            </a:r>
            <a:r>
              <a:rPr lang="ru-RU" dirty="0"/>
              <a:t> методу є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вузька</a:t>
            </a:r>
            <a:r>
              <a:rPr lang="ru-RU" dirty="0"/>
              <a:t> сфера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</a:t>
            </a:r>
          </a:p>
          <a:p>
            <a:r>
              <a:rPr lang="ru-RU" i="1" dirty="0" err="1"/>
              <a:t>Розрядна</a:t>
            </a:r>
            <a:r>
              <a:rPr lang="ru-RU" i="1" dirty="0"/>
              <a:t> (</a:t>
            </a:r>
            <a:r>
              <a:rPr lang="ru-RU" i="1" dirty="0" err="1"/>
              <a:t>позиційна</a:t>
            </a:r>
            <a:r>
              <a:rPr lang="ru-RU" i="1" dirty="0"/>
              <a:t>) система </a:t>
            </a:r>
            <a:r>
              <a:rPr lang="ru-RU" i="1" dirty="0" err="1"/>
              <a:t>кодування</a:t>
            </a:r>
            <a:r>
              <a:rPr lang="ru-RU" dirty="0"/>
              <a:t> </a:t>
            </a:r>
            <a:r>
              <a:rPr lang="ru-RU" dirty="0" err="1"/>
              <a:t>застосовується</a:t>
            </a:r>
            <a:r>
              <a:rPr lang="ru-RU" dirty="0"/>
              <a:t> для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багатозначних</a:t>
            </a:r>
            <a:r>
              <a:rPr lang="ru-RU" dirty="0"/>
              <a:t> номенклатур: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класифікаційній</a:t>
            </a:r>
            <a:r>
              <a:rPr lang="ru-RU" dirty="0"/>
              <a:t> </a:t>
            </a:r>
            <a:r>
              <a:rPr lang="ru-RU" dirty="0" err="1"/>
              <a:t>ознаці</a:t>
            </a:r>
            <a:r>
              <a:rPr lang="ru-RU" dirty="0"/>
              <a:t> </a:t>
            </a:r>
            <a:r>
              <a:rPr lang="ru-RU" dirty="0" err="1"/>
              <a:t>відводиться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розрядів</a:t>
            </a:r>
            <a:r>
              <a:rPr lang="ru-RU" dirty="0"/>
              <a:t> (</a:t>
            </a:r>
            <a:r>
              <a:rPr lang="ru-RU" dirty="0" err="1"/>
              <a:t>позицій</a:t>
            </a:r>
            <a:r>
              <a:rPr lang="ru-RU" dirty="0"/>
              <a:t>), яка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у </a:t>
            </a:r>
            <a:r>
              <a:rPr lang="ru-RU" dirty="0" err="1"/>
              <a:t>відповідному</a:t>
            </a:r>
            <a:r>
              <a:rPr lang="ru-RU" dirty="0"/>
              <a:t> </a:t>
            </a:r>
            <a:r>
              <a:rPr lang="ru-RU" dirty="0" err="1"/>
              <a:t>класифікаційному</a:t>
            </a:r>
            <a:r>
              <a:rPr lang="ru-RU" dirty="0"/>
              <a:t> </a:t>
            </a:r>
            <a:r>
              <a:rPr lang="ru-RU" dirty="0" err="1"/>
              <a:t>угрупованні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система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ієрархічній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. </a:t>
            </a:r>
            <a:r>
              <a:rPr lang="ru-RU" dirty="0" err="1"/>
              <a:t>Розрядна</a:t>
            </a:r>
            <a:r>
              <a:rPr lang="ru-RU" dirty="0"/>
              <a:t> система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чіткість</a:t>
            </a:r>
            <a:r>
              <a:rPr lang="ru-RU" dirty="0"/>
              <a:t> і </a:t>
            </a:r>
            <a:r>
              <a:rPr lang="ru-RU" dirty="0" err="1"/>
              <a:t>логічність</a:t>
            </a:r>
            <a:r>
              <a:rPr lang="ru-RU" dirty="0"/>
              <a:t> </a:t>
            </a:r>
            <a:r>
              <a:rPr lang="ru-RU" dirty="0" err="1"/>
              <a:t>кодів</a:t>
            </a:r>
            <a:r>
              <a:rPr lang="ru-RU" dirty="0"/>
              <a:t>, </a:t>
            </a:r>
            <a:r>
              <a:rPr lang="ru-RU" dirty="0" err="1"/>
              <a:t>чітке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класифікаційної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зручність</a:t>
            </a:r>
            <a:r>
              <a:rPr lang="ru-RU" dirty="0"/>
              <a:t> для </a:t>
            </a:r>
            <a:r>
              <a:rPr lang="ru-RU" dirty="0" err="1"/>
              <a:t>машинної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але разом з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розрядності</a:t>
            </a:r>
            <a:r>
              <a:rPr lang="ru-RU" dirty="0"/>
              <a:t> коду.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позиційні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 часто </a:t>
            </a:r>
            <a:r>
              <a:rPr lang="ru-RU" dirty="0" err="1"/>
              <a:t>характеризуються</a:t>
            </a:r>
            <a:r>
              <a:rPr lang="ru-RU" dirty="0"/>
              <a:t> великою </a:t>
            </a:r>
            <a:r>
              <a:rPr lang="ru-RU" dirty="0" err="1"/>
              <a:t>складністю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і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гнучкості</a:t>
            </a:r>
            <a:r>
              <a:rPr lang="ru-RU" dirty="0"/>
              <a:t> при </a:t>
            </a:r>
            <a:r>
              <a:rPr lang="ru-RU" dirty="0" err="1"/>
              <a:t>їх</a:t>
            </a:r>
            <a:r>
              <a:rPr lang="ru-RU" dirty="0"/>
              <a:t> структурному </a:t>
            </a:r>
            <a:r>
              <a:rPr lang="ru-RU" dirty="0" err="1"/>
              <a:t>утворенні</a:t>
            </a:r>
            <a:r>
              <a:rPr lang="ru-RU" dirty="0"/>
              <a:t>.</a:t>
            </a:r>
          </a:p>
          <a:p>
            <a:r>
              <a:rPr lang="ru-RU" dirty="0"/>
              <a:t>За </a:t>
            </a:r>
            <a:r>
              <a:rPr lang="ru-RU" dirty="0" err="1"/>
              <a:t>розрядною</a:t>
            </a:r>
            <a:r>
              <a:rPr lang="ru-RU" dirty="0"/>
              <a:t> системою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побудувати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коди</a:t>
            </a:r>
            <a:r>
              <a:rPr lang="ru-RU" dirty="0"/>
              <a:t> причин і </a:t>
            </a:r>
            <a:r>
              <a:rPr lang="ru-RU" dirty="0" err="1"/>
              <a:t>винуватців</a:t>
            </a:r>
            <a:r>
              <a:rPr lang="ru-RU" dirty="0"/>
              <a:t> браку, </a:t>
            </a:r>
            <a:r>
              <a:rPr lang="ru-RU" dirty="0" err="1"/>
              <a:t>простоювань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.</a:t>
            </a:r>
          </a:p>
          <a:p>
            <a:r>
              <a:rPr lang="ru-RU" dirty="0" err="1"/>
              <a:t>Коди</a:t>
            </a:r>
            <a:r>
              <a:rPr lang="ru-RU" dirty="0"/>
              <a:t> </a:t>
            </a:r>
            <a:r>
              <a:rPr lang="ru-RU" dirty="0" err="1"/>
              <a:t>двозначних</a:t>
            </a:r>
            <a:r>
              <a:rPr lang="ru-RU" dirty="0"/>
              <a:t> номенклатур (причин і </a:t>
            </a:r>
            <a:r>
              <a:rPr lang="ru-RU" dirty="0" err="1"/>
              <a:t>винуватців</a:t>
            </a:r>
            <a:r>
              <a:rPr lang="ru-RU" dirty="0"/>
              <a:t> браку, </a:t>
            </a:r>
            <a:r>
              <a:rPr lang="ru-RU" dirty="0" err="1"/>
              <a:t>простоювань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матричними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шаховими</a:t>
            </a:r>
            <a:r>
              <a:rPr lang="ru-RU" dirty="0"/>
              <a:t>.</a:t>
            </a:r>
          </a:p>
          <a:p>
            <a:r>
              <a:rPr lang="ru-RU" i="1" dirty="0" err="1"/>
              <a:t>Комбінована</a:t>
            </a:r>
            <a:r>
              <a:rPr lang="ru-RU" dirty="0"/>
              <a:t> система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поєднаннях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кодування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розглянутими</a:t>
            </a:r>
            <a:r>
              <a:rPr lang="ru-RU" dirty="0"/>
              <a:t> системами. Вона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кодування</a:t>
            </a:r>
            <a:r>
              <a:rPr lang="ru-RU" dirty="0"/>
              <a:t> великих </a:t>
            </a:r>
            <a:r>
              <a:rPr lang="ru-RU" dirty="0" err="1"/>
              <a:t>багатозначних</a:t>
            </a:r>
            <a:r>
              <a:rPr lang="ru-RU" dirty="0"/>
              <a:t> номенклатур,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і </a:t>
            </a:r>
            <a:r>
              <a:rPr lang="ru-RU" dirty="0" err="1"/>
              <a:t>підлеглістю</a:t>
            </a:r>
            <a:r>
              <a:rPr lang="ru-RU" dirty="0"/>
              <a:t>, і </a:t>
            </a:r>
            <a:r>
              <a:rPr lang="ru-RU" dirty="0" err="1"/>
              <a:t>незалежністю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класифікаційних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. </a:t>
            </a:r>
            <a:r>
              <a:rPr lang="ru-RU" dirty="0" err="1"/>
              <a:t>Комбіновані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 при </a:t>
            </a:r>
            <a:r>
              <a:rPr lang="ru-RU" dirty="0" err="1"/>
              <a:t>усій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чіткості</a:t>
            </a:r>
            <a:r>
              <a:rPr lang="ru-RU" dirty="0"/>
              <a:t> і </a:t>
            </a:r>
            <a:r>
              <a:rPr lang="ru-RU" dirty="0" err="1"/>
              <a:t>логічності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найраціональнішу</a:t>
            </a:r>
            <a:r>
              <a:rPr lang="ru-RU" dirty="0"/>
              <a:t> структуру, </a:t>
            </a:r>
            <a:r>
              <a:rPr lang="ru-RU" dirty="0" err="1"/>
              <a:t>достатню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як для </a:t>
            </a:r>
            <a:r>
              <a:rPr lang="ru-RU" dirty="0" err="1"/>
              <a:t>ієрархічних</a:t>
            </a:r>
            <a:r>
              <a:rPr lang="ru-RU" dirty="0"/>
              <a:t>, так і </a:t>
            </a:r>
            <a:r>
              <a:rPr lang="ru-RU" dirty="0" err="1"/>
              <a:t>багатоаспектних</a:t>
            </a:r>
            <a:r>
              <a:rPr lang="ru-RU" dirty="0"/>
              <a:t> номенклатур.</a:t>
            </a:r>
          </a:p>
          <a:p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застосовуваної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коди</a:t>
            </a:r>
            <a:r>
              <a:rPr lang="ru-RU" dirty="0"/>
              <a:t> номенклатур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передусім</a:t>
            </a:r>
            <a:r>
              <a:rPr lang="ru-RU" dirty="0"/>
              <a:t> </a:t>
            </a:r>
            <a:r>
              <a:rPr lang="ru-RU" dirty="0" err="1"/>
              <a:t>орієнтовані</a:t>
            </a:r>
            <a:r>
              <a:rPr lang="ru-RU" dirty="0"/>
              <a:t> на </a:t>
            </a:r>
            <a:r>
              <a:rPr lang="ru-RU" dirty="0" err="1"/>
              <a:t>машинну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мати</a:t>
            </a:r>
            <a:r>
              <a:rPr lang="ru-RU" dirty="0"/>
              <a:t> по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мінімальну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,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достатньою</a:t>
            </a:r>
            <a:r>
              <a:rPr lang="ru-RU" dirty="0"/>
              <a:t> </a:t>
            </a:r>
            <a:r>
              <a:rPr lang="ru-RU" dirty="0" err="1"/>
              <a:t>надлишковістю</a:t>
            </a:r>
            <a:r>
              <a:rPr lang="ru-RU" dirty="0"/>
              <a:t> і </a:t>
            </a:r>
            <a:r>
              <a:rPr lang="ru-RU" dirty="0" err="1"/>
              <a:t>гнучкістю</a:t>
            </a:r>
            <a:r>
              <a:rPr lang="ru-RU" dirty="0"/>
              <a:t>. Вони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для </a:t>
            </a:r>
            <a:r>
              <a:rPr lang="ru-RU" dirty="0" err="1"/>
              <a:t>економії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 </a:t>
            </a:r>
            <a:r>
              <a:rPr lang="ru-RU" dirty="0" err="1"/>
              <a:t>комп’ютера</a:t>
            </a:r>
            <a:r>
              <a:rPr lang="ru-RU" dirty="0"/>
              <a:t> і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але і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автоматизації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та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зручними</a:t>
            </a:r>
            <a:r>
              <a:rPr lang="ru-RU" dirty="0"/>
              <a:t> для </a:t>
            </a:r>
            <a:r>
              <a:rPr lang="ru-RU" dirty="0" err="1"/>
              <a:t>користувачів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637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3123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693947"/>
              </p:ext>
            </p:extLst>
          </p:nvPr>
        </p:nvGraphicFramePr>
        <p:xfrm>
          <a:off x="764276" y="163774"/>
          <a:ext cx="11013742" cy="6491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627"/>
                <a:gridCol w="4954682"/>
                <a:gridCol w="2688609"/>
                <a:gridCol w="2292824"/>
              </a:tblGrid>
              <a:tr h="232011">
                <a:tc>
                  <a:txBody>
                    <a:bodyPr/>
                    <a:lstStyle/>
                    <a:p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Переваги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dirty="0" smtClean="0">
                          <a:solidFill>
                            <a:schemeClr val="tx1"/>
                          </a:solidFill>
                          <a:effectLst/>
                        </a:rPr>
                        <a:t>Недоліки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9863"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Порядкова система кодування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застосовується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для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кодування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однозначних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стабільних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і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простих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номенклатур.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Наприклад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категорії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персоналу,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статті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витрат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види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платежів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до бюджету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тощо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. Вона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передбачає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присвоєння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об'єктам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цифрових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номерів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у порядку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їх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розміщення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в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номенклатурі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з натурального ряду чисел без пропуску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номерів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. При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використанні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цього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методу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кожний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об'єкт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класифікованої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множини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кодується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за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допомогою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поточного номера.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простоті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побудови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кодів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малій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значущості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та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щільності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записів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неможливість групування об'єктів за ознаками; з появою нових об'єктів даної номенклатури порушується прийнята класифікація; відсутність у коді будь-якої інформації про об'єкт і відносна складність автоматичної обробки інформації при підбитті підсумків за групами об'єктів.</a:t>
                      </a:r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9173">
                <a:tc>
                  <a:txBody>
                    <a:bodyPr/>
                    <a:lstStyle/>
                    <a:p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Серійна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система </a:t>
                      </a:r>
                      <a:r>
                        <a:rPr lang="ru-RU" sz="1050" dirty="0" err="1">
                          <a:solidFill>
                            <a:schemeClr val="tx1"/>
                          </a:solidFill>
                          <a:effectLst/>
                        </a:rPr>
                        <a:t>кодування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служить для кодування аналогічних простих номенклатур і передбачає присвоєння серій номерам об'єктам, виділених в окремі групи за якою-небудь ознакою. У межах кожної серії об'єктам присвоюються номери по порядку. При цьому в кожну серію обов'язково включаються резервні коди, які можна присвоювати новим об'єктам даної номенклатури.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наявність необхідного резерву вільних номерів для нових об'єктів.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практична неможливість встановити оптимальну кількість вільних номерів; а також складність запам'ятовування кодів.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50990">
                <a:tc>
                  <a:txBody>
                    <a:bodyPr/>
                    <a:lstStyle/>
                    <a:p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</a:rPr>
                        <a:t>Система повторення кодування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використовує літерні або цифрові позначення, які безпосередньо характеризують об'єкт, що кодується, (наприклад, вага, розмір об'єкта тощо) або асоціативно пов'язані з ним дані, наприклад, такі, як місце розміщення, адреса тощо. </a:t>
                      </a:r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Коди повторення в чистому вигляді використовують рідко, але вони можуть входити у комбіновані коди. Код повторення можна застосовувати, наприклад, для позначення дат (рік, місяць, число), розрядів працівників і робіт, синтетичних і аналітичних рахунків тощо.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легкість запам'ятовування кодів, оскільки вони виражають ознаки, що склались внаслідок їх природної і логічної обумовленості.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достатньо вузька сфера його застосування.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50990">
                <a:tc>
                  <a:txBody>
                    <a:bodyPr/>
                    <a:lstStyle/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Розрядна (позиційна) система кодування</a:t>
                      </a:r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застосовується для кодування складних багатозначних номенклатур: кожній класифікаційній ознаці відводиться певна кількість розрядів (позицій), яка залежить від кількості об'єктів у відповідному класифікаційному угрупованні. </a:t>
                      </a:r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Така система відповідає ієрархічній класифікації.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можна побудувати коди матеріальних цінностей, коди причин і винуватців браку, простоювань устаткування. (</a:t>
                      </a:r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матричними, або шаховими.)</a:t>
                      </a:r>
                    </a:p>
                    <a:p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</a:rPr>
                        <a:t>чіткість і логічність кодів, чітке виділення кожної класифікаційної ознаки, зручність для машинної обробки інформації,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вимагає збільшення розрядності коду. Крім того, позиційні коди часто характеризуються великою складністю побудови і відсутністю необхідної гнучкості при їх структурному утворенні.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8205">
                <a:tc>
                  <a:txBody>
                    <a:bodyPr/>
                    <a:lstStyle/>
                    <a:p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</a:rPr>
                        <a:t>Комбінована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uk-UA" sz="1050" dirty="0" smtClean="0">
                          <a:solidFill>
                            <a:schemeClr val="tx1"/>
                          </a:solidFill>
                          <a:effectLst/>
                        </a:rPr>
                        <a:t>система </a:t>
                      </a:r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</a:rPr>
                        <a:t>кодування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базується на різних поєднаннях принципів кодування за всіма розглянутими системами. Вона призначена для кодування великих багатозначних номенклатур, що характеризуються і підлеглістю, і незалежністю окремих класифікаційних ознак.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</a:rPr>
                        <a:t>мають найраціональнішу структуру, достатню гнучкість, її можна застосовувати як для ієрархічних, так і багатоаспектних </a:t>
                      </a:r>
                      <a:r>
                        <a:rPr lang="uk-UA" sz="1050" dirty="0" err="1">
                          <a:solidFill>
                            <a:schemeClr val="tx1"/>
                          </a:solidFill>
                          <a:effectLst/>
                        </a:rPr>
                        <a:t>номенклатур</a:t>
                      </a:r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993" marR="149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496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46959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3.   ЗАСОБИ ТА МЕТОДИ ЗАХИСТУ ІНФОРМАЦІЇ.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74" y="1637731"/>
            <a:ext cx="10363826" cy="4749421"/>
          </a:xfrm>
        </p:spPr>
        <p:txBody>
          <a:bodyPr>
            <a:normAutofit/>
          </a:bodyPr>
          <a:lstStyle/>
          <a:p>
            <a:pPr algn="just"/>
            <a:r>
              <a:rPr lang="uk-UA" i="1" cap="none" dirty="0" smtClean="0"/>
              <a:t>Безпека інформаційних систем - </a:t>
            </a:r>
            <a:r>
              <a:rPr lang="uk-UA" cap="none" dirty="0" smtClean="0"/>
              <a:t>це їх захищеність від випадкового чи навмисного втручання в нормальний процес функціонування, а також від спроб незаконного заволодіння, модифікації чи руйнування їх компонентів. </a:t>
            </a:r>
            <a:endParaRPr lang="ru-RU" cap="none" dirty="0" smtClean="0"/>
          </a:p>
          <a:p>
            <a:pPr algn="just"/>
            <a:r>
              <a:rPr lang="uk-UA" cap="none" dirty="0" smtClean="0"/>
              <a:t>Безпека ІС це: безпека співробітників, безпека приміщень, матеріальних цінностей, інформаційна безпека. </a:t>
            </a:r>
          </a:p>
          <a:p>
            <a:pPr marL="0" indent="0" algn="just">
              <a:buNone/>
            </a:pPr>
            <a:r>
              <a:rPr lang="uk-UA" b="1" cap="none" dirty="0" smtClean="0"/>
              <a:t>Розрізняють зовнішню і внутрішню безпеку ІС. </a:t>
            </a:r>
          </a:p>
          <a:p>
            <a:pPr algn="just"/>
            <a:r>
              <a:rPr lang="uk-UA" i="1" cap="none" dirty="0" smtClean="0"/>
              <a:t>Зовнішня безпека</a:t>
            </a:r>
            <a:r>
              <a:rPr lang="uk-UA" cap="none" dirty="0" smtClean="0"/>
              <a:t> – це захист від одержання доступу сторонніх осіб до носіїв інформації, незаконного заволодіння інформацією, чи виведення ІС з ладу, пошкодження технічного забезпечення внаслідок впливу людських чи природних факторів тощо. </a:t>
            </a:r>
          </a:p>
          <a:p>
            <a:pPr algn="just"/>
            <a:r>
              <a:rPr lang="uk-UA" i="1" cap="none" dirty="0" smtClean="0"/>
              <a:t>Внутрішня</a:t>
            </a:r>
            <a:r>
              <a:rPr lang="uk-UA" cap="none" dirty="0" smtClean="0"/>
              <a:t> </a:t>
            </a:r>
            <a:r>
              <a:rPr lang="uk-UA" i="1" cap="none" dirty="0" smtClean="0"/>
              <a:t>безпека</a:t>
            </a:r>
            <a:r>
              <a:rPr lang="uk-UA" cap="none" dirty="0" smtClean="0"/>
              <a:t> - це забезпечення надійної і правильної роботи системи, цілісності її програм і даних. </a:t>
            </a:r>
            <a:endParaRPr lang="ru-RU" cap="non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68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47330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ЗАГРОЗИ ІНФОРМАЦІЇ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:</a:t>
            </a:r>
            <a:endParaRPr lang="ru-RU" dirty="0"/>
          </a:p>
        </p:txBody>
      </p:sp>
      <p:pic>
        <p:nvPicPr>
          <p:cNvPr id="1030" name="Picture 6" descr="https://konspekta.net/studopediaorg/baza12/2672551196524.files/image08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49" y="1460569"/>
            <a:ext cx="5295330" cy="521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ozok.click/uploads/inf-9-bondarenko/inf-9-bondarenko-2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74" y="2214694"/>
            <a:ext cx="5771126" cy="340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983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097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СПОСОБИ ЗАХИСТУ ІНФОРМАЦІЇ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74" y="1446663"/>
            <a:ext cx="10363826" cy="5049671"/>
          </a:xfrm>
        </p:spPr>
        <p:txBody>
          <a:bodyPr>
            <a:normAutofit/>
          </a:bodyPr>
          <a:lstStyle/>
          <a:p>
            <a:pPr algn="just"/>
            <a:r>
              <a:rPr lang="uk-UA" b="1" i="1" cap="none" dirty="0" smtClean="0"/>
              <a:t>Фізичні засоби захисту</a:t>
            </a:r>
            <a:r>
              <a:rPr lang="uk-UA" b="1" cap="none" dirty="0" smtClean="0"/>
              <a:t> </a:t>
            </a:r>
            <a:r>
              <a:rPr lang="uk-UA" cap="none" dirty="0" smtClean="0"/>
              <a:t>- це засоби, необхідні для зовнішнього захисту засобів обчислювальної техніки, території та об'єктів. Вони реалізуються на базі ЕОМ, які спеціально призначені для створення фізичних перешкод на можливих шляхах проникнення і несанкціонованого доступу до компонентів інформаційних систем, що захищаються.</a:t>
            </a:r>
            <a:endParaRPr lang="ru-RU" cap="none" dirty="0" smtClean="0"/>
          </a:p>
          <a:p>
            <a:pPr algn="just"/>
            <a:r>
              <a:rPr lang="uk-UA" b="1" i="1" cap="none" dirty="0" smtClean="0"/>
              <a:t>Апаратні засоби захисту</a:t>
            </a:r>
            <a:r>
              <a:rPr lang="uk-UA" b="1" cap="none" dirty="0" smtClean="0"/>
              <a:t> </a:t>
            </a:r>
            <a:r>
              <a:rPr lang="uk-UA" cap="none" dirty="0" smtClean="0"/>
              <a:t>- це різні електронні, електронно-механічні та інші пристрої, які вмонтовуються в серійні блоки електронних систем обробки і передачі даних для внутрішнього захисту засобів обчислювальної техніки: терміналів, пристроїв введення та виведення даних, процесорів, ліній зв'язку тощо.</a:t>
            </a:r>
            <a:endParaRPr lang="ru-RU" cap="none" dirty="0" smtClean="0"/>
          </a:p>
          <a:p>
            <a:pPr algn="just"/>
            <a:r>
              <a:rPr lang="uk-UA" b="1" i="1" cap="none" dirty="0" smtClean="0"/>
              <a:t>Програмні засоби захи</a:t>
            </a:r>
            <a:r>
              <a:rPr lang="uk-UA" i="1" cap="none" dirty="0" smtClean="0"/>
              <a:t>сту,</a:t>
            </a:r>
            <a:r>
              <a:rPr lang="uk-UA" cap="none" dirty="0" smtClean="0"/>
              <a:t> які вмонтовані до складу програмного забезпечення системи, необхідні для виконання логічних та інтелектуальних функцій захисту.</a:t>
            </a:r>
            <a:endParaRPr lang="ru-RU" cap="none" dirty="0" smtClean="0"/>
          </a:p>
          <a:p>
            <a:pPr algn="just"/>
            <a:r>
              <a:rPr lang="uk-UA" b="1" i="1" cap="none" dirty="0" smtClean="0"/>
              <a:t>Апаратно-програмні засоби захи</a:t>
            </a:r>
            <a:r>
              <a:rPr lang="uk-UA" i="1" cap="none" dirty="0" smtClean="0"/>
              <a:t>сту</a:t>
            </a:r>
            <a:r>
              <a:rPr lang="uk-UA" cap="none" dirty="0" smtClean="0"/>
              <a:t> - це засоби, які основані на синтезі програмних та апаратних засобів.</a:t>
            </a:r>
            <a:endParaRPr lang="ru-RU" cap="none" dirty="0" smtClean="0"/>
          </a:p>
          <a:p>
            <a:pPr algn="just"/>
            <a:r>
              <a:rPr lang="uk-UA" i="1" cap="none" dirty="0" smtClean="0"/>
              <a:t>Організаційні заходи</a:t>
            </a:r>
            <a:r>
              <a:rPr lang="uk-UA" cap="none" dirty="0" smtClean="0"/>
              <a:t> захисту інформації складають сукупність заходів щодо підбору, перевірки та навчання персоналу, який бере участь у всіх стадіях інформаційного процесу.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3052387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2789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БРАНДМАУЕР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74" y="1146412"/>
            <a:ext cx="10363826" cy="539086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sz="2900" b="1" i="1" cap="none" dirty="0" smtClean="0"/>
              <a:t>Брандмауер</a:t>
            </a:r>
            <a:r>
              <a:rPr lang="uk-UA" sz="2900" b="1" cap="none" dirty="0" smtClean="0"/>
              <a:t> - це система чи комбінація систем, що дозволяють розділити мережу на дві чи більше частин і реалізувати набір правил, що визначають умови проходження пакетів з однієї частини в іншу. Як правило, ця межа проводиться між локальною мережею підприємства та інтернетом, хоча її можна провести і у середині мережі.</a:t>
            </a:r>
            <a:endParaRPr lang="ru-RU" sz="2900" b="1" cap="none" dirty="0" smtClean="0"/>
          </a:p>
          <a:p>
            <a:pPr marL="0" indent="0" algn="just">
              <a:buNone/>
            </a:pPr>
            <a:r>
              <a:rPr lang="uk-UA" cap="none" dirty="0" smtClean="0"/>
              <a:t>Брандмауер пропускає через себе весь трафік і для кожного пакета приймає рішення - пропускати його чи відкинути. Для того щоб брандмауер міг приймати ці рішення, для нього визначається набір правил. Брандмауер може бути реалізований як апаратними засобами (тобто як окремий фізичний пристрій), так і у вигляді спеціальної програми, запущеної на комп'ютері. Брандмауер звичайно складається з декількох різних компонентів, включаючи фільтри або екрани, що блокують передачу частини трафіку.</a:t>
            </a:r>
            <a:endParaRPr lang="ru-RU" cap="none" dirty="0" smtClean="0"/>
          </a:p>
          <a:p>
            <a:pPr marL="0" indent="0" algn="just">
              <a:buNone/>
            </a:pPr>
            <a:r>
              <a:rPr lang="uk-UA" sz="3200" b="1" cap="none" dirty="0" smtClean="0"/>
              <a:t>Типи:</a:t>
            </a:r>
            <a:endParaRPr lang="ru-RU" sz="3200" b="1" cap="none" dirty="0" smtClean="0"/>
          </a:p>
          <a:p>
            <a:pPr lvl="0"/>
            <a:r>
              <a:rPr lang="uk-UA" cap="none" dirty="0" smtClean="0"/>
              <a:t>Пакетні фільтри, що здійснюють фільтрацію </a:t>
            </a:r>
            <a:r>
              <a:rPr lang="uk-UA" cap="none" dirty="0" err="1" smtClean="0"/>
              <a:t>іp</a:t>
            </a:r>
            <a:r>
              <a:rPr lang="uk-UA" cap="none" dirty="0" smtClean="0"/>
              <a:t>-пакетів засобами фільтруючих маршрутизаторів;</a:t>
            </a:r>
            <a:endParaRPr lang="ru-RU" b="1" cap="none" dirty="0" smtClean="0"/>
          </a:p>
          <a:p>
            <a:pPr lvl="0"/>
            <a:r>
              <a:rPr lang="uk-UA" cap="none" dirty="0" smtClean="0"/>
              <a:t>Сервери прикладного рівня, що блокують доступ до певних сервісів мережі.</a:t>
            </a:r>
            <a:endParaRPr lang="ru-RU" b="1" cap="none" dirty="0" smtClean="0"/>
          </a:p>
          <a:p>
            <a:pPr marL="0" indent="0">
              <a:buNone/>
            </a:pPr>
            <a:r>
              <a:rPr lang="uk-UA" sz="3200" b="1" cap="none" dirty="0" smtClean="0"/>
              <a:t>Властивості:</a:t>
            </a:r>
            <a:endParaRPr lang="ru-RU" sz="3200" b="1" cap="none" dirty="0" smtClean="0"/>
          </a:p>
          <a:p>
            <a:pPr lvl="0"/>
            <a:r>
              <a:rPr lang="uk-UA" cap="none" dirty="0" smtClean="0"/>
              <a:t>Весь трафік із внутрішньої мережі у зовнішню та із зовнішньої мережі у внутрішню повинен пройти через цю систему;</a:t>
            </a:r>
            <a:endParaRPr lang="ru-RU" b="1" cap="none" dirty="0" smtClean="0"/>
          </a:p>
          <a:p>
            <a:pPr lvl="0"/>
            <a:r>
              <a:rPr lang="uk-UA" cap="none" dirty="0" smtClean="0"/>
              <a:t>Тільки трафік, визначений локальною стратегією захисту, може пройти через цю систему;</a:t>
            </a:r>
            <a:endParaRPr lang="ru-RU" b="1" cap="none" dirty="0" smtClean="0"/>
          </a:p>
          <a:p>
            <a:pPr lvl="0"/>
            <a:r>
              <a:rPr lang="uk-UA" cap="none" dirty="0" smtClean="0"/>
              <a:t>Система надійно захищена від проникнення.</a:t>
            </a:r>
            <a:r>
              <a:rPr lang="uk-UA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176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52" y="624110"/>
            <a:ext cx="11013743" cy="740666"/>
          </a:xfrm>
        </p:spPr>
        <p:txBody>
          <a:bodyPr>
            <a:normAutofit/>
          </a:bodyPr>
          <a:lstStyle/>
          <a:p>
            <a:pPr algn="just"/>
            <a:r>
              <a:rPr lang="uk-UA" sz="3200" b="1" dirty="0" smtClean="0"/>
              <a:t>СИСТЕМА КРІПТОГРАФІЧНОГО ЗАХИСТУ ІНФОРМАЦІЇ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606" y="1364776"/>
            <a:ext cx="10017006" cy="52680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Криптографі́чний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за́хист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інфор</a:t>
            </a:r>
            <a:r>
              <a:rPr lang="ru-RU" b="1" dirty="0" err="1"/>
              <a:t>ма́ції</a:t>
            </a:r>
            <a:r>
              <a:rPr lang="ru-RU" b="1" dirty="0"/>
              <a:t> </a:t>
            </a:r>
            <a:r>
              <a:rPr lang="ru-RU" b="1" dirty="0">
                <a:solidFill>
                  <a:schemeClr val="tx1"/>
                </a:solidFill>
              </a:rPr>
              <a:t>— </a:t>
            </a:r>
            <a:r>
              <a:rPr lang="ru-RU" b="1" dirty="0" smtClean="0">
                <a:solidFill>
                  <a:schemeClr val="tx1"/>
                </a:solidFill>
              </a:rPr>
              <a:t>вид </a:t>
            </a:r>
            <a:r>
              <a:rPr lang="ru-RU" b="1" dirty="0" err="1" smtClean="0">
                <a:solidFill>
                  <a:schemeClr val="tx1"/>
                </a:solidFill>
              </a:rPr>
              <a:t>захисту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інформації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що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реалізується</a:t>
            </a:r>
            <a:r>
              <a:rPr lang="ru-RU" b="1" dirty="0">
                <a:solidFill>
                  <a:schemeClr val="tx1"/>
                </a:solidFill>
              </a:rPr>
              <a:t> за </a:t>
            </a:r>
            <a:r>
              <a:rPr lang="ru-RU" b="1" dirty="0" err="1">
                <a:solidFill>
                  <a:schemeClr val="tx1"/>
                </a:solidFill>
              </a:rPr>
              <a:t>допомогою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перетворень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інформації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використанням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спеціальних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даних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ru-RU" b="1" dirty="0" err="1" smtClean="0">
                <a:solidFill>
                  <a:schemeClr val="tx1"/>
                </a:solidFill>
              </a:rPr>
              <a:t>ключових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даних</a:t>
            </a:r>
            <a:r>
              <a:rPr lang="ru-RU" b="1" dirty="0" smtClean="0">
                <a:solidFill>
                  <a:schemeClr val="tx1"/>
                </a:solidFill>
              </a:rPr>
              <a:t>) </a:t>
            </a:r>
            <a:r>
              <a:rPr lang="ru-RU" b="1" dirty="0">
                <a:solidFill>
                  <a:schemeClr val="tx1"/>
                </a:solidFill>
              </a:rPr>
              <a:t>з метою </a:t>
            </a:r>
            <a:r>
              <a:rPr lang="ru-RU" b="1" dirty="0" err="1">
                <a:solidFill>
                  <a:schemeClr val="tx1"/>
                </a:solidFill>
              </a:rPr>
              <a:t>приховування</a:t>
            </a:r>
            <a:r>
              <a:rPr lang="ru-RU" b="1" dirty="0">
                <a:solidFill>
                  <a:schemeClr val="tx1"/>
                </a:solidFill>
              </a:rPr>
              <a:t> (</a:t>
            </a:r>
            <a:r>
              <a:rPr lang="ru-RU" b="1" dirty="0" err="1">
                <a:solidFill>
                  <a:schemeClr val="tx1"/>
                </a:solidFill>
              </a:rPr>
              <a:t>або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відновлення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ru-RU" b="1" dirty="0" err="1">
                <a:solidFill>
                  <a:schemeClr val="tx1"/>
                </a:solidFill>
              </a:rPr>
              <a:t>змісту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інформації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підтвердження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її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справжності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цілісності</a:t>
            </a:r>
            <a:r>
              <a:rPr lang="ru-RU" b="1" dirty="0">
                <a:solidFill>
                  <a:schemeClr val="tx1"/>
                </a:solidFill>
              </a:rPr>
              <a:t>, авторства </a:t>
            </a:r>
            <a:r>
              <a:rPr lang="ru-RU" b="1" dirty="0" err="1" smtClean="0">
                <a:solidFill>
                  <a:schemeClr val="tx1"/>
                </a:solidFill>
              </a:rPr>
              <a:t>тощо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Основні </a:t>
            </a:r>
            <a:r>
              <a:rPr lang="uk-UA" dirty="0">
                <a:solidFill>
                  <a:schemeClr val="tx1"/>
                </a:solidFill>
              </a:rPr>
              <a:t>криптографічні методи захисту:</a:t>
            </a:r>
            <a:endParaRPr lang="ru-RU" dirty="0">
              <a:solidFill>
                <a:schemeClr val="tx1"/>
              </a:solidFill>
            </a:endParaRPr>
          </a:p>
          <a:p>
            <a:pPr lvl="0" algn="just"/>
            <a:r>
              <a:rPr lang="uk-UA" dirty="0"/>
              <a:t>шифрування з допомогою датчика псевдовипадкових чисел, яке полягає в тому, що генерується гамма шифру за допомогою датчика псевдовипадкових чисел і накладається на відкриті дані з урахуванням зворотності процесу;</a:t>
            </a:r>
            <a:endParaRPr lang="ru-RU" b="1" dirty="0"/>
          </a:p>
          <a:p>
            <a:pPr lvl="0" algn="just"/>
            <a:r>
              <a:rPr lang="uk-UA" dirty="0"/>
              <a:t>шифрування за допомогою криптографічних стандартів шифрування даних (з симетричною схемою шифрування), в основі якого використовуються перевірені і випробувані алгоритми шифрування даних з великою </a:t>
            </a:r>
            <a:r>
              <a:rPr lang="uk-UA" dirty="0" err="1"/>
              <a:t>криптостійкістю</a:t>
            </a:r>
            <a:r>
              <a:rPr lang="uk-UA" dirty="0"/>
              <a:t>;</a:t>
            </a:r>
            <a:endParaRPr lang="ru-RU" b="1" dirty="0"/>
          </a:p>
          <a:p>
            <a:pPr lvl="0" algn="just"/>
            <a:r>
              <a:rPr lang="uk-UA" dirty="0"/>
              <a:t>шифрування за допомогою пари ключів (з асиметричною системою шифрування), у яких один ключ є відкритим і використовується для шифрування інформації, другий ключ - закритим і використовується для розшифрування інформації.</a:t>
            </a:r>
            <a:endParaRPr lang="ru-RU" b="1" dirty="0"/>
          </a:p>
          <a:p>
            <a:pPr algn="just"/>
            <a:r>
              <a:rPr lang="uk-UA" dirty="0"/>
              <a:t>Криптографічні методи захисту інформації широко використовуються в автоматизованих банківських системах і реалізуються у вигляді апаратних, програмних чи програмно-апаратних методів захисту. Використовуючи шифрування повідомлень в поєднанні з правильною установкою комунікаційних засобів, належними процедурами ідентифікації користувача, можна добитися високого рівня захисту інформації.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37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78020"/>
          </a:xfrm>
        </p:spPr>
        <p:txBody>
          <a:bodyPr/>
          <a:lstStyle/>
          <a:p>
            <a:r>
              <a:rPr lang="uk-UA" dirty="0" smtClean="0"/>
              <a:t>КОНТРОЛЬНІ ПИТАННЯ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74" y="1296538"/>
            <a:ext cx="10363826" cy="5076966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і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економічною</a:t>
            </a:r>
            <a:r>
              <a:rPr lang="ru-RU" dirty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/>
              <a:t>?</a:t>
            </a:r>
          </a:p>
          <a:p>
            <a:r>
              <a:rPr lang="ru-RU" dirty="0"/>
              <a:t>2.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одиницях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?</a:t>
            </a:r>
          </a:p>
          <a:p>
            <a:r>
              <a:rPr lang="ru-RU" dirty="0"/>
              <a:t>3. </a:t>
            </a:r>
            <a:r>
              <a:rPr lang="ru-RU" dirty="0" err="1"/>
              <a:t>Перерахуйте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r>
              <a:rPr lang="ru-RU" dirty="0"/>
              <a:t>4. Охарактеризуйте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ставляться</a:t>
            </a:r>
            <a:r>
              <a:rPr lang="ru-RU" dirty="0"/>
              <a:t> до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і </a:t>
            </a:r>
            <a:r>
              <a:rPr lang="ru-RU" dirty="0" err="1"/>
              <a:t>напрямком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?</a:t>
            </a:r>
          </a:p>
          <a:p>
            <a:r>
              <a:rPr lang="ru-RU" dirty="0"/>
              <a:t>6.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"</a:t>
            </a:r>
            <a:r>
              <a:rPr lang="ru-RU" dirty="0" err="1"/>
              <a:t>проміжна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"?</a:t>
            </a:r>
          </a:p>
          <a:p>
            <a:r>
              <a:rPr lang="ru-RU" dirty="0"/>
              <a:t>7. У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змінною</a:t>
            </a:r>
            <a:r>
              <a:rPr lang="ru-RU" dirty="0"/>
              <a:t> та </a:t>
            </a:r>
            <a:r>
              <a:rPr lang="ru-RU" dirty="0" err="1"/>
              <a:t>умовно-постійною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?</a:t>
            </a:r>
          </a:p>
          <a:p>
            <a:r>
              <a:rPr lang="ru-RU" dirty="0"/>
              <a:t>8. Охарактеризуйте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умовно-постійної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r>
              <a:rPr lang="ru-RU" dirty="0"/>
              <a:t>9.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"</a:t>
            </a:r>
            <a:r>
              <a:rPr lang="ru-RU" dirty="0" err="1"/>
              <a:t>реквізит</a:t>
            </a:r>
            <a:r>
              <a:rPr lang="ru-RU" dirty="0"/>
              <a:t>"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характеристики?</a:t>
            </a:r>
          </a:p>
          <a:p>
            <a:r>
              <a:rPr lang="ru-RU" dirty="0"/>
              <a:t>10.Розкрийте суть понять "</a:t>
            </a:r>
            <a:r>
              <a:rPr lang="ru-RU" dirty="0" err="1"/>
              <a:t>повідомлення</a:t>
            </a:r>
            <a:r>
              <a:rPr lang="ru-RU" dirty="0"/>
              <a:t>", "</a:t>
            </a:r>
            <a:r>
              <a:rPr lang="ru-RU" dirty="0" err="1"/>
              <a:t>показник</a:t>
            </a:r>
            <a:r>
              <a:rPr lang="ru-RU" dirty="0"/>
              <a:t>", "</a:t>
            </a:r>
            <a:r>
              <a:rPr lang="ru-RU" dirty="0" err="1"/>
              <a:t>інформаційний</a:t>
            </a:r>
            <a:endParaRPr lang="ru-RU" dirty="0"/>
          </a:p>
          <a:p>
            <a:r>
              <a:rPr lang="ru-RU" dirty="0" err="1"/>
              <a:t>масив</a:t>
            </a:r>
            <a:r>
              <a:rPr lang="ru-RU" dirty="0"/>
              <a:t>", "</a:t>
            </a:r>
            <a:r>
              <a:rPr lang="ru-RU" dirty="0" err="1"/>
              <a:t>запис</a:t>
            </a:r>
            <a:r>
              <a:rPr lang="ru-RU" dirty="0"/>
              <a:t> </a:t>
            </a:r>
            <a:r>
              <a:rPr lang="ru-RU" dirty="0" err="1"/>
              <a:t>масиву</a:t>
            </a:r>
            <a:r>
              <a:rPr lang="ru-RU" dirty="0"/>
              <a:t>".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14096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езентация к уроку обществознания &quot;Смешные налоги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528" y="436685"/>
            <a:ext cx="8693624" cy="652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88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sz="2400" b="1" cap="none" dirty="0" smtClean="0"/>
              <a:t>Поняття та властивості економічної інформації</a:t>
            </a:r>
            <a:endParaRPr lang="ru-RU" sz="2400" cap="none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b="1" cap="none" dirty="0" smtClean="0"/>
              <a:t>Класифікація фінансової інформації 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cap="none" dirty="0" smtClean="0"/>
              <a:t>Засоби та методи захисту інформації </a:t>
            </a:r>
            <a:endParaRPr lang="ru-RU" sz="2400" cap="non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584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61971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1.Економічна  </a:t>
            </a:r>
            <a:r>
              <a:rPr lang="uk-UA" b="1" dirty="0"/>
              <a:t>інформація (ЕІ)</a:t>
            </a:r>
            <a:r>
              <a:rPr lang="uk-UA" dirty="0"/>
              <a:t>  –  сукупність  даних (зведень),  що використовуються  при  здійсненні  функції  організаційно-економічного управління економікою держави та її окремими ланками.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3029802"/>
            <a:ext cx="8915400" cy="2881419"/>
          </a:xfrm>
        </p:spPr>
        <p:txBody>
          <a:bodyPr/>
          <a:lstStyle/>
          <a:p>
            <a:pPr algn="just"/>
            <a:r>
              <a:rPr lang="uk-UA" b="1" i="1" cap="none" dirty="0" smtClean="0"/>
              <a:t>Кількість інформації</a:t>
            </a:r>
            <a:r>
              <a:rPr lang="uk-UA" b="1" cap="none" dirty="0" smtClean="0"/>
              <a:t> </a:t>
            </a:r>
            <a:r>
              <a:rPr lang="uk-UA" cap="none" dirty="0" smtClean="0"/>
              <a:t>- це міра зменшення невизначеності деякої ситуації. Кількість інформації виміряється в "бітах" або "байтах". Кількісний підхід - найбільш розроблена галузь теорії інформації, але разом з тим він є обмеженим, однобічним. Відповідно до  кількісної теорії, сукупність 100 букв, має в точності однакову кількість інформації, хоча відрізняється за своєю цінністю. </a:t>
            </a:r>
            <a:endParaRPr lang="ru-RU" cap="none" dirty="0" smtClean="0"/>
          </a:p>
          <a:p>
            <a:pPr algn="just"/>
            <a:r>
              <a:rPr lang="uk-UA" b="1" i="1" cap="none" dirty="0" smtClean="0"/>
              <a:t>Якість інформації</a:t>
            </a:r>
            <a:r>
              <a:rPr lang="uk-UA" cap="none" dirty="0" smtClean="0"/>
              <a:t> являє собою її цінність із погляду одержувача інформації. 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337540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46259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ОСОБЛИВОСТІ ЕКОНОМІЧНОЇ ІНФОРМАЦІЇ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74" y="1364776"/>
            <a:ext cx="10363826" cy="509061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2300" b="1" cap="none" dirty="0" smtClean="0"/>
              <a:t>Економічна  інформація  специфічна  за  формою  представлення.  </a:t>
            </a:r>
            <a:r>
              <a:rPr lang="uk-UA" sz="2300" cap="none" dirty="0" smtClean="0"/>
              <a:t>Вона  неодмінно  відображається  на  матеріальних  носіях  у вигляді  первинних  і  зведених  документів.</a:t>
            </a:r>
          </a:p>
          <a:p>
            <a:pPr algn="just"/>
            <a:r>
              <a:rPr lang="uk-UA" sz="2300" b="1" cap="none" dirty="0" smtClean="0"/>
              <a:t>Економічна  інформація  об’ємна.</a:t>
            </a:r>
            <a:r>
              <a:rPr lang="uk-UA" sz="2300" cap="none" dirty="0" smtClean="0"/>
              <a:t>  Якісне  управління  економічними  процесами  неможливо  без  детальної  інформації  про  них.  Вдосконалення  управління,  зростання  обсягів  виробництва  в матеріальній  і  нематеріальній  сферах  супроводжується  збільшенням супутніх  йому  інформаційних  потоків(вимагає  зростаючої  продуктивності засобів обробки і каналів зв’язку). </a:t>
            </a:r>
            <a:endParaRPr lang="ru-RU" sz="2300" cap="none" dirty="0" smtClean="0"/>
          </a:p>
          <a:p>
            <a:pPr algn="just"/>
            <a:r>
              <a:rPr lang="uk-UA" sz="2300" b="1" cap="none" dirty="0" smtClean="0"/>
              <a:t>Економічна  інформація  циклічна</a:t>
            </a:r>
            <a:r>
              <a:rPr lang="uk-UA" sz="2300" cap="none" dirty="0" smtClean="0"/>
              <a:t>.  Для  більшості  виробничих  і  господарських  процесів  характерна  повторюваність  складових їхніх  стадій  і  інформації,  що  відображає  ці  процеси(один  раз  створені програми  обробки  інформації  можуть  багаторазово  використовуватися і тиражуватися). </a:t>
            </a:r>
            <a:endParaRPr lang="ru-RU" sz="2300" cap="none" dirty="0" smtClean="0"/>
          </a:p>
          <a:p>
            <a:pPr algn="just"/>
            <a:r>
              <a:rPr lang="uk-UA" sz="2300" b="1" cap="none" dirty="0" smtClean="0"/>
              <a:t>Економічна  інформація  відображає  результати  виробничо-господарської  діяльності  за  допомогою  системи  натуральних  і  вартісних  показників.</a:t>
            </a:r>
            <a:r>
              <a:rPr lang="uk-UA" sz="2300" cap="none" dirty="0" smtClean="0"/>
              <a:t> </a:t>
            </a:r>
          </a:p>
          <a:p>
            <a:pPr algn="just"/>
            <a:r>
              <a:rPr lang="uk-UA" sz="2300" b="1" cap="none" dirty="0" smtClean="0"/>
              <a:t>Економічна  інформація  специфічна  за  способами  обробки</a:t>
            </a:r>
            <a:r>
              <a:rPr lang="uk-UA" sz="2300" cap="none" dirty="0" smtClean="0"/>
              <a:t>.  У  процесі  обробки  переважають  арифметичні  і,  у  першу  чергу,  логічні (наприклад,  сортування  або  добір)  операції,  а  результати  представляються  у  вигляді  текстових  документів,  таблиць,  діаграм  і  графіків (дають  можливість  обмежитися  визначеним  колом  проблемно  орієнтованих програмних засобів). </a:t>
            </a:r>
            <a:endParaRPr lang="ru-RU" sz="2300" cap="non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94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8248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ВИМОГИ ДО  ЕКОНОМІЧНОЇ ІНФОРМАЦІЇ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74" y="1337482"/>
            <a:ext cx="10363826" cy="51861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200" b="1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Репрезентативність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інформації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пов'язана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правильністю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її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добору й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формування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 метою адекватного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відображення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за­даних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властивостей</a:t>
            </a:r>
            <a:r>
              <a:rPr lang="ru-RU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cap="non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об'єкта</a:t>
            </a:r>
            <a:r>
              <a:rPr lang="ru-RU" sz="22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200" b="1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Коректність  </a:t>
            </a:r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інформації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забезпечує  її  однозначне  сприйняття всіма споживачами.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Цінність (або  корисність)  інформ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ації  виявляється  в  тому випадку, якщо вона сприяє досягненню мети. Цінність  інформації –  це  властивість  відносна:  та  сама інформація  має  різну  цінність  для  різних  споживачів.  З  часом  цінність інформації  зменшується–  вона  старіє.  Однак,  варто  мати  на  увазі,  що старить  інформацію  не  сам  час,  а  поява  нової,  котра  відкидає  цілком або  частково  наявну  інформацію,  уточнює  її,  доповнює,  дає  нове тлумачення зведень, що призводить до одержання додаткового ефекту.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Оперативність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відображає  актуальність  інформації  для необхідних розрахунків і прийняття рішень в умовах, що змінилися.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Точність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визначає  припустимий  рівень  перекручування  як вихідної,  так  і  результатної  інформації,  при  якому  зберігається ефективність функціонування системи.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Вірогідність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визначається  властивістю  інформації  відображати реально існуючі об’єкти з необхідною точністю.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Стійкість  інформації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відображає  її  здатність  реагувати  на  зміни вихідних  даних  без  порушення  необхідної  точності.  Стійкість інформації визначається обраною методикою її добору і формування.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Достатність (повнота)  інформації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означає,  що  вона  містить мінімально  необхідний  обсяг  зведень  для  ухвалення  правильного рішення.  Неповна  інформація(недостатня  для  ухвалення  правильного рішення)  знижує  ефективність  прийнятих  користувачем  рішень.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uk-UA" sz="2200" b="1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Надмірність </a:t>
            </a:r>
            <a:r>
              <a:rPr lang="uk-UA" sz="2200" cap="non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звичайно  знижує  оперативність  ухвалення  рішення,  але робить інформацію більш стійкою. </a:t>
            </a:r>
            <a:endParaRPr lang="ru-RU" sz="22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131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382138"/>
            <a:ext cx="10364451" cy="57320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2. КЛАСИФІКАЦІЯ ЕКОНОМІЧНОЇ ІНФОРМАЦІЇ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180850"/>
              </p:ext>
            </p:extLst>
          </p:nvPr>
        </p:nvGraphicFramePr>
        <p:xfrm>
          <a:off x="627797" y="1173707"/>
          <a:ext cx="10650429" cy="5043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7910"/>
                <a:gridCol w="5532519"/>
              </a:tblGrid>
              <a:tr h="6414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Відповідно  до  виконуваних  функцій  управління  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прогнозна,  планово-договірна,  облікова,  нормативна, розцінкова, довідкова, </a:t>
                      </a: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таблична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88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  технологією  оброблення  та  використання  в  управлінських рішеннях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початкова , внутрішня , </a:t>
                      </a: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зовнішня,  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змінна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умовно-стала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необроблена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вхідна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похідна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проміжна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вихідна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62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Залежно від аспектів відображення та компонентів </a:t>
                      </a:r>
                      <a:r>
                        <a:rPr lang="uk-UA" sz="16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знака</a:t>
                      </a: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до яких належить інформаційна величина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540385" algn="l"/>
                        </a:tabLst>
                      </a:pP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прагматична; семантична; синтаксична; сигматична; афективна  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0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 місцем виникнення і напрямком руху 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вхідн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 </a:t>
                      </a:r>
                      <a:r>
                        <a:rPr lang="uk-UA" sz="1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вихідн</a:t>
                      </a:r>
                      <a:r>
                        <a:rPr lang="ru-RU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056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стадіями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формування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первинна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вторинна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похідна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проміжна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03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відношенням до процесу обробки 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така, що підлягає обробці, і така, яка їй не під­лягає.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80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 огляду на відношення до об'єкта управління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зовнішня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і </a:t>
                      </a:r>
                      <a:r>
                        <a:rPr lang="ru-RU" sz="16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внутрішня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14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За формою представлення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текстова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алфавітна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цифрова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алфавітно-цифрова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 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графічна</a:t>
                      </a:r>
                      <a:endParaRPr lang="ru-RU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7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 стабільністю 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Змінн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 </a:t>
                      </a:r>
                      <a:r>
                        <a:rPr lang="uk-UA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та умовно-</a:t>
                      </a:r>
                      <a:r>
                        <a:rPr lang="uk-UA" sz="1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постійн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 (</a:t>
                      </a:r>
                      <a:r>
                        <a:rPr lang="uk-UA" sz="1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постійн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а)</a:t>
                      </a:r>
                      <a:endParaRPr lang="ru-RU" sz="1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87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Внутрішня та зовнішня інформація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321789"/>
              </p:ext>
            </p:extLst>
          </p:nvPr>
        </p:nvGraphicFramePr>
        <p:xfrm>
          <a:off x="2169995" y="1528550"/>
          <a:ext cx="9157646" cy="3207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9044"/>
                <a:gridCol w="2149044"/>
                <a:gridCol w="2710514"/>
                <a:gridCol w="2149044"/>
              </a:tblGrid>
              <a:tr h="687262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Зовнішня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вхідна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інформація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Внутрішня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вхідна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інформація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Внутрішня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вихідна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інформація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Зовнішня вихідна інформація</a:t>
                      </a: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199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планова,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нормативно-довідкова,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про зовнішні викривлення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про продукцію,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процеси,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внутрішні викривлення</a:t>
                      </a:r>
                      <a:endParaRPr lang="ru-RU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пла­нова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(для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ділянок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і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робочих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місць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),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транспортні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команди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технічні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майстрам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робочі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команди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на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ліквідацію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внутрішніх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викривлень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обліково-розрахункова і довідкова 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планова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нормативно-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довідкова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99695" indent="9017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про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зовнішні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викривлення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0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236381"/>
            <a:ext cx="10728391" cy="1114747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МЕТОДИ КЛАСИФІКАЦІЇ ЕКОНОМІЧНОЇ  ІНФОРМАЦІЇ.</a:t>
            </a:r>
            <a:br>
              <a:rPr lang="uk-UA" sz="3200" b="1" dirty="0" smtClean="0"/>
            </a:br>
            <a:r>
              <a:rPr lang="ru-RU" sz="3200" b="1" i="1" dirty="0" err="1" smtClean="0"/>
              <a:t>Ієрархічний</a:t>
            </a:r>
            <a:r>
              <a:rPr lang="ru-RU" sz="3200" b="1" i="1" dirty="0" smtClean="0"/>
              <a:t> </a:t>
            </a:r>
            <a:r>
              <a:rPr lang="ru-RU" sz="3200" b="1" i="1" dirty="0"/>
              <a:t>метод</a:t>
            </a:r>
            <a:r>
              <a:rPr lang="ru-RU" sz="3200" i="1" dirty="0"/>
              <a:t> 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45910" y="1951630"/>
            <a:ext cx="5473890" cy="41352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i="1" cap="none" dirty="0" err="1" smtClean="0"/>
              <a:t>Ієрархічний</a:t>
            </a:r>
            <a:r>
              <a:rPr lang="ru-RU" b="1" i="1" cap="none" dirty="0" smtClean="0"/>
              <a:t> метод</a:t>
            </a:r>
            <a:r>
              <a:rPr lang="ru-RU" i="1" cap="none" dirty="0" smtClean="0"/>
              <a:t> 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 </a:t>
            </a:r>
            <a:r>
              <a:rPr lang="ru-RU" cap="none" dirty="0" err="1" smtClean="0"/>
              <a:t>характеризується</a:t>
            </a:r>
            <a:r>
              <a:rPr lang="ru-RU" cap="none" dirty="0" smtClean="0"/>
              <a:t> </a:t>
            </a:r>
            <a:r>
              <a:rPr lang="ru-RU" cap="none" dirty="0" err="1" smtClean="0"/>
              <a:t>тим</a:t>
            </a:r>
            <a:r>
              <a:rPr lang="ru-RU" cap="none" dirty="0" smtClean="0"/>
              <a:t>, </a:t>
            </a:r>
            <a:r>
              <a:rPr lang="ru-RU" cap="none" dirty="0" err="1" smtClean="0"/>
              <a:t>що</a:t>
            </a:r>
            <a:r>
              <a:rPr lang="ru-RU" cap="none" dirty="0" smtClean="0"/>
              <a:t> початкова </a:t>
            </a:r>
            <a:r>
              <a:rPr lang="ru-RU" cap="none" dirty="0" err="1" smtClean="0"/>
              <a:t>множина</a:t>
            </a:r>
            <a:r>
              <a:rPr lang="ru-RU" cap="none" dirty="0" smtClean="0"/>
              <a:t> </a:t>
            </a:r>
            <a:r>
              <a:rPr lang="ru-RU" cap="none" dirty="0" err="1" smtClean="0"/>
              <a:t>об'єктів</a:t>
            </a:r>
            <a:r>
              <a:rPr lang="ru-RU" cap="none" dirty="0" smtClean="0"/>
              <a:t> </a:t>
            </a:r>
            <a:r>
              <a:rPr lang="ru-RU" cap="none" dirty="0" err="1" smtClean="0"/>
              <a:t>техніко-економічної</a:t>
            </a:r>
            <a:r>
              <a:rPr lang="ru-RU" cap="none" dirty="0" smtClean="0"/>
              <a:t> </a:t>
            </a:r>
            <a:r>
              <a:rPr lang="ru-RU" cap="none" dirty="0" err="1" smtClean="0"/>
              <a:t>інформації</a:t>
            </a:r>
            <a:r>
              <a:rPr lang="ru-RU" cap="none" dirty="0" smtClean="0"/>
              <a:t> </a:t>
            </a:r>
            <a:r>
              <a:rPr lang="ru-RU" cap="none" dirty="0" err="1" smtClean="0"/>
              <a:t>послідовно</a:t>
            </a:r>
            <a:r>
              <a:rPr lang="ru-RU" cap="none" dirty="0" smtClean="0"/>
              <a:t> </a:t>
            </a:r>
            <a:r>
              <a:rPr lang="ru-RU" cap="none" dirty="0" err="1" smtClean="0"/>
              <a:t>поділяється</a:t>
            </a:r>
            <a:r>
              <a:rPr lang="ru-RU" cap="none" dirty="0" smtClean="0"/>
              <a:t> на </a:t>
            </a:r>
            <a:r>
              <a:rPr lang="ru-RU" cap="none" dirty="0" err="1" smtClean="0"/>
              <a:t>угруповання</a:t>
            </a:r>
            <a:r>
              <a:rPr lang="ru-RU" cap="none" dirty="0" smtClean="0"/>
              <a:t> (</a:t>
            </a:r>
            <a:r>
              <a:rPr lang="ru-RU" cap="none" dirty="0" err="1" smtClean="0"/>
              <a:t>класи</a:t>
            </a:r>
            <a:r>
              <a:rPr lang="ru-RU" cap="none" dirty="0" smtClean="0"/>
              <a:t>) </a:t>
            </a:r>
            <a:r>
              <a:rPr lang="ru-RU" cap="none" dirty="0" err="1" smtClean="0"/>
              <a:t>першого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рівня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поділу</a:t>
            </a:r>
            <a:r>
              <a:rPr lang="ru-RU" cap="none" dirty="0" smtClean="0"/>
              <a:t>, </a:t>
            </a:r>
            <a:r>
              <a:rPr lang="ru-RU" cap="none" dirty="0" err="1" smtClean="0"/>
              <a:t>далі</a:t>
            </a:r>
            <a:r>
              <a:rPr lang="ru-RU" cap="none" dirty="0" smtClean="0"/>
              <a:t> — на </a:t>
            </a:r>
            <a:r>
              <a:rPr lang="ru-RU" cap="none" dirty="0" err="1" smtClean="0"/>
              <a:t>угруповання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наступного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рівня</a:t>
            </a:r>
            <a:r>
              <a:rPr lang="ru-RU" cap="none" dirty="0" smtClean="0"/>
              <a:t> </a:t>
            </a:r>
            <a:r>
              <a:rPr lang="ru-RU" cap="none" dirty="0" err="1" smtClean="0"/>
              <a:t>тощо</a:t>
            </a:r>
            <a:r>
              <a:rPr lang="ru-RU" cap="none" dirty="0" smtClean="0"/>
              <a:t>.</a:t>
            </a:r>
          </a:p>
          <a:p>
            <a:pPr marL="0" indent="0" algn="just">
              <a:buNone/>
            </a:pPr>
            <a:r>
              <a:rPr lang="ru-RU" b="1" cap="none" dirty="0" err="1" smtClean="0"/>
              <a:t>Недоліки</a:t>
            </a:r>
            <a:r>
              <a:rPr lang="ru-RU" b="1" cap="none" dirty="0" smtClean="0"/>
              <a:t> </a:t>
            </a:r>
            <a:r>
              <a:rPr lang="ru-RU" b="1" cap="none" dirty="0" err="1" smtClean="0"/>
              <a:t>ієрархічного</a:t>
            </a:r>
            <a:r>
              <a:rPr lang="ru-RU" b="1" cap="none" dirty="0" smtClean="0"/>
              <a:t> методу </a:t>
            </a:r>
            <a:r>
              <a:rPr lang="ru-RU" b="1" cap="none" dirty="0" err="1" smtClean="0"/>
              <a:t>класифікації</a:t>
            </a:r>
            <a:r>
              <a:rPr lang="ru-RU" b="1" cap="none" dirty="0" smtClean="0"/>
              <a:t>:</a:t>
            </a:r>
            <a:endParaRPr lang="ru-RU" cap="none" dirty="0" smtClean="0"/>
          </a:p>
          <a:p>
            <a:pPr algn="just"/>
            <a:r>
              <a:rPr lang="ru-RU" cap="none" dirty="0" smtClean="0"/>
              <a:t>-</a:t>
            </a:r>
            <a:r>
              <a:rPr lang="ru-RU" cap="none" dirty="0" err="1" smtClean="0"/>
              <a:t>Жорсткість</a:t>
            </a:r>
            <a:r>
              <a:rPr lang="ru-RU" cap="none" dirty="0" smtClean="0"/>
              <a:t> </a:t>
            </a:r>
            <a:r>
              <a:rPr lang="ru-RU" cap="none" dirty="0" err="1" smtClean="0"/>
              <a:t>структури</a:t>
            </a:r>
            <a:r>
              <a:rPr lang="ru-RU" cap="none" dirty="0" smtClean="0"/>
              <a:t>, яка </a:t>
            </a:r>
            <a:r>
              <a:rPr lang="ru-RU" cap="none" dirty="0" err="1" smtClean="0"/>
              <a:t>зумовлена</a:t>
            </a:r>
            <a:r>
              <a:rPr lang="ru-RU" cap="none" dirty="0" smtClean="0"/>
              <a:t> </a:t>
            </a:r>
            <a:r>
              <a:rPr lang="ru-RU" cap="none" dirty="0" err="1" smtClean="0"/>
              <a:t>фіксованістю</a:t>
            </a:r>
            <a:r>
              <a:rPr lang="ru-RU" cap="none" dirty="0" smtClean="0"/>
              <a:t> </a:t>
            </a:r>
            <a:r>
              <a:rPr lang="ru-RU" cap="none" dirty="0" err="1" smtClean="0"/>
              <a:t>ознак</a:t>
            </a:r>
            <a:r>
              <a:rPr lang="ru-RU" cap="none" dirty="0" smtClean="0"/>
              <a:t> і </a:t>
            </a:r>
            <a:r>
              <a:rPr lang="ru-RU" cap="none" dirty="0" err="1" smtClean="0"/>
              <a:t>їхньою</a:t>
            </a:r>
            <a:r>
              <a:rPr lang="ru-RU" cap="none" dirty="0" smtClean="0"/>
              <a:t> </a:t>
            </a:r>
            <a:r>
              <a:rPr lang="ru-RU" cap="none" dirty="0" err="1" smtClean="0"/>
              <a:t>послідовністю</a:t>
            </a:r>
            <a:r>
              <a:rPr lang="ru-RU" cap="none" dirty="0" smtClean="0"/>
              <a:t>;</a:t>
            </a:r>
          </a:p>
          <a:p>
            <a:pPr algn="just"/>
            <a:r>
              <a:rPr lang="ru-RU" cap="none" dirty="0" smtClean="0"/>
              <a:t>-Не </a:t>
            </a:r>
            <a:r>
              <a:rPr lang="ru-RU" cap="none" dirty="0" err="1" smtClean="0"/>
              <a:t>дає</a:t>
            </a:r>
            <a:r>
              <a:rPr lang="ru-RU" cap="none" dirty="0" smtClean="0"/>
              <a:t> </a:t>
            </a:r>
            <a:r>
              <a:rPr lang="ru-RU" cap="none" dirty="0" err="1" smtClean="0"/>
              <a:t>змоги</a:t>
            </a:r>
            <a:r>
              <a:rPr lang="ru-RU" cap="none" dirty="0" smtClean="0"/>
              <a:t> </a:t>
            </a:r>
            <a:r>
              <a:rPr lang="ru-RU" cap="none" dirty="0" err="1" smtClean="0"/>
              <a:t>агрегувати</a:t>
            </a:r>
            <a:r>
              <a:rPr lang="ru-RU" cap="none" dirty="0" smtClean="0"/>
              <a:t> </a:t>
            </a:r>
            <a:r>
              <a:rPr lang="ru-RU" cap="none" dirty="0" err="1" smtClean="0"/>
              <a:t>об'єкти</a:t>
            </a:r>
            <a:r>
              <a:rPr lang="ru-RU" cap="none" dirty="0" smtClean="0"/>
              <a:t> за будь-</a:t>
            </a:r>
            <a:r>
              <a:rPr lang="ru-RU" cap="none" dirty="0" err="1" smtClean="0"/>
              <a:t>яким</a:t>
            </a:r>
            <a:r>
              <a:rPr lang="ru-RU" cap="none" dirty="0" smtClean="0"/>
              <a:t> </a:t>
            </a:r>
            <a:r>
              <a:rPr lang="ru-RU" cap="none" dirty="0" err="1" smtClean="0"/>
              <a:t>раніше</a:t>
            </a:r>
            <a:r>
              <a:rPr lang="ru-RU" cap="none" dirty="0" smtClean="0"/>
              <a:t> не </a:t>
            </a:r>
            <a:r>
              <a:rPr lang="ru-RU" cap="none" dirty="0" err="1" smtClean="0"/>
              <a:t>передбаченим</a:t>
            </a:r>
            <a:r>
              <a:rPr lang="ru-RU" cap="none" dirty="0" smtClean="0"/>
              <a:t> </a:t>
            </a:r>
            <a:r>
              <a:rPr lang="ru-RU" cap="none" dirty="0" err="1" smtClean="0"/>
              <a:t>довільним</a:t>
            </a:r>
            <a:r>
              <a:rPr lang="ru-RU" cap="none" dirty="0" smtClean="0"/>
              <a:t> </a:t>
            </a:r>
            <a:r>
              <a:rPr lang="ru-RU" cap="none" dirty="0" err="1" smtClean="0"/>
              <a:t>поєднанням</a:t>
            </a:r>
            <a:r>
              <a:rPr lang="ru-RU" cap="none" dirty="0" smtClean="0"/>
              <a:t> </a:t>
            </a:r>
            <a:r>
              <a:rPr lang="ru-RU" cap="none" dirty="0" err="1" smtClean="0"/>
              <a:t>ознак</a:t>
            </a:r>
            <a:r>
              <a:rPr lang="ru-RU" cap="none" dirty="0" smtClean="0"/>
              <a:t>;</a:t>
            </a:r>
          </a:p>
          <a:p>
            <a:pPr algn="just"/>
            <a:r>
              <a:rPr lang="ru-RU" cap="none" dirty="0" smtClean="0"/>
              <a:t>-</a:t>
            </a:r>
            <a:r>
              <a:rPr lang="ru-RU" cap="none" dirty="0" err="1" smtClean="0"/>
              <a:t>Ускладнює</a:t>
            </a:r>
            <a:r>
              <a:rPr lang="ru-RU" cap="none" dirty="0" smtClean="0"/>
              <a:t> </a:t>
            </a:r>
            <a:r>
              <a:rPr lang="ru-RU" cap="none" dirty="0" err="1" smtClean="0"/>
              <a:t>автоматизовану</a:t>
            </a:r>
            <a:r>
              <a:rPr lang="ru-RU" cap="none" dirty="0" smtClean="0"/>
              <a:t> </a:t>
            </a:r>
            <a:r>
              <a:rPr lang="ru-RU" cap="none" dirty="0" err="1" smtClean="0"/>
              <a:t>обробку</a:t>
            </a:r>
            <a:r>
              <a:rPr lang="ru-RU" cap="none" dirty="0" smtClean="0"/>
              <a:t>, </a:t>
            </a:r>
            <a:r>
              <a:rPr lang="ru-RU" cap="none" dirty="0" err="1" smtClean="0"/>
              <a:t>оскільки</a:t>
            </a:r>
            <a:r>
              <a:rPr lang="ru-RU" cap="none" dirty="0" smtClean="0"/>
              <a:t> </a:t>
            </a:r>
            <a:r>
              <a:rPr lang="ru-RU" cap="none" dirty="0" err="1" smtClean="0"/>
              <a:t>утворюєть­ся</a:t>
            </a:r>
            <a:r>
              <a:rPr lang="ru-RU" cap="none" dirty="0" smtClean="0"/>
              <a:t> </a:t>
            </a:r>
            <a:r>
              <a:rPr lang="ru-RU" cap="none" dirty="0" err="1" smtClean="0"/>
              <a:t>нестандартний</a:t>
            </a:r>
            <a:r>
              <a:rPr lang="ru-RU" cap="none" dirty="0" smtClean="0"/>
              <a:t> </a:t>
            </a:r>
            <a:r>
              <a:rPr lang="ru-RU" cap="none" dirty="0" err="1" smtClean="0"/>
              <a:t>розподіл</a:t>
            </a:r>
            <a:r>
              <a:rPr lang="ru-RU" cap="none" dirty="0" smtClean="0"/>
              <a:t> </a:t>
            </a:r>
            <a:r>
              <a:rPr lang="ru-RU" cap="none" dirty="0" err="1" smtClean="0"/>
              <a:t>послідовності</a:t>
            </a:r>
            <a:r>
              <a:rPr lang="ru-RU" cap="none" dirty="0" smtClean="0"/>
              <a:t> </a:t>
            </a:r>
            <a:r>
              <a:rPr lang="ru-RU" cap="none" dirty="0" err="1" smtClean="0"/>
              <a:t>ознак</a:t>
            </a:r>
            <a:r>
              <a:rPr lang="ru-RU" cap="none" dirty="0" smtClean="0"/>
              <a:t>.</a:t>
            </a:r>
          </a:p>
        </p:txBody>
      </p:sp>
      <p:pic>
        <p:nvPicPr>
          <p:cNvPr id="2050" name="Picture 2" descr="МЕТОД КЛАССИФИКАЦИИ КАК ОСНОВА УПРАВЛЕНЧЕСКОГО УЧЕТ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14694"/>
            <a:ext cx="5105400" cy="3171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708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79" y="300252"/>
            <a:ext cx="12055522" cy="1119116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МЕТОДИ КЛАСИФІКАЦІЇ ЕКОНОМІЧНОЇ ІНФОРМАЦІЇ.</a:t>
            </a:r>
            <a:br>
              <a:rPr lang="uk-UA" sz="3200" b="1" dirty="0" smtClean="0"/>
            </a:br>
            <a:r>
              <a:rPr lang="ru-RU" sz="3200" b="1" dirty="0" err="1" smtClean="0"/>
              <a:t>Фасетна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класифікація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36729" y="2115404"/>
            <a:ext cx="5977719" cy="36757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cap="none" dirty="0" err="1" smtClean="0"/>
              <a:t>Фасетна</a:t>
            </a:r>
            <a:r>
              <a:rPr lang="ru-RU" cap="none" dirty="0" smtClean="0"/>
              <a:t> формула </a:t>
            </a:r>
            <a:r>
              <a:rPr lang="ru-RU" cap="none" dirty="0" err="1" smtClean="0"/>
              <a:t>складається</a:t>
            </a:r>
            <a:r>
              <a:rPr lang="ru-RU" cap="none" dirty="0" smtClean="0"/>
              <a:t> з </a:t>
            </a:r>
            <a:r>
              <a:rPr lang="ru-RU" cap="none" dirty="0" err="1" smtClean="0"/>
              <a:t>послідовності</a:t>
            </a:r>
            <a:r>
              <a:rPr lang="ru-RU" cap="none" dirty="0" smtClean="0"/>
              <a:t> </a:t>
            </a:r>
            <a:r>
              <a:rPr lang="ru-RU" cap="none" dirty="0" err="1" smtClean="0"/>
              <a:t>ознак</a:t>
            </a:r>
            <a:r>
              <a:rPr lang="ru-RU" cap="none" dirty="0" smtClean="0"/>
              <a:t> 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, </a:t>
            </a:r>
            <a:r>
              <a:rPr lang="ru-RU" cap="none" dirty="0" err="1" smtClean="0"/>
              <a:t>або</a:t>
            </a:r>
            <a:r>
              <a:rPr lang="ru-RU" cap="none" dirty="0" smtClean="0"/>
              <a:t> з </a:t>
            </a:r>
            <a:r>
              <a:rPr lang="ru-RU" cap="none" dirty="0" err="1" smtClean="0"/>
              <a:t>послідовності</a:t>
            </a:r>
            <a:r>
              <a:rPr lang="ru-RU" cap="none" dirty="0" smtClean="0"/>
              <a:t> </a:t>
            </a:r>
            <a:r>
              <a:rPr lang="ru-RU" cap="none" dirty="0" err="1" smtClean="0"/>
              <a:t>номерів</a:t>
            </a:r>
            <a:r>
              <a:rPr lang="ru-RU" cap="none" dirty="0" smtClean="0"/>
              <a:t> фасет.</a:t>
            </a:r>
          </a:p>
          <a:p>
            <a:pPr marL="0" indent="0" algn="just">
              <a:buNone/>
            </a:pPr>
            <a:r>
              <a:rPr lang="ru-RU" cap="none" dirty="0" err="1" smtClean="0"/>
              <a:t>Кількість</a:t>
            </a:r>
            <a:r>
              <a:rPr lang="ru-RU" cap="none" dirty="0" smtClean="0"/>
              <a:t> формул </a:t>
            </a:r>
            <a:r>
              <a:rPr lang="ru-RU" cap="none" dirty="0" err="1" smtClean="0"/>
              <a:t>фасетної</a:t>
            </a:r>
            <a:r>
              <a:rPr lang="ru-RU" cap="none" dirty="0" smtClean="0"/>
              <a:t> 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 </a:t>
            </a:r>
            <a:r>
              <a:rPr lang="ru-RU" cap="none" dirty="0" err="1" smtClean="0"/>
              <a:t>визначається</a:t>
            </a:r>
            <a:r>
              <a:rPr lang="ru-RU" cap="none" dirty="0" smtClean="0"/>
              <a:t> </a:t>
            </a:r>
            <a:r>
              <a:rPr lang="ru-RU" cap="none" dirty="0" err="1" smtClean="0"/>
              <a:t>кількістю</a:t>
            </a:r>
            <a:r>
              <a:rPr lang="ru-RU" cap="none" dirty="0" smtClean="0"/>
              <a:t> </a:t>
            </a:r>
            <a:r>
              <a:rPr lang="ru-RU" cap="none" dirty="0" err="1" smtClean="0"/>
              <a:t>можливих</a:t>
            </a:r>
            <a:r>
              <a:rPr lang="ru-RU" cap="none" dirty="0" smtClean="0"/>
              <a:t> </a:t>
            </a:r>
            <a:r>
              <a:rPr lang="ru-RU" cap="none" dirty="0" err="1" smtClean="0"/>
              <a:t>сполучень</a:t>
            </a:r>
            <a:r>
              <a:rPr lang="ru-RU" cap="none" dirty="0" smtClean="0"/>
              <a:t> </a:t>
            </a:r>
            <a:r>
              <a:rPr lang="ru-RU" cap="none" dirty="0" err="1" smtClean="0"/>
              <a:t>ознак</a:t>
            </a:r>
            <a:r>
              <a:rPr lang="ru-RU" cap="none" dirty="0" smtClean="0"/>
              <a:t> 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.</a:t>
            </a:r>
          </a:p>
          <a:p>
            <a:pPr marL="0" indent="0" algn="just">
              <a:buNone/>
            </a:pPr>
            <a:r>
              <a:rPr lang="ru-RU" cap="none" dirty="0" smtClean="0"/>
              <a:t>Правила </a:t>
            </a:r>
            <a:r>
              <a:rPr lang="ru-RU" cap="none" dirty="0" err="1" smtClean="0"/>
              <a:t>фасетної</a:t>
            </a:r>
            <a:r>
              <a:rPr lang="ru-RU" cap="none" dirty="0" smtClean="0"/>
              <a:t> 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 :</a:t>
            </a:r>
          </a:p>
          <a:p>
            <a:r>
              <a:rPr lang="ru-RU" cap="none" dirty="0" err="1" smtClean="0"/>
              <a:t>Ознаки</a:t>
            </a:r>
            <a:r>
              <a:rPr lang="ru-RU" cap="none" dirty="0" smtClean="0"/>
              <a:t> 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 у </a:t>
            </a:r>
            <a:r>
              <a:rPr lang="ru-RU" cap="none" dirty="0" err="1" smtClean="0"/>
              <a:t>різних</a:t>
            </a:r>
            <a:r>
              <a:rPr lang="ru-RU" cap="none" dirty="0" smtClean="0"/>
              <a:t> фасетах, не </a:t>
            </a:r>
            <a:r>
              <a:rPr lang="ru-RU" cap="none" dirty="0" err="1" smtClean="0"/>
              <a:t>повинні</a:t>
            </a:r>
            <a:r>
              <a:rPr lang="ru-RU" cap="none" dirty="0" smtClean="0"/>
              <a:t> </a:t>
            </a:r>
            <a:r>
              <a:rPr lang="ru-RU" cap="none" dirty="0" err="1" smtClean="0"/>
              <a:t>повторюватися</a:t>
            </a:r>
            <a:r>
              <a:rPr lang="ru-RU" cap="none" dirty="0" smtClean="0"/>
              <a:t>;</a:t>
            </a:r>
          </a:p>
          <a:p>
            <a:r>
              <a:rPr lang="ru-RU" cap="none" dirty="0" err="1" smtClean="0"/>
              <a:t>Ознаки</a:t>
            </a:r>
            <a:r>
              <a:rPr lang="ru-RU" cap="none" dirty="0" smtClean="0"/>
              <a:t> </a:t>
            </a:r>
            <a:r>
              <a:rPr lang="ru-RU" cap="none" dirty="0" err="1" smtClean="0"/>
              <a:t>фасетної</a:t>
            </a:r>
            <a:r>
              <a:rPr lang="ru-RU" cap="none" dirty="0" smtClean="0"/>
              <a:t> 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 </a:t>
            </a:r>
            <a:r>
              <a:rPr lang="ru-RU" cap="none" dirty="0" err="1" smtClean="0"/>
              <a:t>повинні</a:t>
            </a:r>
            <a:r>
              <a:rPr lang="ru-RU" cap="none" dirty="0" smtClean="0"/>
              <a:t> бути </a:t>
            </a:r>
            <a:r>
              <a:rPr lang="ru-RU" cap="none" dirty="0" err="1" smtClean="0"/>
              <a:t>істотними</a:t>
            </a:r>
            <a:r>
              <a:rPr lang="ru-RU" cap="none" dirty="0" smtClean="0"/>
              <a:t>.</a:t>
            </a:r>
          </a:p>
          <a:p>
            <a:pPr marL="0" indent="0">
              <a:buNone/>
            </a:pPr>
            <a:r>
              <a:rPr lang="ru-RU" cap="none" dirty="0" err="1" smtClean="0"/>
              <a:t>Фасетний</a:t>
            </a:r>
            <a:r>
              <a:rPr lang="ru-RU" cap="none" dirty="0" smtClean="0"/>
              <a:t> метод </a:t>
            </a:r>
            <a:r>
              <a:rPr lang="ru-RU" cap="none" dirty="0" err="1" smtClean="0"/>
              <a:t>класифікації</a:t>
            </a:r>
            <a:r>
              <a:rPr lang="ru-RU" cap="none" dirty="0" smtClean="0"/>
              <a:t> </a:t>
            </a:r>
            <a:r>
              <a:rPr lang="ru-RU" cap="none" dirty="0" err="1" smtClean="0"/>
              <a:t>управлінської</a:t>
            </a:r>
            <a:r>
              <a:rPr lang="ru-RU" cap="none" dirty="0" smtClean="0"/>
              <a:t> </a:t>
            </a:r>
            <a:r>
              <a:rPr lang="ru-RU" cap="none" dirty="0" err="1" smtClean="0"/>
              <a:t>інформації</a:t>
            </a:r>
            <a:r>
              <a:rPr lang="ru-RU" cap="none" dirty="0" smtClean="0"/>
              <a:t> </a:t>
            </a:r>
            <a:r>
              <a:rPr lang="ru-RU" cap="none" dirty="0" err="1" smtClean="0"/>
              <a:t>найбільш</a:t>
            </a:r>
            <a:r>
              <a:rPr lang="ru-RU" cap="none" dirty="0" smtClean="0"/>
              <a:t> </a:t>
            </a:r>
            <a:r>
              <a:rPr lang="ru-RU" cap="none" dirty="0" err="1" smtClean="0"/>
              <a:t>ефективний</a:t>
            </a:r>
            <a:r>
              <a:rPr lang="ru-RU" cap="none" dirty="0" smtClean="0"/>
              <a:t> для </a:t>
            </a:r>
            <a:r>
              <a:rPr lang="ru-RU" cap="none" dirty="0" err="1" smtClean="0"/>
              <a:t>використання</a:t>
            </a:r>
            <a:r>
              <a:rPr lang="ru-RU" cap="none" dirty="0" smtClean="0"/>
              <a:t> при </a:t>
            </a:r>
            <a:r>
              <a:rPr lang="ru-RU" cap="none" dirty="0" err="1" smtClean="0"/>
              <a:t>створенні</a:t>
            </a:r>
            <a:r>
              <a:rPr lang="ru-RU" cap="none" dirty="0" smtClean="0"/>
              <a:t> та </a:t>
            </a:r>
            <a:r>
              <a:rPr lang="ru-RU" cap="none" dirty="0" err="1" smtClean="0"/>
              <a:t>функціонуванні</a:t>
            </a:r>
            <a:r>
              <a:rPr lang="ru-RU" cap="none" dirty="0" smtClean="0"/>
              <a:t> </a:t>
            </a:r>
            <a:r>
              <a:rPr lang="ru-RU" cap="none" dirty="0" err="1" smtClean="0"/>
              <a:t>ісм</a:t>
            </a:r>
            <a:r>
              <a:rPr lang="ru-RU" cap="none" dirty="0" smtClean="0"/>
              <a:t>. Для </a:t>
            </a:r>
            <a:r>
              <a:rPr lang="ru-RU" cap="none" dirty="0" err="1" smtClean="0"/>
              <a:t>кожної</a:t>
            </a:r>
            <a:r>
              <a:rPr lang="ru-RU" cap="none" dirty="0" smtClean="0"/>
              <a:t> </a:t>
            </a:r>
            <a:r>
              <a:rPr lang="ru-RU" cap="none" dirty="0" err="1" smtClean="0"/>
              <a:t>фасетної</a:t>
            </a:r>
            <a:r>
              <a:rPr lang="ru-RU" cap="none" dirty="0" smtClean="0"/>
              <a:t> </a:t>
            </a:r>
            <a:r>
              <a:rPr lang="ru-RU" cap="none" dirty="0" err="1" smtClean="0"/>
              <a:t>формули</a:t>
            </a:r>
            <a:r>
              <a:rPr lang="ru-RU" cap="none" dirty="0" smtClean="0"/>
              <a:t> </a:t>
            </a:r>
            <a:r>
              <a:rPr lang="ru-RU" cap="none" dirty="0" err="1" smtClean="0"/>
              <a:t>може</a:t>
            </a:r>
            <a:r>
              <a:rPr lang="ru-RU" cap="none" dirty="0" smtClean="0"/>
              <a:t> бути створена </a:t>
            </a:r>
            <a:r>
              <a:rPr lang="ru-RU" cap="none" dirty="0" err="1" smtClean="0"/>
              <a:t>ієрархічна</a:t>
            </a:r>
            <a:r>
              <a:rPr lang="ru-RU" cap="none" dirty="0" smtClean="0"/>
              <a:t> </a:t>
            </a:r>
            <a:r>
              <a:rPr lang="ru-RU" cap="none" dirty="0" err="1" smtClean="0"/>
              <a:t>класифікація</a:t>
            </a:r>
            <a:r>
              <a:rPr lang="ru-RU" cap="none" dirty="0" smtClean="0"/>
              <a:t>.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2876869"/>
              </p:ext>
            </p:extLst>
          </p:nvPr>
        </p:nvGraphicFramePr>
        <p:xfrm>
          <a:off x="6608929" y="2214694"/>
          <a:ext cx="5105399" cy="2920288"/>
        </p:xfrm>
        <a:graphic>
          <a:graphicData uri="http://schemas.openxmlformats.org/drawingml/2006/table">
            <a:tbl>
              <a:tblPr/>
              <a:tblGrid>
                <a:gridCol w="1158672"/>
                <a:gridCol w="1158672"/>
                <a:gridCol w="1357819"/>
                <a:gridCol w="1430236"/>
              </a:tblGrid>
              <a:tr h="609244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Номери</a:t>
                      </a: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фасет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effectLst/>
                      </a:endParaRP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1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effectLst/>
                      </a:endParaRP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3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effectLst/>
                      </a:endParaRP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2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304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Назва</a:t>
                      </a: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ознаки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Назва продукції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Країна призначення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Зовнішньоекономічна операція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85">
                <a:tc rowSpan="4">
                  <a:txBody>
                    <a:bodyPr/>
                    <a:lstStyle/>
                    <a:p>
                      <a:pPr algn="ctr"/>
                      <a:endParaRPr lang="ru-RU" sz="1600">
                        <a:effectLst/>
                      </a:endParaRP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Значення</a:t>
                      </a: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ознаки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Принтери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Норвегія</a:t>
                      </a: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США</a:t>
                      </a: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Німеччина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Імпорт</a:t>
                      </a:r>
                    </a:p>
                    <a:p>
                      <a:pPr algn="ctr"/>
                      <a:r>
                        <a:rPr lang="ru-RU" sz="1600">
                          <a:effectLst/>
                        </a:rPr>
                        <a:t>Експорт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Модеми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Сканери</a:t>
                      </a: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1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</a:rPr>
                        <a:t>Монітори</a:t>
                      </a:r>
                      <a:endParaRPr lang="ru-RU" sz="1600" dirty="0">
                        <a:effectLst/>
                      </a:endParaRPr>
                    </a:p>
                  </a:txBody>
                  <a:tcPr marL="59563" marR="59563" marT="59563" marB="5956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42838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1625</Words>
  <Application>Microsoft Office PowerPoint</Application>
  <PresentationFormat>Широкоэкранный</PresentationFormat>
  <Paragraphs>186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Century Gothic</vt:lpstr>
      <vt:lpstr>Symbol</vt:lpstr>
      <vt:lpstr>Tahoma</vt:lpstr>
      <vt:lpstr>Times New Roman</vt:lpstr>
      <vt:lpstr>Wingdings 3</vt:lpstr>
      <vt:lpstr>Легкий дым</vt:lpstr>
      <vt:lpstr>Тема 1. ЕКОНОМІЧНА ІНФОРМАЦІЯ І ЗАСОБИ ЇЇ ФОРМАЛІЗОВАНОГО ОПИСУ</vt:lpstr>
      <vt:lpstr>План</vt:lpstr>
      <vt:lpstr>1.Економічна  інформація (ЕІ)  –  сукупність  даних (зведень),  що використовуються  при  здійсненні  функції  організаційно-економічного управління економікою держави та її окремими ланками.  </vt:lpstr>
      <vt:lpstr>ОСОБЛИВОСТІ ЕКОНОМІЧНОЇ ІНФОРМАЦІЇ</vt:lpstr>
      <vt:lpstr>ВИМОГИ ДО  ЕКОНОМІЧНОЇ ІНФОРМАЦІЇ</vt:lpstr>
      <vt:lpstr>2. КЛАСИФІКАЦІЯ ЕКОНОМІЧНОЇ ІНФОРМАЦІЇ</vt:lpstr>
      <vt:lpstr>Внутрішня та зовнішня інформація</vt:lpstr>
      <vt:lpstr>МЕТОДИ КЛАСИФІКАЦІЇ ЕКОНОМІЧНОЇ  ІНФОРМАЦІЇ. Ієрархічний метод </vt:lpstr>
      <vt:lpstr>МЕТОДИ КЛАСИФІКАЦІЇ ЕКОНОМІЧНОЇ ІНФОРМАЦІЇ. Фасетна класифікація </vt:lpstr>
      <vt:lpstr>Кодування економічної інформації. Основні методи кодування </vt:lpstr>
      <vt:lpstr>системи кодування економічної інформації.</vt:lpstr>
      <vt:lpstr>Презентация PowerPoint</vt:lpstr>
      <vt:lpstr>3.   ЗАСОБИ ТА МЕТОДИ ЗАХИСТУ ІНФОРМАЦІЇ.   </vt:lpstr>
      <vt:lpstr>ЗАГРОЗИ ІНФОРМАЦІЇ</vt:lpstr>
      <vt:lpstr>СПОСОБИ ЗАХИСТУ ІНФОРМАЦІЇ</vt:lpstr>
      <vt:lpstr>БРАНДМАУЕР</vt:lpstr>
      <vt:lpstr>СИСТЕМА КРІПТОГРАФІЧНОГО ЗАХИСТУ ІНФОРМАЦІЇ </vt:lpstr>
      <vt:lpstr>КОНТРОЛЬНІ ПИТАННЯ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ЕКОНОМІЧНА ІНФОРМАЦІЯ І ЗАСОБИ ЇЇ ФОРМАЛІЗОВАНОГО ОПИСУ</dc:title>
  <dc:creator>ПК</dc:creator>
  <cp:lastModifiedBy>ПК</cp:lastModifiedBy>
  <cp:revision>21</cp:revision>
  <dcterms:created xsi:type="dcterms:W3CDTF">2020-05-11T08:57:22Z</dcterms:created>
  <dcterms:modified xsi:type="dcterms:W3CDTF">2020-07-21T05:10:14Z</dcterms:modified>
</cp:coreProperties>
</file>