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8" r:id="rId2"/>
    <p:sldId id="256" r:id="rId3"/>
    <p:sldId id="307" r:id="rId4"/>
    <p:sldId id="281" r:id="rId5"/>
    <p:sldId id="291" r:id="rId6"/>
    <p:sldId id="262" r:id="rId7"/>
    <p:sldId id="259" r:id="rId8"/>
    <p:sldId id="292" r:id="rId9"/>
    <p:sldId id="260" r:id="rId10"/>
    <p:sldId id="261" r:id="rId11"/>
    <p:sldId id="263" r:id="rId12"/>
    <p:sldId id="268" r:id="rId13"/>
    <p:sldId id="264" r:id="rId14"/>
    <p:sldId id="293" r:id="rId15"/>
    <p:sldId id="294" r:id="rId16"/>
    <p:sldId id="295" r:id="rId17"/>
    <p:sldId id="269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5" r:id="rId35"/>
    <p:sldId id="266" r:id="rId36"/>
    <p:sldId id="267" r:id="rId37"/>
    <p:sldId id="270" r:id="rId38"/>
    <p:sldId id="271" r:id="rId39"/>
    <p:sldId id="272" r:id="rId40"/>
    <p:sldId id="273" r:id="rId41"/>
    <p:sldId id="274" r:id="rId42"/>
    <p:sldId id="276" r:id="rId43"/>
    <p:sldId id="277" r:id="rId44"/>
    <p:sldId id="275" r:id="rId45"/>
    <p:sldId id="258" r:id="rId46"/>
    <p:sldId id="306" r:id="rId47"/>
    <p:sldId id="257" r:id="rId48"/>
    <p:sldId id="305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2" y="1124744"/>
            <a:ext cx="8031105" cy="411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476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92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86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92461" cy="694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60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1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545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372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41639"/>
            <a:ext cx="10368986" cy="689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560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740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Лекція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Визначення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бренду. Структура та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різновиди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бренду. 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61" y="2132856"/>
            <a:ext cx="5538191" cy="41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2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820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476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233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4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6586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625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036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45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126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751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620688"/>
            <a:ext cx="7622232" cy="1008112"/>
          </a:xfrm>
        </p:spPr>
        <p:txBody>
          <a:bodyPr/>
          <a:lstStyle/>
          <a:p>
            <a:pPr algn="ctr"/>
            <a:r>
              <a:rPr lang="uk-UA" dirty="0" smtClean="0"/>
              <a:t>План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568952" cy="4968552"/>
          </a:xfrm>
        </p:spPr>
        <p:txBody>
          <a:bodyPr>
            <a:normAutofit/>
          </a:bodyPr>
          <a:lstStyle/>
          <a:p>
            <a:pPr marL="502920" indent="-457200" algn="just">
              <a:buAutoNum type="arabicPeriod"/>
            </a:pPr>
            <a:r>
              <a:rPr lang="ru-RU" sz="2800" dirty="0" smtClean="0"/>
              <a:t>Структура </a:t>
            </a:r>
            <a:r>
              <a:rPr lang="ru-RU" sz="2800" dirty="0"/>
              <a:t>бренду. </a:t>
            </a:r>
            <a:r>
              <a:rPr lang="ru-RU" sz="2800" dirty="0" err="1"/>
              <a:t>Формальні</a:t>
            </a:r>
            <a:r>
              <a:rPr lang="ru-RU" sz="2800" dirty="0"/>
              <a:t> </a:t>
            </a:r>
            <a:r>
              <a:rPr lang="ru-RU" sz="2800" dirty="0" err="1"/>
              <a:t>ознаки</a:t>
            </a:r>
            <a:r>
              <a:rPr lang="ru-RU" sz="2800" dirty="0"/>
              <a:t> бренду</a:t>
            </a:r>
            <a:r>
              <a:rPr lang="ru-RU" sz="2800" dirty="0" smtClean="0"/>
              <a:t>.</a:t>
            </a:r>
          </a:p>
          <a:p>
            <a:pPr marL="502920" indent="-457200" algn="just">
              <a:buAutoNum type="arabicPeriod"/>
            </a:pPr>
            <a:r>
              <a:rPr lang="ru-RU" sz="2800" dirty="0" err="1"/>
              <a:t>Поняття</a:t>
            </a:r>
            <a:r>
              <a:rPr lang="ru-RU" sz="2800" dirty="0"/>
              <a:t> бренду у </a:t>
            </a:r>
            <a:r>
              <a:rPr lang="ru-RU" sz="2800" dirty="0" err="1"/>
              <a:t>системі</a:t>
            </a:r>
            <a:r>
              <a:rPr lang="ru-RU" sz="2800" dirty="0"/>
              <a:t> </a:t>
            </a:r>
            <a:r>
              <a:rPr lang="ru-RU" sz="2800" dirty="0" err="1"/>
              <a:t>термінів</a:t>
            </a:r>
            <a:r>
              <a:rPr lang="ru-RU" sz="2800" dirty="0"/>
              <a:t>: “тавро (клеймо)” - “</a:t>
            </a:r>
            <a:r>
              <a:rPr lang="ru-RU" sz="2800" dirty="0" err="1"/>
              <a:t>торговельний</a:t>
            </a:r>
            <a:r>
              <a:rPr lang="ru-RU" sz="2800" dirty="0"/>
              <a:t> знак” - “</a:t>
            </a:r>
            <a:r>
              <a:rPr lang="ru-RU" sz="2800" dirty="0" err="1" smtClean="0"/>
              <a:t>торговельна</a:t>
            </a:r>
            <a:r>
              <a:rPr lang="ru-RU" sz="2800" dirty="0" smtClean="0"/>
              <a:t> </a:t>
            </a:r>
            <a:r>
              <a:rPr lang="ru-RU" sz="2800" dirty="0"/>
              <a:t>марка”.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елементи</a:t>
            </a:r>
            <a:r>
              <a:rPr lang="ru-RU" sz="2800" dirty="0"/>
              <a:t>, характеристики, </a:t>
            </a:r>
            <a:r>
              <a:rPr lang="ru-RU" sz="2800" dirty="0" err="1"/>
              <a:t>різновиди</a:t>
            </a:r>
            <a:r>
              <a:rPr lang="ru-RU" sz="2800" dirty="0"/>
              <a:t> та </a:t>
            </a:r>
            <a:r>
              <a:rPr lang="ru-RU" sz="2800" dirty="0" err="1"/>
              <a:t>класифікації</a:t>
            </a:r>
            <a:r>
              <a:rPr lang="ru-RU" sz="2800" dirty="0"/>
              <a:t>. </a:t>
            </a:r>
            <a:r>
              <a:rPr lang="ru-RU" sz="2800" dirty="0" smtClean="0"/>
              <a:t> </a:t>
            </a:r>
          </a:p>
          <a:p>
            <a:pPr marL="502920" indent="-457200" algn="just">
              <a:buAutoNum type="arabicPeriod"/>
            </a:pPr>
            <a:r>
              <a:rPr lang="ru-RU" sz="2800" dirty="0" err="1" smtClean="0"/>
              <a:t>Архітектура</a:t>
            </a:r>
            <a:r>
              <a:rPr lang="ru-RU" sz="2800" dirty="0" smtClean="0"/>
              <a:t> бренду. Структура </a:t>
            </a:r>
            <a:r>
              <a:rPr lang="ru-RU" sz="2800" dirty="0"/>
              <a:t>та </a:t>
            </a:r>
            <a:r>
              <a:rPr lang="ru-RU" sz="2800" dirty="0" err="1"/>
              <a:t>матриця</a:t>
            </a:r>
            <a:r>
              <a:rPr lang="ru-RU" sz="2800" dirty="0"/>
              <a:t> </a:t>
            </a:r>
            <a:r>
              <a:rPr lang="ru-RU" sz="2800" dirty="0" err="1"/>
              <a:t>побудови</a:t>
            </a:r>
            <a:r>
              <a:rPr lang="ru-RU" sz="2800" dirty="0"/>
              <a:t> бренду. </a:t>
            </a:r>
            <a:r>
              <a:rPr lang="ru-RU" sz="2800" dirty="0" err="1"/>
              <a:t>Раціональні</a:t>
            </a:r>
            <a:r>
              <a:rPr lang="ru-RU" sz="2800" dirty="0"/>
              <a:t>, </a:t>
            </a:r>
            <a:r>
              <a:rPr lang="ru-RU" sz="2800" dirty="0" err="1"/>
              <a:t>асоціативні</a:t>
            </a:r>
            <a:r>
              <a:rPr lang="ru-RU" sz="2800" dirty="0"/>
              <a:t>, </a:t>
            </a:r>
            <a:r>
              <a:rPr lang="ru-RU" sz="2800" dirty="0" err="1"/>
              <a:t>емоційні</a:t>
            </a:r>
            <a:r>
              <a:rPr lang="ru-RU" sz="2800" dirty="0"/>
              <a:t> та </a:t>
            </a:r>
            <a:r>
              <a:rPr lang="ru-RU" sz="2800" dirty="0" err="1"/>
              <a:t>поведінкові</a:t>
            </a:r>
            <a:r>
              <a:rPr lang="ru-RU" sz="2800" dirty="0"/>
              <a:t> </a:t>
            </a:r>
            <a:r>
              <a:rPr lang="ru-RU" sz="2800" dirty="0" err="1"/>
              <a:t>складові</a:t>
            </a:r>
            <a:r>
              <a:rPr lang="ru-RU" sz="2800" dirty="0"/>
              <a:t> в </a:t>
            </a:r>
            <a:r>
              <a:rPr lang="ru-RU" sz="2800" dirty="0" err="1"/>
              <a:t>структурі</a:t>
            </a:r>
            <a:r>
              <a:rPr lang="ru-RU" sz="2800" dirty="0"/>
              <a:t> бренду. 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02019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2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759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13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021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833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376479" cy="69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711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26063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98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-21024"/>
            <a:ext cx="10220453" cy="687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95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-1" y="0"/>
            <a:ext cx="10832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350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24617" y="30413"/>
            <a:ext cx="10652501" cy="698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967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511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709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508485" cy="709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191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009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303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260632" cy="696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5733256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https://rau.ua/dosvid/marketing-uk/10-oshibok-v-brendinge/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14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Бостонської</a:t>
            </a:r>
            <a:r>
              <a:rPr lang="ru-RU" sz="2000" dirty="0"/>
              <a:t> </a:t>
            </a:r>
            <a:r>
              <a:rPr lang="ru-RU" sz="2000" dirty="0" err="1"/>
              <a:t>консультативної</a:t>
            </a:r>
            <a:r>
              <a:rPr lang="ru-RU" sz="2000" dirty="0"/>
              <a:t> </a:t>
            </a:r>
            <a:r>
              <a:rPr lang="ru-RU" sz="2000" dirty="0" err="1"/>
              <a:t>групи</a:t>
            </a:r>
            <a:r>
              <a:rPr lang="ru-RU" sz="2000" dirty="0"/>
              <a:t> є першим методом портфельного </a:t>
            </a:r>
            <a:r>
              <a:rPr lang="ru-RU" sz="2000" dirty="0" err="1"/>
              <a:t>аналізу</a:t>
            </a:r>
            <a:r>
              <a:rPr lang="ru-RU" sz="2000" dirty="0"/>
              <a:t>. Вона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розроблена</a:t>
            </a:r>
            <a:r>
              <a:rPr lang="ru-RU" sz="2000" dirty="0"/>
              <a:t> в 60-і роки </a:t>
            </a:r>
            <a:r>
              <a:rPr lang="ru-RU" sz="2000" dirty="0" err="1"/>
              <a:t>минулого</a:t>
            </a:r>
            <a:r>
              <a:rPr lang="ru-RU" sz="2000" dirty="0"/>
              <a:t> </a:t>
            </a:r>
            <a:r>
              <a:rPr lang="ru-RU" sz="2000" dirty="0" err="1"/>
              <a:t>століття</a:t>
            </a:r>
            <a:r>
              <a:rPr lang="ru-RU" sz="2000" dirty="0"/>
              <a:t>. </a:t>
            </a:r>
            <a:r>
              <a:rPr lang="ru-RU" sz="2000" dirty="0" err="1"/>
              <a:t>Ця</a:t>
            </a:r>
            <a:r>
              <a:rPr lang="ru-RU" sz="2000" dirty="0"/>
              <a:t> </a:t>
            </a:r>
            <a:r>
              <a:rPr lang="ru-RU" sz="2000" dirty="0" err="1"/>
              <a:t>матриця</a:t>
            </a:r>
            <a:r>
              <a:rPr lang="ru-RU" sz="2000" dirty="0"/>
              <a:t> </a:t>
            </a:r>
            <a:r>
              <a:rPr lang="ru-RU" sz="2000" dirty="0" err="1"/>
              <a:t>будується</a:t>
            </a:r>
            <a:r>
              <a:rPr lang="ru-RU" sz="2000" dirty="0"/>
              <a:t> за </a:t>
            </a:r>
            <a:r>
              <a:rPr lang="ru-RU" sz="2000" dirty="0" err="1"/>
              <a:t>двома</a:t>
            </a:r>
            <a:r>
              <a:rPr lang="ru-RU" sz="2000" dirty="0"/>
              <a:t> параметрами: темп приросту ринку та </a:t>
            </a:r>
            <a:r>
              <a:rPr lang="ru-RU" sz="2000" dirty="0" err="1"/>
              <a:t>відносна</a:t>
            </a:r>
            <a:r>
              <a:rPr lang="ru-RU" sz="2000" dirty="0"/>
              <a:t> </a:t>
            </a:r>
            <a:r>
              <a:rPr lang="ru-RU" sz="2000" dirty="0" err="1"/>
              <a:t>частка</a:t>
            </a:r>
            <a:r>
              <a:rPr lang="ru-RU" sz="2000" dirty="0"/>
              <a:t> ринку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6"/>
          <a:stretch/>
        </p:blipFill>
        <p:spPr bwMode="auto">
          <a:xfrm>
            <a:off x="323528" y="476672"/>
            <a:ext cx="8640960" cy="38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107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666936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1. "Знаки </a:t>
            </a:r>
            <a:r>
              <a:rPr lang="ru-RU" dirty="0" err="1"/>
              <a:t>запитання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початковому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підтримки</a:t>
            </a:r>
            <a:r>
              <a:rPr lang="ru-RU" dirty="0"/>
              <a:t>.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показники</a:t>
            </a:r>
            <a:r>
              <a:rPr lang="ru-RU" dirty="0"/>
              <a:t> темпу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відносна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фінансових</a:t>
            </a:r>
            <a:r>
              <a:rPr lang="ru-RU" dirty="0"/>
              <a:t> </a:t>
            </a:r>
            <a:r>
              <a:rPr lang="ru-RU" dirty="0" err="1"/>
              <a:t>витрат</a:t>
            </a:r>
            <a:r>
              <a:rPr lang="ru-RU" dirty="0"/>
              <a:t>, </a:t>
            </a:r>
            <a:r>
              <a:rPr lang="ru-RU" dirty="0" err="1"/>
              <a:t>спрямованих</a:t>
            </a:r>
            <a:r>
              <a:rPr lang="ru-RU" dirty="0"/>
              <a:t> на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ринку. </a:t>
            </a:r>
            <a:r>
              <a:rPr lang="ru-RU" dirty="0" err="1"/>
              <a:t>Можливі</a:t>
            </a:r>
            <a:r>
              <a:rPr lang="ru-RU" dirty="0"/>
              <a:t> </a:t>
            </a:r>
            <a:r>
              <a:rPr lang="ru-RU" dirty="0" err="1"/>
              <a:t>стратегії</a:t>
            </a:r>
            <a:r>
              <a:rPr lang="ru-RU" dirty="0"/>
              <a:t>: </a:t>
            </a:r>
            <a:r>
              <a:rPr lang="ru-RU" dirty="0" err="1"/>
              <a:t>інтенсифікація</a:t>
            </a:r>
            <a:r>
              <a:rPr lang="ru-RU" dirty="0"/>
              <a:t> </a:t>
            </a:r>
            <a:r>
              <a:rPr lang="ru-RU" dirty="0" err="1"/>
              <a:t>зусиль</a:t>
            </a:r>
            <a:r>
              <a:rPr lang="ru-RU" dirty="0"/>
              <a:t> і </a:t>
            </a:r>
            <a:r>
              <a:rPr lang="ru-RU" dirty="0" err="1"/>
              <a:t>вкладання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елімінація</a:t>
            </a:r>
            <a:r>
              <a:rPr lang="ru-RU" dirty="0"/>
              <a:t> (</a:t>
            </a:r>
            <a:r>
              <a:rPr lang="ru-RU" dirty="0" err="1"/>
              <a:t>виключення</a:t>
            </a:r>
            <a:r>
              <a:rPr lang="ru-RU" dirty="0"/>
              <a:t> з портфелю).</a:t>
            </a:r>
          </a:p>
          <a:p>
            <a:endParaRPr lang="ru-RU" dirty="0"/>
          </a:p>
          <a:p>
            <a:r>
              <a:rPr lang="ru-RU" dirty="0"/>
              <a:t>2. "</a:t>
            </a:r>
            <a:r>
              <a:rPr lang="ru-RU" dirty="0" err="1"/>
              <a:t>Зірки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</a:t>
            </a:r>
            <a:r>
              <a:rPr lang="ru-RU" dirty="0" err="1"/>
              <a:t>життєвого</a:t>
            </a:r>
            <a:r>
              <a:rPr lang="ru-RU" dirty="0"/>
              <a:t> циклу, є </a:t>
            </a:r>
            <a:r>
              <a:rPr lang="ru-RU" dirty="0" err="1"/>
              <a:t>лідерами</a:t>
            </a:r>
            <a:r>
              <a:rPr lang="ru-RU" dirty="0"/>
              <a:t> на </a:t>
            </a:r>
            <a:r>
              <a:rPr lang="ru-RU" dirty="0" err="1"/>
              <a:t>даному</a:t>
            </a:r>
            <a:r>
              <a:rPr lang="ru-RU" dirty="0"/>
              <a:t> ринку і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значних</a:t>
            </a:r>
            <a:r>
              <a:rPr lang="ru-RU" dirty="0"/>
              <a:t> </a:t>
            </a:r>
            <a:r>
              <a:rPr lang="ru-RU" dirty="0" err="1"/>
              <a:t>коштів</a:t>
            </a:r>
            <a:r>
              <a:rPr lang="ru-RU" dirty="0"/>
              <a:t> для </a:t>
            </a:r>
            <a:r>
              <a:rPr lang="ru-RU" dirty="0" err="1"/>
              <a:t>підтримання</a:t>
            </a:r>
            <a:r>
              <a:rPr lang="ru-RU" dirty="0"/>
              <a:t>.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 З часом "</a:t>
            </a:r>
            <a:r>
              <a:rPr lang="ru-RU" dirty="0" err="1"/>
              <a:t>зірки</a:t>
            </a:r>
            <a:r>
              <a:rPr lang="ru-RU" dirty="0"/>
              <a:t>" </a:t>
            </a:r>
            <a:r>
              <a:rPr lang="ru-RU" dirty="0" err="1"/>
              <a:t>перетворюються</a:t>
            </a:r>
            <a:r>
              <a:rPr lang="ru-RU" dirty="0"/>
              <a:t> на "</a:t>
            </a:r>
            <a:r>
              <a:rPr lang="ru-RU" dirty="0" err="1"/>
              <a:t>дійних</a:t>
            </a:r>
            <a:r>
              <a:rPr lang="ru-RU" dirty="0"/>
              <a:t> </a:t>
            </a:r>
            <a:r>
              <a:rPr lang="ru-RU" dirty="0" err="1"/>
              <a:t>корів</a:t>
            </a:r>
            <a:r>
              <a:rPr lang="ru-RU" dirty="0"/>
              <a:t>".</a:t>
            </a:r>
          </a:p>
          <a:p>
            <a:endParaRPr lang="ru-RU" dirty="0"/>
          </a:p>
          <a:p>
            <a:r>
              <a:rPr lang="ru-RU" dirty="0"/>
              <a:t>3. "</a:t>
            </a:r>
            <a:r>
              <a:rPr lang="ru-RU" dirty="0" err="1"/>
              <a:t>Дійні</a:t>
            </a:r>
            <a:r>
              <a:rPr lang="ru-RU" dirty="0"/>
              <a:t> </a:t>
            </a:r>
            <a:r>
              <a:rPr lang="ru-RU" dirty="0" err="1"/>
              <a:t>корови</a:t>
            </a:r>
            <a:r>
              <a:rPr lang="ru-RU" dirty="0"/>
              <a:t>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зрілості</a:t>
            </a:r>
            <a:r>
              <a:rPr lang="ru-RU" dirty="0"/>
              <a:t>,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прибутки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фінансування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(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 і 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). </a:t>
            </a:r>
            <a:r>
              <a:rPr lang="ru-RU" dirty="0" err="1"/>
              <a:t>Маркетингова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для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- </a:t>
            </a:r>
            <a:r>
              <a:rPr lang="ru-RU" dirty="0" err="1"/>
              <a:t>стратегія</a:t>
            </a:r>
            <a:r>
              <a:rPr lang="ru-RU" dirty="0"/>
              <a:t> "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врожаю</a:t>
            </a:r>
            <a:r>
              <a:rPr lang="ru-RU" dirty="0"/>
              <a:t>" і </a:t>
            </a:r>
            <a:r>
              <a:rPr lang="ru-RU" dirty="0" err="1"/>
              <a:t>підтримання</a:t>
            </a:r>
            <a:r>
              <a:rPr lang="ru-RU" dirty="0"/>
              <a:t> </a:t>
            </a:r>
            <a:r>
              <a:rPr lang="ru-RU" dirty="0" err="1"/>
              <a:t>конкурентних</a:t>
            </a:r>
            <a:r>
              <a:rPr lang="ru-RU" dirty="0"/>
              <a:t> </a:t>
            </a:r>
            <a:r>
              <a:rPr lang="ru-RU" dirty="0" err="1"/>
              <a:t>переваг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4. "Собаки"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перебувають</a:t>
            </a:r>
            <a:r>
              <a:rPr lang="ru-RU" dirty="0"/>
              <a:t> на </a:t>
            </a:r>
            <a:r>
              <a:rPr lang="ru-RU" dirty="0" err="1"/>
              <a:t>етапі</a:t>
            </a:r>
            <a:r>
              <a:rPr lang="ru-RU" dirty="0"/>
              <a:t> спаду </a:t>
            </a:r>
            <a:r>
              <a:rPr lang="ru-RU" dirty="0" err="1"/>
              <a:t>життєвого</a:t>
            </a:r>
            <a:r>
              <a:rPr lang="ru-RU" dirty="0"/>
              <a:t> циклу і </a:t>
            </a:r>
            <a:r>
              <a:rPr lang="ru-RU" dirty="0" err="1"/>
              <a:t>позиція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є </a:t>
            </a:r>
            <a:r>
              <a:rPr lang="ru-RU" dirty="0" err="1"/>
              <a:t>найменш</a:t>
            </a:r>
            <a:r>
              <a:rPr lang="ru-RU" dirty="0"/>
              <a:t> </a:t>
            </a:r>
            <a:r>
              <a:rPr lang="ru-RU" dirty="0" err="1"/>
              <a:t>привабливою</a:t>
            </a:r>
            <a:r>
              <a:rPr lang="ru-RU" dirty="0"/>
              <a:t> (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темпи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 ринку і </a:t>
            </a:r>
            <a:r>
              <a:rPr lang="ru-RU" dirty="0" err="1"/>
              <a:t>низька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ринку). </a:t>
            </a:r>
            <a:r>
              <a:rPr lang="ru-RU" dirty="0" err="1"/>
              <a:t>Пріоритетною</a:t>
            </a:r>
            <a:r>
              <a:rPr lang="ru-RU" dirty="0"/>
              <a:t> для таких </a:t>
            </a:r>
            <a:r>
              <a:rPr lang="ru-RU" dirty="0" err="1"/>
              <a:t>товарів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стратегія</a:t>
            </a:r>
            <a:r>
              <a:rPr lang="ru-RU" dirty="0"/>
              <a:t> елімінації.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85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5157192"/>
            <a:ext cx="6512511" cy="1143000"/>
          </a:xfrm>
        </p:spPr>
        <p:txBody>
          <a:bodyPr>
            <a:noAutofit/>
          </a:bodyPr>
          <a:lstStyle/>
          <a:p>
            <a:r>
              <a:rPr lang="ru-RU" sz="2400" dirty="0" err="1"/>
              <a:t>Відповідно</a:t>
            </a:r>
            <a:r>
              <a:rPr lang="ru-RU" sz="2400" dirty="0"/>
              <a:t> до </a:t>
            </a:r>
            <a:r>
              <a:rPr lang="ru-RU" sz="2400" dirty="0" err="1"/>
              <a:t>позицій</a:t>
            </a:r>
            <a:r>
              <a:rPr lang="ru-RU" sz="2400" dirty="0"/>
              <a:t> у </a:t>
            </a:r>
            <a:r>
              <a:rPr lang="ru-RU" sz="2400" dirty="0" err="1"/>
              <a:t>матриці</a:t>
            </a:r>
            <a:r>
              <a:rPr lang="ru-RU" sz="2400" dirty="0"/>
              <a:t> </a:t>
            </a:r>
            <a:r>
              <a:rPr lang="ru-RU" sz="2400" dirty="0" err="1"/>
              <a:t>визначають</a:t>
            </a:r>
            <a:r>
              <a:rPr lang="ru-RU" sz="2400" dirty="0"/>
              <a:t> </a:t>
            </a:r>
            <a:r>
              <a:rPr lang="ru-RU" sz="2400" dirty="0" err="1"/>
              <a:t>чотири</a:t>
            </a:r>
            <a:r>
              <a:rPr lang="ru-RU" sz="2400" dirty="0"/>
              <a:t>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/>
              <a:t>товарів</a:t>
            </a:r>
            <a:r>
              <a:rPr lang="ru-RU" sz="2400" dirty="0"/>
              <a:t>, за </a:t>
            </a:r>
            <a:r>
              <a:rPr lang="ru-RU" sz="2400" dirty="0" err="1"/>
              <a:t>кожним</a:t>
            </a:r>
            <a:r>
              <a:rPr lang="ru-RU" sz="2400" dirty="0"/>
              <a:t> з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визначені</a:t>
            </a:r>
            <a:r>
              <a:rPr lang="ru-RU" sz="2400" dirty="0"/>
              <a:t> </a:t>
            </a:r>
            <a:r>
              <a:rPr lang="ru-RU" sz="2400" dirty="0" err="1"/>
              <a:t>маркетингові</a:t>
            </a:r>
            <a:r>
              <a:rPr lang="ru-RU" sz="2400" dirty="0"/>
              <a:t> </a:t>
            </a:r>
            <a:r>
              <a:rPr lang="ru-RU" sz="2400" dirty="0" err="1"/>
              <a:t>стратегії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496944" cy="4608512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 err="1"/>
              <a:t>Аналіз</a:t>
            </a:r>
            <a:r>
              <a:rPr lang="ru-RU" dirty="0"/>
              <a:t> за матрицею БКГ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висновки</a:t>
            </a:r>
            <a:r>
              <a:rPr lang="ru-RU" dirty="0"/>
              <a:t>: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визначити</a:t>
            </a:r>
            <a:r>
              <a:rPr lang="ru-RU" dirty="0"/>
              <a:t> </a:t>
            </a:r>
            <a:r>
              <a:rPr lang="ru-RU" dirty="0" err="1"/>
              <a:t>можливу</a:t>
            </a:r>
            <a:r>
              <a:rPr lang="ru-RU" dirty="0"/>
              <a:t> </a:t>
            </a:r>
            <a:r>
              <a:rPr lang="ru-RU" dirty="0" err="1"/>
              <a:t>стратегію</a:t>
            </a:r>
            <a:r>
              <a:rPr lang="ru-RU" dirty="0"/>
              <a:t> для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</a:t>
            </a:r>
            <a:r>
              <a:rPr lang="ru-RU" dirty="0" err="1"/>
              <a:t>одиниць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потреби у </a:t>
            </a:r>
            <a:r>
              <a:rPr lang="ru-RU" dirty="0" err="1"/>
              <a:t>фінансуванні</a:t>
            </a:r>
            <a:r>
              <a:rPr lang="ru-RU" dirty="0"/>
              <a:t> та </a:t>
            </a:r>
            <a:r>
              <a:rPr lang="ru-RU" dirty="0" err="1"/>
              <a:t>потенціал</a:t>
            </a:r>
            <a:r>
              <a:rPr lang="ru-RU" dirty="0"/>
              <a:t> </a:t>
            </a:r>
            <a:r>
              <a:rPr lang="ru-RU" dirty="0" err="1"/>
              <a:t>рентабельності</a:t>
            </a:r>
            <a:r>
              <a:rPr lang="ru-RU" dirty="0"/>
              <a:t>;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dirty="0" err="1"/>
              <a:t>оцінити</a:t>
            </a:r>
            <a:r>
              <a:rPr lang="ru-RU" dirty="0"/>
              <a:t> </a:t>
            </a:r>
            <a:r>
              <a:rPr lang="ru-RU" dirty="0" err="1"/>
              <a:t>рівновагу</a:t>
            </a:r>
            <a:r>
              <a:rPr lang="ru-RU" dirty="0"/>
              <a:t> корпоративного портфелю.</a:t>
            </a:r>
          </a:p>
          <a:p>
            <a:endParaRPr lang="ru-RU" dirty="0"/>
          </a:p>
          <a:p>
            <a:r>
              <a:rPr lang="ru-RU" dirty="0" err="1"/>
              <a:t>Переваги</a:t>
            </a:r>
            <a:r>
              <a:rPr lang="ru-RU" dirty="0"/>
              <a:t> </a:t>
            </a:r>
            <a:r>
              <a:rPr lang="ru-RU" dirty="0" err="1"/>
              <a:t>моделі</a:t>
            </a:r>
            <a:r>
              <a:rPr lang="ru-RU" dirty="0"/>
              <a:t> БКГ - простота </a:t>
            </a:r>
            <a:r>
              <a:rPr lang="ru-RU" dirty="0" err="1"/>
              <a:t>використання</a:t>
            </a:r>
            <a:r>
              <a:rPr lang="ru-RU" dirty="0"/>
              <a:t>, </a:t>
            </a:r>
            <a:r>
              <a:rPr lang="ru-RU" dirty="0" err="1"/>
              <a:t>незначні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 для </a:t>
            </a:r>
            <a:r>
              <a:rPr lang="ru-RU" dirty="0" err="1"/>
              <a:t>збирання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недоліками</a:t>
            </a:r>
            <a:r>
              <a:rPr lang="ru-RU" dirty="0"/>
              <a:t> </a:t>
            </a:r>
            <a:r>
              <a:rPr lang="ru-RU" dirty="0" err="1"/>
              <a:t>матриці</a:t>
            </a:r>
            <a:r>
              <a:rPr lang="ru-RU" dirty="0"/>
              <a:t> є те,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передбачається</a:t>
            </a:r>
            <a:r>
              <a:rPr lang="ru-RU" dirty="0"/>
              <a:t> </a:t>
            </a:r>
            <a:r>
              <a:rPr lang="ru-RU" dirty="0" err="1"/>
              <a:t>урахування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вимірів</a:t>
            </a:r>
            <a:r>
              <a:rPr lang="ru-RU" dirty="0"/>
              <a:t> - </a:t>
            </a:r>
            <a:r>
              <a:rPr lang="ru-RU" dirty="0" err="1"/>
              <a:t>зростання</a:t>
            </a:r>
            <a:r>
              <a:rPr lang="ru-RU" dirty="0"/>
              <a:t> ринку та </a:t>
            </a:r>
            <a:r>
              <a:rPr lang="ru-RU" dirty="0" err="1"/>
              <a:t>частки</a:t>
            </a:r>
            <a:r>
              <a:rPr lang="ru-RU" dirty="0"/>
              <a:t> ринку і не </a:t>
            </a:r>
            <a:r>
              <a:rPr lang="ru-RU" dirty="0" err="1"/>
              <a:t>розглядається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є </a:t>
            </a:r>
            <a:r>
              <a:rPr lang="ru-RU" dirty="0" err="1"/>
              <a:t>доцільним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в </a:t>
            </a:r>
            <a:r>
              <a:rPr lang="ru-RU" dirty="0" err="1"/>
              <a:t>галузях</a:t>
            </a:r>
            <a:r>
              <a:rPr lang="ru-RU" dirty="0"/>
              <a:t> з </a:t>
            </a:r>
            <a:r>
              <a:rPr lang="ru-RU" dirty="0" err="1"/>
              <a:t>масовим</a:t>
            </a:r>
            <a:r>
              <a:rPr lang="ru-RU" dirty="0"/>
              <a:t> </a:t>
            </a:r>
            <a:r>
              <a:rPr lang="ru-RU" dirty="0" err="1"/>
              <a:t>виробництвом</a:t>
            </a:r>
            <a:r>
              <a:rPr lang="ru-RU" dirty="0"/>
              <a:t>, де </a:t>
            </a:r>
            <a:r>
              <a:rPr lang="ru-RU" dirty="0" err="1"/>
              <a:t>проявляється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</a:t>
            </a:r>
            <a:r>
              <a:rPr lang="ru-RU" dirty="0" err="1"/>
              <a:t>досвіду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7249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364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4407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286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589240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https://www.youtube.com/watch?v=5CMes6a1UTk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9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r="-11070"/>
          <a:stretch/>
        </p:blipFill>
        <p:spPr bwMode="auto">
          <a:xfrm>
            <a:off x="0" y="0"/>
            <a:ext cx="10260632" cy="680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29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1"/>
            <a:ext cx="1083201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964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4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r="-11075"/>
          <a:stretch/>
        </p:blipFill>
        <p:spPr bwMode="auto">
          <a:xfrm>
            <a:off x="0" y="0"/>
            <a:ext cx="10832013" cy="731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62991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130</TotalTime>
  <Words>393</Words>
  <Application>Microsoft Office PowerPoint</Application>
  <PresentationFormat>Экран (4:3)</PresentationFormat>
  <Paragraphs>29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Воздушный поток</vt:lpstr>
      <vt:lpstr>Презентация PowerPoint</vt:lpstr>
      <vt:lpstr>Лекція 1. Визначення бренду. Структура та різновиди бренду. </vt:lpstr>
      <vt:lpstr>План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Матриця Бостонської консультативної групи є першим методом портфельного аналізу. Вона була розроблена в 60-і роки минулого століття. Ця матриця будується за двома параметрами: темп приросту ринку та відносна частка ринку</vt:lpstr>
      <vt:lpstr>Презентация PowerPoint</vt:lpstr>
      <vt:lpstr>Відповідно до позицій у матриці визначають чотири типи товарів, за кожним з яких можуть бути визначені маркетингові стратегії.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26</cp:revision>
  <dcterms:created xsi:type="dcterms:W3CDTF">2020-01-27T01:33:08Z</dcterms:created>
  <dcterms:modified xsi:type="dcterms:W3CDTF">2020-01-27T04:57:11Z</dcterms:modified>
</cp:coreProperties>
</file>