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7" r:id="rId6"/>
    <p:sldId id="269" r:id="rId7"/>
    <p:sldId id="270" r:id="rId8"/>
    <p:sldId id="271" r:id="rId9"/>
    <p:sldId id="272" r:id="rId10"/>
    <p:sldId id="273" r:id="rId11"/>
    <p:sldId id="27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14.10.2022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14.10.2022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14.10.2022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14.10.2022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14.10.2022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14.10.2022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14.10.2022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14.10.2022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a:t>Стратегії конкурентної поведінки фірм.</a:t>
            </a:r>
            <a:br>
              <a:rPr lang="uk-UA" sz="3200" dirty="0"/>
            </a:br>
            <a:r>
              <a:rPr lang="uk-UA" sz="3200" dirty="0"/>
              <a:t>2. Цінові стратегії протидії входженню.</a:t>
            </a:r>
            <a:br>
              <a:rPr lang="uk-UA" sz="3200" dirty="0"/>
            </a:br>
            <a:r>
              <a:rPr lang="uk-UA" sz="3200" dirty="0"/>
              <a:t>3. Нецінові стратегії протидії входженню.</a:t>
            </a:r>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8</a:t>
            </a:r>
            <a:r>
              <a:rPr lang="uk-UA" b="1" dirty="0"/>
              <a:t>. Стратегічна конкуренція фірм</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just">
              <a:spcAft>
                <a:spcPts val="0"/>
              </a:spcAft>
              <a:buNone/>
            </a:pPr>
            <a:r>
              <a:rPr lang="uk-UA" sz="2400" b="1" dirty="0" smtClean="0">
                <a:latin typeface="Times New Roman"/>
                <a:ea typeface="Times New Roman"/>
              </a:rPr>
              <a:t>Залежно </a:t>
            </a:r>
            <a:r>
              <a:rPr lang="uk-UA" sz="2400" b="1" dirty="0">
                <a:latin typeface="Times New Roman"/>
                <a:ea typeface="Times New Roman"/>
              </a:rPr>
              <a:t>від типів ринків, їх сегментів і споживачів розрізняють стратегію диференційованих, пільгових і дискримінаційних цін.</a:t>
            </a:r>
          </a:p>
          <a:p>
            <a:pPr indent="450215" algn="just">
              <a:spcAft>
                <a:spcPts val="0"/>
              </a:spcAft>
            </a:pPr>
            <a:r>
              <a:rPr lang="uk-UA" sz="2400" b="1" dirty="0">
                <a:latin typeface="Times New Roman"/>
                <a:ea typeface="Times New Roman"/>
              </a:rPr>
              <a:t>В основі стратегії диференційованих цін </a:t>
            </a:r>
            <a:r>
              <a:rPr lang="uk-UA" sz="2400" dirty="0">
                <a:latin typeface="Times New Roman"/>
                <a:ea typeface="Times New Roman"/>
              </a:rPr>
              <a:t>– цінова дискримінація. Цю стратегію використовують фірми, що визначають певну шкалу можливих знижок і надбавок до середнього рівня цін для різних ринків, сегментів споживачів, місця розташування ринку, модифікацій товару.</a:t>
            </a:r>
          </a:p>
          <a:p>
            <a:pPr indent="450215" algn="just">
              <a:spcAft>
                <a:spcPts val="0"/>
              </a:spcAft>
            </a:pPr>
            <a:r>
              <a:rPr lang="uk-UA" sz="2400" b="1" dirty="0">
                <a:latin typeface="Times New Roman"/>
                <a:ea typeface="Times New Roman"/>
              </a:rPr>
              <a:t>Стратегія пільгових цін </a:t>
            </a:r>
            <a:r>
              <a:rPr lang="uk-UA" sz="2400" dirty="0">
                <a:latin typeface="Times New Roman"/>
                <a:ea typeface="Times New Roman"/>
              </a:rPr>
              <a:t>застосовується з метою формування цін на товари для споживачів, у яких фірма зацікавлена. Проводиться для тимчасового стимулювання збуту шляхом збільшення обсягів продажу, як засіб у конкурентній боротьбі, ліквідації надлишків продукції.</a:t>
            </a:r>
          </a:p>
          <a:p>
            <a:pPr indent="450215" algn="just">
              <a:spcAft>
                <a:spcPts val="0"/>
              </a:spcAft>
            </a:pPr>
            <a:r>
              <a:rPr lang="uk-UA" sz="2400" b="1" dirty="0">
                <a:latin typeface="Times New Roman"/>
                <a:ea typeface="Times New Roman"/>
              </a:rPr>
              <a:t>Стратегія дискримінаційних цін </a:t>
            </a:r>
            <a:r>
              <a:rPr lang="uk-UA" sz="2400" dirty="0">
                <a:latin typeface="Times New Roman"/>
                <a:ea typeface="Times New Roman"/>
              </a:rPr>
              <a:t>передбачає встановлення максимальної ціни на певному сегменті ринку і використовується щодо некомпетентних споживачів, при укладанні між фірмами угод щодо цін, при встановленні імпортних або експортних цін з боку держави.</a:t>
            </a:r>
          </a:p>
          <a:p>
            <a:pPr indent="450215" algn="just">
              <a:spcAft>
                <a:spcPts val="0"/>
              </a:spcAft>
            </a:pPr>
            <a:r>
              <a:rPr lang="uk-UA" sz="2400" b="1" dirty="0">
                <a:latin typeface="Times New Roman"/>
                <a:ea typeface="Times New Roman"/>
              </a:rPr>
              <a:t>Залежно від ступеня гнучкості цін розрізняють стратегію єдиних цін</a:t>
            </a:r>
            <a:r>
              <a:rPr lang="uk-UA" sz="2400" dirty="0">
                <a:latin typeface="Times New Roman"/>
                <a:ea typeface="Times New Roman"/>
              </a:rPr>
              <a:t>, коли призначається єдина для всіх споживачів даного підприємства ціна, і </a:t>
            </a:r>
            <a:r>
              <a:rPr lang="uk-UA" sz="2400" b="1" dirty="0">
                <a:latin typeface="Times New Roman"/>
                <a:ea typeface="Times New Roman"/>
              </a:rPr>
              <a:t>стратегія гнучких, еластичних цін</a:t>
            </a:r>
            <a:r>
              <a:rPr lang="uk-UA" sz="2400" dirty="0">
                <a:latin typeface="Times New Roman"/>
                <a:ea typeface="Times New Roman"/>
              </a:rPr>
              <a:t>, які змінюються залежно від можливості покупців торгуватися.</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75910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just">
              <a:spcAft>
                <a:spcPts val="0"/>
              </a:spcAft>
              <a:buNone/>
            </a:pPr>
            <a:r>
              <a:rPr lang="uk-UA" sz="2400" b="1" dirty="0">
                <a:latin typeface="Times New Roman"/>
                <a:ea typeface="Times New Roman"/>
              </a:rPr>
              <a:t>Нецінові стратегії конкуренції засновані на:</a:t>
            </a:r>
          </a:p>
          <a:p>
            <a:pPr indent="0" algn="just">
              <a:spcAft>
                <a:spcPts val="0"/>
              </a:spcAft>
              <a:buNone/>
            </a:pPr>
            <a:r>
              <a:rPr lang="uk-UA" sz="2400" dirty="0">
                <a:latin typeface="Times New Roman"/>
                <a:ea typeface="Times New Roman"/>
              </a:rPr>
              <a:t>- продажу товарів вищої якості та надійності, що досягається завдяки технологічним перевагам;</a:t>
            </a:r>
          </a:p>
          <a:p>
            <a:pPr indent="0" algn="just">
              <a:spcAft>
                <a:spcPts val="0"/>
              </a:spcAft>
              <a:buNone/>
            </a:pPr>
            <a:r>
              <a:rPr lang="uk-UA" sz="2400" dirty="0">
                <a:latin typeface="Times New Roman"/>
                <a:ea typeface="Times New Roman"/>
              </a:rPr>
              <a:t>- поліпшенні якості товару без зміни його ціни;</a:t>
            </a:r>
          </a:p>
          <a:p>
            <a:pPr indent="0" algn="just">
              <a:spcAft>
                <a:spcPts val="0"/>
              </a:spcAft>
              <a:buNone/>
            </a:pPr>
            <a:r>
              <a:rPr lang="uk-UA" sz="2400" dirty="0">
                <a:latin typeface="Times New Roman"/>
                <a:ea typeface="Times New Roman"/>
              </a:rPr>
              <a:t>- вдосконаленні умов продажу товарів;</a:t>
            </a:r>
          </a:p>
          <a:p>
            <a:pPr indent="0" algn="just">
              <a:spcAft>
                <a:spcPts val="0"/>
              </a:spcAft>
              <a:buNone/>
            </a:pPr>
            <a:r>
              <a:rPr lang="uk-UA" sz="2400" dirty="0">
                <a:latin typeface="Times New Roman"/>
                <a:ea typeface="Times New Roman"/>
              </a:rPr>
              <a:t>- використанні будь-яких, окрім цінових, заходів щодо залучення більшої кількості споживачів, зокрема реклами та маркетингу.</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96024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smtClean="0"/>
              <a:t>Розрізняють корпоративну стратегію і конкурентну.</a:t>
            </a:r>
          </a:p>
          <a:p>
            <a:pPr marL="0" indent="0" algn="ctr">
              <a:buNone/>
            </a:pPr>
            <a:endParaRPr lang="uk-UA" sz="2100" b="1" dirty="0" smtClean="0"/>
          </a:p>
          <a:p>
            <a:pPr marL="0" indent="0" algn="ctr">
              <a:buNone/>
            </a:pPr>
            <a:r>
              <a:rPr lang="uk-UA" sz="2100" b="1" dirty="0" smtClean="0"/>
              <a:t>До корпоративної стратегії відносять такі напрями діяльності фірми:</a:t>
            </a:r>
          </a:p>
          <a:p>
            <a:pPr marL="0" indent="0" algn="just">
              <a:buNone/>
            </a:pPr>
            <a:r>
              <a:rPr lang="uk-UA" sz="2100" dirty="0" smtClean="0"/>
              <a:t>- стратегія зростання (розвитку);</a:t>
            </a:r>
          </a:p>
          <a:p>
            <a:pPr marL="0" indent="0" algn="just">
              <a:buNone/>
            </a:pPr>
            <a:r>
              <a:rPr lang="uk-UA" sz="2100" dirty="0" smtClean="0"/>
              <a:t>- стратегія стабілізації (обмеженого зростання);</a:t>
            </a:r>
          </a:p>
          <a:p>
            <a:pPr marL="0" indent="0" algn="just">
              <a:buNone/>
            </a:pPr>
            <a:r>
              <a:rPr lang="uk-UA" sz="2100" dirty="0" smtClean="0"/>
              <a:t>- стратегія виживання (скорочення);</a:t>
            </a:r>
          </a:p>
          <a:p>
            <a:pPr marL="0" indent="0" algn="just">
              <a:buNone/>
            </a:pPr>
            <a:r>
              <a:rPr lang="uk-UA" sz="2100" dirty="0" smtClean="0"/>
              <a:t>- стратегія, побудована на комбінаціях перелічених стратегій</a:t>
            </a:r>
            <a:r>
              <a:rPr lang="ru-RU" sz="2100" dirty="0" smtClean="0"/>
              <a:t>.</a:t>
            </a:r>
            <a:endParaRPr lang="ru-RU" sz="2100"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lnSpcReduction="10000"/>
          </a:bodyPr>
          <a:lstStyle/>
          <a:p>
            <a:pPr marL="0" indent="0" algn="ctr">
              <a:buNone/>
            </a:pPr>
            <a:r>
              <a:rPr lang="uk-UA" sz="1600" b="1" dirty="0"/>
              <a:t>Способи здійснення стратегії зростання:</a:t>
            </a:r>
          </a:p>
          <a:p>
            <a:pPr marL="0" indent="0" algn="just">
              <a:buNone/>
            </a:pPr>
            <a:r>
              <a:rPr lang="uk-UA" sz="1600" dirty="0"/>
              <a:t>- поглинання конкуруючих (і не тільки) фірм через придбання контрольного пакету акцій;</a:t>
            </a:r>
          </a:p>
          <a:p>
            <a:pPr marL="0" indent="0" algn="just">
              <a:buNone/>
            </a:pPr>
            <a:r>
              <a:rPr lang="uk-UA" sz="1600" dirty="0"/>
              <a:t>- злиття – об'єднання на приблизно рівних засадах в одне підприємство;</a:t>
            </a:r>
          </a:p>
          <a:p>
            <a:pPr marL="0" indent="0" algn="just">
              <a:buNone/>
            </a:pPr>
            <a:r>
              <a:rPr lang="uk-UA" sz="1600" dirty="0"/>
              <a:t>- створення спільного підприємства;</a:t>
            </a:r>
          </a:p>
          <a:p>
            <a:pPr marL="0" indent="0" algn="just">
              <a:buNone/>
            </a:pPr>
            <a:r>
              <a:rPr lang="uk-UA" sz="1600" dirty="0"/>
              <a:t>- об'єднання частини капіталів підприємств з метою реалізації спільного взаємовигідного проекту.</a:t>
            </a:r>
          </a:p>
          <a:p>
            <a:pPr marL="0" indent="0" algn="ctr">
              <a:buNone/>
            </a:pPr>
            <a:endParaRPr lang="uk-UA" sz="1600" b="1" dirty="0" smtClean="0"/>
          </a:p>
          <a:p>
            <a:pPr marL="0" indent="0" algn="ctr">
              <a:buNone/>
            </a:pPr>
            <a:r>
              <a:rPr lang="uk-UA" sz="1600" b="1" dirty="0" smtClean="0"/>
              <a:t>Стратегію </a:t>
            </a:r>
            <a:r>
              <a:rPr lang="uk-UA" sz="1600" b="1" dirty="0"/>
              <a:t>стабілізації </a:t>
            </a:r>
            <a:r>
              <a:rPr lang="uk-UA" sz="1600" dirty="0"/>
              <a:t>застосовують підприємства галузей зі стабільною технологією, які випускають товари і перебувають на стадії зрілості життєвого циклу товару, а власники та менеджери в цілому задоволені станом свого підприємства.</a:t>
            </a:r>
          </a:p>
          <a:p>
            <a:pPr marL="0" indent="0" algn="ctr">
              <a:buNone/>
            </a:pPr>
            <a:endParaRPr lang="uk-UA" sz="1600" b="1" dirty="0" smtClean="0"/>
          </a:p>
          <a:p>
            <a:pPr marL="0" indent="0" algn="ctr">
              <a:buNone/>
            </a:pPr>
            <a:r>
              <a:rPr lang="uk-UA" sz="1600" b="1" dirty="0" smtClean="0"/>
              <a:t>Стратегія </a:t>
            </a:r>
            <a:r>
              <a:rPr lang="uk-UA" sz="1600" b="1" dirty="0"/>
              <a:t>виживання (скорочення) </a:t>
            </a:r>
            <a:r>
              <a:rPr lang="uk-UA" sz="1600" dirty="0"/>
              <a:t>використовується в умовах економічної кризи, нестабільності, високої інфляції, або коли товари перебувають на стадії насичення і спаду життєвого циклу товару і полягає в спробах пристосуватися до важких ринкових умов господарювання та існуючої ситуації. </a:t>
            </a:r>
            <a:r>
              <a:rPr lang="uk-UA" sz="1600" b="1" dirty="0"/>
              <a:t>Способами реалізації стратегії виживання (скорочення) є застосування стратегій нижчого порядку:</a:t>
            </a:r>
          </a:p>
          <a:p>
            <a:pPr marL="0" indent="0" algn="just">
              <a:buNone/>
            </a:pPr>
            <a:r>
              <a:rPr lang="uk-UA" sz="1600" b="1" dirty="0"/>
              <a:t>- стратегії розвороту </a:t>
            </a:r>
            <a:r>
              <a:rPr lang="uk-UA" sz="1600" dirty="0"/>
              <a:t>– коли підприємство працює неефективно, але ще не досягло критичної точки; передбачає відмову від виробництва нерентабельних товарів, скорочення надлишкової робочої сили, відмови від неефективних каналів розподілу ресурсів (інвестицій) тощо;</a:t>
            </a:r>
          </a:p>
          <a:p>
            <a:pPr marL="0" indent="0" algn="just">
              <a:buNone/>
            </a:pPr>
            <a:r>
              <a:rPr lang="uk-UA" sz="1600" b="1" dirty="0"/>
              <a:t>- стратегія відокремлення </a:t>
            </a:r>
            <a:r>
              <a:rPr lang="uk-UA" sz="1600" dirty="0"/>
              <a:t>– коли від найменш ефективної частини бізнесу відмовляються, то його продають;</a:t>
            </a:r>
          </a:p>
          <a:p>
            <a:pPr marL="0" indent="0" algn="just">
              <a:buNone/>
            </a:pPr>
            <a:r>
              <a:rPr lang="uk-UA" sz="1600" b="1" dirty="0"/>
              <a:t>- стратегія ліквідації </a:t>
            </a:r>
            <a:r>
              <a:rPr lang="uk-UA" sz="1600" dirty="0"/>
              <a:t>– коли підприємства досягли критичної точки – банкрутства, вони ліквідуються, а активи продаються.</a:t>
            </a:r>
          </a:p>
          <a:p>
            <a:pPr marL="0" indent="0" algn="just">
              <a:buNone/>
            </a:pPr>
            <a:endParaRPr lang="uk-UA" sz="16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2963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7500" lnSpcReduction="20000"/>
          </a:bodyPr>
          <a:lstStyle/>
          <a:p>
            <a:pPr marL="0" indent="0" algn="ctr">
              <a:buNone/>
            </a:pPr>
            <a:r>
              <a:rPr lang="uk-UA" sz="3000" b="1" dirty="0" smtClean="0"/>
              <a:t>Альтернативні стратегії щодо зростання</a:t>
            </a:r>
            <a:r>
              <a:rPr lang="ru-RU" sz="3000" b="1" dirty="0" smtClean="0"/>
              <a:t>:</a:t>
            </a:r>
            <a:endParaRPr lang="uk-UA" sz="3000" b="1" dirty="0" smtClean="0"/>
          </a:p>
          <a:p>
            <a:pPr marL="0" indent="0" algn="just">
              <a:buNone/>
            </a:pPr>
            <a:r>
              <a:rPr lang="uk-UA" sz="3000" dirty="0" smtClean="0"/>
              <a:t>- </a:t>
            </a:r>
            <a:r>
              <a:rPr lang="uk-UA" sz="3000" dirty="0"/>
              <a:t>стратегічну альтернативу "інтенсифікація</a:t>
            </a:r>
            <a:r>
              <a:rPr lang="uk-UA" sz="3000" dirty="0" smtClean="0"/>
              <a:t>";</a:t>
            </a:r>
            <a:endParaRPr lang="uk-UA" sz="3000" dirty="0"/>
          </a:p>
          <a:p>
            <a:pPr marL="0" indent="0" algn="just">
              <a:buNone/>
            </a:pPr>
            <a:r>
              <a:rPr lang="uk-UA" sz="3000" dirty="0"/>
              <a:t>- </a:t>
            </a:r>
            <a:r>
              <a:rPr lang="uk-UA" sz="3000" dirty="0" smtClean="0"/>
              <a:t>диверсифікацію;</a:t>
            </a:r>
            <a:endParaRPr lang="uk-UA" sz="3000" dirty="0"/>
          </a:p>
          <a:p>
            <a:pPr marL="0" indent="0" algn="just">
              <a:buNone/>
            </a:pPr>
            <a:r>
              <a:rPr lang="uk-UA" sz="3000" dirty="0"/>
              <a:t>- стратегічну альтернативу "інтеграція</a:t>
            </a:r>
            <a:r>
              <a:rPr lang="uk-UA" sz="3000" dirty="0" smtClean="0"/>
              <a:t>";</a:t>
            </a:r>
            <a:endParaRPr lang="uk-UA" sz="3000" dirty="0"/>
          </a:p>
          <a:p>
            <a:pPr marL="0" indent="0" algn="just">
              <a:buNone/>
            </a:pPr>
            <a:r>
              <a:rPr lang="uk-UA" sz="3000" dirty="0" err="1" smtClean="0"/>
              <a:t>-стратегічну</a:t>
            </a:r>
            <a:r>
              <a:rPr lang="uk-UA" sz="3000" dirty="0" smtClean="0"/>
              <a:t> </a:t>
            </a:r>
            <a:r>
              <a:rPr lang="uk-UA" sz="3000" dirty="0"/>
              <a:t>альтернативу "техніко-технологічний розвиток</a:t>
            </a:r>
            <a:r>
              <a:rPr lang="uk-UA" sz="3000" dirty="0" smtClean="0"/>
              <a:t>".</a:t>
            </a:r>
          </a:p>
          <a:p>
            <a:pPr marL="0" indent="0" algn="ctr">
              <a:buNone/>
            </a:pPr>
            <a:endParaRPr lang="uk-UA" sz="3000" b="1" dirty="0" smtClean="0"/>
          </a:p>
          <a:p>
            <a:pPr marL="0" indent="0" algn="ctr">
              <a:buNone/>
            </a:pPr>
            <a:r>
              <a:rPr lang="uk-UA" sz="3000" b="1" dirty="0" smtClean="0"/>
              <a:t>Альтернативи </a:t>
            </a:r>
            <a:r>
              <a:rPr lang="uk-UA" sz="3000" b="1" dirty="0"/>
              <a:t>базової стратегії стабілізації:</a:t>
            </a:r>
          </a:p>
          <a:p>
            <a:pPr marL="0" indent="0" algn="just">
              <a:buNone/>
            </a:pPr>
            <a:r>
              <a:rPr lang="uk-UA" sz="3000" dirty="0"/>
              <a:t>- стратегічна альтернатива "економія витрат</a:t>
            </a:r>
            <a:r>
              <a:rPr lang="uk-UA" sz="3000" dirty="0" smtClean="0"/>
              <a:t>";</a:t>
            </a:r>
            <a:endParaRPr lang="uk-UA" sz="3000" dirty="0"/>
          </a:p>
          <a:p>
            <a:pPr marL="0" indent="0" algn="just">
              <a:buNone/>
            </a:pPr>
            <a:r>
              <a:rPr lang="uk-UA" sz="3000" dirty="0"/>
              <a:t>- постійна адаптація до зовнішнього </a:t>
            </a:r>
            <a:r>
              <a:rPr lang="uk-UA" sz="3000" dirty="0" smtClean="0"/>
              <a:t>середовища;</a:t>
            </a:r>
            <a:endParaRPr lang="uk-UA" sz="3000" dirty="0"/>
          </a:p>
          <a:p>
            <a:pPr marL="0" indent="0" algn="just">
              <a:buNone/>
            </a:pPr>
            <a:r>
              <a:rPr lang="uk-UA" sz="3000" dirty="0"/>
              <a:t>- збереження науково-технічного і кадрового </a:t>
            </a:r>
            <a:r>
              <a:rPr lang="uk-UA" sz="3000" dirty="0" smtClean="0"/>
              <a:t>потенціалу.</a:t>
            </a:r>
            <a:endParaRPr lang="uk-UA" sz="3000" dirty="0"/>
          </a:p>
          <a:p>
            <a:pPr marL="0" indent="0" algn="just">
              <a:buNone/>
            </a:pPr>
            <a:endParaRPr lang="uk-UA" sz="3000" dirty="0" smtClean="0"/>
          </a:p>
          <a:p>
            <a:pPr marL="0" indent="0" algn="ctr">
              <a:buNone/>
            </a:pPr>
            <a:r>
              <a:rPr lang="uk-UA" sz="3000" b="1" dirty="0" smtClean="0"/>
              <a:t>Альтернативи </a:t>
            </a:r>
            <a:r>
              <a:rPr lang="uk-UA" sz="3000" b="1" dirty="0"/>
              <a:t>базової стратегії виживання (скорочення):</a:t>
            </a:r>
          </a:p>
          <a:p>
            <a:pPr marL="0" indent="0" algn="just">
              <a:buNone/>
            </a:pPr>
            <a:r>
              <a:rPr lang="uk-UA" sz="3000" dirty="0"/>
              <a:t>- організаційна </a:t>
            </a:r>
            <a:r>
              <a:rPr lang="uk-UA" sz="3000" dirty="0" smtClean="0"/>
              <a:t>санація;</a:t>
            </a:r>
            <a:endParaRPr lang="uk-UA" sz="3000" dirty="0"/>
          </a:p>
          <a:p>
            <a:pPr marL="0" indent="0" algn="just">
              <a:buNone/>
            </a:pPr>
            <a:r>
              <a:rPr lang="uk-UA" sz="3000" dirty="0"/>
              <a:t>- економічна і фінансова </a:t>
            </a:r>
            <a:r>
              <a:rPr lang="uk-UA" sz="3000" dirty="0" smtClean="0"/>
              <a:t>санація;</a:t>
            </a:r>
            <a:endParaRPr lang="uk-UA" sz="3000" dirty="0"/>
          </a:p>
          <a:p>
            <a:pPr marL="0" indent="0" algn="just">
              <a:buNone/>
            </a:pPr>
            <a:r>
              <a:rPr lang="uk-UA" sz="3000" dirty="0"/>
              <a:t>- маркетингова </a:t>
            </a:r>
            <a:r>
              <a:rPr lang="uk-UA" sz="3000" dirty="0" smtClean="0"/>
              <a:t>санація;</a:t>
            </a:r>
            <a:endParaRPr lang="uk-UA" sz="3000" dirty="0"/>
          </a:p>
          <a:p>
            <a:pPr marL="0" indent="0" algn="just">
              <a:buNone/>
            </a:pPr>
            <a:r>
              <a:rPr lang="uk-UA" sz="3000" dirty="0"/>
              <a:t>- соціальна </a:t>
            </a:r>
            <a:r>
              <a:rPr lang="uk-UA" sz="3000" dirty="0" smtClean="0"/>
              <a:t>санація. </a:t>
            </a:r>
            <a:endParaRPr lang="uk-UA" sz="30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indent="0" algn="ctr">
              <a:spcAft>
                <a:spcPts val="0"/>
              </a:spcAft>
              <a:buNone/>
            </a:pPr>
            <a:r>
              <a:rPr lang="uk-UA" sz="2400" b="1" dirty="0">
                <a:solidFill>
                  <a:srgbClr val="000000"/>
                </a:solidFill>
                <a:latin typeface="Times New Roman"/>
                <a:ea typeface="Times New Roman"/>
              </a:rPr>
              <a:t>Конкурентні стратегії базуються на частці ринку, що належить підприємству, і поділяються на такі типи:</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1</a:t>
            </a:r>
            <a:r>
              <a:rPr lang="uk-UA" sz="2400" b="1" dirty="0">
                <a:solidFill>
                  <a:srgbClr val="000000"/>
                </a:solidFill>
                <a:latin typeface="Times New Roman"/>
                <a:ea typeface="Times New Roman"/>
              </a:rPr>
              <a:t>. Стратегії лідера ринку </a:t>
            </a:r>
            <a:r>
              <a:rPr lang="uk-UA" sz="2400" dirty="0">
                <a:solidFill>
                  <a:srgbClr val="000000"/>
                </a:solidFill>
                <a:latin typeface="Times New Roman"/>
                <a:ea typeface="Times New Roman"/>
              </a:rPr>
              <a:t>дотримується підприємство, яке: має найбільшу частку ринку; він сприймається як лідер іншими конкурентами галузевого ринку; підтримує частку ринку; отримує максимальний прибуток (у т. ч. за рахунок ефекту масштабу); здійснює значний вплив на ринок. </a:t>
            </a:r>
            <a:r>
              <a:rPr lang="uk-UA" sz="2400" b="1" dirty="0">
                <a:solidFill>
                  <a:srgbClr val="000000"/>
                </a:solidFill>
                <a:latin typeface="Times New Roman"/>
                <a:ea typeface="Times New Roman"/>
              </a:rPr>
              <a:t>Особливий тип лідера – </a:t>
            </a:r>
            <a:r>
              <a:rPr lang="uk-UA" sz="2400" b="1" dirty="0" err="1">
                <a:solidFill>
                  <a:srgbClr val="000000"/>
                </a:solidFill>
                <a:latin typeface="Times New Roman"/>
                <a:ea typeface="Times New Roman"/>
              </a:rPr>
              <a:t>домінатор</a:t>
            </a:r>
            <a:r>
              <a:rPr lang="uk-UA" sz="2400" b="1" dirty="0">
                <a:solidFill>
                  <a:srgbClr val="000000"/>
                </a:solidFill>
                <a:latin typeface="Times New Roman"/>
                <a:ea typeface="Times New Roman"/>
              </a:rPr>
              <a:t> – </a:t>
            </a:r>
            <a:r>
              <a:rPr lang="uk-UA" sz="2400" dirty="0">
                <a:solidFill>
                  <a:srgbClr val="000000"/>
                </a:solidFill>
                <a:latin typeface="Times New Roman"/>
                <a:ea typeface="Times New Roman"/>
              </a:rPr>
              <a:t>це підприємство (або марка), яке домінує на галузевому ринку та має ринкову частку більш ніж у два рази більшу за частку наступного конкурента.</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Лідер </a:t>
            </a:r>
            <a:r>
              <a:rPr lang="uk-UA" sz="2400" b="1" dirty="0">
                <a:solidFill>
                  <a:srgbClr val="000000"/>
                </a:solidFill>
                <a:latin typeface="Times New Roman"/>
                <a:ea typeface="Times New Roman"/>
              </a:rPr>
              <a:t>може використовувати такі стратегії:</a:t>
            </a:r>
          </a:p>
          <a:p>
            <a:pPr indent="0" algn="just">
              <a:spcAft>
                <a:spcPts val="0"/>
              </a:spcAft>
              <a:buNone/>
            </a:pPr>
            <a:r>
              <a:rPr lang="uk-UA" sz="2400" dirty="0">
                <a:solidFill>
                  <a:srgbClr val="000000"/>
                </a:solidFill>
                <a:latin typeface="Times New Roman"/>
                <a:ea typeface="Times New Roman"/>
              </a:rPr>
              <a:t>- </a:t>
            </a:r>
            <a:r>
              <a:rPr lang="uk-UA" sz="2400" b="1" dirty="0">
                <a:solidFill>
                  <a:srgbClr val="000000"/>
                </a:solidFill>
                <a:latin typeface="Times New Roman"/>
                <a:ea typeface="Times New Roman"/>
              </a:rPr>
              <a:t>розширення первинного попиту</a:t>
            </a:r>
            <a:r>
              <a:rPr lang="uk-UA" sz="2400" dirty="0">
                <a:solidFill>
                  <a:srgbClr val="000000"/>
                </a:solidFill>
                <a:latin typeface="Times New Roman"/>
                <a:ea typeface="Times New Roman"/>
              </a:rPr>
              <a:t>, спрямоване на виявлення нових споживачів товару, пропаганду нових застосувань існуючих товарів або на збільшення разового споживання товару;</a:t>
            </a:r>
          </a:p>
          <a:p>
            <a:pPr indent="0" algn="just">
              <a:spcAft>
                <a:spcPts val="0"/>
              </a:spcAft>
              <a:buNone/>
            </a:pPr>
            <a:r>
              <a:rPr lang="uk-UA" sz="2400" dirty="0">
                <a:solidFill>
                  <a:srgbClr val="000000"/>
                </a:solidFill>
                <a:latin typeface="Times New Roman"/>
                <a:ea typeface="Times New Roman"/>
              </a:rPr>
              <a:t>- </a:t>
            </a:r>
            <a:r>
              <a:rPr lang="uk-UA" sz="2400" b="1" dirty="0">
                <a:solidFill>
                  <a:srgbClr val="000000"/>
                </a:solidFill>
                <a:latin typeface="Times New Roman"/>
                <a:ea typeface="Times New Roman"/>
              </a:rPr>
              <a:t>оборонну стратегію</a:t>
            </a:r>
            <a:r>
              <a:rPr lang="uk-UA" sz="2400" dirty="0">
                <a:solidFill>
                  <a:srgbClr val="000000"/>
                </a:solidFill>
                <a:latin typeface="Times New Roman"/>
                <a:ea typeface="Times New Roman"/>
              </a:rPr>
              <a:t>, метою якої є захист своєї частки ринку; вона часто приймається підприємством-новатором після того, як воно вийшло на новий ринок, і починає зазнавати конкуренції з боку конкурентів-імітаторів. Існують різні варіанти оборонної стратегії:</a:t>
            </a:r>
          </a:p>
          <a:p>
            <a:pPr indent="0" algn="just">
              <a:spcAft>
                <a:spcPts val="0"/>
              </a:spcAft>
              <a:buNone/>
            </a:pPr>
            <a:r>
              <a:rPr lang="uk-UA" sz="2400" dirty="0">
                <a:solidFill>
                  <a:srgbClr val="000000"/>
                </a:solidFill>
                <a:latin typeface="Times New Roman"/>
                <a:ea typeface="Times New Roman"/>
              </a:rPr>
              <a:t>- </a:t>
            </a:r>
            <a:r>
              <a:rPr lang="uk-UA" sz="2400" b="1" dirty="0">
                <a:solidFill>
                  <a:srgbClr val="000000"/>
                </a:solidFill>
                <a:latin typeface="Times New Roman"/>
                <a:ea typeface="Times New Roman"/>
              </a:rPr>
              <a:t>інновації і технологічне вдосконалення </a:t>
            </a:r>
            <a:r>
              <a:rPr lang="uk-UA" sz="2400" dirty="0">
                <a:solidFill>
                  <a:srgbClr val="000000"/>
                </a:solidFill>
                <a:latin typeface="Times New Roman"/>
                <a:ea typeface="Times New Roman"/>
              </a:rPr>
              <a:t>з метою ускладнення умов для конкурентів;</a:t>
            </a:r>
          </a:p>
          <a:p>
            <a:pPr indent="0" algn="just">
              <a:spcAft>
                <a:spcPts val="0"/>
              </a:spcAft>
              <a:buNone/>
            </a:pPr>
            <a:r>
              <a:rPr lang="uk-UA" sz="2400" dirty="0">
                <a:solidFill>
                  <a:srgbClr val="000000"/>
                </a:solidFill>
                <a:latin typeface="Times New Roman"/>
                <a:ea typeface="Times New Roman"/>
              </a:rPr>
              <a:t>- </a:t>
            </a:r>
            <a:r>
              <a:rPr lang="uk-UA" sz="2400" b="1" dirty="0">
                <a:solidFill>
                  <a:srgbClr val="000000"/>
                </a:solidFill>
                <a:latin typeface="Times New Roman"/>
                <a:ea typeface="Times New Roman"/>
              </a:rPr>
              <a:t>консолідація ринку </a:t>
            </a:r>
            <a:r>
              <a:rPr lang="uk-UA" sz="2400" dirty="0">
                <a:solidFill>
                  <a:srgbClr val="000000"/>
                </a:solidFill>
                <a:latin typeface="Times New Roman"/>
                <a:ea typeface="Times New Roman"/>
              </a:rPr>
              <a:t>за допомогою інтенсивного збуту і політики товарного асортименту, що покриває всі сегменти ринку;</a:t>
            </a:r>
          </a:p>
          <a:p>
            <a:pPr indent="0" algn="just">
              <a:spcAft>
                <a:spcPts val="0"/>
              </a:spcAft>
              <a:buNone/>
            </a:pPr>
            <a:r>
              <a:rPr lang="uk-UA" sz="2400" dirty="0">
                <a:solidFill>
                  <a:srgbClr val="000000"/>
                </a:solidFill>
                <a:latin typeface="Times New Roman"/>
                <a:ea typeface="Times New Roman"/>
              </a:rPr>
              <a:t>- </a:t>
            </a:r>
            <a:r>
              <a:rPr lang="uk-UA" sz="2400" b="1" dirty="0">
                <a:solidFill>
                  <a:srgbClr val="000000"/>
                </a:solidFill>
                <a:latin typeface="Times New Roman"/>
                <a:ea typeface="Times New Roman"/>
              </a:rPr>
              <a:t>конфронтація</a:t>
            </a:r>
            <a:r>
              <a:rPr lang="uk-UA" sz="2400" dirty="0">
                <a:solidFill>
                  <a:srgbClr val="000000"/>
                </a:solidFill>
                <a:latin typeface="Times New Roman"/>
                <a:ea typeface="Times New Roman"/>
              </a:rPr>
              <a:t>, тобто пряма атака шляхом цінової війни або рекламної боротьби;</a:t>
            </a:r>
          </a:p>
          <a:p>
            <a:pPr indent="0" algn="just">
              <a:spcAft>
                <a:spcPts val="0"/>
              </a:spcAft>
              <a:buNone/>
            </a:pPr>
            <a:r>
              <a:rPr lang="uk-UA" sz="2400" dirty="0">
                <a:solidFill>
                  <a:srgbClr val="000000"/>
                </a:solidFill>
                <a:latin typeface="Times New Roman"/>
                <a:ea typeface="Times New Roman"/>
              </a:rPr>
              <a:t>- </a:t>
            </a:r>
            <a:r>
              <a:rPr lang="uk-UA" sz="2400" b="1" dirty="0">
                <a:solidFill>
                  <a:srgbClr val="000000"/>
                </a:solidFill>
                <a:latin typeface="Times New Roman"/>
                <a:ea typeface="Times New Roman"/>
              </a:rPr>
              <a:t>наступальна стратегія</a:t>
            </a:r>
            <a:r>
              <a:rPr lang="uk-UA" sz="2400" dirty="0">
                <a:solidFill>
                  <a:srgbClr val="000000"/>
                </a:solidFill>
                <a:latin typeface="Times New Roman"/>
                <a:ea typeface="Times New Roman"/>
              </a:rPr>
              <a:t>, спрямована на збільшення частки ринку шляхом підвищення рентабельності за рахунок максимально широкого використання спеціалізації, або диверсифікацію.</a:t>
            </a:r>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06540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a:bodyPr>
          <a:lstStyle/>
          <a:p>
            <a:pPr indent="0" algn="just">
              <a:spcAft>
                <a:spcPts val="0"/>
              </a:spcAft>
              <a:buNone/>
            </a:pPr>
            <a:r>
              <a:rPr lang="ru-RU" sz="1800" b="1" dirty="0">
                <a:latin typeface="Times New Roman"/>
                <a:ea typeface="Times New Roman"/>
              </a:rPr>
              <a:t>2. </a:t>
            </a:r>
            <a:r>
              <a:rPr lang="uk-UA" sz="1800" b="1" dirty="0" smtClean="0">
                <a:latin typeface="Times New Roman"/>
                <a:ea typeface="Times New Roman"/>
              </a:rPr>
              <a:t>Стратегію "виклику лідеру" </a:t>
            </a:r>
            <a:r>
              <a:rPr lang="uk-UA" sz="1800" dirty="0" smtClean="0">
                <a:latin typeface="Times New Roman"/>
                <a:ea typeface="Times New Roman"/>
              </a:rPr>
              <a:t>використовують компанії, що не займають домінуючі позиції на ринку, які можуть або слідувати за лідером, або кинути йому виклик. Для виклику лідеру може використовуватися фронтальна або флангова атака.</a:t>
            </a:r>
          </a:p>
          <a:p>
            <a:pPr indent="450215" algn="just">
              <a:spcAft>
                <a:spcPts val="0"/>
              </a:spcAft>
            </a:pPr>
            <a:r>
              <a:rPr lang="uk-UA" sz="1800" b="1" dirty="0" smtClean="0">
                <a:latin typeface="Times New Roman"/>
                <a:ea typeface="Times New Roman"/>
              </a:rPr>
              <a:t>Фронтальна атака </a:t>
            </a:r>
            <a:r>
              <a:rPr lang="uk-UA" sz="1800" dirty="0" smtClean="0">
                <a:latin typeface="Times New Roman"/>
                <a:ea typeface="Times New Roman"/>
              </a:rPr>
              <a:t>полягає у використанні проти конкурента тих самих засобів, які застосовує він сам, не намагаючись виявити його слабкі місця. Для успіху фронтальної атаки необхідна значна перевага сил у того, який атакує. У військовій стратегії це співвідношення звичайно приймається рівним 3 до 1.</a:t>
            </a:r>
          </a:p>
          <a:p>
            <a:pPr indent="450215" algn="just">
              <a:spcAft>
                <a:spcPts val="0"/>
              </a:spcAft>
            </a:pPr>
            <a:r>
              <a:rPr lang="uk-UA" sz="1800" b="1" dirty="0" smtClean="0">
                <a:latin typeface="Times New Roman"/>
                <a:ea typeface="Times New Roman"/>
              </a:rPr>
              <a:t>Флангова атака </a:t>
            </a:r>
            <a:r>
              <a:rPr lang="uk-UA" sz="1800" dirty="0" smtClean="0">
                <a:latin typeface="Times New Roman"/>
                <a:ea typeface="Times New Roman"/>
              </a:rPr>
              <a:t>передбачає боротьбу з лідером на тому стратегічному напрямі, де він є слабким або погано захищеним. Вона може бути, наприклад, спрямована на регіон або збутову мережу, де домінуюче підприємство представлене не надто добре, або на сегмент ринку, для якого товар лідера не цілком адаптований. </a:t>
            </a:r>
          </a:p>
          <a:p>
            <a:pPr indent="0" algn="ctr">
              <a:spcAft>
                <a:spcPts val="0"/>
              </a:spcAft>
              <a:buNone/>
            </a:pPr>
            <a:r>
              <a:rPr lang="uk-UA" sz="1800" b="1" dirty="0" smtClean="0">
                <a:latin typeface="Times New Roman"/>
                <a:ea typeface="Times New Roman"/>
              </a:rPr>
              <a:t>Особливим типом виклику лідеру є стратегія загарбника. </a:t>
            </a:r>
            <a:r>
              <a:rPr lang="uk-UA" sz="1800" dirty="0" smtClean="0">
                <a:latin typeface="Times New Roman"/>
                <a:ea typeface="Times New Roman"/>
              </a:rPr>
              <a:t>Вона використовується фірмами зі значними фінансовими ресурсами, що диверсифікують свою діяльність на новий ринок. Це можливо за рахунок виведення принципово нового для підприємства товару на той самий географічний ринок, на якому підприємство вже працює, або пропозиції традиційного для підприємства товару на новий для нього ринок</a:t>
            </a:r>
            <a:r>
              <a:rPr lang="ru-RU" sz="1800" dirty="0" smtClean="0">
                <a:latin typeface="Times New Roman"/>
                <a:ea typeface="Times New Roman"/>
              </a:rPr>
              <a:t>. </a:t>
            </a:r>
            <a:endParaRPr lang="ru-RU" sz="1800" dirty="0">
              <a:latin typeface="Times New Roman"/>
              <a:ea typeface="Times New Roman"/>
            </a:endParaRPr>
          </a:p>
          <a:p>
            <a:pPr indent="0" algn="ctr">
              <a:spcAft>
                <a:spcPts val="0"/>
              </a:spcAft>
              <a:buNone/>
            </a:pPr>
            <a:endParaRPr lang="uk-UA" sz="1800" dirty="0" smtClean="0">
              <a:solidFill>
                <a:srgbClr val="000000"/>
              </a:solidFill>
              <a:latin typeface="Times New Roman"/>
              <a:ea typeface="Times New Roman"/>
            </a:endParaRPr>
          </a:p>
          <a:p>
            <a:pPr indent="0" algn="ctr">
              <a:spcAft>
                <a:spcPts val="0"/>
              </a:spcAft>
              <a:buNone/>
            </a:pPr>
            <a:endParaRPr lang="uk-UA" sz="2400" dirty="0" smtClean="0">
              <a:solidFill>
                <a:srgbClr val="000000"/>
              </a:solidFill>
              <a:latin typeface="Times New Roman"/>
              <a:ea typeface="Times New Roman"/>
            </a:endParaRPr>
          </a:p>
          <a:p>
            <a:pPr marL="0" indent="0" algn="ctr">
              <a:buNone/>
            </a:pPr>
            <a:endParaRPr lang="uk-UA" sz="2100" b="1" dirty="0" smtClean="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43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just">
              <a:spcAft>
                <a:spcPts val="0"/>
              </a:spcAft>
              <a:buNone/>
            </a:pPr>
            <a:r>
              <a:rPr lang="uk-UA" sz="2400" dirty="0">
                <a:latin typeface="Times New Roman"/>
                <a:ea typeface="Times New Roman"/>
              </a:rPr>
              <a:t>3. </a:t>
            </a:r>
            <a:r>
              <a:rPr lang="uk-UA" sz="2400" b="1" dirty="0">
                <a:latin typeface="Times New Roman"/>
                <a:ea typeface="Times New Roman"/>
              </a:rPr>
              <a:t>Ринковий "послідовник"</a:t>
            </a:r>
            <a:r>
              <a:rPr lang="uk-UA" sz="2400" dirty="0">
                <a:latin typeface="Times New Roman"/>
                <a:ea typeface="Times New Roman"/>
              </a:rPr>
              <a:t> – це конкурент із певною часткою ринку, який вибирає адаптивну поведінку, погоджуючи свої рішення з рішеннями, прийнятими конкурентами. </a:t>
            </a:r>
          </a:p>
          <a:p>
            <a:pPr indent="0" algn="just">
              <a:spcAft>
                <a:spcPts val="0"/>
              </a:spcAft>
              <a:buNone/>
            </a:pPr>
            <a:r>
              <a:rPr lang="uk-UA" sz="2400" b="1" dirty="0">
                <a:latin typeface="Times New Roman"/>
                <a:ea typeface="Times New Roman"/>
              </a:rPr>
              <a:t>Стратегія послідовника притаманна підприємству, яке:</a:t>
            </a:r>
          </a:p>
          <a:p>
            <a:pPr indent="0" algn="just">
              <a:spcAft>
                <a:spcPts val="0"/>
              </a:spcAft>
              <a:buNone/>
            </a:pPr>
            <a:r>
              <a:rPr lang="uk-UA" sz="2400" dirty="0">
                <a:latin typeface="Times New Roman"/>
                <a:ea typeface="Times New Roman"/>
              </a:rPr>
              <a:t>- має значну частку ринку; виробляє достатньо якісну продукцію, менш дорогу альтернативу; швидко наслідує зміни в галузі;</a:t>
            </a:r>
          </a:p>
          <a:p>
            <a:pPr indent="0" algn="just">
              <a:spcAft>
                <a:spcPts val="0"/>
              </a:spcAft>
              <a:buNone/>
            </a:pPr>
            <a:r>
              <a:rPr lang="uk-UA" sz="2400" dirty="0">
                <a:latin typeface="Times New Roman"/>
                <a:ea typeface="Times New Roman"/>
              </a:rPr>
              <a:t>- охоплює найбільші сегменти ринку;</a:t>
            </a:r>
          </a:p>
          <a:p>
            <a:pPr indent="0" algn="just">
              <a:spcAft>
                <a:spcPts val="0"/>
              </a:spcAft>
              <a:buNone/>
            </a:pPr>
            <a:r>
              <a:rPr lang="uk-UA" sz="2400" dirty="0">
                <a:latin typeface="Times New Roman"/>
                <a:ea typeface="Times New Roman"/>
              </a:rPr>
              <a:t>- утримує або збільшує частку ринку;</a:t>
            </a:r>
          </a:p>
          <a:p>
            <a:pPr indent="0" algn="just">
              <a:spcAft>
                <a:spcPts val="0"/>
              </a:spcAft>
              <a:buNone/>
            </a:pPr>
            <a:r>
              <a:rPr lang="uk-UA" sz="2400" dirty="0">
                <a:latin typeface="Times New Roman"/>
                <a:ea typeface="Times New Roman"/>
              </a:rPr>
              <a:t>- утримує співвідношення власної ринкової частки та частки лідера;</a:t>
            </a:r>
          </a:p>
          <a:p>
            <a:pPr indent="0" algn="just">
              <a:spcAft>
                <a:spcPts val="0"/>
              </a:spcAft>
              <a:buNone/>
            </a:pPr>
            <a:r>
              <a:rPr lang="uk-UA" sz="2400" dirty="0">
                <a:latin typeface="Times New Roman"/>
                <a:ea typeface="Times New Roman"/>
              </a:rPr>
              <a:t>- має переваги за витратами;</a:t>
            </a:r>
          </a:p>
          <a:p>
            <a:pPr indent="0" algn="just">
              <a:spcAft>
                <a:spcPts val="0"/>
              </a:spcAft>
              <a:buNone/>
            </a:pPr>
            <a:r>
              <a:rPr lang="uk-UA" sz="2400" dirty="0">
                <a:latin typeface="Times New Roman"/>
                <a:ea typeface="Times New Roman"/>
              </a:rPr>
              <a:t>- обмежено впливає на ринок.</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lnSpcReduction="10000"/>
          </a:bodyPr>
          <a:lstStyle/>
          <a:p>
            <a:pPr indent="0" algn="just">
              <a:spcAft>
                <a:spcPts val="0"/>
              </a:spcAft>
              <a:buNone/>
            </a:pPr>
            <a:r>
              <a:rPr lang="uk-UA" sz="2400" b="1" dirty="0">
                <a:latin typeface="Times New Roman"/>
                <a:ea typeface="Times New Roman"/>
              </a:rPr>
              <a:t>Стратегія "фахівця" </a:t>
            </a:r>
            <a:r>
              <a:rPr lang="uk-UA" sz="2400" dirty="0">
                <a:latin typeface="Times New Roman"/>
                <a:ea typeface="Times New Roman"/>
              </a:rPr>
              <a:t>характерна для підприємства, яке:</a:t>
            </a:r>
          </a:p>
          <a:p>
            <a:pPr indent="0" algn="just">
              <a:spcAft>
                <a:spcPts val="0"/>
              </a:spcAft>
              <a:buNone/>
            </a:pPr>
            <a:r>
              <a:rPr lang="uk-UA" sz="2400" dirty="0">
                <a:latin typeface="Times New Roman"/>
                <a:ea typeface="Times New Roman"/>
              </a:rPr>
              <a:t>- має найбільшу частку невеликого сегменту ринку;</a:t>
            </a:r>
          </a:p>
          <a:p>
            <a:pPr indent="0" algn="just">
              <a:spcAft>
                <a:spcPts val="0"/>
              </a:spcAft>
              <a:buNone/>
            </a:pPr>
            <a:r>
              <a:rPr lang="uk-UA" sz="2400" dirty="0">
                <a:latin typeface="Times New Roman"/>
                <a:ea typeface="Times New Roman"/>
              </a:rPr>
              <a:t>- володіє невеликою часткою всього ринку;</a:t>
            </a:r>
          </a:p>
          <a:p>
            <a:pPr indent="0" algn="just">
              <a:spcAft>
                <a:spcPts val="0"/>
              </a:spcAft>
              <a:buNone/>
            </a:pPr>
            <a:r>
              <a:rPr lang="uk-UA" sz="2400" dirty="0">
                <a:latin typeface="Times New Roman"/>
                <a:ea typeface="Times New Roman"/>
              </a:rPr>
              <a:t>- сприймається як фахівець;</a:t>
            </a:r>
          </a:p>
          <a:p>
            <a:pPr indent="0" algn="just">
              <a:spcAft>
                <a:spcPts val="0"/>
              </a:spcAft>
              <a:buNone/>
            </a:pPr>
            <a:r>
              <a:rPr lang="uk-UA" sz="2400" dirty="0">
                <a:latin typeface="Times New Roman"/>
                <a:ea typeface="Times New Roman"/>
              </a:rPr>
              <a:t>- займає стратегічні позиції на ринку.</a:t>
            </a:r>
          </a:p>
          <a:p>
            <a:pPr indent="0" algn="just">
              <a:spcAft>
                <a:spcPts val="0"/>
              </a:spcAft>
              <a:buNone/>
            </a:pPr>
            <a:r>
              <a:rPr lang="uk-UA" sz="2400" dirty="0">
                <a:latin typeface="Times New Roman"/>
                <a:ea typeface="Times New Roman"/>
              </a:rPr>
              <a:t>Підприємство-фахівець цікавиться тільки одним або декількома сегментами. Така конкурентна збігається зі стратегією фокусування. </a:t>
            </a:r>
            <a:r>
              <a:rPr lang="uk-UA" sz="2400" b="1" dirty="0">
                <a:latin typeface="Times New Roman"/>
                <a:ea typeface="Times New Roman"/>
              </a:rPr>
              <a:t>Для того щоб ніша, на яку фокусується фахівець, була рентабельною, вона повинна задовольняти такі умови:</a:t>
            </a:r>
          </a:p>
          <a:p>
            <a:pPr indent="0" algn="just">
              <a:spcAft>
                <a:spcPts val="0"/>
              </a:spcAft>
              <a:buNone/>
            </a:pPr>
            <a:r>
              <a:rPr lang="uk-UA" sz="2400" dirty="0">
                <a:latin typeface="Times New Roman"/>
                <a:ea typeface="Times New Roman"/>
              </a:rPr>
              <a:t>- володіти достатнім потенціалом прибутку;</a:t>
            </a:r>
          </a:p>
          <a:p>
            <a:pPr indent="0" algn="just">
              <a:spcAft>
                <a:spcPts val="0"/>
              </a:spcAft>
              <a:buNone/>
            </a:pPr>
            <a:r>
              <a:rPr lang="uk-UA" sz="2400" dirty="0">
                <a:latin typeface="Times New Roman"/>
                <a:ea typeface="Times New Roman"/>
              </a:rPr>
              <a:t>- мати потенціал зростання;</a:t>
            </a:r>
          </a:p>
          <a:p>
            <a:pPr indent="0" algn="just">
              <a:spcAft>
                <a:spcPts val="0"/>
              </a:spcAft>
              <a:buNone/>
            </a:pPr>
            <a:r>
              <a:rPr lang="uk-UA" sz="2400" dirty="0">
                <a:latin typeface="Times New Roman"/>
                <a:ea typeface="Times New Roman"/>
              </a:rPr>
              <a:t>- бути мало привабливою для конкурентів;</a:t>
            </a:r>
          </a:p>
          <a:p>
            <a:pPr indent="0" algn="just">
              <a:spcAft>
                <a:spcPts val="0"/>
              </a:spcAft>
              <a:buNone/>
            </a:pPr>
            <a:r>
              <a:rPr lang="uk-UA" sz="2400" dirty="0">
                <a:latin typeface="Times New Roman"/>
                <a:ea typeface="Times New Roman"/>
              </a:rPr>
              <a:t>- відповідати специфічним можливостям підприємства;</a:t>
            </a:r>
          </a:p>
          <a:p>
            <a:pPr indent="0" algn="just">
              <a:spcAft>
                <a:spcPts val="0"/>
              </a:spcAft>
              <a:buNone/>
            </a:pPr>
            <a:r>
              <a:rPr lang="uk-UA" sz="2400" dirty="0">
                <a:latin typeface="Times New Roman"/>
                <a:ea typeface="Times New Roman"/>
              </a:rPr>
              <a:t>- мати стійкий бар'єр входу.</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91173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0000" lnSpcReduction="20000"/>
          </a:bodyPr>
          <a:lstStyle/>
          <a:p>
            <a:pPr indent="0" algn="just">
              <a:spcAft>
                <a:spcPts val="0"/>
              </a:spcAft>
              <a:buNone/>
            </a:pPr>
            <a:r>
              <a:rPr lang="uk-UA" sz="2400" b="1" dirty="0">
                <a:latin typeface="Times New Roman"/>
                <a:ea typeface="Times New Roman"/>
              </a:rPr>
              <a:t>Цінові стратегії </a:t>
            </a:r>
            <a:r>
              <a:rPr lang="uk-UA" sz="2400" dirty="0">
                <a:latin typeface="Times New Roman"/>
                <a:ea typeface="Times New Roman"/>
              </a:rPr>
              <a:t>залежно від рівня цін виокремлюють </a:t>
            </a:r>
            <a:r>
              <a:rPr lang="uk-UA" sz="2400" b="1" dirty="0">
                <a:latin typeface="Times New Roman"/>
                <a:ea typeface="Times New Roman"/>
              </a:rPr>
              <a:t>стратегію високих, низьких та середніх цін.</a:t>
            </a:r>
          </a:p>
          <a:p>
            <a:pPr indent="0" algn="just">
              <a:spcAft>
                <a:spcPts val="0"/>
              </a:spcAft>
              <a:buNone/>
            </a:pPr>
            <a:r>
              <a:rPr lang="uk-UA" sz="2400" b="1" dirty="0">
                <a:latin typeface="Times New Roman"/>
                <a:ea typeface="Times New Roman"/>
              </a:rPr>
              <a:t>Метою стратегії високих цін </a:t>
            </a:r>
            <a:r>
              <a:rPr lang="uk-UA" sz="2400" dirty="0">
                <a:latin typeface="Times New Roman"/>
                <a:ea typeface="Times New Roman"/>
              </a:rPr>
              <a:t>є отримання надприбутків шляхом "зняття вершків" із тих покупців, для яких новий товар має більшу цінність і вони готові сплатити більшу ціну. </a:t>
            </a:r>
            <a:r>
              <a:rPr lang="uk-UA" sz="2400" b="1" dirty="0">
                <a:latin typeface="Times New Roman"/>
                <a:ea typeface="Times New Roman"/>
              </a:rPr>
              <a:t>Використовується для:</a:t>
            </a:r>
          </a:p>
          <a:p>
            <a:pPr indent="0" algn="just">
              <a:spcAft>
                <a:spcPts val="0"/>
              </a:spcAft>
              <a:buNone/>
            </a:pPr>
            <a:r>
              <a:rPr lang="uk-UA" sz="2400" dirty="0">
                <a:latin typeface="Times New Roman"/>
                <a:ea typeface="Times New Roman"/>
              </a:rPr>
              <a:t>- нових товарів, що вперше з'являються на ринку, захищені патентом та не мають аналогів;</a:t>
            </a:r>
          </a:p>
          <a:p>
            <a:pPr indent="0" algn="just">
              <a:spcAft>
                <a:spcPts val="0"/>
              </a:spcAft>
              <a:buNone/>
            </a:pPr>
            <a:r>
              <a:rPr lang="uk-UA" sz="2400" dirty="0">
                <a:latin typeface="Times New Roman"/>
                <a:ea typeface="Times New Roman"/>
              </a:rPr>
              <a:t>- товарів, орієнтованих на багатих покупців, яких цікавить якість, унікальність;</a:t>
            </a:r>
          </a:p>
          <a:p>
            <a:pPr indent="0" algn="just">
              <a:spcAft>
                <a:spcPts val="0"/>
              </a:spcAft>
              <a:buNone/>
            </a:pPr>
            <a:r>
              <a:rPr lang="uk-UA" sz="2400" dirty="0">
                <a:latin typeface="Times New Roman"/>
                <a:ea typeface="Times New Roman"/>
              </a:rPr>
              <a:t>- нових товарів, щодо яких у фірми немає перспектив довгострокового масового збуту, у т. ч. через відсутність необхідних потужностей;</a:t>
            </a:r>
          </a:p>
          <a:p>
            <a:pPr indent="0" algn="just">
              <a:spcAft>
                <a:spcPts val="0"/>
              </a:spcAft>
              <a:buNone/>
            </a:pPr>
            <a:r>
              <a:rPr lang="uk-UA" sz="2400" dirty="0">
                <a:latin typeface="Times New Roman"/>
                <a:ea typeface="Times New Roman"/>
              </a:rPr>
              <a:t>- апробації виробів, їхньої ціни з поступовим наближенням до прийнятного рівня. </a:t>
            </a:r>
          </a:p>
          <a:p>
            <a:pPr indent="0" algn="just">
              <a:spcAft>
                <a:spcPts val="0"/>
              </a:spcAft>
              <a:buNone/>
            </a:pPr>
            <a:r>
              <a:rPr lang="uk-UA" sz="2400" b="1" dirty="0">
                <a:latin typeface="Times New Roman"/>
                <a:ea typeface="Times New Roman"/>
              </a:rPr>
              <a:t>Цінова політика в період застосування високих цін </a:t>
            </a:r>
            <a:r>
              <a:rPr lang="uk-UA" sz="2400" dirty="0">
                <a:latin typeface="Times New Roman"/>
                <a:ea typeface="Times New Roman"/>
              </a:rPr>
              <a:t>– максимізація прибутків доти, поки ринок нових товарів не став об'єктом конкуренції.</a:t>
            </a:r>
          </a:p>
          <a:p>
            <a:pPr indent="0" algn="just">
              <a:spcAft>
                <a:spcPts val="0"/>
              </a:spcAft>
              <a:buNone/>
            </a:pPr>
            <a:r>
              <a:rPr lang="uk-UA" sz="2400" b="1" dirty="0">
                <a:latin typeface="Times New Roman"/>
                <a:ea typeface="Times New Roman"/>
              </a:rPr>
              <a:t>Стратегія середніх цін </a:t>
            </a:r>
            <a:r>
              <a:rPr lang="uk-UA" sz="2400" dirty="0">
                <a:latin typeface="Times New Roman"/>
                <a:ea typeface="Times New Roman"/>
              </a:rPr>
              <a:t>може використовуватися на всіх фазах життєвого циклу товару, окрім занепаду, і є типовою для фірм, що розглядають отримання прибутку як довгострокову політику. Така політика виключає "цінові війни", не приводить до появи нових конкурентів, надає можливість отримувати справедливий прибуток на авансований капітал.</a:t>
            </a:r>
          </a:p>
          <a:p>
            <a:pPr indent="0" algn="just">
              <a:spcAft>
                <a:spcPts val="0"/>
              </a:spcAft>
              <a:buNone/>
            </a:pPr>
            <a:r>
              <a:rPr lang="uk-UA" sz="2400" b="1" dirty="0">
                <a:latin typeface="Times New Roman"/>
                <a:ea typeface="Times New Roman"/>
              </a:rPr>
              <a:t>Стратегія низьких цін </a:t>
            </a:r>
            <a:r>
              <a:rPr lang="uk-UA" sz="2400" dirty="0">
                <a:latin typeface="Times New Roman"/>
                <a:ea typeface="Times New Roman"/>
              </a:rPr>
              <a:t>(стратегія цінового прориву) найефективніша за високої еластичності попиту щодо ціни. Вона застосовується з метою:</a:t>
            </a:r>
          </a:p>
          <a:p>
            <a:pPr indent="0" algn="just">
              <a:spcAft>
                <a:spcPts val="0"/>
              </a:spcAft>
              <a:buNone/>
            </a:pPr>
            <a:r>
              <a:rPr lang="uk-UA" sz="2400" dirty="0">
                <a:latin typeface="Times New Roman"/>
                <a:ea typeface="Times New Roman"/>
              </a:rPr>
              <a:t>- входження на ринок;</a:t>
            </a:r>
          </a:p>
          <a:p>
            <a:pPr indent="0" algn="just">
              <a:spcAft>
                <a:spcPts val="0"/>
              </a:spcAft>
              <a:buNone/>
            </a:pPr>
            <a:r>
              <a:rPr lang="uk-UA" sz="2400" dirty="0">
                <a:latin typeface="Times New Roman"/>
                <a:ea typeface="Times New Roman"/>
              </a:rPr>
              <a:t>- збільшення частки ринку (стратегія витіснення, гальмування входження);</a:t>
            </a:r>
          </a:p>
          <a:p>
            <a:pPr indent="0" algn="just">
              <a:spcAft>
                <a:spcPts val="0"/>
              </a:spcAft>
              <a:buNone/>
            </a:pPr>
            <a:r>
              <a:rPr lang="uk-UA" sz="2400" dirty="0">
                <a:latin typeface="Times New Roman"/>
                <a:ea typeface="Times New Roman"/>
              </a:rPr>
              <a:t>- </a:t>
            </a:r>
            <a:r>
              <a:rPr lang="uk-UA" sz="2400" dirty="0" err="1">
                <a:latin typeface="Times New Roman"/>
                <a:ea typeface="Times New Roman"/>
              </a:rPr>
              <a:t>дозавантаження</a:t>
            </a:r>
            <a:r>
              <a:rPr lang="uk-UA" sz="2400" dirty="0">
                <a:latin typeface="Times New Roman"/>
                <a:ea typeface="Times New Roman"/>
              </a:rPr>
              <a:t> виробничих потужностей;</a:t>
            </a:r>
          </a:p>
          <a:p>
            <a:pPr indent="0" algn="just">
              <a:spcAft>
                <a:spcPts val="0"/>
              </a:spcAft>
              <a:buNone/>
            </a:pPr>
            <a:r>
              <a:rPr lang="uk-UA" sz="2400" dirty="0">
                <a:latin typeface="Times New Roman"/>
                <a:ea typeface="Times New Roman"/>
              </a:rPr>
              <a:t>- уникнення банкрутства.</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7883688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1423</Words>
  <Application>Microsoft Office PowerPoint</Application>
  <PresentationFormat>Экран (4:3)</PresentationFormat>
  <Paragraphs>134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1. Стратегії конкурентної поведінки фірм. 2. Цінові стратегії протидії входженню. 3. Нецінові стратегії протидії входженню.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34</cp:revision>
  <dcterms:created xsi:type="dcterms:W3CDTF">2020-08-26T06:53:27Z</dcterms:created>
  <dcterms:modified xsi:type="dcterms:W3CDTF">2022-10-14T08:37:11Z</dcterms:modified>
</cp:coreProperties>
</file>