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58" r:id="rId10"/>
    <p:sldId id="259" r:id="rId11"/>
    <p:sldId id="275" r:id="rId12"/>
    <p:sldId id="276" r:id="rId13"/>
    <p:sldId id="277" r:id="rId14"/>
    <p:sldId id="278" r:id="rId15"/>
    <p:sldId id="279" r:id="rId16"/>
    <p:sldId id="280" r:id="rId17"/>
    <p:sldId id="260" r:id="rId18"/>
    <p:sldId id="261" r:id="rId19"/>
    <p:sldId id="262" r:id="rId20"/>
    <p:sldId id="263" r:id="rId21"/>
    <p:sldId id="264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88CB1A-F466-4434-A5C9-3B5A22E82324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21D5A-BCF3-4D61-BF9E-752316A708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DD8EEBA-8DAC-47FB-9BA9-23D8A2F850A7}" type="datetimeFigureOut">
              <a:rPr lang="ru-RU" smtClean="0"/>
              <a:pPr/>
              <a:t>10.04.2024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DD87ACD-72E2-487F-A273-F1FE8E9D8DE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Екологічна імунологія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Практична </a:t>
            </a:r>
            <a:r>
              <a:rPr lang="uk-UA" smtClean="0"/>
              <a:t>робота </a:t>
            </a:r>
            <a:r>
              <a:rPr lang="uk-UA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темному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повинна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чітко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буде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проглядатись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дрібнозерниста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стафілококів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(рис. 2).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476672"/>
            <a:ext cx="513397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458112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Схематичне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зображення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конаглютинації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5496" y="404664"/>
            <a:ext cx="4945632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 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склеювання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антитілами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антигенів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бактерії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еритроцити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) в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присутності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електроліту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ізотонічного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розчину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натрію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хлориду). </a:t>
            </a:r>
            <a:endParaRPr lang="ru-RU" sz="23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300" u="sng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300" u="sng" dirty="0" err="1">
                <a:latin typeface="Times New Roman" pitchFamily="18" charset="0"/>
                <a:cs typeface="Times New Roman" pitchFamily="18" charset="0"/>
              </a:rPr>
              <a:t>позитивній</a:t>
            </a:r>
            <a:r>
              <a:rPr lang="ru-RU" sz="2300" u="sng" dirty="0">
                <a:latin typeface="Times New Roman" pitchFamily="18" charset="0"/>
                <a:cs typeface="Times New Roman" pitchFamily="18" charset="0"/>
              </a:rPr>
              <a:t> РА </a:t>
            </a:r>
            <a:r>
              <a:rPr lang="ru-RU" sz="2300" u="sng" dirty="0" err="1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300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u="sng" dirty="0" err="1">
                <a:latin typeface="Times New Roman" pitchFamily="18" charset="0"/>
                <a:cs typeface="Times New Roman" pitchFamily="18" charset="0"/>
              </a:rPr>
              <a:t>пластівці</a:t>
            </a:r>
            <a:r>
              <a:rPr lang="ru-RU" sz="2300" u="sng" dirty="0">
                <a:latin typeface="Times New Roman" pitchFamily="18" charset="0"/>
                <a:cs typeface="Times New Roman" pitchFamily="18" charset="0"/>
              </a:rPr>
              <a:t> (на предметному </a:t>
            </a:r>
            <a:r>
              <a:rPr lang="ru-RU" sz="2300" u="sng" dirty="0" err="1">
                <a:latin typeface="Times New Roman" pitchFamily="18" charset="0"/>
                <a:cs typeface="Times New Roman" pitchFamily="18" charset="0"/>
              </a:rPr>
              <a:t>склі</a:t>
            </a:r>
            <a:r>
              <a:rPr lang="ru-RU" sz="2300" u="sng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300" u="sng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300" u="sng" dirty="0">
                <a:latin typeface="Times New Roman" pitchFamily="18" charset="0"/>
                <a:cs typeface="Times New Roman" pitchFamily="18" charset="0"/>
              </a:rPr>
              <a:t> осад (в </a:t>
            </a:r>
            <a:r>
              <a:rPr lang="ru-RU" sz="2300" u="sng" dirty="0" err="1">
                <a:latin typeface="Times New Roman" pitchFamily="18" charset="0"/>
                <a:cs typeface="Times New Roman" pitchFamily="18" charset="0"/>
              </a:rPr>
              <a:t>пробірці</a:t>
            </a:r>
            <a:r>
              <a:rPr lang="ru-RU" sz="2300" u="sng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РА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серодіагностики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черевного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тифу,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бруцельозу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Райта), для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ідентифікації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кишкових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dirty="0" err="1">
                <a:latin typeface="Times New Roman" pitchFamily="18" charset="0"/>
                <a:cs typeface="Times New Roman" pitchFamily="18" charset="0"/>
              </a:rPr>
              <a:t>інфекцій</a:t>
            </a:r>
            <a:r>
              <a:rPr lang="ru-RU" sz="2300" dirty="0">
                <a:latin typeface="Times New Roman" pitchFamily="18" charset="0"/>
                <a:cs typeface="Times New Roman" pitchFamily="18" charset="0"/>
              </a:rPr>
              <a:t>, коклюшу.</a:t>
            </a:r>
          </a:p>
          <a:p>
            <a:pPr algn="just"/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09574" y="-37058"/>
            <a:ext cx="79788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РЕАКЦІЯ АГЛЮТИНАЦІЇ</a:t>
            </a:r>
            <a:endParaRPr lang="ru-RU" sz="2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ntranet.tdmu.edu.ua/data/kafedra/internal/micbio/classes_stud/uk/stomat/ntn/%D0%9C%D1%96%D0%BA%D1%80%D0%BE%D0%B1%D1%96%D0%BE%D0%BB%D0%BE%D0%B3%D1%96%D1%8F,%20%D0%B2%D1%96%D1%80%D1%83%D1%81%D0%BE%D0%BB%D0%BE%D0%B3%D1%96%D1%8F%20%D1%82%D0%B0%20%D1%96%D0%BC%D1%83%D0%BD%D0%BE%D0%BB%D0%BE%D0%B3%D1%96%D1%8F/2/07%20%D0%A1%D0%B5%D1%80%D0%BE%D0%BB%D0%BE%D0%B3%D1%96%D1%87%D0%BD%D1%96%20%20%D1%80%D0%B5%D0%B0%D0%BA%D1%86%D1%96%D1%97.files/image0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4"/>
            <a:ext cx="4061490" cy="40614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96" y="5705380"/>
            <a:ext cx="91085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spc="5" dirty="0">
                <a:solidFill>
                  <a:srgbClr val="000000"/>
                </a:solidFill>
                <a:latin typeface="Times New Roman"/>
              </a:rPr>
              <a:t>РА </a:t>
            </a:r>
            <a:r>
              <a:rPr lang="ru-RU" sz="2200" b="1" spc="5" dirty="0" err="1">
                <a:solidFill>
                  <a:srgbClr val="000000"/>
                </a:solidFill>
                <a:latin typeface="Times New Roman"/>
              </a:rPr>
              <a:t>використовують</a:t>
            </a:r>
            <a:r>
              <a:rPr lang="ru-RU" sz="2200" b="1" spc="5" dirty="0">
                <a:solidFill>
                  <a:srgbClr val="000000"/>
                </a:solidFill>
                <a:latin typeface="Times New Roman"/>
              </a:rPr>
              <a:t> для </a:t>
            </a:r>
            <a:r>
              <a:rPr lang="ru-RU" sz="2200" b="1" spc="5" dirty="0" err="1">
                <a:solidFill>
                  <a:srgbClr val="000000"/>
                </a:solidFill>
                <a:latin typeface="Times New Roman"/>
              </a:rPr>
              <a:t>ідентифікації</a:t>
            </a:r>
            <a:r>
              <a:rPr lang="ru-RU" sz="2200" b="1" spc="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1" spc="5" dirty="0" err="1">
                <a:solidFill>
                  <a:srgbClr val="000000"/>
                </a:solidFill>
                <a:latin typeface="Times New Roman"/>
              </a:rPr>
              <a:t>виділених</a:t>
            </a:r>
            <a:r>
              <a:rPr lang="ru-RU" sz="2200" b="1" spc="5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200" b="1" spc="5" dirty="0" err="1">
                <a:solidFill>
                  <a:srgbClr val="000000"/>
                </a:solidFill>
                <a:latin typeface="Times New Roman"/>
              </a:rPr>
              <a:t>хворих</a:t>
            </a:r>
            <a:r>
              <a:rPr lang="ru-RU" sz="2200" b="1" spc="5" dirty="0">
                <a:solidFill>
                  <a:srgbClr val="000000"/>
                </a:solidFill>
                <a:latin typeface="Times New Roman"/>
              </a:rPr>
              <a:t>, людей </a:t>
            </a:r>
            <a:r>
              <a:rPr lang="ru-RU" sz="2200" b="1" spc="-15" dirty="0">
                <a:solidFill>
                  <a:srgbClr val="000000"/>
                </a:solidFill>
                <a:latin typeface="Times New Roman"/>
              </a:rPr>
              <a:t>і </a:t>
            </a:r>
            <a:r>
              <a:rPr lang="ru-RU" sz="2200" b="1" spc="-15" dirty="0" err="1">
                <a:solidFill>
                  <a:srgbClr val="000000"/>
                </a:solidFill>
                <a:latin typeface="Times New Roman"/>
              </a:rPr>
              <a:t>тварин</a:t>
            </a:r>
            <a:r>
              <a:rPr lang="ru-RU" sz="2200" b="1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1" spc="-15" dirty="0" err="1">
                <a:solidFill>
                  <a:srgbClr val="000000"/>
                </a:solidFill>
                <a:latin typeface="Times New Roman"/>
              </a:rPr>
              <a:t>мікроорганізмів</a:t>
            </a:r>
            <a:r>
              <a:rPr lang="ru-RU" sz="2200" b="1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1" spc="-15" dirty="0" err="1">
                <a:solidFill>
                  <a:srgbClr val="000000"/>
                </a:solidFill>
                <a:latin typeface="Times New Roman"/>
              </a:rPr>
              <a:t>із</a:t>
            </a:r>
            <a:r>
              <a:rPr lang="ru-RU" sz="2200" b="1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1" spc="-15" dirty="0" err="1">
                <a:solidFill>
                  <a:srgbClr val="000000"/>
                </a:solidFill>
                <a:latin typeface="Times New Roman"/>
              </a:rPr>
              <a:t>застосуванням</a:t>
            </a:r>
            <a:r>
              <a:rPr lang="ru-RU" sz="2200" b="1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1" spc="-15" dirty="0" err="1">
                <a:solidFill>
                  <a:srgbClr val="000000"/>
                </a:solidFill>
                <a:latin typeface="Times New Roman"/>
              </a:rPr>
              <a:t>заздалегідь</a:t>
            </a:r>
            <a:r>
              <a:rPr lang="ru-RU" sz="2200" b="1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1" spc="-15" dirty="0" err="1">
                <a:solidFill>
                  <a:srgbClr val="000000"/>
                </a:solidFill>
                <a:latin typeface="Times New Roman"/>
              </a:rPr>
              <a:t>відомих</a:t>
            </a:r>
            <a:r>
              <a:rPr lang="ru-RU" sz="2200" b="1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1" spc="-15" dirty="0" err="1">
                <a:solidFill>
                  <a:srgbClr val="000000"/>
                </a:solidFill>
                <a:latin typeface="Times New Roman"/>
              </a:rPr>
              <a:t>аглюти­нуючих</a:t>
            </a:r>
            <a:r>
              <a:rPr lang="ru-RU" sz="2200" b="1" spc="-15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200" b="1" spc="-15" dirty="0" err="1">
                <a:solidFill>
                  <a:srgbClr val="000000"/>
                </a:solidFill>
                <a:latin typeface="Times New Roman"/>
              </a:rPr>
              <a:t>сироваток</a:t>
            </a:r>
            <a:r>
              <a:rPr lang="ru-RU" sz="2200" b="1" spc="-15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2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54" y="4593902"/>
            <a:ext cx="910205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Схема </a:t>
            </a:r>
            <a:r>
              <a:rPr lang="ru-RU" sz="2200" dirty="0" err="1"/>
              <a:t>реакції</a:t>
            </a:r>
            <a:r>
              <a:rPr lang="ru-RU" sz="2200" dirty="0"/>
              <a:t> </a:t>
            </a:r>
            <a:r>
              <a:rPr lang="ru-RU" sz="2200" dirty="0" err="1"/>
              <a:t>аглютинації</a:t>
            </a:r>
            <a:r>
              <a:rPr lang="ru-RU" sz="2200" dirty="0"/>
              <a:t>:</a:t>
            </a:r>
          </a:p>
          <a:p>
            <a:r>
              <a:rPr lang="ru-RU" sz="2200" dirty="0"/>
              <a:t>АТ (</a:t>
            </a:r>
            <a:r>
              <a:rPr lang="ru-RU" sz="2200" dirty="0" err="1"/>
              <a:t>імунна</a:t>
            </a:r>
            <a:r>
              <a:rPr lang="ru-RU" sz="2200" dirty="0"/>
              <a:t> </a:t>
            </a:r>
            <a:r>
              <a:rPr lang="ru-RU" sz="2200" dirty="0" err="1"/>
              <a:t>діагностична</a:t>
            </a:r>
            <a:r>
              <a:rPr lang="ru-RU" sz="2200" dirty="0"/>
              <a:t> </a:t>
            </a:r>
            <a:r>
              <a:rPr lang="ru-RU" sz="2200" dirty="0" err="1"/>
              <a:t>сироватка</a:t>
            </a:r>
            <a:r>
              <a:rPr lang="ru-RU" sz="2200" dirty="0"/>
              <a:t>) + АГ (м / о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еритроцити</a:t>
            </a:r>
            <a:r>
              <a:rPr lang="ru-RU" sz="2200" dirty="0"/>
              <a:t>) + </a:t>
            </a:r>
            <a:r>
              <a:rPr lang="ru-RU" sz="2200" dirty="0" err="1"/>
              <a:t>ізотонічний</a:t>
            </a:r>
            <a:r>
              <a:rPr lang="ru-RU" sz="2200" dirty="0"/>
              <a:t> </a:t>
            </a:r>
            <a:r>
              <a:rPr lang="ru-RU" sz="2200" dirty="0" err="1"/>
              <a:t>розчин</a:t>
            </a:r>
            <a:r>
              <a:rPr lang="ru-RU" sz="2200" dirty="0"/>
              <a:t> = </a:t>
            </a:r>
            <a:r>
              <a:rPr lang="ru-RU" sz="2200" dirty="0" err="1"/>
              <a:t>пластівці</a:t>
            </a:r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8511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736" y="35332"/>
            <a:ext cx="50401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Постановка </a:t>
            </a:r>
            <a:r>
              <a:rPr lang="ru-RU" sz="2400" b="1" dirty="0" err="1" smtClean="0">
                <a:solidFill>
                  <a:srgbClr val="C00000"/>
                </a:solidFill>
              </a:rPr>
              <a:t>реакції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аглютинації</a:t>
            </a:r>
            <a:r>
              <a:rPr lang="ru-RU" sz="2400" b="1" dirty="0" smtClean="0">
                <a:solidFill>
                  <a:srgbClr val="C00000"/>
                </a:solidFill>
              </a:rPr>
              <a:t>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48680"/>
            <a:ext cx="87849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1. </a:t>
            </a:r>
            <a:r>
              <a:rPr lang="ru-RU" sz="2400" dirty="0" err="1" smtClean="0"/>
              <a:t>сироватка</a:t>
            </a:r>
            <a:r>
              <a:rPr lang="ru-RU" sz="2400" dirty="0" smtClean="0"/>
              <a:t> </a:t>
            </a:r>
            <a:r>
              <a:rPr lang="ru-RU" sz="2400" dirty="0" err="1"/>
              <a:t>крові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підлягає</a:t>
            </a:r>
            <a:r>
              <a:rPr lang="ru-RU" sz="2400" dirty="0"/>
              <a:t> </a:t>
            </a:r>
            <a:r>
              <a:rPr lang="ru-RU" sz="2400" dirty="0" err="1"/>
              <a:t>дослідженню</a:t>
            </a:r>
            <a:r>
              <a:rPr lang="ru-RU" sz="2400" dirty="0"/>
              <a:t>, в </a:t>
            </a:r>
            <a:r>
              <a:rPr lang="ru-RU" sz="2400" dirty="0" err="1"/>
              <a:t>кількості</a:t>
            </a:r>
            <a:r>
              <a:rPr lang="ru-RU" sz="2400" dirty="0"/>
              <a:t> 0,1-0,2 мл;</a:t>
            </a:r>
          </a:p>
          <a:p>
            <a:pPr algn="just"/>
            <a:r>
              <a:rPr lang="ru-RU" sz="2400" dirty="0" smtClean="0"/>
              <a:t>2. </a:t>
            </a:r>
            <a:r>
              <a:rPr lang="ru-RU" sz="2400" dirty="0" err="1" smtClean="0"/>
              <a:t>ізотонічний</a:t>
            </a:r>
            <a:r>
              <a:rPr lang="ru-RU" sz="2400" dirty="0" smtClean="0"/>
              <a:t> </a:t>
            </a:r>
            <a:r>
              <a:rPr lang="ru-RU" sz="2400" dirty="0" err="1"/>
              <a:t>розчин</a:t>
            </a:r>
            <a:r>
              <a:rPr lang="ru-RU" sz="2400" dirty="0"/>
              <a:t> хлориду </a:t>
            </a:r>
            <a:r>
              <a:rPr lang="ru-RU" sz="2400" dirty="0" err="1"/>
              <a:t>натрію</a:t>
            </a:r>
            <a:r>
              <a:rPr lang="ru-RU" sz="2400" dirty="0"/>
              <a:t>;</a:t>
            </a:r>
          </a:p>
          <a:p>
            <a:pPr algn="just"/>
            <a:r>
              <a:rPr lang="ru-RU" sz="2400" dirty="0" smtClean="0"/>
              <a:t>3. </a:t>
            </a:r>
            <a:r>
              <a:rPr lang="ru-RU" sz="2400" dirty="0" err="1" smtClean="0"/>
              <a:t>корпускулярний</a:t>
            </a:r>
            <a:r>
              <a:rPr lang="ru-RU" sz="2400" dirty="0" smtClean="0"/>
              <a:t> </a:t>
            </a:r>
            <a:r>
              <a:rPr lang="ru-RU" sz="2400" dirty="0"/>
              <a:t>антиген: </a:t>
            </a:r>
            <a:r>
              <a:rPr lang="ru-RU" sz="2400" dirty="0" err="1"/>
              <a:t>суспензія</a:t>
            </a:r>
            <a:r>
              <a:rPr lang="ru-RU" sz="2400" dirty="0"/>
              <a:t> </a:t>
            </a:r>
            <a:r>
              <a:rPr lang="ru-RU" sz="2400" dirty="0" err="1"/>
              <a:t>живих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убитих</a:t>
            </a:r>
            <a:r>
              <a:rPr lang="ru-RU" sz="2400" dirty="0"/>
              <a:t> </a:t>
            </a:r>
            <a:r>
              <a:rPr lang="ru-RU" sz="2400" dirty="0" err="1"/>
              <a:t>бактерій</a:t>
            </a:r>
            <a:r>
              <a:rPr lang="ru-RU" sz="2400" dirty="0"/>
              <a:t> (</a:t>
            </a:r>
            <a:r>
              <a:rPr lang="ru-RU" sz="2400" dirty="0" err="1"/>
              <a:t>діагностикумів</a:t>
            </a:r>
            <a:r>
              <a:rPr lang="ru-RU" sz="2400" dirty="0"/>
              <a:t>).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3039343"/>
            <a:ext cx="265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err="1" smtClean="0">
                <a:solidFill>
                  <a:srgbClr val="C00000"/>
                </a:solidFill>
              </a:rPr>
              <a:t>Фази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err="1" smtClean="0">
                <a:solidFill>
                  <a:srgbClr val="C00000"/>
                </a:solidFill>
              </a:rPr>
              <a:t>аглютинації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3587532"/>
            <a:ext cx="42805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1. </a:t>
            </a:r>
            <a:r>
              <a:rPr lang="ru-RU" sz="2400" dirty="0" err="1" smtClean="0"/>
              <a:t>Специфічна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взаємодія</a:t>
            </a:r>
            <a:r>
              <a:rPr lang="ru-RU" sz="2400" dirty="0" smtClean="0"/>
              <a:t> </a:t>
            </a:r>
            <a:r>
              <a:rPr lang="ru-RU" sz="2400" dirty="0"/>
              <a:t>активного центру </a:t>
            </a:r>
            <a:r>
              <a:rPr lang="ru-RU" sz="2400" dirty="0" err="1"/>
              <a:t>антитіл</a:t>
            </a:r>
            <a:r>
              <a:rPr lang="ru-RU" sz="2400" dirty="0"/>
              <a:t> з антигеном.</a:t>
            </a:r>
          </a:p>
          <a:p>
            <a:pPr algn="just"/>
            <a:r>
              <a:rPr lang="ru-RU" sz="2400" dirty="0" smtClean="0"/>
              <a:t>2. </a:t>
            </a:r>
            <a:r>
              <a:rPr lang="ru-RU" sz="2400" dirty="0" err="1" smtClean="0"/>
              <a:t>Утворення</a:t>
            </a:r>
            <a:r>
              <a:rPr lang="ru-RU" sz="2400" dirty="0" smtClean="0"/>
              <a:t> </a:t>
            </a:r>
            <a:r>
              <a:rPr lang="ru-RU" sz="2400" dirty="0" err="1"/>
              <a:t>аглютинації</a:t>
            </a:r>
            <a:r>
              <a:rPr lang="ru-RU" sz="2400" dirty="0"/>
              <a:t>.</a:t>
            </a:r>
          </a:p>
        </p:txBody>
      </p:sp>
      <p:pic>
        <p:nvPicPr>
          <p:cNvPr id="1026" name="Picture 2" descr="http://intranet.tdmu.edu.ua/data/kafedra/internal/micbio/classes_stud/uk/med/lik/ptn/%D0%BC%D1%96%D0%BA%D1%80%D0%BE%D0%B1%D1%96%D0%BE%D0%BB%D0%BE%D0%B3%D1%96%D1%8F,%20%D0%B2%D1%96%D1%80%D1%83%D1%81%D0%BE%D0%BB%D0%BE%D0%B3%D1%96%D1%8F%20%D1%82%D0%B0%20%D1%96%D0%BC%D1%83%D0%BD%D0%BE%D0%BB%D0%BE%D0%B3%D1%96%D1%8F/2/07%20%D0%92%D0%B8%D0%BA%D0%BE%D1%80%D0%B8%D1%81%D1%82%D0%B0%D0%BD%D0%BD%D1%8F%20%D1%96%D0%BC%D1%83%D0%BD%D0%BE%D0%BB%D0%BE%D0%B3%D1%96%D1%87%D0%BD%D0%B8%D1%85%20%D1%80%D0%B5%D0%B0%D0%BA%D1%86%D1%96%D0%B9.files/image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080" y="3284984"/>
            <a:ext cx="4648416" cy="34480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4070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-99392"/>
            <a:ext cx="6462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/>
              </a:rPr>
              <a:t>Сиворотка</a:t>
            </a: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j-ea"/>
                <a:cs typeface="Arial"/>
              </a:rPr>
              <a:t> хворого</a:t>
            </a: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32656"/>
            <a:ext cx="90364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/>
              <a:t>Необхідний</a:t>
            </a:r>
            <a:r>
              <a:rPr lang="ru-RU" sz="2400" dirty="0"/>
              <a:t> ряд </a:t>
            </a:r>
            <a:r>
              <a:rPr lang="ru-RU" sz="2400" dirty="0" err="1"/>
              <a:t>послідовних</a:t>
            </a:r>
            <a:r>
              <a:rPr lang="ru-RU" sz="2400" dirty="0"/>
              <a:t> </a:t>
            </a:r>
            <a:r>
              <a:rPr lang="ru-RU" sz="2400" dirty="0" err="1"/>
              <a:t>розведень</a:t>
            </a:r>
            <a:r>
              <a:rPr lang="ru-RU" sz="2400" dirty="0"/>
              <a:t>, </a:t>
            </a:r>
            <a:r>
              <a:rPr lang="ru-RU" sz="2400" dirty="0" err="1"/>
              <a:t>найчастіше</a:t>
            </a:r>
            <a:r>
              <a:rPr lang="ru-RU" sz="2400" dirty="0"/>
              <a:t> </a:t>
            </a:r>
            <a:r>
              <a:rPr lang="ru-RU" sz="2400" dirty="0" smtClean="0"/>
              <a:t>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від</a:t>
            </a:r>
            <a:r>
              <a:rPr lang="ru-RU" sz="2400" dirty="0" smtClean="0"/>
              <a:t> 1:50 - 1:100 </a:t>
            </a:r>
            <a:r>
              <a:rPr lang="ru-RU" sz="2400" dirty="0"/>
              <a:t>до </a:t>
            </a:r>
            <a:r>
              <a:rPr lang="ru-RU" sz="2400" dirty="0" smtClean="0"/>
              <a:t>1:1600 – 1:3200.</a:t>
            </a:r>
            <a:endParaRPr lang="ru-RU" dirty="0"/>
          </a:p>
          <a:p>
            <a:r>
              <a:rPr lang="ru-RU" sz="2400" dirty="0" err="1"/>
              <a:t>Основний</a:t>
            </a:r>
            <a:r>
              <a:rPr lang="ru-RU" sz="2400" dirty="0"/>
              <a:t> </a:t>
            </a:r>
            <a:r>
              <a:rPr lang="ru-RU" sz="2400" dirty="0" err="1" smtClean="0"/>
              <a:t>розчин</a:t>
            </a:r>
            <a:r>
              <a:rPr lang="ru-RU" sz="2400" dirty="0" smtClean="0"/>
              <a:t> </a:t>
            </a:r>
            <a:r>
              <a:rPr lang="ru-RU" sz="2400" dirty="0" err="1"/>
              <a:t>сироватки</a:t>
            </a:r>
            <a:r>
              <a:rPr lang="ru-RU" sz="2400" dirty="0"/>
              <a:t> </a:t>
            </a:r>
            <a:r>
              <a:rPr lang="ru-RU" sz="2400" dirty="0" err="1"/>
              <a:t>використовують</a:t>
            </a:r>
            <a:r>
              <a:rPr lang="ru-RU" sz="2400" dirty="0"/>
              <a:t> для </a:t>
            </a:r>
            <a:r>
              <a:rPr lang="ru-RU" sz="2400" dirty="0" err="1"/>
              <a:t>приготування</a:t>
            </a:r>
            <a:r>
              <a:rPr lang="ru-RU" sz="2400" dirty="0"/>
              <a:t> ряду </a:t>
            </a:r>
            <a:r>
              <a:rPr lang="ru-RU" sz="2400" dirty="0" err="1"/>
              <a:t>послідовних</a:t>
            </a:r>
            <a:r>
              <a:rPr lang="ru-RU" sz="2400" dirty="0"/>
              <a:t> </a:t>
            </a:r>
            <a:r>
              <a:rPr lang="ru-RU" sz="2400" dirty="0" err="1"/>
              <a:t>розведень</a:t>
            </a:r>
            <a:r>
              <a:rPr lang="ru-RU" sz="2400" dirty="0"/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772816"/>
            <a:ext cx="8928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2075" indent="349250" algn="just">
              <a:buFont typeface="Arial" pitchFamily="34" charset="0"/>
              <a:buChar char="•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 штатив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встановлюють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аглютинаційних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пробірок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першій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пробірці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пишуть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найменування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антигену,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буде введений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реакцію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вказують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номер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досліджуваної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34925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кожній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пробірці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позначають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ступінь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розведення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сироватки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92075" indent="349250" algn="just">
              <a:buFont typeface="Arial" pitchFamily="34" charset="0"/>
              <a:buChar char="•"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пробірки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ряду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призначені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для контролю антигену 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сиворотки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marL="92075" indent="34925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них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ставлять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умовні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позначення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КА - контроль антигену і КС - контроль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сиворотки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966" b="13674"/>
          <a:stretch/>
        </p:blipFill>
        <p:spPr bwMode="auto">
          <a:xfrm>
            <a:off x="5344014" y="4838201"/>
            <a:ext cx="3692482" cy="1903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36096" y="6453336"/>
            <a:ext cx="187220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аглютинація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6336" y="6381328"/>
            <a:ext cx="792088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Контроль </a:t>
            </a:r>
            <a:r>
              <a:rPr lang="uk-UA" sz="1000" dirty="0" err="1" smtClean="0">
                <a:solidFill>
                  <a:schemeClr val="bg1"/>
                </a:solidFill>
              </a:rPr>
              <a:t>сиворотка</a:t>
            </a:r>
            <a:endParaRPr lang="ru-RU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88424" y="6309320"/>
            <a:ext cx="75557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1000" dirty="0" smtClean="0">
                <a:solidFill>
                  <a:schemeClr val="bg1"/>
                </a:solidFill>
              </a:rPr>
              <a:t>Контроль антигену</a:t>
            </a:r>
            <a:endParaRPr lang="ru-RU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461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Описание: Описание: Описание: R_8_Agglut_tes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385" t="10686" r="5101" b="34469"/>
          <a:stretch/>
        </p:blipFill>
        <p:spPr bwMode="auto">
          <a:xfrm>
            <a:off x="1629660" y="44624"/>
            <a:ext cx="7550852" cy="26594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Описание: Описание: Описание: R_6_types_agglutin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140968"/>
            <a:ext cx="5301831" cy="3672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2638073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ü"/>
            </a:pP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розгорнута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(в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пробірках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-540568" y="6382489"/>
            <a:ext cx="73448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buFont typeface="Wingdings" pitchFamily="2" charset="2"/>
              <a:buChar char="ü"/>
            </a:pP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аглютинації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склі</a:t>
            </a:r>
            <a:r>
              <a:rPr lang="ru-RU" sz="2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орієнтовна</a:t>
            </a:r>
            <a:r>
              <a:rPr lang="ru-RU" sz="2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228184" y="3779748"/>
            <a:ext cx="25842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Існує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методи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</a:t>
            </a:r>
          </a:p>
        </p:txBody>
      </p:sp>
    </p:spTree>
    <p:extLst>
      <p:ext uri="{BB962C8B-B14F-4D97-AF65-F5344CB8AC3E}">
        <p14:creationId xmlns="" xmlns:p14="http://schemas.microsoft.com/office/powerpoint/2010/main" val="263240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4046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    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На предметному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діагностичної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сироватки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(взята на другому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тижні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людей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видужа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них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тому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ній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досить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АТ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гіперімунізованих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коней)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чисту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культуру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збудника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виділеного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хворого. Через 1-5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хв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прозорій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краплі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пластівці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складаються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комплексів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АГ-АТ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-27384"/>
            <a:ext cx="62937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</a:rPr>
              <a:t>Реакція</a:t>
            </a:r>
            <a:r>
              <a:rPr lang="ru-RU" sz="2400" b="1" dirty="0">
                <a:solidFill>
                  <a:srgbClr val="C00000"/>
                </a:solidFill>
              </a:rPr>
              <a:t> </a:t>
            </a:r>
            <a:r>
              <a:rPr lang="ru-RU" sz="2400" b="1" dirty="0" err="1">
                <a:solidFill>
                  <a:srgbClr val="C00000"/>
                </a:solidFill>
              </a:rPr>
              <a:t>аглютинації</a:t>
            </a:r>
            <a:r>
              <a:rPr lang="ru-RU" sz="2400" b="1" dirty="0">
                <a:solidFill>
                  <a:srgbClr val="C00000"/>
                </a:solidFill>
              </a:rPr>
              <a:t> на </a:t>
            </a:r>
            <a:r>
              <a:rPr lang="ru-RU" sz="2400" b="1" dirty="0" err="1" smtClean="0">
                <a:solidFill>
                  <a:srgbClr val="C00000"/>
                </a:solidFill>
              </a:rPr>
              <a:t>склі</a:t>
            </a:r>
            <a:r>
              <a:rPr lang="ru-RU" sz="2400" b="1" dirty="0" smtClean="0">
                <a:solidFill>
                  <a:srgbClr val="C00000"/>
                </a:solidFill>
              </a:rPr>
              <a:t> (</a:t>
            </a:r>
            <a:r>
              <a:rPr lang="ru-RU" sz="2400" b="1" dirty="0" err="1" smtClean="0">
                <a:solidFill>
                  <a:srgbClr val="C00000"/>
                </a:solidFill>
              </a:rPr>
              <a:t>орієнтовна</a:t>
            </a:r>
            <a:r>
              <a:rPr lang="ru-RU" sz="2400" b="1" dirty="0" smtClean="0">
                <a:solidFill>
                  <a:srgbClr val="C00000"/>
                </a:solidFill>
              </a:rPr>
              <a:t>)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36512" y="2828836"/>
            <a:ext cx="64087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сироватки</a:t>
            </a:r>
            <a:r>
              <a:rPr lang="ru-RU" sz="2400" dirty="0"/>
              <a:t> з невеликим </a:t>
            </a:r>
            <a:r>
              <a:rPr lang="ru-RU" sz="2400" dirty="0" err="1"/>
              <a:t>розведенням</a:t>
            </a:r>
            <a:r>
              <a:rPr lang="ru-RU" sz="2400" dirty="0"/>
              <a:t> </a:t>
            </a:r>
            <a:r>
              <a:rPr lang="ru-RU" sz="2400" dirty="0" err="1"/>
              <a:t>або</a:t>
            </a:r>
            <a:r>
              <a:rPr lang="ru-RU" sz="2400" dirty="0"/>
              <a:t> </a:t>
            </a:r>
            <a:r>
              <a:rPr lang="ru-RU" sz="2400" dirty="0" err="1"/>
              <a:t>нерозведені</a:t>
            </a:r>
            <a:r>
              <a:rPr lang="ru-RU" sz="2400" dirty="0"/>
              <a:t>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400" dirty="0" err="1"/>
              <a:t>використовують</a:t>
            </a:r>
            <a:r>
              <a:rPr lang="ru-RU" sz="2400" dirty="0"/>
              <a:t> </a:t>
            </a:r>
            <a:r>
              <a:rPr lang="ru-RU" sz="2400" dirty="0" err="1"/>
              <a:t>її</a:t>
            </a:r>
            <a:r>
              <a:rPr lang="ru-RU" sz="2400" dirty="0"/>
              <a:t> як </a:t>
            </a:r>
            <a:r>
              <a:rPr lang="ru-RU" sz="2400" dirty="0" err="1"/>
              <a:t>прискорений</a:t>
            </a:r>
            <a:r>
              <a:rPr lang="ru-RU" sz="2400" dirty="0"/>
              <a:t> метод </a:t>
            </a:r>
            <a:r>
              <a:rPr lang="ru-RU" sz="2400" dirty="0" err="1"/>
              <a:t>ідентифікації</a:t>
            </a:r>
            <a:r>
              <a:rPr lang="ru-RU" sz="2400" dirty="0"/>
              <a:t> </a:t>
            </a:r>
            <a:r>
              <a:rPr lang="ru-RU" sz="2400" dirty="0" err="1"/>
              <a:t>мікроорганізмів</a:t>
            </a:r>
            <a:r>
              <a:rPr lang="ru-RU" sz="2400" dirty="0"/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65" t="17908" r="3942" b="13905"/>
          <a:stretch/>
        </p:blipFill>
        <p:spPr bwMode="auto">
          <a:xfrm>
            <a:off x="179512" y="4509120"/>
            <a:ext cx="4553591" cy="2206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microbiology.ucoz.org/_si/0/806397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938527" cy="22000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6237312"/>
            <a:ext cx="194421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Аглютинація позитивна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67744" y="6093296"/>
            <a:ext cx="244827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Контроль без аглютинації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8064" y="5949280"/>
            <a:ext cx="367240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Реакція аглютинації на предметному склі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7013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01531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Реакція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аглютинації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 в </a:t>
            </a:r>
            <a:r>
              <a:rPr lang="ru-RU" sz="2400" b="1" dirty="0" err="1">
                <a:solidFill>
                  <a:srgbClr val="C00000"/>
                </a:solidFill>
                <a:cs typeface="Times New Roman" pitchFamily="18" charset="0"/>
              </a:rPr>
              <a:t>пробірках</a:t>
            </a:r>
            <a:r>
              <a:rPr lang="ru-RU" sz="2400" b="1" dirty="0">
                <a:solidFill>
                  <a:srgbClr val="C00000"/>
                </a:solidFill>
                <a:cs typeface="Times New Roman" pitchFamily="18" charset="0"/>
              </a:rPr>
              <a:t>.</a:t>
            </a:r>
          </a:p>
          <a:p>
            <a:endParaRPr lang="ru-RU" dirty="0" smtClean="0"/>
          </a:p>
          <a:p>
            <a:r>
              <a:rPr lang="ru-RU" sz="2200" dirty="0" smtClean="0"/>
              <a:t>До </a:t>
            </a:r>
            <a:r>
              <a:rPr lang="ru-RU" sz="2200" dirty="0" err="1"/>
              <a:t>розведень</a:t>
            </a:r>
            <a:r>
              <a:rPr lang="ru-RU" sz="2200" dirty="0"/>
              <a:t> </a:t>
            </a:r>
            <a:r>
              <a:rPr lang="ru-RU" sz="2200" dirty="0" err="1"/>
              <a:t>сироватки</a:t>
            </a:r>
            <a:r>
              <a:rPr lang="ru-RU" sz="2200" dirty="0"/>
              <a:t> </a:t>
            </a:r>
            <a:r>
              <a:rPr lang="ru-RU" sz="2200" dirty="0" err="1"/>
              <a:t>крові</a:t>
            </a:r>
            <a:r>
              <a:rPr lang="ru-RU" sz="2200" dirty="0"/>
              <a:t> хворого в </a:t>
            </a:r>
            <a:r>
              <a:rPr lang="ru-RU" sz="2200" dirty="0" err="1"/>
              <a:t>електроліті</a:t>
            </a:r>
            <a:r>
              <a:rPr lang="ru-RU" sz="2200" dirty="0"/>
              <a:t> </a:t>
            </a:r>
            <a:r>
              <a:rPr lang="ru-RU" sz="2200" dirty="0" err="1"/>
              <a:t>додають</a:t>
            </a:r>
            <a:r>
              <a:rPr lang="ru-RU" sz="2200" dirty="0"/>
              <a:t> </a:t>
            </a:r>
            <a:r>
              <a:rPr lang="ru-RU" sz="2200" dirty="0" err="1" smtClean="0"/>
              <a:t>суспензію</a:t>
            </a:r>
            <a:r>
              <a:rPr lang="ru-RU" sz="2200" dirty="0" smtClean="0"/>
              <a:t> </a:t>
            </a:r>
            <a:r>
              <a:rPr lang="ru-RU" sz="2200" dirty="0" err="1" smtClean="0"/>
              <a:t>неактивних</a:t>
            </a:r>
            <a:r>
              <a:rPr lang="ru-RU" sz="2200" dirty="0" smtClean="0"/>
              <a:t> м </a:t>
            </a:r>
            <a:r>
              <a:rPr lang="ru-RU" sz="2200" dirty="0"/>
              <a:t>/ о. </a:t>
            </a:r>
            <a:r>
              <a:rPr lang="ru-RU" sz="2200" dirty="0" err="1"/>
              <a:t>Після</a:t>
            </a:r>
            <a:r>
              <a:rPr lang="ru-RU" sz="2200" dirty="0"/>
              <a:t> </a:t>
            </a:r>
            <a:r>
              <a:rPr lang="ru-RU" sz="2200" dirty="0" err="1"/>
              <a:t>інкубації</a:t>
            </a:r>
            <a:r>
              <a:rPr lang="ru-RU" sz="2200" dirty="0"/>
              <a:t>, при 37</a:t>
            </a:r>
            <a:r>
              <a:rPr lang="ru-RU" sz="2200" baseline="30000" dirty="0"/>
              <a:t>0</a:t>
            </a:r>
            <a:r>
              <a:rPr lang="ru-RU" sz="2200" dirty="0"/>
              <a:t>С, </a:t>
            </a:r>
            <a:r>
              <a:rPr lang="ru-RU" sz="2200" dirty="0" err="1" smtClean="0"/>
              <a:t>визначають</a:t>
            </a:r>
            <a:r>
              <a:rPr lang="ru-RU" sz="2200" dirty="0" smtClean="0"/>
              <a:t> </a:t>
            </a:r>
            <a:r>
              <a:rPr lang="ru-RU" sz="2200" dirty="0" err="1"/>
              <a:t>найбільше</a:t>
            </a:r>
            <a:r>
              <a:rPr lang="ru-RU" sz="2200" dirty="0"/>
              <a:t> </a:t>
            </a:r>
            <a:r>
              <a:rPr lang="ru-RU" sz="2200" dirty="0" err="1"/>
              <a:t>розведення</a:t>
            </a:r>
            <a:r>
              <a:rPr lang="ru-RU" sz="2200" dirty="0"/>
              <a:t> (титр) </a:t>
            </a:r>
            <a:r>
              <a:rPr lang="ru-RU" sz="2200" dirty="0" err="1" smtClean="0"/>
              <a:t>сиворотки</a:t>
            </a:r>
            <a:r>
              <a:rPr lang="ru-RU" sz="2200" dirty="0" smtClean="0"/>
              <a:t>, </a:t>
            </a:r>
            <a:r>
              <a:rPr lang="ru-RU" sz="2200" dirty="0"/>
              <a:t>при </a:t>
            </a:r>
            <a:r>
              <a:rPr lang="ru-RU" sz="2200" dirty="0" err="1"/>
              <a:t>якій</a:t>
            </a:r>
            <a:r>
              <a:rPr lang="ru-RU" sz="2200" dirty="0"/>
              <a:t> </a:t>
            </a:r>
            <a:r>
              <a:rPr lang="ru-RU" sz="2200" dirty="0" err="1"/>
              <a:t>сталася</a:t>
            </a:r>
            <a:r>
              <a:rPr lang="ru-RU" sz="2200" dirty="0"/>
              <a:t> </a:t>
            </a:r>
            <a:r>
              <a:rPr lang="ru-RU" sz="2200" dirty="0" err="1"/>
              <a:t>аглютинація</a:t>
            </a:r>
            <a:r>
              <a:rPr lang="ru-RU" sz="2200" dirty="0"/>
              <a:t> (</a:t>
            </a:r>
            <a:r>
              <a:rPr lang="ru-RU" sz="2200" dirty="0" err="1"/>
              <a:t>утворився</a:t>
            </a:r>
            <a:r>
              <a:rPr lang="ru-RU" sz="2200" dirty="0"/>
              <a:t> осад).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2420888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Розгорнута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аглютинації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пробірках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лунках пластин</a:t>
            </a:r>
          </a:p>
          <a:p>
            <a:pPr marL="342900" indent="-342900" algn="just">
              <a:buFont typeface="Wingdings" pitchFamily="2" charset="2"/>
              <a:buChar char="§"/>
            </a:pP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діагностичну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сироватку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розводять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до титру і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вносять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однакові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антигену</a:t>
            </a:r>
            <a:r>
              <a:rPr lang="ru-RU" dirty="0"/>
              <a:t>.</a:t>
            </a:r>
          </a:p>
        </p:txBody>
      </p:sp>
      <p:pic>
        <p:nvPicPr>
          <p:cNvPr id="6" name="Picture 7" descr="194440_html_m7d93475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4104456" cy="27363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0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125168"/>
            <a:ext cx="4038600" cy="2616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1593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57326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Хід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1.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особливостей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Проаналізуйте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рис. 3.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відмінності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зображених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праворуч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ліворуч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доцільно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кожен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196752"/>
            <a:ext cx="5940425" cy="3541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5746276"/>
            <a:ext cx="91440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3.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Схематичне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зображення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Перегляньте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відеозапис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Хеддельсона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Письмово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етапи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Робота 2.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латексної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напівкількісного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ревматоїдного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фактора в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діагностикумі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принцип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латексної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Антиген,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адсорбований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нейтральних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частинках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латексу,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вступає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ревматоїдним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фактором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IgM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Fc-фрагменту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Інтенсивність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прямо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пропорційна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ревматоїдного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фактору.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Підвищення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характерне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ревматоїдного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артриту (до 90%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нижчих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титрах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спостерігатись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інфекційного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мононуклеозу,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гострих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запальних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бактеріального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ендокардиту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сифілісу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туберкульозу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грипу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т.д.).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перед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витрамати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кімнатної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температури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Латексну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перед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шляхом легкого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струшування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(рис. 4).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3258244" cy="268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3203848" y="2204864"/>
            <a:ext cx="59401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Підготовка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реагентів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латексної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допомогою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розчинника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приготувати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1:5, 1:10, 1:20, 1:40, 1:80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т.д.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слайд нанести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послідовно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10 мкл позитивного контролю, негативного контролю,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цього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 10 мкл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латексної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кожну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позитивного та негативного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контролів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скліною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паличкою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Похитувати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пластину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протягом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Оцінити результати дослідження (рис. 5, 6).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2886075" cy="2926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628800"/>
            <a:ext cx="2552700" cy="2208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386104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 5. Відсутність аглютинації, немає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аглютинованих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часточок латексу (мале збільшення)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4437112"/>
            <a:ext cx="2843808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877676"/>
            <a:ext cx="2266950" cy="1980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-27384"/>
            <a:ext cx="373371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600" b="1" u="sng" dirty="0" smtClean="0">
                <a:solidFill>
                  <a:srgbClr val="C00000"/>
                </a:solidFill>
                <a:latin typeface="+mj-lt"/>
              </a:rPr>
              <a:t>СЕРОЛОГІЧНІ РЕАКЦІЇ</a:t>
            </a:r>
            <a:r>
              <a:rPr lang="uk-UA" sz="2600" b="1" u="sng" dirty="0" smtClean="0">
                <a:solidFill>
                  <a:srgbClr val="C00000"/>
                </a:solidFill>
                <a:latin typeface="+mj-lt"/>
              </a:rPr>
              <a:t>:</a:t>
            </a:r>
            <a:endParaRPr lang="ru-RU" sz="2600" b="1" u="sng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476672"/>
            <a:ext cx="9108504" cy="7755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нтиген –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антитіло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специфічна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взаємодія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антитіл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антигенами, в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результаті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якої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антиген -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антитіло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імунні</a:t>
            </a:r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комплекси</a:t>
            </a:r>
            <a:r>
              <a:rPr lang="ru-RU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b="1" dirty="0" smtClean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Серологічні</a:t>
            </a:r>
            <a:r>
              <a:rPr lang="ru-RU" sz="2400" b="1" dirty="0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лат. </a:t>
            </a:r>
            <a:r>
              <a:rPr lang="vi-VN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Serum - </a:t>
            </a:r>
            <a:r>
              <a:rPr lang="ru-RU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сиворотка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антигену і </a:t>
            </a:r>
            <a:r>
              <a:rPr lang="ru-RU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, при </a:t>
            </a:r>
            <a:r>
              <a:rPr lang="ru-RU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один з </a:t>
            </a:r>
            <a:r>
              <a:rPr lang="ru-RU" sz="2400" b="1" dirty="0" err="1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інгредієнтів</a:t>
            </a:r>
            <a:r>
              <a:rPr lang="ru-RU" sz="2400" b="1" dirty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9900"/>
                </a:solidFill>
                <a:latin typeface="Times New Roman" pitchFamily="18" charset="0"/>
                <a:cs typeface="Times New Roman" pitchFamily="18" charset="0"/>
              </a:rPr>
              <a:t>невідомий</a:t>
            </a:r>
            <a:endParaRPr lang="ru-RU" sz="2400" b="1" dirty="0">
              <a:solidFill>
                <a:srgbClr val="0099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Серологічні </a:t>
            </a:r>
            <a:r>
              <a:rPr lang="uk-UA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реакції протікають у дві </a:t>
            </a:r>
            <a:r>
              <a:rPr lang="uk-UA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фази</a:t>
            </a:r>
            <a:r>
              <a:rPr lang="uk-UA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які розрізняються між собою по механізму і </a:t>
            </a:r>
            <a:r>
              <a:rPr lang="uk-UA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швидкості:</a:t>
            </a:r>
          </a:p>
          <a:p>
            <a:pPr indent="173038" algn="just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специфічна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специфічне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поєднання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активного центру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відповідними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групами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антигену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гаптену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видимих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змін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indent="173038" algn="just">
              <a:buAutoNum type="arabicPeriod"/>
            </a:pP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  <a:p>
            <a:pPr indent="173038" algn="just">
              <a:buAutoNum type="arabicPeriod"/>
            </a:pP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Друга фаза  (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неспецифічна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 - комплекс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антиген -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антитіло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взаємодіє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неспецифічними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факторами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електроліти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розчини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солей]; комплемент -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набір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імунних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містяться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сироватці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крові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[кров без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формених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елементів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], фагоцит. Результат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видно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неозброєним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оком (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склеювання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розчинення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помутніння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b="1" u="sng" dirty="0" smtClean="0">
                <a:latin typeface="Times New Roman" pitchFamily="18" charset="0"/>
                <a:cs typeface="Times New Roman" pitchFamily="18" charset="0"/>
              </a:rPr>
              <a:t>Перша 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фаза </a:t>
            </a:r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протікає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швидко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, а друга </a:t>
            </a:r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err="1">
                <a:latin typeface="Times New Roman" pitchFamily="18" charset="0"/>
                <a:cs typeface="Times New Roman" pitchFamily="18" charset="0"/>
              </a:rPr>
              <a:t>повільно</a:t>
            </a:r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368300" algn="just">
              <a:buFont typeface="Wingdings" pitchFamily="2" charset="2"/>
              <a:buChar char="q"/>
            </a:pPr>
            <a:endParaRPr lang="ru-RU" sz="2400" dirty="0" smtClean="0"/>
          </a:p>
          <a:p>
            <a:pPr indent="368300" algn="just">
              <a:buFont typeface="Wingdings" pitchFamily="2" charset="2"/>
              <a:buChar char="q"/>
            </a:pPr>
            <a:endParaRPr lang="uk-UA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4" descr="Картинки по запросу антитела в кров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2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0" y="159648"/>
            <a:ext cx="9144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 зрозуміти результат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Аглютинацію, яка відбулась після 3 хвилин, розуміють як неспецифічну. Реакцію вважають позитивною, коли спостерігається аглютинація частин латексу. Величину реакції оцінюють в «плюсах»: 4 плюси – всі частини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аглютиновані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розчин прозорий; 3 плюси – 75% частин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аглютиновані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розчин прозорий по краю; 2 плюси – половина частин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аглютиновані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розчин трохи каламутний; 1 плюс – слабка аглютинація, розчин каламутний.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кількісному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оцінку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проводять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згідно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останнім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титром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результат.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визначення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ревматоїдного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фактора в Мод/мл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найбільше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дало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помножити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12 Мод/мл.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спостерагілась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титрі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1:20, то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необхідно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20 × 12 = 240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/мл. Нормальною величиною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12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/мл.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3.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Виконайте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латексної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відсутність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випадку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позитивного результату,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встановіть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ревматоїдного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фактора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/мл.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Сформуйте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висновки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глютинаці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88640"/>
            <a:ext cx="6035824" cy="6435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1663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РЕАКЦ</a:t>
            </a:r>
            <a:r>
              <a:rPr lang="uk-UA" sz="2200" b="1" dirty="0">
                <a:solidFill>
                  <a:srgbClr val="C00000"/>
                </a:solidFill>
              </a:rPr>
              <a:t>І</a:t>
            </a:r>
            <a:r>
              <a:rPr lang="ru-RU" sz="2200" b="1" dirty="0" smtClean="0">
                <a:solidFill>
                  <a:srgbClr val="C00000"/>
                </a:solidFill>
              </a:rPr>
              <a:t>Я НЕЙТРАЛІЗАЦІЇ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716503"/>
            <a:ext cx="903649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заснована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здатності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сиворотки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нейтралізувати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мікробів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токсинів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РН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проводять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шляхом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введення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АГ - АТ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тваринам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тварин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шкідливоїдії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говорять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нейтралізуючу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дію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сиворотки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99744"/>
            <a:ext cx="88569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Реакцію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можна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ставити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в культурах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клітин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з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обліком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результатів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за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цитопатичною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дією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в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кольоровій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пробі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, за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допомогою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рН-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метрії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та феноменом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бляшкоутворення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Крім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того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можна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використати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для постановки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реакції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інші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живі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систе­ми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–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курячі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ембріони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та </a:t>
            </a:r>
            <a:r>
              <a:rPr lang="ru-RU" sz="2400" dirty="0" err="1">
                <a:solidFill>
                  <a:srgbClr val="000000"/>
                </a:solidFill>
                <a:latin typeface="Times New Roman"/>
              </a:rPr>
              <a:t>лабораторні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400" dirty="0" err="1" smtClean="0">
                <a:solidFill>
                  <a:srgbClr val="000000"/>
                </a:solidFill>
                <a:latin typeface="Times New Roman"/>
              </a:rPr>
              <a:t>тварини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.</a:t>
            </a:r>
            <a:endParaRPr lang="ru-RU" sz="2400" dirty="0"/>
          </a:p>
        </p:txBody>
      </p:sp>
      <p:pic>
        <p:nvPicPr>
          <p:cNvPr id="1026" name="Picture 2" descr="http://meduniver.com/Medical/Microbiology/Img/2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508334"/>
            <a:ext cx="4752528" cy="235034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55976" y="4581128"/>
            <a:ext cx="478802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Розмноження вірусу викликає гибель клітин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6237312"/>
            <a:ext cx="18002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err="1" smtClean="0">
                <a:solidFill>
                  <a:schemeClr val="bg1"/>
                </a:solidFill>
              </a:rPr>
              <a:t>Цитопатогенний</a:t>
            </a:r>
            <a:r>
              <a:rPr lang="uk-UA" dirty="0" smtClean="0">
                <a:solidFill>
                  <a:schemeClr val="bg1"/>
                </a:solidFill>
              </a:rPr>
              <a:t> ефект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296" y="6165304"/>
            <a:ext cx="1907704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>
                <a:solidFill>
                  <a:schemeClr val="bg1"/>
                </a:solidFill>
              </a:rPr>
              <a:t>Відсутній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0366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35696" y="44624"/>
            <a:ext cx="5742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АЛГОРИТМ ПРОВЕНДЕННЯ РЕАКЦ</a:t>
            </a:r>
            <a:r>
              <a:rPr lang="uk-UA" sz="2200" b="1" dirty="0" smtClean="0">
                <a:solidFill>
                  <a:srgbClr val="C00000"/>
                </a:solidFill>
              </a:rPr>
              <a:t>І</a:t>
            </a:r>
            <a:r>
              <a:rPr lang="ru-RU" sz="2200" b="1" dirty="0" smtClean="0">
                <a:solidFill>
                  <a:srgbClr val="C00000"/>
                </a:solidFill>
              </a:rPr>
              <a:t>Ї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008" y="476672"/>
            <a:ext cx="8964488" cy="4242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вивченні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нейтралізації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цитопатичної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дії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культурі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компонентами </a:t>
            </a:r>
            <a:r>
              <a:rPr lang="ru-RU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є: </a:t>
            </a:r>
          </a:p>
          <a:p>
            <a:pPr marL="342900" indent="-342900" algn="just">
              <a:lnSpc>
                <a:spcPct val="114000"/>
              </a:lnSpc>
              <a:buFont typeface="Wingdings" pitchFamily="2" charset="2"/>
              <a:buChar char="q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вірусмісткий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матеріал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культуральна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рідина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інфіковані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дезінтегровані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 </a:t>
            </a: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q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імунна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противірусна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сиворотка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q"/>
            </a:pP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спеціальні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живильні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сольовий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розчин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Хенкса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Ігла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199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тощо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342900" indent="-342900">
              <a:lnSpc>
                <a:spcPct val="114000"/>
              </a:lnSpc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культура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пробірках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флаконах.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підбирають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залежно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біологічних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властивостей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Найчастіше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використовують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HeLa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СМЦ,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нирок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мавп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первинні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курячих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людських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ембріонів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4797152"/>
            <a:ext cx="88569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ru-RU" sz="2100" dirty="0">
                <a:solidFill>
                  <a:srgbClr val="000000"/>
                </a:solidFill>
                <a:latin typeface="+mj-lt"/>
              </a:rPr>
              <a:t>З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матеріалу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що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містить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віруси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попередньо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готують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послідовні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десятикратні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розведення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від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10</a:t>
            </a:r>
            <a:r>
              <a:rPr lang="ru-RU" sz="2100" baseline="30000" dirty="0">
                <a:solidFill>
                  <a:srgbClr val="000000"/>
                </a:solidFill>
                <a:latin typeface="+mj-lt"/>
              </a:rPr>
              <a:t>-1 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до 10</a:t>
            </a:r>
            <a:r>
              <a:rPr lang="ru-RU" sz="2100" baseline="30000" dirty="0">
                <a:solidFill>
                  <a:srgbClr val="000000"/>
                </a:solidFill>
                <a:latin typeface="+mj-lt"/>
              </a:rPr>
              <a:t>-8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. По 0,1 мл кожного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розведення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вносять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у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пробірки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, в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яких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знаходиться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 культура </a:t>
            </a:r>
            <a:r>
              <a:rPr lang="ru-RU" sz="2100" dirty="0" err="1">
                <a:solidFill>
                  <a:srgbClr val="000000"/>
                </a:solidFill>
                <a:latin typeface="+mj-lt"/>
              </a:rPr>
              <a:t>клітин</a:t>
            </a:r>
            <a:r>
              <a:rPr lang="ru-RU" sz="2100" dirty="0">
                <a:solidFill>
                  <a:srgbClr val="000000"/>
                </a:solidFill>
                <a:latin typeface="+mj-lt"/>
              </a:rPr>
              <a:t>. </a:t>
            </a:r>
            <a:endParaRPr lang="ru-RU" sz="2100" dirty="0" smtClean="0">
              <a:solidFill>
                <a:srgbClr val="000000"/>
              </a:solidFill>
              <a:latin typeface="+mj-lt"/>
            </a:endParaRPr>
          </a:p>
          <a:p>
            <a:pPr marL="342900" indent="-342900" algn="just">
              <a:buFont typeface="Wingdings" pitchFamily="2" charset="2"/>
              <a:buChar char="v"/>
            </a:pPr>
            <a:r>
              <a:rPr lang="ru-RU" sz="2100" dirty="0">
                <a:latin typeface="+mj-lt"/>
              </a:rPr>
              <a:t>Як правило, </a:t>
            </a:r>
            <a:r>
              <a:rPr lang="ru-RU" sz="2100" dirty="0" err="1">
                <a:latin typeface="+mj-lt"/>
              </a:rPr>
              <a:t>заражують</a:t>
            </a:r>
            <a:r>
              <a:rPr lang="ru-RU" sz="2100" dirty="0">
                <a:latin typeface="+mj-lt"/>
              </a:rPr>
              <a:t> по три </a:t>
            </a:r>
            <a:r>
              <a:rPr lang="ru-RU" sz="2100" dirty="0" err="1">
                <a:latin typeface="+mj-lt"/>
              </a:rPr>
              <a:t>пробірки</a:t>
            </a:r>
            <a:r>
              <a:rPr lang="ru-RU" sz="2100" dirty="0">
                <a:latin typeface="+mj-lt"/>
              </a:rPr>
              <a:t> з культурою </a:t>
            </a:r>
            <a:r>
              <a:rPr lang="ru-RU" sz="2100" dirty="0" err="1">
                <a:latin typeface="+mj-lt"/>
              </a:rPr>
              <a:t>клітин</a:t>
            </a:r>
            <a:r>
              <a:rPr lang="ru-RU" sz="2100" dirty="0">
                <a:latin typeface="+mj-lt"/>
              </a:rPr>
              <a:t> для кожного </a:t>
            </a:r>
            <a:r>
              <a:rPr lang="ru-RU" sz="2100" dirty="0" err="1">
                <a:latin typeface="+mj-lt"/>
              </a:rPr>
              <a:t>розведення</a:t>
            </a:r>
            <a:r>
              <a:rPr lang="ru-RU" sz="2100" dirty="0">
                <a:latin typeface="+mj-lt"/>
              </a:rPr>
              <a:t> </a:t>
            </a:r>
            <a:r>
              <a:rPr lang="ru-RU" sz="2100" dirty="0" err="1">
                <a:latin typeface="+mj-lt"/>
              </a:rPr>
              <a:t>вірусмісткого</a:t>
            </a:r>
            <a:r>
              <a:rPr lang="ru-RU" sz="2100" dirty="0">
                <a:latin typeface="+mj-lt"/>
              </a:rPr>
              <a:t> </a:t>
            </a:r>
            <a:r>
              <a:rPr lang="ru-RU" sz="2100" dirty="0" err="1">
                <a:latin typeface="+mj-lt"/>
              </a:rPr>
              <a:t>матеріалу</a:t>
            </a:r>
            <a:r>
              <a:rPr lang="ru-RU" sz="2100" dirty="0">
                <a:latin typeface="+mj-lt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84180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496" y="476672"/>
            <a:ext cx="8928992" cy="24079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200" dirty="0"/>
              <a:t>Контролем є </a:t>
            </a:r>
            <a:r>
              <a:rPr lang="ru-RU" sz="2200" dirty="0" err="1"/>
              <a:t>культури</a:t>
            </a:r>
            <a:r>
              <a:rPr lang="ru-RU" sz="2200" dirty="0"/>
              <a:t> </a:t>
            </a:r>
            <a:r>
              <a:rPr lang="ru-RU" sz="2200" dirty="0" err="1"/>
              <a:t>клітин</a:t>
            </a:r>
            <a:r>
              <a:rPr lang="ru-RU" sz="2200" dirty="0"/>
              <a:t>, </a:t>
            </a:r>
            <a:r>
              <a:rPr lang="ru-RU" sz="2200" dirty="0" err="1"/>
              <a:t>які</a:t>
            </a:r>
            <a:r>
              <a:rPr lang="ru-RU" sz="2200" dirty="0"/>
              <a:t> не </a:t>
            </a:r>
            <a:r>
              <a:rPr lang="ru-RU" sz="2200" dirty="0" err="1"/>
              <a:t>інфікують</a:t>
            </a:r>
            <a:r>
              <a:rPr lang="ru-RU" sz="2200" dirty="0"/>
              <a:t> </a:t>
            </a:r>
            <a:r>
              <a:rPr lang="ru-RU" sz="2200" dirty="0" err="1"/>
              <a:t>вірусом</a:t>
            </a:r>
            <a:r>
              <a:rPr lang="ru-RU" sz="2200" dirty="0"/>
              <a:t>. </a:t>
            </a:r>
            <a:endParaRPr lang="ru-RU" sz="2200" dirty="0" smtClean="0"/>
          </a:p>
          <a:p>
            <a:pPr indent="36195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200" dirty="0" err="1" smtClean="0"/>
              <a:t>Клітинні</a:t>
            </a:r>
            <a:r>
              <a:rPr lang="ru-RU" sz="2200" dirty="0" smtClean="0"/>
              <a:t> </a:t>
            </a:r>
            <a:r>
              <a:rPr lang="ru-RU" sz="2200" dirty="0" err="1"/>
              <a:t>культури</a:t>
            </a:r>
            <a:r>
              <a:rPr lang="ru-RU" sz="2200" dirty="0"/>
              <a:t> </a:t>
            </a:r>
            <a:r>
              <a:rPr lang="ru-RU" sz="2200" dirty="0" err="1"/>
              <a:t>інкубують</a:t>
            </a:r>
            <a:r>
              <a:rPr lang="ru-RU" sz="2200" dirty="0"/>
              <a:t> при 37 °С </a:t>
            </a:r>
            <a:r>
              <a:rPr lang="ru-RU" sz="2200" dirty="0" err="1"/>
              <a:t>протягом</a:t>
            </a:r>
            <a:r>
              <a:rPr lang="ru-RU" sz="2200" dirty="0"/>
              <a:t> 5-7 </a:t>
            </a:r>
            <a:r>
              <a:rPr lang="ru-RU" sz="2200" dirty="0" err="1"/>
              <a:t>днів</a:t>
            </a:r>
            <a:r>
              <a:rPr lang="ru-RU" sz="2200" dirty="0"/>
              <a:t>. </a:t>
            </a:r>
            <a:endParaRPr lang="ru-RU" sz="2200" dirty="0" smtClean="0"/>
          </a:p>
          <a:p>
            <a:pPr indent="361950" algn="just">
              <a:lnSpc>
                <a:spcPct val="114000"/>
              </a:lnSpc>
              <a:buFont typeface="Wingdings" pitchFamily="2" charset="2"/>
              <a:buChar char="v"/>
            </a:pPr>
            <a:r>
              <a:rPr lang="ru-RU" sz="2200" dirty="0" err="1" smtClean="0"/>
              <a:t>Результати</a:t>
            </a:r>
            <a:r>
              <a:rPr lang="ru-RU" sz="2200" dirty="0" smtClean="0"/>
              <a:t> </a:t>
            </a:r>
            <a:r>
              <a:rPr lang="ru-RU" sz="2200" dirty="0" err="1"/>
              <a:t>оцінюють</a:t>
            </a:r>
            <a:r>
              <a:rPr lang="ru-RU" sz="2200" dirty="0"/>
              <a:t> за </a:t>
            </a:r>
            <a:r>
              <a:rPr lang="ru-RU" sz="2200" dirty="0" err="1"/>
              <a:t>наявністю</a:t>
            </a:r>
            <a:r>
              <a:rPr lang="ru-RU" sz="2200" dirty="0"/>
              <a:t> </a:t>
            </a:r>
            <a:r>
              <a:rPr lang="ru-RU" sz="2200" dirty="0" err="1"/>
              <a:t>або</a:t>
            </a:r>
            <a:r>
              <a:rPr lang="ru-RU" sz="2200" dirty="0"/>
              <a:t> </a:t>
            </a:r>
            <a:r>
              <a:rPr lang="ru-RU" sz="2200" dirty="0" err="1"/>
              <a:t>відсутністю</a:t>
            </a:r>
            <a:r>
              <a:rPr lang="ru-RU" sz="2200" dirty="0"/>
              <a:t> </a:t>
            </a:r>
            <a:r>
              <a:rPr lang="ru-RU" sz="2200" dirty="0" err="1"/>
              <a:t>цитопатичної</a:t>
            </a:r>
            <a:r>
              <a:rPr lang="ru-RU" sz="2200" dirty="0"/>
              <a:t> </a:t>
            </a:r>
            <a:r>
              <a:rPr lang="ru-RU" sz="2200" dirty="0" err="1"/>
              <a:t>дії</a:t>
            </a:r>
            <a:r>
              <a:rPr lang="ru-RU" sz="2200" dirty="0"/>
              <a:t>. </a:t>
            </a:r>
            <a:r>
              <a:rPr lang="ru-RU" sz="2200" dirty="0" err="1"/>
              <a:t>Визначають</a:t>
            </a:r>
            <a:r>
              <a:rPr lang="ru-RU" sz="2200" dirty="0"/>
              <a:t> 50 % </a:t>
            </a:r>
            <a:r>
              <a:rPr lang="ru-RU" sz="2200" dirty="0" err="1"/>
              <a:t>тканинну</a:t>
            </a:r>
            <a:r>
              <a:rPr lang="ru-RU" sz="2200" dirty="0"/>
              <a:t> </a:t>
            </a:r>
            <a:r>
              <a:rPr lang="ru-RU" sz="2200" dirty="0" err="1"/>
              <a:t>цитопатичну</a:t>
            </a:r>
            <a:r>
              <a:rPr lang="ru-RU" sz="2200" dirty="0"/>
              <a:t> </a:t>
            </a:r>
            <a:r>
              <a:rPr lang="ru-RU" sz="2200" dirty="0" err="1"/>
              <a:t>дію</a:t>
            </a:r>
            <a:r>
              <a:rPr lang="ru-RU" sz="2200" dirty="0"/>
              <a:t> </a:t>
            </a:r>
            <a:r>
              <a:rPr lang="ru-RU" sz="2200" dirty="0" err="1"/>
              <a:t>вірусів</a:t>
            </a:r>
            <a:r>
              <a:rPr lang="ru-RU" sz="2200" dirty="0"/>
              <a:t> (ТЦД50), </a:t>
            </a:r>
            <a:r>
              <a:rPr lang="ru-RU" sz="2200" dirty="0" err="1"/>
              <a:t>тобто</a:t>
            </a:r>
            <a:r>
              <a:rPr lang="ru-RU" sz="2200" dirty="0"/>
              <a:t> </a:t>
            </a:r>
            <a:r>
              <a:rPr lang="ru-RU" sz="2200" dirty="0" err="1"/>
              <a:t>найбільше</a:t>
            </a:r>
            <a:r>
              <a:rPr lang="ru-RU" sz="2200" dirty="0"/>
              <a:t> </a:t>
            </a:r>
            <a:r>
              <a:rPr lang="ru-RU" sz="2200" dirty="0" err="1"/>
              <a:t>розведення</a:t>
            </a:r>
            <a:r>
              <a:rPr lang="ru-RU" sz="2200" dirty="0"/>
              <a:t> </a:t>
            </a:r>
            <a:r>
              <a:rPr lang="ru-RU" sz="2200" dirty="0" err="1"/>
              <a:t>вірусів</a:t>
            </a:r>
            <a:r>
              <a:rPr lang="ru-RU" sz="2200" dirty="0"/>
              <a:t>, яке </a:t>
            </a:r>
            <a:r>
              <a:rPr lang="ru-RU" sz="2200" dirty="0" err="1"/>
              <a:t>викликає</a:t>
            </a:r>
            <a:r>
              <a:rPr lang="ru-RU" sz="2200" dirty="0"/>
              <a:t> </a:t>
            </a:r>
            <a:r>
              <a:rPr lang="ru-RU" sz="2200" dirty="0" err="1"/>
              <a:t>цитопатичний</a:t>
            </a:r>
            <a:r>
              <a:rPr lang="ru-RU" sz="2200" dirty="0"/>
              <a:t> </a:t>
            </a:r>
            <a:r>
              <a:rPr lang="ru-RU" sz="2200" dirty="0" err="1"/>
              <a:t>ефект</a:t>
            </a:r>
            <a:r>
              <a:rPr lang="ru-RU" sz="2200" dirty="0"/>
              <a:t> у 50 % </a:t>
            </a:r>
            <a:r>
              <a:rPr lang="ru-RU" sz="2200" dirty="0" err="1"/>
              <a:t>заражених</a:t>
            </a:r>
            <a:r>
              <a:rPr lang="ru-RU" sz="2200" dirty="0"/>
              <a:t> </a:t>
            </a:r>
            <a:r>
              <a:rPr lang="ru-RU" sz="2200" dirty="0" err="1"/>
              <a:t>клітин</a:t>
            </a:r>
            <a:r>
              <a:rPr lang="ru-RU" sz="2200" dirty="0"/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4624"/>
            <a:ext cx="57423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C00000"/>
                </a:solidFill>
              </a:rPr>
              <a:t>АЛГОРИТМ ПРОВЕНДЕННЯ РЕАКЦ</a:t>
            </a:r>
            <a:r>
              <a:rPr lang="uk-UA" sz="2200" b="1" dirty="0" smtClean="0">
                <a:solidFill>
                  <a:srgbClr val="C00000"/>
                </a:solidFill>
              </a:rPr>
              <a:t>І</a:t>
            </a:r>
            <a:r>
              <a:rPr lang="ru-RU" sz="2200" b="1" dirty="0" smtClean="0">
                <a:solidFill>
                  <a:srgbClr val="C00000"/>
                </a:solidFill>
              </a:rPr>
              <a:t>Ї</a:t>
            </a:r>
            <a:endParaRPr lang="ru-RU" sz="2200" b="1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3429000"/>
            <a:ext cx="8928992" cy="3379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>
              <a:lnSpc>
                <a:spcPct val="114000"/>
              </a:lnSpc>
            </a:pPr>
            <a:r>
              <a:rPr lang="ru-RU" sz="2100" dirty="0">
                <a:solidFill>
                  <a:srgbClr val="000000"/>
                </a:solidFill>
                <a:latin typeface="Times New Roman"/>
              </a:rPr>
              <a:t>В основному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досліді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використовують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пробірки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із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розведеннями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імунної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сироватки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куди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вносять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стандартну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дозу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вірусу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найчастіше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100 ТЦД</a:t>
            </a:r>
            <a:r>
              <a:rPr lang="ru-RU" sz="2100" baseline="-25000" dirty="0">
                <a:solidFill>
                  <a:srgbClr val="000000"/>
                </a:solidFill>
                <a:latin typeface="Times New Roman"/>
              </a:rPr>
              <a:t>50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), а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після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інкубації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при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кімнатній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температурі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протягом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30-60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хв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додають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одношарові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культури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клітин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. </a:t>
            </a:r>
            <a:endParaRPr lang="ru-RU" sz="2100" dirty="0" smtClean="0">
              <a:solidFill>
                <a:srgbClr val="000000"/>
              </a:solidFill>
              <a:latin typeface="Times New Roman"/>
            </a:endParaRPr>
          </a:p>
          <a:p>
            <a:pPr indent="361950" algn="just">
              <a:lnSpc>
                <a:spcPct val="114000"/>
              </a:lnSpc>
            </a:pPr>
            <a:r>
              <a:rPr lang="ru-RU" sz="2100" dirty="0" smtClean="0">
                <a:solidFill>
                  <a:srgbClr val="000000"/>
                </a:solidFill>
                <a:latin typeface="Times New Roman"/>
              </a:rPr>
              <a:t>Систему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інкубують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при 37 °С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протягом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одного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тижня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і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враховують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наявність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цитопатичного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ефекту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Відсутність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його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свідчить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про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нейтралізацію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вірусу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який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вивчається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специфічною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імунною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Times New Roman"/>
              </a:rPr>
              <a:t>сироваткою</a:t>
            </a:r>
            <a:r>
              <a:rPr lang="ru-RU" sz="21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100" u="sng" dirty="0">
                <a:solidFill>
                  <a:srgbClr val="000000"/>
                </a:solidFill>
                <a:latin typeface="Times New Roman"/>
              </a:rPr>
              <a:t>За </a:t>
            </a:r>
            <a:r>
              <a:rPr lang="ru-RU" sz="2100" u="sng" dirty="0" err="1">
                <a:solidFill>
                  <a:srgbClr val="000000"/>
                </a:solidFill>
                <a:latin typeface="Times New Roman"/>
              </a:rPr>
              <a:t>ідентичною</a:t>
            </a:r>
            <a:r>
              <a:rPr lang="ru-RU" sz="2100" u="sng" dirty="0">
                <a:solidFill>
                  <a:srgbClr val="000000"/>
                </a:solidFill>
                <a:latin typeface="Times New Roman"/>
              </a:rPr>
              <a:t> схемою </a:t>
            </a:r>
            <a:r>
              <a:rPr lang="ru-RU" sz="2100" u="sng" dirty="0" err="1">
                <a:solidFill>
                  <a:srgbClr val="000000"/>
                </a:solidFill>
                <a:latin typeface="Times New Roman"/>
              </a:rPr>
              <a:t>реакцію</a:t>
            </a:r>
            <a:r>
              <a:rPr lang="ru-RU" sz="2100" u="sng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u="sng" dirty="0" err="1">
                <a:solidFill>
                  <a:srgbClr val="000000"/>
                </a:solidFill>
                <a:latin typeface="Times New Roman"/>
              </a:rPr>
              <a:t>можна</a:t>
            </a:r>
            <a:r>
              <a:rPr lang="ru-RU" sz="2100" u="sng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u="sng" dirty="0" err="1">
                <a:solidFill>
                  <a:srgbClr val="000000"/>
                </a:solidFill>
                <a:latin typeface="Times New Roman"/>
              </a:rPr>
              <a:t>ставити</a:t>
            </a:r>
            <a:r>
              <a:rPr lang="ru-RU" sz="2100" u="sng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100" u="sng" dirty="0" err="1">
                <a:solidFill>
                  <a:srgbClr val="000000"/>
                </a:solidFill>
                <a:latin typeface="Times New Roman"/>
              </a:rPr>
              <a:t>спеціальних</a:t>
            </a:r>
            <a:r>
              <a:rPr lang="ru-RU" sz="2100" u="sng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100" u="sng" dirty="0" err="1">
                <a:solidFill>
                  <a:srgbClr val="000000"/>
                </a:solidFill>
                <a:latin typeface="Times New Roman"/>
              </a:rPr>
              <a:t>полістиролових</a:t>
            </a:r>
            <a:r>
              <a:rPr lang="ru-RU" sz="2100" u="sng" dirty="0">
                <a:solidFill>
                  <a:srgbClr val="000000"/>
                </a:solidFill>
                <a:latin typeface="Times New Roman"/>
              </a:rPr>
              <a:t> планшетах.</a:t>
            </a:r>
            <a:endParaRPr lang="ru-RU" sz="2100" u="sng" dirty="0"/>
          </a:p>
        </p:txBody>
      </p:sp>
    </p:spTree>
    <p:extLst>
      <p:ext uri="{BB962C8B-B14F-4D97-AF65-F5344CB8AC3E}">
        <p14:creationId xmlns="" xmlns:p14="http://schemas.microsoft.com/office/powerpoint/2010/main" val="290240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35332"/>
            <a:ext cx="25589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/>
              </a:rPr>
              <a:t>Кольорова</a:t>
            </a:r>
            <a:r>
              <a:rPr lang="ru-RU" sz="2400" b="1" dirty="0">
                <a:solidFill>
                  <a:srgbClr val="C00000"/>
                </a:solidFill>
                <a:latin typeface="Times New Roman"/>
              </a:rPr>
              <a:t> проба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http://intranet.tdmu.edu.ua/data/cd/microbiologiya/slide/R_18/vir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052" y="4869160"/>
            <a:ext cx="4116452" cy="19442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передбачає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культурою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останні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гинуть, рН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залишається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лужним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і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колір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індикатора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змінюється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нейтралізації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антитілами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специфічної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сиворотки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відсутності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створюються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культур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Вони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залишаються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живими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активно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здійснюють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обмін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речовин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внаслідок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утворюються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продукти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клітинного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метаболізму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зсувають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рН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середовища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кислу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сторону.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приводить до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зміни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індикатора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фенолроту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лужне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рН) 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солом’яно-жовтий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оранжевий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(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кисле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рН).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3068960"/>
            <a:ext cx="9073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спочатку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змішують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0,25 мл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досліджуваного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вірусвміст­кого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матеріалу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100 ТЦД</a:t>
            </a:r>
            <a:r>
              <a:rPr lang="ru-RU" sz="2000" baseline="-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з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різними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розведеннями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специфічної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противірусної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сироватки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30-60-хвилинної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інкубації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37 °С у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пробірки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додають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по 0,25 мл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клітинної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суспензії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індикатором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фенолротом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заливають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шаром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вазелінової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олії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закривають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резиновими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корками. </a:t>
            </a:r>
            <a:endParaRPr lang="ru-RU" sz="20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12232" y="2751311"/>
            <a:ext cx="2904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C00000"/>
                </a:solidFill>
                <a:latin typeface="Times New Roman"/>
              </a:rPr>
              <a:t>Постановка реакції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4926647"/>
            <a:ext cx="48600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Пробірки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витримують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термостаті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37 °С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одного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тижня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потім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читають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При позитивному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тесті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дослідних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пробірках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спостерігають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зміну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індикатора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червоного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0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оранжевий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667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57398"/>
            <a:ext cx="90364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 smtClean="0">
                <a:solidFill>
                  <a:srgbClr val="C00000"/>
                </a:solidFill>
                <a:latin typeface="Times New Roman"/>
              </a:rPr>
              <a:t>Реакція</a:t>
            </a:r>
            <a:r>
              <a:rPr lang="ru-RU" sz="2400" i="1" dirty="0" smtClean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/>
              </a:rPr>
              <a:t>нейтралізації</a:t>
            </a:r>
            <a:r>
              <a:rPr lang="ru-RU" sz="2400" i="1" dirty="0">
                <a:solidFill>
                  <a:srgbClr val="C00000"/>
                </a:solidFill>
                <a:latin typeface="Times New Roman"/>
              </a:rPr>
              <a:t> </a:t>
            </a:r>
            <a:r>
              <a:rPr lang="ru-RU" sz="2400" i="1" dirty="0" err="1">
                <a:solidFill>
                  <a:srgbClr val="C00000"/>
                </a:solidFill>
                <a:latin typeface="Times New Roman"/>
              </a:rPr>
              <a:t>бляшкоутворення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 </a:t>
            </a:r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вірусів</a:t>
            </a:r>
            <a:r>
              <a:rPr lang="ru-RU" sz="2400" dirty="0">
                <a:solidFill>
                  <a:srgbClr val="C00000"/>
                </a:solidFill>
                <a:latin typeface="Times New Roman"/>
              </a:rPr>
              <a:t> у культурах </a:t>
            </a:r>
            <a:r>
              <a:rPr lang="ru-RU" sz="2400" dirty="0" err="1">
                <a:solidFill>
                  <a:srgbClr val="C00000"/>
                </a:solidFill>
                <a:latin typeface="Times New Roman"/>
              </a:rPr>
              <a:t>клітин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07504" y="548675"/>
            <a:ext cx="8928992" cy="3816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Принцип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полягає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тому,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специфічної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сироватки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нейтралізують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сприяють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зменшенню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числа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бляшок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зон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некрозів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–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одношаровій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культурі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постановки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одношарову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культу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чашках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або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планшетах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суміш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специфічної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імунної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сироватки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які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інкубовані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 37 °С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1 год для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нейтралізації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8892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поверхню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моношару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заливають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освітленим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індиферентним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агаром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суміші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усіма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необхідними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компонентами і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барвником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нейтральним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червоним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Заражені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клітини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інкубують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вологій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камері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атмосфері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з 5 %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вуглекислого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газу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5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діб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37 °С.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4482986"/>
            <a:ext cx="89289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/>
              </a:rPr>
              <a:t>Про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нейтралізуючу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активність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сироватки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свідчить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зменшення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числа та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величини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бляшок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утворюються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під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агаровим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покриттям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порівнянні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контролем без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специфічної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сироватки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Реакцію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вважають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позитивною,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якщо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число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бляшок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або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їх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величина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зменшились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на 80 % у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порівнянні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з контролем.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Нейтралізуючим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титром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сироватки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є те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її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найбільше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розведення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при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якому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ще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спостерігають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нейтралізацію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вірусів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що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попереджує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утворення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бляшок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культурі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/>
              </a:rPr>
              <a:t>клітин</a:t>
            </a:r>
            <a:r>
              <a:rPr lang="ru-RU" sz="2000" dirty="0">
                <a:solidFill>
                  <a:srgbClr val="000000"/>
                </a:solidFill>
                <a:latin typeface="Times New Roman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312057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44624"/>
            <a:ext cx="72728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Реакція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імунофлюоресценції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РІФ (метод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Кунса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594554"/>
            <a:ext cx="8928992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1950" algn="just"/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антитіл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імунних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сивороток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приєднують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флуорохроми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люмін</a:t>
            </a:r>
            <a:r>
              <a:rPr lang="uk-UA" sz="2300" b="1" dirty="0" err="1" smtClean="0">
                <a:latin typeface="Times New Roman" pitchFamily="18" charset="0"/>
                <a:cs typeface="Times New Roman" pitchFamily="18" charset="0"/>
              </a:rPr>
              <a:t>ісцентні</a:t>
            </a:r>
            <a:r>
              <a:rPr lang="uk-UA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300" b="1" dirty="0" err="1" smtClean="0">
                <a:latin typeface="Times New Roman" pitchFamily="18" charset="0"/>
                <a:cs typeface="Times New Roman" pitchFamily="18" charset="0"/>
              </a:rPr>
              <a:t>сиворотки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АТ з АГ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комплекс,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світиться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300" b="1" dirty="0" err="1" smtClean="0">
                <a:latin typeface="Times New Roman" pitchFamily="18" charset="0"/>
                <a:cs typeface="Times New Roman" pitchFamily="18" charset="0"/>
              </a:rPr>
              <a:t>видимий</a:t>
            </a:r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люмінесцентного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latin typeface="Times New Roman" pitchFamily="18" charset="0"/>
                <a:cs typeface="Times New Roman" pitchFamily="18" charset="0"/>
              </a:rPr>
              <a:t>мікроскопа</a:t>
            </a:r>
            <a:r>
              <a:rPr lang="ru-RU" sz="23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www.veterinarka.ru/images/stories/gerp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132856"/>
            <a:ext cx="4000500" cy="1628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sau.edu.ru/images/vetfac/images/ebooks/microbiology/stu/immun/pict/rif2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04" r="20958"/>
          <a:stretch/>
        </p:blipFill>
        <p:spPr bwMode="auto">
          <a:xfrm>
            <a:off x="5376041" y="1772816"/>
            <a:ext cx="3588447" cy="22332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sau.edu.ru/images/vetfac/images/ebooks/microbiology/stu/immun/pict/rif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283" y="4437112"/>
            <a:ext cx="2482205" cy="23882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496" y="3717032"/>
            <a:ext cx="6302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 err="1">
                <a:solidFill>
                  <a:prstClr val="black"/>
                </a:solidFill>
              </a:rPr>
              <a:t>Реакція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Кунса</a:t>
            </a:r>
            <a:r>
              <a:rPr lang="ru-RU" sz="2400" dirty="0">
                <a:solidFill>
                  <a:prstClr val="black"/>
                </a:solidFill>
              </a:rPr>
              <a:t> є методом </a:t>
            </a:r>
            <a:r>
              <a:rPr lang="ru-RU" sz="2400" dirty="0" err="1">
                <a:solidFill>
                  <a:prstClr val="black"/>
                </a:solidFill>
              </a:rPr>
              <a:t>експрес-діагностики</a:t>
            </a:r>
            <a:r>
              <a:rPr lang="ru-RU" sz="2400" dirty="0">
                <a:solidFill>
                  <a:prstClr val="black"/>
                </a:solidFill>
              </a:rPr>
              <a:t> для </a:t>
            </a:r>
            <a:r>
              <a:rPr lang="ru-RU" sz="2400" dirty="0" err="1">
                <a:solidFill>
                  <a:prstClr val="black"/>
                </a:solidFill>
              </a:rPr>
              <a:t>виявлення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антигенів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мікробів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або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визначення</a:t>
            </a:r>
            <a:r>
              <a:rPr lang="ru-RU" sz="2400" dirty="0">
                <a:solidFill>
                  <a:prstClr val="black"/>
                </a:solidFill>
              </a:rPr>
              <a:t> </a:t>
            </a:r>
            <a:r>
              <a:rPr lang="ru-RU" sz="2400" dirty="0" err="1">
                <a:solidFill>
                  <a:prstClr val="black"/>
                </a:solidFill>
              </a:rPr>
              <a:t>антитіл</a:t>
            </a:r>
            <a:r>
              <a:rPr lang="ru-RU" sz="24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496" y="5241974"/>
            <a:ext cx="691276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Схема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АТ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імунна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сироватка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флуорохроми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+ АГ (м / о) =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світіння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комплексу АТ - АГ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216" y="2636912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бактерія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164288" y="5445224"/>
            <a:ext cx="115212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бактерія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7665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-27384"/>
            <a:ext cx="871296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Розрізняють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 </a:t>
            </a:r>
            <a:r>
              <a:rPr lang="ru-RU" sz="2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варіанти</a:t>
            </a:r>
            <a:r>
              <a:rPr lang="ru-RU" sz="2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методу: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пряма; 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непряма;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комплементом.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5496" y="1412776"/>
            <a:ext cx="91242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>
                <a:solidFill>
                  <a:srgbClr val="0000FF"/>
                </a:solidFill>
              </a:rPr>
              <a:t>Прямий</a:t>
            </a:r>
            <a:r>
              <a:rPr lang="ru-RU" sz="2200" dirty="0">
                <a:solidFill>
                  <a:srgbClr val="0000FF"/>
                </a:solidFill>
              </a:rPr>
              <a:t> метод </a:t>
            </a:r>
            <a:r>
              <a:rPr lang="ru-RU" sz="2200" dirty="0"/>
              <a:t>РІФ </a:t>
            </a:r>
            <a:r>
              <a:rPr lang="ru-RU" sz="2200" dirty="0" err="1"/>
              <a:t>заснований</a:t>
            </a:r>
            <a:r>
              <a:rPr lang="ru-RU" sz="2200" dirty="0"/>
              <a:t> на тому,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антигени</a:t>
            </a:r>
            <a:r>
              <a:rPr lang="ru-RU" sz="2200" dirty="0"/>
              <a:t> тканин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мікроби</a:t>
            </a:r>
            <a:r>
              <a:rPr lang="ru-RU" sz="2200" dirty="0"/>
              <a:t>, </a:t>
            </a:r>
            <a:r>
              <a:rPr lang="ru-RU" sz="2200" dirty="0" err="1"/>
              <a:t>оброблені</a:t>
            </a:r>
            <a:r>
              <a:rPr lang="ru-RU" sz="2200" dirty="0"/>
              <a:t> </a:t>
            </a:r>
            <a:r>
              <a:rPr lang="ru-RU" sz="2200" dirty="0" err="1"/>
              <a:t>імунними</a:t>
            </a:r>
            <a:r>
              <a:rPr lang="ru-RU" sz="2200" dirty="0"/>
              <a:t> </a:t>
            </a:r>
            <a:r>
              <a:rPr lang="ru-RU" sz="2200" dirty="0" err="1"/>
              <a:t>сироватками</a:t>
            </a:r>
            <a:r>
              <a:rPr lang="ru-RU" sz="2200" dirty="0"/>
              <a:t> з </a:t>
            </a:r>
            <a:r>
              <a:rPr lang="ru-RU" sz="2200" dirty="0" err="1"/>
              <a:t>антитілами</a:t>
            </a:r>
            <a:r>
              <a:rPr lang="ru-RU" sz="2200" dirty="0"/>
              <a:t>, </a:t>
            </a:r>
            <a:r>
              <a:rPr lang="ru-RU" sz="2200" dirty="0" err="1"/>
              <a:t>міченими</a:t>
            </a:r>
            <a:r>
              <a:rPr lang="ru-RU" sz="2200" dirty="0"/>
              <a:t> </a:t>
            </a:r>
            <a:r>
              <a:rPr lang="ru-RU" sz="2200" dirty="0" err="1"/>
              <a:t>флюорохромами</a:t>
            </a:r>
            <a:r>
              <a:rPr lang="ru-RU" sz="2200" dirty="0"/>
              <a:t>, </a:t>
            </a:r>
            <a:r>
              <a:rPr lang="ru-RU" sz="2200" dirty="0" err="1"/>
              <a:t>здатні</a:t>
            </a:r>
            <a:r>
              <a:rPr lang="ru-RU" sz="2200" dirty="0"/>
              <a:t> </a:t>
            </a:r>
            <a:r>
              <a:rPr lang="ru-RU" sz="2200" dirty="0" err="1"/>
              <a:t>світитися</a:t>
            </a:r>
            <a:r>
              <a:rPr lang="ru-RU" sz="2200" dirty="0"/>
              <a:t> в УФ-</a:t>
            </a:r>
            <a:r>
              <a:rPr lang="ru-RU" sz="2200" dirty="0" err="1"/>
              <a:t>променях</a:t>
            </a:r>
            <a:r>
              <a:rPr lang="ru-RU" sz="2200" dirty="0"/>
              <a:t> </a:t>
            </a:r>
            <a:r>
              <a:rPr lang="ru-RU" sz="2200" dirty="0" err="1"/>
              <a:t>люмінесцентного</a:t>
            </a:r>
            <a:r>
              <a:rPr lang="ru-RU" sz="2200" dirty="0"/>
              <a:t> </a:t>
            </a:r>
            <a:r>
              <a:rPr lang="ru-RU" sz="2200" dirty="0" err="1"/>
              <a:t>мікроскопа</a:t>
            </a:r>
            <a:r>
              <a:rPr lang="ru-RU" sz="2200" dirty="0"/>
              <a:t>. </a:t>
            </a:r>
            <a:r>
              <a:rPr lang="ru-RU" sz="2200" dirty="0" err="1"/>
              <a:t>Бактерії</a:t>
            </a:r>
            <a:r>
              <a:rPr lang="ru-RU" sz="2200" dirty="0"/>
              <a:t> в мазку, </a:t>
            </a:r>
            <a:r>
              <a:rPr lang="ru-RU" sz="2200" dirty="0" err="1"/>
              <a:t>оброблені</a:t>
            </a:r>
            <a:r>
              <a:rPr lang="ru-RU" sz="2200" dirty="0"/>
              <a:t> такою люминесцирующей </a:t>
            </a:r>
            <a:r>
              <a:rPr lang="ru-RU" sz="2200" dirty="0" err="1"/>
              <a:t>сироваткою</a:t>
            </a:r>
            <a:r>
              <a:rPr lang="ru-RU" sz="2200" dirty="0"/>
              <a:t>, </a:t>
            </a:r>
            <a:r>
              <a:rPr lang="ru-RU" sz="2200" dirty="0" err="1"/>
              <a:t>світяться</a:t>
            </a:r>
            <a:r>
              <a:rPr lang="ru-RU" sz="2200" dirty="0"/>
              <a:t> по </a:t>
            </a:r>
            <a:r>
              <a:rPr lang="ru-RU" sz="2200" dirty="0" err="1"/>
              <a:t>периферії</a:t>
            </a:r>
            <a:r>
              <a:rPr lang="ru-RU" sz="2200" dirty="0"/>
              <a:t> </a:t>
            </a:r>
            <a:r>
              <a:rPr lang="ru-RU" sz="2200" dirty="0" err="1"/>
              <a:t>клітини</a:t>
            </a:r>
            <a:r>
              <a:rPr lang="ru-RU" sz="2200" dirty="0"/>
              <a:t> у </a:t>
            </a:r>
            <a:r>
              <a:rPr lang="ru-RU" sz="2200" dirty="0" err="1"/>
              <a:t>вигляді</a:t>
            </a:r>
            <a:r>
              <a:rPr lang="ru-RU" sz="2200" dirty="0"/>
              <a:t> </a:t>
            </a:r>
            <a:r>
              <a:rPr lang="ru-RU" sz="2200" dirty="0" err="1"/>
              <a:t>облямівки</a:t>
            </a:r>
            <a:r>
              <a:rPr lang="ru-RU" sz="2200" dirty="0"/>
              <a:t> зеленого </a:t>
            </a:r>
            <a:r>
              <a:rPr lang="ru-RU" sz="2200" dirty="0" err="1"/>
              <a:t>кольору</a:t>
            </a:r>
            <a:r>
              <a:rPr lang="ru-RU" sz="2200" dirty="0"/>
              <a:t>.</a:t>
            </a:r>
          </a:p>
        </p:txBody>
      </p:sp>
      <p:pic>
        <p:nvPicPr>
          <p:cNvPr id="2050" name="Picture 2" descr="http://collegemicrob.narod.ru/immunology/img/ri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15" t="22304" r="53943"/>
          <a:stretch/>
        </p:blipFill>
        <p:spPr bwMode="auto">
          <a:xfrm>
            <a:off x="5748363" y="3501008"/>
            <a:ext cx="3288133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nkj.ru/upload/iblock/059/059aa5607c36fcd04f150551b056a9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73016"/>
            <a:ext cx="2784309" cy="20882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nkj.ru/upload/iblock/99a/99a3e2e216bb1a0cb4d04e8016ce87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573016"/>
            <a:ext cx="2666727" cy="20000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504" y="5613047"/>
            <a:ext cx="89289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прямому </a:t>
            </a:r>
            <a:r>
              <a:rPr lang="ru-RU" dirty="0" err="1"/>
              <a:t>методі</a:t>
            </a:r>
            <a:r>
              <a:rPr lang="ru-RU" dirty="0"/>
              <a:t> до </a:t>
            </a:r>
            <a:r>
              <a:rPr lang="ru-RU" dirty="0" err="1"/>
              <a:t>досліджуваної</a:t>
            </a:r>
            <a:r>
              <a:rPr lang="ru-RU" dirty="0"/>
              <a:t> </a:t>
            </a:r>
            <a:r>
              <a:rPr lang="ru-RU" dirty="0" err="1"/>
              <a:t>суспензії</a:t>
            </a:r>
            <a:r>
              <a:rPr lang="ru-RU" dirty="0"/>
              <a:t> </a:t>
            </a:r>
            <a:r>
              <a:rPr lang="ru-RU" dirty="0" err="1"/>
              <a:t>мікробів</a:t>
            </a:r>
            <a:r>
              <a:rPr lang="ru-RU" dirty="0"/>
              <a:t>, </a:t>
            </a:r>
            <a:r>
              <a:rPr lang="ru-RU" dirty="0" err="1" smtClean="0"/>
              <a:t>фіксованій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склі</a:t>
            </a:r>
            <a:r>
              <a:rPr lang="ru-RU" dirty="0"/>
              <a:t>, </a:t>
            </a:r>
            <a:r>
              <a:rPr lang="ru-RU" dirty="0" err="1"/>
              <a:t>додають</a:t>
            </a:r>
            <a:r>
              <a:rPr lang="ru-RU" dirty="0"/>
              <a:t> </a:t>
            </a:r>
            <a:r>
              <a:rPr lang="ru-RU" dirty="0" err="1" smtClean="0"/>
              <a:t>сиворотку</a:t>
            </a:r>
            <a:r>
              <a:rPr lang="ru-RU" dirty="0" smtClean="0"/>
              <a:t> , </a:t>
            </a:r>
            <a:r>
              <a:rPr lang="ru-RU" dirty="0" err="1"/>
              <a:t>мічену</a:t>
            </a:r>
            <a:r>
              <a:rPr lang="ru-RU" dirty="0"/>
              <a:t> </a:t>
            </a:r>
            <a:r>
              <a:rPr lang="ru-RU" dirty="0" err="1"/>
              <a:t>флуорохромом</a:t>
            </a:r>
            <a:r>
              <a:rPr lang="ru-RU" dirty="0"/>
              <a:t>. </a:t>
            </a:r>
            <a:r>
              <a:rPr lang="ru-RU" dirty="0" err="1"/>
              <a:t>Утворений</a:t>
            </a:r>
            <a:r>
              <a:rPr lang="ru-RU" dirty="0"/>
              <a:t> комплекс антиген-</a:t>
            </a:r>
            <a:r>
              <a:rPr lang="ru-RU" dirty="0" err="1"/>
              <a:t>антитіло</a:t>
            </a:r>
            <a:r>
              <a:rPr lang="ru-RU" dirty="0"/>
              <a:t> при </a:t>
            </a:r>
            <a:r>
              <a:rPr lang="ru-RU" dirty="0" err="1"/>
              <a:t>освітленні</a:t>
            </a:r>
            <a:r>
              <a:rPr lang="ru-RU" dirty="0"/>
              <a:t> </a:t>
            </a:r>
            <a:r>
              <a:rPr lang="ru-RU" dirty="0" err="1"/>
              <a:t>ультрафіолетовими</a:t>
            </a:r>
            <a:r>
              <a:rPr lang="ru-RU" dirty="0"/>
              <a:t> (</a:t>
            </a:r>
            <a:r>
              <a:rPr lang="ru-RU" dirty="0" err="1"/>
              <a:t>синьо-фіолетовими</a:t>
            </a:r>
            <a:r>
              <a:rPr lang="ru-RU" dirty="0"/>
              <a:t>) </a:t>
            </a:r>
            <a:r>
              <a:rPr lang="ru-RU" dirty="0" err="1"/>
              <a:t>променями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b="1" dirty="0" err="1"/>
              <a:t>яскраво-зелене</a:t>
            </a:r>
            <a:r>
              <a:rPr lang="ru-RU" b="1" dirty="0"/>
              <a:t> </a:t>
            </a:r>
            <a:r>
              <a:rPr lang="ru-RU" b="1" dirty="0" err="1"/>
              <a:t>свічення</a:t>
            </a:r>
            <a:r>
              <a:rPr lang="ru-RU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96136" y="3933056"/>
            <a:ext cx="1872208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Флуоресцентні антитіла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5229200"/>
            <a:ext cx="1944216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Прямий метод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7371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17793"/>
            <a:ext cx="31373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 err="1" smtClean="0">
                <a:solidFill>
                  <a:srgbClr val="0000FF"/>
                </a:solidFill>
              </a:rPr>
              <a:t>Непрямий</a:t>
            </a: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>
                <a:solidFill>
                  <a:srgbClr val="0000FF"/>
                </a:solidFill>
              </a:rPr>
              <a:t>метод </a:t>
            </a:r>
            <a:r>
              <a:rPr lang="ru-RU" sz="2200" b="1" dirty="0">
                <a:solidFill>
                  <a:prstClr val="black"/>
                </a:solidFill>
              </a:rPr>
              <a:t>РІФ 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612845"/>
            <a:ext cx="9144000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/>
              <a:t>Непрямий</a:t>
            </a:r>
            <a:r>
              <a:rPr lang="ru-RU" sz="2200" dirty="0"/>
              <a:t> метод РІФ </a:t>
            </a:r>
            <a:r>
              <a:rPr lang="ru-RU" sz="2200" dirty="0" err="1"/>
              <a:t>полягає</a:t>
            </a:r>
            <a:r>
              <a:rPr lang="ru-RU" sz="2200" dirty="0"/>
              <a:t> у </a:t>
            </a:r>
            <a:r>
              <a:rPr lang="ru-RU" sz="2200" dirty="0" err="1"/>
              <a:t>виявленні</a:t>
            </a:r>
            <a:r>
              <a:rPr lang="ru-RU" sz="2200" dirty="0"/>
              <a:t> комплексу антиген - </a:t>
            </a:r>
            <a:r>
              <a:rPr lang="ru-RU" sz="2200" dirty="0" err="1"/>
              <a:t>антитіло</a:t>
            </a:r>
            <a:r>
              <a:rPr lang="ru-RU" sz="2200" dirty="0"/>
              <a:t> за </a:t>
            </a:r>
            <a:r>
              <a:rPr lang="ru-RU" sz="2200" dirty="0" err="1"/>
              <a:t>допомогою</a:t>
            </a:r>
            <a:r>
              <a:rPr lang="ru-RU" sz="2200" dirty="0"/>
              <a:t> </a:t>
            </a:r>
            <a:r>
              <a:rPr lang="ru-RU" sz="2200" dirty="0" err="1" smtClean="0"/>
              <a:t>антиглобулінової</a:t>
            </a:r>
            <a:r>
              <a:rPr lang="ru-RU" sz="2200" dirty="0" smtClean="0"/>
              <a:t> </a:t>
            </a:r>
            <a:r>
              <a:rPr lang="ru-RU" sz="2200" dirty="0"/>
              <a:t>(</a:t>
            </a:r>
            <a:r>
              <a:rPr lang="ru-RU" sz="2200" dirty="0" err="1"/>
              <a:t>проти</a:t>
            </a:r>
            <a:r>
              <a:rPr lang="ru-RU" sz="2200" dirty="0"/>
              <a:t> </a:t>
            </a:r>
            <a:r>
              <a:rPr lang="ru-RU" sz="2200" dirty="0" err="1"/>
              <a:t>антитіла</a:t>
            </a:r>
            <a:r>
              <a:rPr lang="ru-RU" sz="2200" dirty="0"/>
              <a:t>) </a:t>
            </a:r>
            <a:r>
              <a:rPr lang="ru-RU" sz="2200" dirty="0" err="1" smtClean="0"/>
              <a:t>сиворотки</a:t>
            </a:r>
            <a:r>
              <a:rPr lang="ru-RU" sz="2200" dirty="0"/>
              <a:t>, </a:t>
            </a:r>
            <a:r>
              <a:rPr lang="ru-RU" sz="2200" dirty="0" err="1"/>
              <a:t>міченої</a:t>
            </a:r>
            <a:r>
              <a:rPr lang="ru-RU" sz="2200" dirty="0"/>
              <a:t> </a:t>
            </a:r>
            <a:r>
              <a:rPr lang="ru-RU" sz="2200" dirty="0" err="1"/>
              <a:t>флюорохромом</a:t>
            </a:r>
            <a:r>
              <a:rPr lang="ru-RU" sz="2200" dirty="0"/>
              <a:t>. </a:t>
            </a:r>
            <a:endParaRPr lang="ru-RU" sz="2200" dirty="0" smtClean="0"/>
          </a:p>
          <a:p>
            <a:pPr algn="just"/>
            <a:endParaRPr lang="ru-RU" sz="2100" dirty="0" smtClean="0"/>
          </a:p>
          <a:p>
            <a:pPr algn="just"/>
            <a:r>
              <a:rPr lang="ru-RU" sz="2100" dirty="0" smtClean="0"/>
              <a:t>Для </a:t>
            </a:r>
            <a:r>
              <a:rPr lang="ru-RU" sz="2100" dirty="0" err="1"/>
              <a:t>цього</a:t>
            </a:r>
            <a:r>
              <a:rPr lang="ru-RU" sz="2100" dirty="0"/>
              <a:t> мазки з </a:t>
            </a:r>
            <a:r>
              <a:rPr lang="ru-RU" sz="2100" dirty="0" err="1"/>
              <a:t>суспензії</a:t>
            </a:r>
            <a:r>
              <a:rPr lang="ru-RU" sz="2100" dirty="0"/>
              <a:t> </a:t>
            </a:r>
            <a:r>
              <a:rPr lang="ru-RU" sz="2100" dirty="0" err="1"/>
              <a:t>мікробів</a:t>
            </a:r>
            <a:r>
              <a:rPr lang="ru-RU" sz="2100" dirty="0"/>
              <a:t> </a:t>
            </a:r>
            <a:r>
              <a:rPr lang="ru-RU" sz="2100" dirty="0" err="1"/>
              <a:t>обробляють</a:t>
            </a:r>
            <a:r>
              <a:rPr lang="ru-RU" sz="2100" dirty="0"/>
              <a:t> </a:t>
            </a:r>
            <a:r>
              <a:rPr lang="ru-RU" sz="2100" dirty="0" err="1"/>
              <a:t>антитілами</a:t>
            </a:r>
            <a:r>
              <a:rPr lang="ru-RU" sz="2100" dirty="0"/>
              <a:t> </a:t>
            </a:r>
            <a:r>
              <a:rPr lang="ru-RU" sz="2100" dirty="0" err="1"/>
              <a:t>антимікробної</a:t>
            </a:r>
            <a:r>
              <a:rPr lang="ru-RU" sz="2100" dirty="0"/>
              <a:t> </a:t>
            </a:r>
            <a:r>
              <a:rPr lang="ru-RU" sz="2100" dirty="0" err="1" smtClean="0"/>
              <a:t>кролячої</a:t>
            </a:r>
            <a:r>
              <a:rPr lang="ru-RU" sz="2100" dirty="0" smtClean="0"/>
              <a:t> </a:t>
            </a:r>
            <a:r>
              <a:rPr lang="ru-RU" sz="2100" dirty="0" err="1"/>
              <a:t>діагностичної</a:t>
            </a:r>
            <a:r>
              <a:rPr lang="ru-RU" sz="2100" dirty="0"/>
              <a:t> </a:t>
            </a:r>
            <a:r>
              <a:rPr lang="ru-RU" sz="2100" dirty="0" err="1" smtClean="0"/>
              <a:t>сиворотки</a:t>
            </a:r>
            <a:r>
              <a:rPr lang="ru-RU" sz="2100" dirty="0" smtClean="0"/>
              <a:t>. </a:t>
            </a:r>
            <a:r>
              <a:rPr lang="ru-RU" sz="2100" dirty="0" err="1"/>
              <a:t>Потім</a:t>
            </a:r>
            <a:r>
              <a:rPr lang="ru-RU" sz="2100" dirty="0"/>
              <a:t> </a:t>
            </a:r>
            <a:r>
              <a:rPr lang="ru-RU" sz="2100" dirty="0" err="1"/>
              <a:t>антитіла</a:t>
            </a:r>
            <a:r>
              <a:rPr lang="ru-RU" sz="2100" dirty="0"/>
              <a:t>, </a:t>
            </a:r>
            <a:r>
              <a:rPr lang="ru-RU" sz="2100" dirty="0" err="1"/>
              <a:t>які</a:t>
            </a:r>
            <a:r>
              <a:rPr lang="ru-RU" sz="2100" dirty="0"/>
              <a:t> не </a:t>
            </a:r>
            <a:r>
              <a:rPr lang="ru-RU" sz="2100" dirty="0" err="1"/>
              <a:t>зв'язалися</a:t>
            </a:r>
            <a:r>
              <a:rPr lang="ru-RU" sz="2100" dirty="0"/>
              <a:t> </a:t>
            </a:r>
            <a:r>
              <a:rPr lang="ru-RU" sz="2100" dirty="0" smtClean="0"/>
              <a:t>з антигенами </a:t>
            </a:r>
            <a:r>
              <a:rPr lang="ru-RU" sz="2100" dirty="0" err="1"/>
              <a:t>бактерій</a:t>
            </a:r>
            <a:r>
              <a:rPr lang="ru-RU" sz="2100" dirty="0"/>
              <a:t>, </a:t>
            </a:r>
            <a:r>
              <a:rPr lang="ru-RU" sz="2100" dirty="0" err="1"/>
              <a:t>відмивають</a:t>
            </a:r>
            <a:r>
              <a:rPr lang="ru-RU" sz="2100" dirty="0"/>
              <a:t>, а </a:t>
            </a:r>
            <a:r>
              <a:rPr lang="ru-RU" sz="2100" dirty="0" err="1" smtClean="0"/>
              <a:t>ті</a:t>
            </a:r>
            <a:r>
              <a:rPr lang="ru-RU" sz="2100" dirty="0" smtClean="0"/>
              <a:t> </a:t>
            </a:r>
            <a:r>
              <a:rPr lang="ru-RU" sz="2100" dirty="0" err="1" smtClean="0"/>
              <a:t>що</a:t>
            </a:r>
            <a:r>
              <a:rPr lang="ru-RU" sz="2100" dirty="0" smtClean="0"/>
              <a:t> </a:t>
            </a:r>
            <a:r>
              <a:rPr lang="ru-RU" sz="2100" dirty="0" err="1"/>
              <a:t>залишилися</a:t>
            </a:r>
            <a:r>
              <a:rPr lang="ru-RU" sz="2100" dirty="0"/>
              <a:t> на </a:t>
            </a:r>
            <a:r>
              <a:rPr lang="ru-RU" sz="2100" dirty="0" err="1" smtClean="0"/>
              <a:t>мікробі</a:t>
            </a:r>
            <a:r>
              <a:rPr lang="ru-RU" sz="2100" dirty="0" smtClean="0"/>
              <a:t> </a:t>
            </a:r>
            <a:r>
              <a:rPr lang="ru-RU" sz="2100" dirty="0" err="1" smtClean="0"/>
              <a:t>виявляють</a:t>
            </a:r>
            <a:r>
              <a:rPr lang="ru-RU" sz="2100" dirty="0"/>
              <a:t>, </a:t>
            </a:r>
            <a:r>
              <a:rPr lang="ru-RU" sz="2100" dirty="0" err="1"/>
              <a:t>обробляючи</a:t>
            </a:r>
            <a:r>
              <a:rPr lang="ru-RU" sz="2100" dirty="0"/>
              <a:t> мазок </a:t>
            </a:r>
            <a:r>
              <a:rPr lang="ru-RU" sz="2100" dirty="0" err="1" smtClean="0"/>
              <a:t>антиглобуліновою</a:t>
            </a:r>
            <a:r>
              <a:rPr lang="ru-RU" sz="2100" dirty="0" smtClean="0"/>
              <a:t> </a:t>
            </a:r>
            <a:r>
              <a:rPr lang="ru-RU" sz="2100" dirty="0"/>
              <a:t>(</a:t>
            </a:r>
            <a:r>
              <a:rPr lang="ru-RU" sz="2100" dirty="0" err="1" smtClean="0"/>
              <a:t>антикролячою</a:t>
            </a:r>
            <a:r>
              <a:rPr lang="ru-RU" sz="2100" dirty="0" smtClean="0"/>
              <a:t>) </a:t>
            </a:r>
            <a:r>
              <a:rPr lang="ru-RU" sz="2100" dirty="0" err="1" smtClean="0"/>
              <a:t>сивороткою</a:t>
            </a:r>
            <a:r>
              <a:rPr lang="ru-RU" sz="2100" dirty="0" smtClean="0"/>
              <a:t>, </a:t>
            </a:r>
            <a:r>
              <a:rPr lang="ru-RU" sz="2100" dirty="0" err="1" smtClean="0"/>
              <a:t>міченою</a:t>
            </a:r>
            <a:r>
              <a:rPr lang="ru-RU" sz="2100" dirty="0" smtClean="0"/>
              <a:t> </a:t>
            </a:r>
            <a:r>
              <a:rPr lang="ru-RU" sz="2100" dirty="0" err="1" smtClean="0"/>
              <a:t>флюорохромами</a:t>
            </a:r>
            <a:r>
              <a:rPr lang="ru-RU" sz="2100" dirty="0"/>
              <a:t>. В </a:t>
            </a:r>
            <a:r>
              <a:rPr lang="ru-RU" sz="2100" dirty="0" err="1"/>
              <a:t>результаті</a:t>
            </a:r>
            <a:r>
              <a:rPr lang="ru-RU" sz="2100" dirty="0"/>
              <a:t> </a:t>
            </a:r>
            <a:r>
              <a:rPr lang="ru-RU" sz="2100" dirty="0" err="1"/>
              <a:t>утворюється</a:t>
            </a:r>
            <a:r>
              <a:rPr lang="ru-RU" sz="2100" dirty="0"/>
              <a:t> комплекс </a:t>
            </a:r>
            <a:r>
              <a:rPr lang="ru-RU" sz="2100" dirty="0" err="1"/>
              <a:t>мікроб</a:t>
            </a:r>
            <a:r>
              <a:rPr lang="ru-RU" sz="2100" dirty="0"/>
              <a:t> + </a:t>
            </a:r>
            <a:r>
              <a:rPr lang="ru-RU" sz="2100" dirty="0" err="1"/>
              <a:t>антимікробні</a:t>
            </a:r>
            <a:r>
              <a:rPr lang="ru-RU" sz="2100" dirty="0"/>
              <a:t> </a:t>
            </a:r>
            <a:r>
              <a:rPr lang="ru-RU" sz="2100" dirty="0" err="1"/>
              <a:t>кролячі</a:t>
            </a:r>
            <a:r>
              <a:rPr lang="ru-RU" sz="2100" dirty="0"/>
              <a:t> </a:t>
            </a:r>
            <a:r>
              <a:rPr lang="ru-RU" sz="2100" dirty="0" err="1"/>
              <a:t>антитіла</a:t>
            </a:r>
            <a:r>
              <a:rPr lang="ru-RU" sz="2100" dirty="0"/>
              <a:t> + </a:t>
            </a:r>
            <a:r>
              <a:rPr lang="ru-RU" sz="2100" dirty="0" err="1" smtClean="0"/>
              <a:t>антикролячі</a:t>
            </a:r>
            <a:r>
              <a:rPr lang="ru-RU" sz="2100" dirty="0" smtClean="0"/>
              <a:t> </a:t>
            </a:r>
            <a:r>
              <a:rPr lang="ru-RU" sz="2100" dirty="0" err="1"/>
              <a:t>антитіла</a:t>
            </a:r>
            <a:r>
              <a:rPr lang="ru-RU" sz="2100" dirty="0"/>
              <a:t>, </a:t>
            </a:r>
            <a:r>
              <a:rPr lang="ru-RU" sz="2100" dirty="0" err="1"/>
              <a:t>мічені</a:t>
            </a:r>
            <a:r>
              <a:rPr lang="ru-RU" sz="2100" dirty="0"/>
              <a:t> </a:t>
            </a:r>
            <a:r>
              <a:rPr lang="ru-RU" sz="2100" dirty="0" err="1"/>
              <a:t>флюорохромом</a:t>
            </a:r>
            <a:r>
              <a:rPr lang="ru-RU" sz="2100" dirty="0"/>
              <a:t>. </a:t>
            </a:r>
            <a:r>
              <a:rPr lang="ru-RU" sz="2100" dirty="0" err="1"/>
              <a:t>Цей</a:t>
            </a:r>
            <a:r>
              <a:rPr lang="ru-RU" sz="2100" dirty="0"/>
              <a:t> комплекс </a:t>
            </a:r>
            <a:r>
              <a:rPr lang="ru-RU" sz="2100" dirty="0" err="1"/>
              <a:t>спостерігають</a:t>
            </a:r>
            <a:r>
              <a:rPr lang="ru-RU" sz="2100" dirty="0"/>
              <a:t> в </a:t>
            </a:r>
            <a:r>
              <a:rPr lang="ru-RU" sz="2100" dirty="0" err="1"/>
              <a:t>люмінесцентному</a:t>
            </a:r>
            <a:r>
              <a:rPr lang="ru-RU" sz="2100" dirty="0"/>
              <a:t> </a:t>
            </a:r>
            <a:r>
              <a:rPr lang="ru-RU" sz="2100" dirty="0" err="1"/>
              <a:t>мікроскопі</a:t>
            </a:r>
            <a:r>
              <a:rPr lang="ru-RU" sz="2100" dirty="0"/>
              <a:t>, як і при прямому </a:t>
            </a:r>
            <a:r>
              <a:rPr lang="ru-RU" sz="2100" dirty="0" err="1"/>
              <a:t>методі</a:t>
            </a:r>
            <a:r>
              <a:rPr lang="ru-RU" sz="2100" dirty="0"/>
              <a:t>.</a:t>
            </a:r>
          </a:p>
        </p:txBody>
      </p:sp>
      <p:pic>
        <p:nvPicPr>
          <p:cNvPr id="3074" name="Picture 2" descr="http://collegemicrob.narod.ru/immunology/img/ri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720" t="19573" r="12563"/>
          <a:stretch/>
        </p:blipFill>
        <p:spPr bwMode="auto">
          <a:xfrm>
            <a:off x="6585958" y="4642375"/>
            <a:ext cx="2445482" cy="173895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nsau.edu.ru/images/vetfac/images/ebooks/microbiology/stu/immun/pict/rif2.g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263" r="25884"/>
          <a:stretch/>
        </p:blipFill>
        <p:spPr bwMode="auto">
          <a:xfrm>
            <a:off x="2054211" y="4674636"/>
            <a:ext cx="2805821" cy="20667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5816" y="5373216"/>
            <a:ext cx="108012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бактерія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740352" y="5373216"/>
            <a:ext cx="1224136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sz="1000" dirty="0" smtClean="0"/>
              <a:t>Специфічні антитіла</a:t>
            </a:r>
            <a:endParaRPr lang="ru-RU" sz="1000" dirty="0"/>
          </a:p>
        </p:txBody>
      </p:sp>
      <p:sp>
        <p:nvSpPr>
          <p:cNvPr id="8" name="TextBox 7"/>
          <p:cNvSpPr txBox="1"/>
          <p:nvPr/>
        </p:nvSpPr>
        <p:spPr>
          <a:xfrm>
            <a:off x="6444208" y="6021288"/>
            <a:ext cx="2232248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uk-UA" dirty="0" smtClean="0"/>
              <a:t>Непрямий метод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0341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9512" y="476672"/>
            <a:ext cx="8964488" cy="320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b="1" dirty="0">
                <a:latin typeface="Times New Roman"/>
                <a:ea typeface="Calibri"/>
                <a:cs typeface="Times New Roman"/>
              </a:rPr>
              <a:t>Ефективність взаємодії антитіла з антигеном залежить від різних умов: </a:t>
            </a:r>
            <a:endParaRPr lang="uk-UA" sz="2200" b="1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sz="2200" dirty="0" err="1" smtClean="0">
                <a:latin typeface="Times New Roman"/>
                <a:ea typeface="Calibri"/>
                <a:cs typeface="Times New Roman"/>
              </a:rPr>
              <a:t>рН</a:t>
            </a:r>
            <a:r>
              <a:rPr lang="uk-UA" sz="22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uk-UA" sz="2200" dirty="0">
                <a:latin typeface="Times New Roman"/>
                <a:ea typeface="Calibri"/>
                <a:cs typeface="Times New Roman"/>
              </a:rPr>
              <a:t>середовища, </a:t>
            </a:r>
            <a:endParaRPr lang="uk-UA" sz="22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sz="2200" dirty="0" smtClean="0">
                <a:latin typeface="Times New Roman"/>
                <a:ea typeface="Calibri"/>
                <a:cs typeface="Times New Roman"/>
              </a:rPr>
              <a:t>температури</a:t>
            </a:r>
            <a:r>
              <a:rPr lang="uk-UA" sz="2200" dirty="0">
                <a:latin typeface="Times New Roman"/>
                <a:ea typeface="Calibri"/>
                <a:cs typeface="Times New Roman"/>
              </a:rPr>
              <a:t>, </a:t>
            </a:r>
            <a:endParaRPr lang="uk-UA" sz="22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sz="2200" dirty="0" smtClean="0">
                <a:latin typeface="Times New Roman"/>
                <a:ea typeface="Calibri"/>
                <a:cs typeface="Times New Roman"/>
              </a:rPr>
              <a:t>осмотичної </a:t>
            </a:r>
            <a:r>
              <a:rPr lang="uk-UA" sz="2200" dirty="0">
                <a:latin typeface="Times New Roman"/>
                <a:ea typeface="Calibri"/>
                <a:cs typeface="Times New Roman"/>
              </a:rPr>
              <a:t>щільності, </a:t>
            </a:r>
            <a:endParaRPr lang="uk-UA" sz="2200" dirty="0" smtClean="0">
              <a:latin typeface="Times New Roman"/>
              <a:ea typeface="Calibri"/>
              <a:cs typeface="Times New Roman"/>
            </a:endParaRPr>
          </a:p>
          <a:p>
            <a:pPr marL="285750" indent="-28575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ü"/>
            </a:pPr>
            <a:r>
              <a:rPr lang="uk-UA" sz="2200" dirty="0" smtClean="0">
                <a:latin typeface="Times New Roman"/>
                <a:ea typeface="Calibri"/>
                <a:cs typeface="Times New Roman"/>
              </a:rPr>
              <a:t>сольового </a:t>
            </a:r>
            <a:r>
              <a:rPr lang="uk-UA" sz="2200" dirty="0">
                <a:latin typeface="Times New Roman"/>
                <a:ea typeface="Calibri"/>
                <a:cs typeface="Times New Roman"/>
              </a:rPr>
              <a:t>складу середовища і т.д. </a:t>
            </a:r>
            <a:endParaRPr lang="uk-UA" sz="2200" dirty="0" smtClean="0">
              <a:latin typeface="Times New Roman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200" dirty="0" smtClean="0">
                <a:latin typeface="Times New Roman"/>
                <a:ea typeface="Calibri"/>
                <a:cs typeface="Times New Roman"/>
              </a:rPr>
              <a:t>Найбільш </a:t>
            </a:r>
            <a:r>
              <a:rPr lang="uk-UA" sz="2200" dirty="0">
                <a:latin typeface="Times New Roman"/>
                <a:ea typeface="Calibri"/>
                <a:cs typeface="Times New Roman"/>
              </a:rPr>
              <a:t>прийнятними для реакції антиген-антитіло є фізіологічні умови внутрішнього середовища макроорганізму.</a:t>
            </a:r>
            <a:endParaRPr lang="ru-RU" sz="2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5007"/>
            <a:ext cx="65774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400" b="1" u="sng" dirty="0" smtClean="0">
                <a:solidFill>
                  <a:srgbClr val="C00000"/>
                </a:solidFill>
              </a:rPr>
              <a:t>Ефективність взаємодії антиген - антитіло</a:t>
            </a:r>
            <a:endParaRPr lang="ru-RU" sz="2400" b="1" u="sng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3751872"/>
            <a:ext cx="8964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Афінність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міра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взаємодії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сила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відповідних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комплементарних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антигену й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антитіл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Чим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підходять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один одному,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утворюється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міжмолекулярних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зв'язків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вище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буде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стійкість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утворюваного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імунного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комплексу.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5445224"/>
            <a:ext cx="9144000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1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Авідність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міцність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зв'язування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антигену з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антитілом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Вона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визначається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афінністью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і числом антиген-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зв'язуючих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центрів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на одну молекулу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При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рівній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афінності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найбільшою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авідністю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володіють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антитіла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sz="21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21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1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933197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47664" y="45785"/>
            <a:ext cx="6324167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300" b="1" dirty="0" err="1" smtClean="0">
                <a:solidFill>
                  <a:srgbClr val="0000FF"/>
                </a:solidFill>
              </a:rPr>
              <a:t>Непрямий</a:t>
            </a:r>
            <a:r>
              <a:rPr lang="ru-RU" sz="2300" b="1" dirty="0" smtClean="0">
                <a:solidFill>
                  <a:srgbClr val="0000FF"/>
                </a:solidFill>
              </a:rPr>
              <a:t> </a:t>
            </a:r>
            <a:r>
              <a:rPr lang="ru-RU" sz="2300" b="1" dirty="0">
                <a:solidFill>
                  <a:srgbClr val="0000FF"/>
                </a:solidFill>
              </a:rPr>
              <a:t>метод </a:t>
            </a:r>
            <a:r>
              <a:rPr lang="ru-RU" sz="2300" b="1" dirty="0" smtClean="0">
                <a:solidFill>
                  <a:prstClr val="black"/>
                </a:solidFill>
              </a:rPr>
              <a:t>РІФ</a:t>
            </a:r>
            <a:r>
              <a:rPr lang="en-US" sz="2300" b="1" dirty="0" smtClean="0">
                <a:solidFill>
                  <a:prstClr val="black"/>
                </a:solidFill>
              </a:rPr>
              <a:t> </a:t>
            </a:r>
            <a:r>
              <a:rPr lang="uk-UA" sz="2300" b="1" dirty="0" smtClean="0">
                <a:solidFill>
                  <a:prstClr val="black"/>
                </a:solidFill>
              </a:rPr>
              <a:t>у діагностиці вірусів</a:t>
            </a:r>
            <a:r>
              <a:rPr lang="ru-RU" sz="2300" b="1" dirty="0" smtClean="0">
                <a:solidFill>
                  <a:prstClr val="black"/>
                </a:solidFill>
              </a:rPr>
              <a:t> </a:t>
            </a:r>
            <a:endParaRPr lang="ru-RU" sz="2300" b="1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496" y="260648"/>
            <a:ext cx="9001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ультуру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клітин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яка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розташовується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моношаром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скельцях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попередньо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заражають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досліджуваним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матеріалом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що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містить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віруси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інкубують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оптимальних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параметрах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декількох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днів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цього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скельця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фіксують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ацетоні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на них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специфічну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сиворотку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889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Систему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інкубують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вологій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камері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температурі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37 °С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протягом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30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відмивають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надлишку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сиворотки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наносять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тонкий шар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флуоресціюючої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антисироватки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28892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Після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30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хвилинного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контакту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скельця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відмивають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видалення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надлишку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антитіл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підсушують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і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досліджують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під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люмінісцентним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мікроскопом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спостерігаючи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характерне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свічення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Описание: Описание: Описание: R_55_rabies_IF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715782"/>
            <a:ext cx="3312368" cy="21696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205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404664"/>
            <a:ext cx="88569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Серологічні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дослідження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—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це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методи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вивчення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визначених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антитіл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чи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антигенів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сироватці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крові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засновані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на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реакціях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імунітету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(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проводяться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en-US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in vitro).</a:t>
            </a:r>
          </a:p>
          <a:p>
            <a:pPr algn="just"/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Серологічними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методами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(у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діагностиці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інфекційних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захворювань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)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називають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сукупність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пробіркових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реакцій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заснованих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 на АГ-АТ-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взаємодії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ea typeface="Meiryo UI" pitchFamily="34" charset="-128"/>
                <a:cs typeface="Times New Roman" pitchFamily="18" charset="0"/>
              </a:rPr>
              <a:t>.</a:t>
            </a:r>
            <a:endParaRPr lang="ru-RU" sz="2200" b="0" i="0" dirty="0">
              <a:solidFill>
                <a:srgbClr val="000000"/>
              </a:solidFill>
              <a:effectLst/>
              <a:latin typeface="Times New Roman" pitchFamily="18" charset="0"/>
              <a:ea typeface="Meiryo UI" pitchFamily="34" charset="-128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23728" y="35332"/>
            <a:ext cx="519725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u="sng" dirty="0" err="1">
                <a:solidFill>
                  <a:srgbClr val="C00000"/>
                </a:solidFill>
              </a:rPr>
              <a:t>Застосування</a:t>
            </a:r>
            <a:r>
              <a:rPr lang="ru-RU" sz="2200" b="1" u="sng" dirty="0">
                <a:solidFill>
                  <a:srgbClr val="C00000"/>
                </a:solidFill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</a:rPr>
              <a:t>серологічних</a:t>
            </a:r>
            <a:r>
              <a:rPr lang="ru-RU" sz="2200" b="1" u="sng" dirty="0">
                <a:solidFill>
                  <a:srgbClr val="C00000"/>
                </a:solidFill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</a:rPr>
              <a:t>реакцій</a:t>
            </a:r>
            <a:r>
              <a:rPr lang="ru-RU" sz="2200" b="1" u="sng" dirty="0">
                <a:solidFill>
                  <a:srgbClr val="C00000"/>
                </a:solidFill>
              </a:rPr>
              <a:t>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348880"/>
            <a:ext cx="8856984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err="1" smtClean="0">
                <a:solidFill>
                  <a:srgbClr val="0000FF"/>
                </a:solidFill>
              </a:rPr>
              <a:t>Лабораторна</a:t>
            </a:r>
            <a:r>
              <a:rPr lang="ru-RU" sz="2200" b="1" dirty="0" smtClean="0">
                <a:solidFill>
                  <a:srgbClr val="0000FF"/>
                </a:solidFill>
              </a:rPr>
              <a:t> </a:t>
            </a:r>
            <a:r>
              <a:rPr lang="ru-RU" sz="2200" b="1" dirty="0" err="1">
                <a:solidFill>
                  <a:srgbClr val="0000FF"/>
                </a:solidFill>
              </a:rPr>
              <a:t>діагностика</a:t>
            </a:r>
            <a:r>
              <a:rPr lang="ru-RU" sz="2200" b="1" dirty="0">
                <a:solidFill>
                  <a:srgbClr val="0000FF"/>
                </a:solidFill>
              </a:rPr>
              <a:t> </a:t>
            </a:r>
            <a:r>
              <a:rPr lang="ru-RU" sz="2200" b="1" dirty="0" err="1">
                <a:solidFill>
                  <a:srgbClr val="0000FF"/>
                </a:solidFill>
              </a:rPr>
              <a:t>інфекцій</a:t>
            </a:r>
            <a:r>
              <a:rPr lang="ru-RU" sz="2200" b="1" dirty="0">
                <a:solidFill>
                  <a:srgbClr val="0000FF"/>
                </a:solidFill>
              </a:rPr>
              <a:t>: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виявлення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антитіл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сироватці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хворого з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стандартних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антигенів-діагностикумів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серологічної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діагностики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інфекційної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хвороби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285750" indent="-285750" algn="just">
              <a:buFont typeface="Wingdings" pitchFamily="2" charset="2"/>
              <a:buChar char="q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визначення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невідомих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антигенів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бактерій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грибів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вірусів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за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відомими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стандартними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сироватками-антитілами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серологічної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ідентифікації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збудників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869160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>
                <a:solidFill>
                  <a:srgbClr val="000000"/>
                </a:solidFill>
                <a:latin typeface="open_sansregular"/>
              </a:rPr>
              <a:t>Серологічні</a:t>
            </a:r>
            <a:r>
              <a:rPr lang="ru-RU" sz="2000" b="1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open_sansregular"/>
              </a:rPr>
              <a:t>реакції</a:t>
            </a:r>
            <a:r>
              <a:rPr lang="ru-RU" sz="2000" b="1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000" b="1" dirty="0" err="1">
                <a:solidFill>
                  <a:srgbClr val="000000"/>
                </a:solidFill>
                <a:latin typeface="open_sansregular"/>
              </a:rPr>
              <a:t>проводяться</a:t>
            </a:r>
            <a:r>
              <a:rPr lang="ru-RU" sz="2000" b="1" dirty="0">
                <a:solidFill>
                  <a:srgbClr val="000000"/>
                </a:solidFill>
                <a:latin typeface="open_sansregular"/>
              </a:rPr>
              <a:t> з </a:t>
            </a:r>
            <a:r>
              <a:rPr lang="ru-RU" sz="2000" b="1" dirty="0" err="1" smtClean="0">
                <a:solidFill>
                  <a:srgbClr val="000000"/>
                </a:solidFill>
                <a:latin typeface="open_sansregular"/>
              </a:rPr>
              <a:t>використанням</a:t>
            </a:r>
            <a:r>
              <a:rPr lang="ru-RU" sz="2000" b="1" dirty="0" smtClean="0">
                <a:solidFill>
                  <a:srgbClr val="000000"/>
                </a:solidFill>
                <a:latin typeface="open_sansregular"/>
              </a:rPr>
              <a:t>:</a:t>
            </a:r>
            <a:endParaRPr lang="ru-RU" sz="2000" b="1" dirty="0">
              <a:solidFill>
                <a:srgbClr val="000000"/>
              </a:solidFill>
              <a:latin typeface="open_sansregular"/>
            </a:endParaRPr>
          </a:p>
          <a:p>
            <a:r>
              <a:rPr lang="ru-RU" sz="2000" dirty="0">
                <a:solidFill>
                  <a:srgbClr val="000000"/>
                </a:solidFill>
                <a:latin typeface="open_sansregular"/>
              </a:rPr>
              <a:t>1) АГ для </a:t>
            </a:r>
            <a:r>
              <a:rPr lang="ru-RU" sz="2000" dirty="0" err="1">
                <a:solidFill>
                  <a:srgbClr val="000000"/>
                </a:solidFill>
                <a:latin typeface="open_sansregular"/>
              </a:rPr>
              <a:t>пошуку</a:t>
            </a:r>
            <a:r>
              <a:rPr lang="ru-RU" sz="2000" dirty="0">
                <a:solidFill>
                  <a:srgbClr val="000000"/>
                </a:solidFill>
                <a:latin typeface="open_sansregular"/>
              </a:rPr>
              <a:t> АТ</a:t>
            </a:r>
          </a:p>
          <a:p>
            <a:r>
              <a:rPr lang="ru-RU" sz="2000" dirty="0">
                <a:solidFill>
                  <a:srgbClr val="000000"/>
                </a:solidFill>
                <a:latin typeface="open_sansregular"/>
              </a:rPr>
              <a:t>2) АТ для </a:t>
            </a:r>
            <a:r>
              <a:rPr lang="ru-RU" sz="2000" dirty="0" err="1">
                <a:solidFill>
                  <a:srgbClr val="000000"/>
                </a:solidFill>
                <a:latin typeface="open_sansregular"/>
              </a:rPr>
              <a:t>пошуку</a:t>
            </a:r>
            <a:r>
              <a:rPr lang="ru-RU" sz="2000" dirty="0">
                <a:solidFill>
                  <a:srgbClr val="000000"/>
                </a:solidFill>
                <a:latin typeface="open_sansregular"/>
              </a:rPr>
              <a:t> АГ</a:t>
            </a:r>
          </a:p>
          <a:p>
            <a:r>
              <a:rPr lang="ru-RU" sz="2000" dirty="0">
                <a:solidFill>
                  <a:srgbClr val="000000"/>
                </a:solidFill>
                <a:latin typeface="open_sansregular"/>
              </a:rPr>
              <a:t>3) </a:t>
            </a:r>
            <a:r>
              <a:rPr lang="en-US" sz="2000" dirty="0">
                <a:solidFill>
                  <a:srgbClr val="000000"/>
                </a:solidFill>
                <a:latin typeface="open_sansregular"/>
              </a:rPr>
              <a:t>IN VIVO (</a:t>
            </a:r>
            <a:r>
              <a:rPr lang="ru-RU" sz="2000" dirty="0" err="1">
                <a:solidFill>
                  <a:srgbClr val="000000"/>
                </a:solidFill>
                <a:latin typeface="open_sansregular"/>
              </a:rPr>
              <a:t>шкірні</a:t>
            </a:r>
            <a:r>
              <a:rPr lang="ru-RU" sz="2000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open_sansregular"/>
              </a:rPr>
              <a:t>проби</a:t>
            </a:r>
            <a:r>
              <a:rPr lang="ru-RU" sz="2000" dirty="0">
                <a:solidFill>
                  <a:srgbClr val="000000"/>
                </a:solidFill>
                <a:latin typeface="open_sansregular"/>
              </a:rPr>
              <a:t>, РН </a:t>
            </a:r>
            <a:r>
              <a:rPr lang="en-US" sz="2000" dirty="0">
                <a:solidFill>
                  <a:srgbClr val="000000"/>
                </a:solidFill>
                <a:latin typeface="open_sansregular"/>
              </a:rPr>
              <a:t>in </a:t>
            </a:r>
            <a:r>
              <a:rPr lang="en-US" sz="2000" dirty="0" smtClean="0">
                <a:solidFill>
                  <a:srgbClr val="000000"/>
                </a:solidFill>
                <a:latin typeface="open_sansregular"/>
              </a:rPr>
              <a:t>vivo)</a:t>
            </a:r>
            <a:endParaRPr lang="en-US" sz="2000" dirty="0">
              <a:solidFill>
                <a:srgbClr val="000000"/>
              </a:solidFill>
              <a:latin typeface="open_sansregular"/>
            </a:endParaRPr>
          </a:p>
          <a:p>
            <a:r>
              <a:rPr lang="en-US" sz="2000" dirty="0">
                <a:solidFill>
                  <a:srgbClr val="000000"/>
                </a:solidFill>
                <a:latin typeface="open_sansregular"/>
              </a:rPr>
              <a:t>4) </a:t>
            </a:r>
            <a:r>
              <a:rPr lang="ru-RU" sz="2000" dirty="0" err="1">
                <a:solidFill>
                  <a:srgbClr val="000000"/>
                </a:solidFill>
                <a:latin typeface="open_sansregular"/>
              </a:rPr>
              <a:t>серопрофілактика</a:t>
            </a:r>
            <a:r>
              <a:rPr lang="ru-RU" sz="2000" dirty="0">
                <a:solidFill>
                  <a:srgbClr val="000000"/>
                </a:solidFill>
                <a:latin typeface="open_sansregular"/>
              </a:rPr>
              <a:t> (</a:t>
            </a:r>
            <a:r>
              <a:rPr lang="ru-RU" sz="2000" dirty="0" err="1">
                <a:solidFill>
                  <a:srgbClr val="000000"/>
                </a:solidFill>
                <a:latin typeface="open_sansregular"/>
              </a:rPr>
              <a:t>введення</a:t>
            </a:r>
            <a:r>
              <a:rPr lang="ru-RU" sz="2000" dirty="0">
                <a:solidFill>
                  <a:srgbClr val="000000"/>
                </a:solidFill>
                <a:latin typeface="open_sansregular"/>
              </a:rPr>
              <a:t> АГ, АТ)</a:t>
            </a:r>
            <a:endParaRPr lang="ru-RU" sz="2000" b="0" i="0" dirty="0">
              <a:solidFill>
                <a:srgbClr val="000000"/>
              </a:solidFill>
              <a:effectLst/>
              <a:latin typeface="open_sans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5926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44624"/>
            <a:ext cx="6462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solidFill>
                  <a:srgbClr val="C00000"/>
                </a:solidFill>
              </a:rPr>
              <a:t>КЛАСИФІКАЦІЯ </a:t>
            </a:r>
            <a:r>
              <a:rPr lang="ru-RU" sz="2000" b="1" u="sng" dirty="0" smtClean="0">
                <a:solidFill>
                  <a:srgbClr val="C00000"/>
                </a:solidFill>
              </a:rPr>
              <a:t>СЕРОЛОГІЧНИХ РЕАКЦІЙ</a:t>
            </a:r>
            <a:endParaRPr lang="ru-RU" sz="2000" b="1" u="sng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404664"/>
            <a:ext cx="871296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FF"/>
                </a:solidFill>
              </a:rPr>
              <a:t>1. </a:t>
            </a:r>
            <a:r>
              <a:rPr lang="ru-RU" sz="2200" b="1" dirty="0" err="1" smtClean="0">
                <a:solidFill>
                  <a:srgbClr val="0000FF"/>
                </a:solidFill>
              </a:rPr>
              <a:t>Двокомпонентні</a:t>
            </a:r>
            <a:r>
              <a:rPr lang="ru-RU" sz="2200" b="1" dirty="0" smtClean="0">
                <a:solidFill>
                  <a:srgbClr val="0000FF"/>
                </a:solidFill>
              </a:rPr>
              <a:t>: </a:t>
            </a:r>
            <a:r>
              <a:rPr lang="ru-RU" sz="2200" dirty="0" err="1" smtClean="0"/>
              <a:t>прості</a:t>
            </a:r>
            <a:r>
              <a:rPr lang="ru-RU" sz="2200" dirty="0" smtClean="0"/>
              <a:t>; </a:t>
            </a:r>
            <a:r>
              <a:rPr lang="ru-RU" sz="2200" dirty="0" err="1" smtClean="0"/>
              <a:t>складні</a:t>
            </a:r>
            <a:r>
              <a:rPr lang="ru-RU" sz="2200" dirty="0" smtClean="0"/>
              <a:t>. </a:t>
            </a:r>
            <a:endParaRPr lang="ru-RU" sz="2200" dirty="0"/>
          </a:p>
          <a:p>
            <a:endParaRPr lang="ru-RU" sz="2200" dirty="0"/>
          </a:p>
          <a:p>
            <a:r>
              <a:rPr lang="ru-RU" sz="2200" b="1" dirty="0">
                <a:solidFill>
                  <a:srgbClr val="0000FF"/>
                </a:solidFill>
              </a:rPr>
              <a:t>2. </a:t>
            </a:r>
            <a:r>
              <a:rPr lang="ru-RU" sz="2200" b="1" dirty="0" err="1" smtClean="0">
                <a:solidFill>
                  <a:srgbClr val="0000FF"/>
                </a:solidFill>
              </a:rPr>
              <a:t>Трикомпонентні</a:t>
            </a:r>
            <a:r>
              <a:rPr lang="ru-RU" sz="2200" b="1" dirty="0" smtClean="0">
                <a:solidFill>
                  <a:srgbClr val="0000FF"/>
                </a:solidFill>
              </a:rPr>
              <a:t>: </a:t>
            </a:r>
            <a:r>
              <a:rPr lang="ru-RU" sz="2200" dirty="0" err="1" smtClean="0"/>
              <a:t>прості</a:t>
            </a:r>
            <a:r>
              <a:rPr lang="ru-RU" sz="2200" dirty="0" smtClean="0"/>
              <a:t>; </a:t>
            </a:r>
            <a:r>
              <a:rPr lang="ru-RU" sz="2200" dirty="0" err="1" smtClean="0"/>
              <a:t>складні</a:t>
            </a:r>
            <a:r>
              <a:rPr lang="ru-RU" sz="2200" dirty="0" smtClean="0"/>
              <a:t>.</a:t>
            </a:r>
            <a:endParaRPr lang="ru-RU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496" y="1700808"/>
            <a:ext cx="777686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Види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серологічних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8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еакція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аглютинації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(РА);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еакція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преципитации (РП);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еакція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нейтралізації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(РН);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зв'язування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комплементу,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реак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імунофлюорисценсії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(РІФ);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імуноферментний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аналіз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(ІФА).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old.inmi.ru/img/small_Fig_2-25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859" r="21847"/>
          <a:stretch/>
        </p:blipFill>
        <p:spPr bwMode="auto">
          <a:xfrm>
            <a:off x="5652120" y="2799118"/>
            <a:ext cx="3024336" cy="40142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lekmed.ru/images/archive/mikrobiologiya/infekcia-18_00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505" y="548680"/>
            <a:ext cx="2466975" cy="1895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903902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404664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наявність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open_sansregular"/>
              </a:rPr>
              <a:t>та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інтенсивність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реакції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 (у плюсах і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ін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.),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open_sansregular"/>
              </a:rPr>
              <a:t>діагностичний</a:t>
            </a:r>
            <a:r>
              <a:rPr lang="ru-RU" sz="2400" dirty="0" smtClean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титр,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заздалегідь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відпрацьований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 для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всіх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захворювань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,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ru-RU" sz="2400" dirty="0" err="1" smtClean="0">
                <a:solidFill>
                  <a:srgbClr val="000000"/>
                </a:solidFill>
                <a:latin typeface="open_sansregular"/>
              </a:rPr>
              <a:t>наростання</a:t>
            </a:r>
            <a:r>
              <a:rPr lang="ru-RU" sz="2400" dirty="0" smtClean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титру АТ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протягом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хвороби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 в 4 і </a:t>
            </a:r>
            <a:r>
              <a:rPr lang="ru-RU" sz="2400" dirty="0" err="1">
                <a:solidFill>
                  <a:srgbClr val="000000"/>
                </a:solidFill>
                <a:latin typeface="open_sansregular"/>
              </a:rPr>
              <a:t>більш</a:t>
            </a:r>
            <a:r>
              <a:rPr lang="ru-RU" sz="2400" dirty="0">
                <a:solidFill>
                  <a:srgbClr val="000000"/>
                </a:solidFill>
                <a:latin typeface="open_sansregular"/>
              </a:rPr>
              <a:t> рази</a:t>
            </a:r>
            <a:r>
              <a:rPr lang="ru-RU" sz="2400" dirty="0" smtClean="0">
                <a:solidFill>
                  <a:srgbClr val="000000"/>
                </a:solidFill>
                <a:latin typeface="open_sansregular"/>
              </a:rPr>
              <a:t>.</a:t>
            </a:r>
            <a:endParaRPr lang="ru-RU" sz="2400" dirty="0">
              <a:solidFill>
                <a:srgbClr val="000000"/>
              </a:solidFill>
              <a:latin typeface="open_sansregular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36512" y="28168"/>
            <a:ext cx="90391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оцінці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серологічних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застосовують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головних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критеорія</a:t>
            </a:r>
            <a:r>
              <a:rPr lang="ru-RU" sz="2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060848"/>
            <a:ext cx="9071992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оцінки</a:t>
            </a:r>
            <a:r>
              <a:rPr lang="ru-RU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серологічних</a:t>
            </a:r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реакцій</a:t>
            </a:r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часто </a:t>
            </a:r>
            <a:r>
              <a:rPr lang="ru-RU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виникає</a:t>
            </a:r>
            <a:r>
              <a:rPr lang="ru-RU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необхідність</a:t>
            </a:r>
            <a:r>
              <a:rPr lang="ru-RU" sz="23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3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диференціювання</a:t>
            </a:r>
            <a:r>
              <a:rPr lang="ru-RU" sz="2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3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942942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специфічності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(на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видові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типові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антигени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группоспецифичної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міжвидові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АГ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):</a:t>
            </a:r>
            <a:endParaRPr lang="ru-RU" b="1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err="1"/>
              <a:t>д</a:t>
            </a:r>
            <a:r>
              <a:rPr lang="ru-RU" sz="2200" dirty="0" err="1" smtClean="0"/>
              <a:t>иференціювання</a:t>
            </a:r>
            <a:r>
              <a:rPr lang="ru-RU" sz="2200" dirty="0" smtClean="0"/>
              <a:t> по </a:t>
            </a:r>
            <a:r>
              <a:rPr lang="ru-RU" sz="2200" dirty="0" err="1" smtClean="0"/>
              <a:t>моноспецифічним</a:t>
            </a:r>
            <a:r>
              <a:rPr lang="ru-RU" sz="2200" dirty="0" smtClean="0"/>
              <a:t> </a:t>
            </a:r>
            <a:r>
              <a:rPr lang="ru-RU" sz="2200" dirty="0" err="1" smtClean="0"/>
              <a:t>антисиворотках</a:t>
            </a:r>
            <a:r>
              <a:rPr lang="ru-RU" sz="2200" dirty="0" smtClean="0"/>
              <a:t>,</a:t>
            </a:r>
            <a:endParaRPr lang="ru-RU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/>
              <a:t>по </a:t>
            </a:r>
            <a:r>
              <a:rPr lang="ru-RU" sz="2200" dirty="0" err="1"/>
              <a:t>швидкості</a:t>
            </a:r>
            <a:r>
              <a:rPr lang="ru-RU" sz="2200" dirty="0"/>
              <a:t> </a:t>
            </a:r>
            <a:r>
              <a:rPr lang="ru-RU" sz="2200" dirty="0" err="1"/>
              <a:t>наростання</a:t>
            </a:r>
            <a:r>
              <a:rPr lang="ru-RU" sz="2200" dirty="0"/>
              <a:t> титру АТ,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вище</a:t>
            </a:r>
            <a:r>
              <a:rPr lang="ru-RU" sz="2200" dirty="0"/>
              <a:t> до </a:t>
            </a:r>
            <a:r>
              <a:rPr lang="ru-RU" sz="2200" dirty="0" err="1"/>
              <a:t>специфічних</a:t>
            </a:r>
            <a:r>
              <a:rPr lang="ru-RU" sz="2200" dirty="0"/>
              <a:t> АГ</a:t>
            </a:r>
            <a:r>
              <a:rPr lang="ru-RU" sz="2200" dirty="0" smtClean="0"/>
              <a:t>,</a:t>
            </a:r>
            <a:endParaRPr lang="ru-RU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/>
              <a:t>по </a:t>
            </a:r>
            <a:r>
              <a:rPr lang="ru-RU" sz="2200" dirty="0" err="1"/>
              <a:t>реакції</a:t>
            </a:r>
            <a:r>
              <a:rPr lang="ru-RU" sz="2200" dirty="0"/>
              <a:t> </a:t>
            </a:r>
            <a:r>
              <a:rPr lang="ru-RU" sz="2200" dirty="0" err="1"/>
              <a:t>адсорбції</a:t>
            </a:r>
            <a:r>
              <a:rPr lang="ru-RU" sz="2200" dirty="0"/>
              <a:t> АТ </a:t>
            </a:r>
            <a:r>
              <a:rPr lang="ru-RU" sz="2200" dirty="0" err="1"/>
              <a:t>надлишком</a:t>
            </a:r>
            <a:r>
              <a:rPr lang="ru-RU" sz="2200" dirty="0"/>
              <a:t> </a:t>
            </a:r>
            <a:r>
              <a:rPr lang="ru-RU" sz="2200" dirty="0" smtClean="0"/>
              <a:t>антигену,</a:t>
            </a:r>
            <a:endParaRPr lang="ru-RU" sz="2200" dirty="0"/>
          </a:p>
          <a:p>
            <a:pPr marL="342900" indent="-342900">
              <a:buFont typeface="Wingdings" pitchFamily="2" charset="2"/>
              <a:buChar char="ü"/>
            </a:pPr>
            <a:r>
              <a:rPr lang="ru-RU" sz="2200" dirty="0" smtClean="0"/>
              <a:t>по </a:t>
            </a:r>
            <a:r>
              <a:rPr lang="ru-RU" sz="2200" dirty="0" err="1"/>
              <a:t>легкості</a:t>
            </a:r>
            <a:r>
              <a:rPr lang="ru-RU" sz="2200" dirty="0"/>
              <a:t> </a:t>
            </a:r>
            <a:r>
              <a:rPr lang="ru-RU" sz="2200" dirty="0" err="1"/>
              <a:t>дисоціації</a:t>
            </a:r>
            <a:r>
              <a:rPr lang="ru-RU" sz="2200" dirty="0"/>
              <a:t> </a:t>
            </a:r>
            <a:r>
              <a:rPr lang="ru-RU" sz="2200" dirty="0" err="1" smtClean="0"/>
              <a:t>під</a:t>
            </a:r>
            <a:r>
              <a:rPr lang="ru-RU" sz="2200" dirty="0" smtClean="0"/>
              <a:t> </a:t>
            </a:r>
            <a:r>
              <a:rPr lang="ru-RU" sz="2200" dirty="0" err="1"/>
              <a:t>впливом</a:t>
            </a:r>
            <a:r>
              <a:rPr lang="ru-RU" sz="2200" dirty="0"/>
              <a:t> </a:t>
            </a:r>
            <a:r>
              <a:rPr lang="ru-RU" sz="2200" dirty="0" err="1"/>
              <a:t>дисоціюючих</a:t>
            </a:r>
            <a:r>
              <a:rPr lang="ru-RU" sz="2200" dirty="0"/>
              <a:t> </a:t>
            </a:r>
            <a:r>
              <a:rPr lang="ru-RU" sz="2200" dirty="0" err="1"/>
              <a:t>факторів</a:t>
            </a:r>
            <a:endParaRPr lang="ru-RU" sz="2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496" y="5180999"/>
            <a:ext cx="9108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Імунній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відповіді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поточну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інфекцію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ІВ 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перенесене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раніше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захворювання</a:t>
            </a:r>
            <a:r>
              <a:rPr lang="ru-RU" sz="22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ru-RU" sz="2200" b="1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імунізацію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2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200" dirty="0" err="1">
                <a:solidFill>
                  <a:srgbClr val="000000"/>
                </a:solidFill>
                <a:latin typeface="open_sansregular"/>
              </a:rPr>
              <a:t>о</a:t>
            </a:r>
            <a:r>
              <a:rPr lang="ru-RU" sz="2200" dirty="0" err="1" smtClean="0">
                <a:solidFill>
                  <a:srgbClr val="000000"/>
                </a:solidFill>
                <a:latin typeface="open_sansregular"/>
              </a:rPr>
              <a:t>цінюють</a:t>
            </a:r>
            <a:r>
              <a:rPr lang="ru-RU" sz="2200" dirty="0" smtClean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open_sansregular"/>
              </a:rPr>
              <a:t>по </a:t>
            </a:r>
            <a:r>
              <a:rPr lang="ru-RU" sz="2200" dirty="0" err="1">
                <a:solidFill>
                  <a:srgbClr val="000000"/>
                </a:solidFill>
                <a:latin typeface="open_sansregular"/>
              </a:rPr>
              <a:t>темпі</a:t>
            </a:r>
            <a:r>
              <a:rPr lang="ru-RU" sz="2200" dirty="0">
                <a:solidFill>
                  <a:srgbClr val="000000"/>
                </a:solidFill>
                <a:latin typeface="open_sansregular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open_sansregular"/>
              </a:rPr>
              <a:t>наростання</a:t>
            </a:r>
            <a:r>
              <a:rPr lang="ru-RU" sz="2200" dirty="0">
                <a:solidFill>
                  <a:srgbClr val="000000"/>
                </a:solidFill>
                <a:latin typeface="open_sansregular"/>
              </a:rPr>
              <a:t> АТ.</a:t>
            </a:r>
            <a:endParaRPr lang="ru-RU" sz="2200" b="0" i="0" dirty="0">
              <a:solidFill>
                <a:srgbClr val="000000"/>
              </a:solidFill>
              <a:effectLst/>
              <a:latin typeface="open_sansregula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4964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39854"/>
            <a:ext cx="9036496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постановці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будь-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серологічних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дослідним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варіантом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ставляться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контролі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кожен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компонент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Критерії: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open_sansregular"/>
              </a:rPr>
              <a:t>-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мікробна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культура не повинна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утворювати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хлоп’я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аналогічному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струшуванні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иворотка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й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антисиворотка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бути з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хлоп’ями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хлоп’я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з'являються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процесі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збереження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зв'язку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оголенням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вуглеводних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компонентів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вуглеводневі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будучи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твердими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розгалуженими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структурами, "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заплутуються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один в одному",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обумовлюючи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агрегацію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білків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еритроцити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лізовані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сиворотка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використовувана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джерело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комплемента, 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повинна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лізувати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еритроцити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тобто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працювати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): комплемент + ЭБ -і-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лізис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діагностикум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повинний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містити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хлоп’я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ін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при </a:t>
            </a:r>
            <a:r>
              <a:rPr lang="ru-RU" sz="22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пошуці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АГ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обов'язково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паралельно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музейний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АГ,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повинний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однозначно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виявлятися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при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проведенні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методики (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значить,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усі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компоненти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реакції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ru-RU" sz="22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працюють</a:t>
            </a:r>
            <a:r>
              <a:rPr lang="ru-RU" sz="2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", методика поставлена правильно</a:t>
            </a:r>
            <a:r>
              <a:rPr lang="ru-RU" sz="2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5736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Тема: РЕАКЦІЯ АГЛЮТИНАЦІЇ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з’ясувати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особливості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навчитись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виконувати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латексної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Обладнання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метеріали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латексна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суспензія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розчинник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позитивний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ревматоїдного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фактору (РФ)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більше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/мл;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негативний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контроль,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РФ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менше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12 Мод/мл;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тестовий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слайд;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автоматичний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дозатор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фіксованого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варіабельного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(10–100 мкл)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наконечниками;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скельця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палички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розмішування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Теоретичні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відомості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бактеріальні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перебіг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відбувається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електролітів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проявляється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видимого осаду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ставити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орієнтовна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пробірках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розгорнута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методом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ідентифікації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групових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скерованих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них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–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властивість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спричиняти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склеювання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лейкоцитів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тромбоцитів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корпускулярних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хімічних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часточок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адсорбованими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них антигенами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утворенням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конгломератів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видимих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неозброєним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оком.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Додавання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відповідних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імунних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бактерій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спричиняє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випадання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осад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пластівців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зерен.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беруть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участь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аглютиніни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корпускулярні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аглютиногени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); вони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взаємодіють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певних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кількісних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співвідношеннях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наявності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електроліту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(0,85 %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розчин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натрію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хлориду).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ідентифікації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виділених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мікроорганізмів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застосуванням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заздалегідь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відомих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аглютинуючих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553370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інфекційних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захворювань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також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непрямої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гемаглютинації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РНГА (антиген,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використовується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проведення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сироватками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крові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хворих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попередньо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адсорбований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еритроцитів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барана).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час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черевного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висипного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тифів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паратифів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туберкульозу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токсоплазмозу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(рис. 1).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556792"/>
            <a:ext cx="36861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3637474"/>
            <a:ext cx="91440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Рис. 1. Схематичне зображення реакції аглютинації. Антитіла сироватки хворого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аглютинують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антигени, які утворили розетки з еритроцитами барана, і результаті помітний видимий неозброєним оком </a:t>
            </a:r>
            <a:r>
              <a:rPr kumimoji="0" lang="uk-UA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аглютинат</a:t>
            </a:r>
            <a:r>
              <a:rPr kumimoji="0" lang="uk-UA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постановки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коаглютинації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(КОА)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використовують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золотисті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стафілококи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штам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Cowan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1). 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клітинній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стінці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мікроорганізмів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міститься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значну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спорідненість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до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фрагмента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кролика. Тому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молекули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IgG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після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адсорбції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стафілококах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білок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орієнтовані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оточуюче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середовище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своїми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вільними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Fab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фрагментами, в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яких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знаходиться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активний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центр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антитіла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Реакцію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ставлять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скляних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пластинках,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змішуючи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рівні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об’єми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(1-2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краплі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досліджуваного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матеріала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(кров, сеча,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слина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фільтрати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фекалій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інш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.)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стафілококового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діагностикуму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Суміш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ретельно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перемішують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через 2-5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хв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 темному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фоні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враховують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</TotalTime>
  <Words>3024</Words>
  <Application>Microsoft Office PowerPoint</Application>
  <PresentationFormat>Экран (4:3)</PresentationFormat>
  <Paragraphs>194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Бумажная</vt:lpstr>
      <vt:lpstr>Практична робота 6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Практична робота 8</dc:title>
  <dc:creator>Руслан Аминов</dc:creator>
  <cp:lastModifiedBy>Руслан Аминов</cp:lastModifiedBy>
  <cp:revision>15</cp:revision>
  <dcterms:created xsi:type="dcterms:W3CDTF">2024-03-03T23:32:45Z</dcterms:created>
  <dcterms:modified xsi:type="dcterms:W3CDTF">2024-04-10T07:58:37Z</dcterms:modified>
</cp:coreProperties>
</file>