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6" r:id="rId5"/>
    <p:sldId id="273" r:id="rId6"/>
    <p:sldId id="267" r:id="rId7"/>
    <p:sldId id="259" r:id="rId8"/>
    <p:sldId id="270" r:id="rId9"/>
    <p:sldId id="269" r:id="rId10"/>
    <p:sldId id="268" r:id="rId11"/>
    <p:sldId id="260" r:id="rId12"/>
    <p:sldId id="274" r:id="rId13"/>
    <p:sldId id="277" r:id="rId14"/>
    <p:sldId id="278" r:id="rId15"/>
    <p:sldId id="279" r:id="rId16"/>
    <p:sldId id="275" r:id="rId17"/>
    <p:sldId id="271" r:id="rId18"/>
    <p:sldId id="264" r:id="rId19"/>
    <p:sldId id="276" r:id="rId20"/>
    <p:sldId id="26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3243EE8B-2D2A-4F57-B98A-FA7B66D6B9C3}"/>
    <pc:docChg chg="custSel modSld">
      <pc:chgData name="Ія Пелех" userId="235b8121fc54d418" providerId="LiveId" clId="{3243EE8B-2D2A-4F57-B98A-FA7B66D6B9C3}" dt="2023-09-26T05:59:08.010" v="3" actId="27636"/>
      <pc:docMkLst>
        <pc:docMk/>
      </pc:docMkLst>
      <pc:sldChg chg="modSp mod">
        <pc:chgData name="Ія Пелех" userId="235b8121fc54d418" providerId="LiveId" clId="{3243EE8B-2D2A-4F57-B98A-FA7B66D6B9C3}" dt="2023-09-26T05:59:08.010" v="3" actId="27636"/>
        <pc:sldMkLst>
          <pc:docMk/>
          <pc:sldMk cId="2864622154" sldId="266"/>
        </pc:sldMkLst>
        <pc:spChg chg="mod">
          <ac:chgData name="Ія Пелех" userId="235b8121fc54d418" providerId="LiveId" clId="{3243EE8B-2D2A-4F57-B98A-FA7B66D6B9C3}" dt="2023-09-26T05:59:08.010" v="3" actId="27636"/>
          <ac:spMkLst>
            <pc:docMk/>
            <pc:sldMk cId="2864622154" sldId="266"/>
            <ac:spMk id="3" creationId="{00000000-0000-0000-0000-000000000000}"/>
          </ac:spMkLst>
        </pc:spChg>
      </pc:sldChg>
      <pc:sldChg chg="modSp mod">
        <pc:chgData name="Ія Пелех" userId="235b8121fc54d418" providerId="LiveId" clId="{3243EE8B-2D2A-4F57-B98A-FA7B66D6B9C3}" dt="2023-09-26T05:58:59.670" v="1" actId="27636"/>
        <pc:sldMkLst>
          <pc:docMk/>
          <pc:sldMk cId="4193267742" sldId="273"/>
        </pc:sldMkLst>
        <pc:spChg chg="mod">
          <ac:chgData name="Ія Пелех" userId="235b8121fc54d418" providerId="LiveId" clId="{3243EE8B-2D2A-4F57-B98A-FA7B66D6B9C3}" dt="2023-09-26T05:58:59.670" v="1" actId="27636"/>
          <ac:spMkLst>
            <pc:docMk/>
            <pc:sldMk cId="4193267742" sldId="27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5900" b="1" dirty="0"/>
              <a:t>Особисті права людини </a:t>
            </a:r>
          </a:p>
        </p:txBody>
      </p:sp>
    </p:spTree>
    <p:extLst>
      <p:ext uri="{BB962C8B-B14F-4D97-AF65-F5344CB8AC3E}">
        <p14:creationId xmlns:p14="http://schemas.microsoft.com/office/powerpoint/2010/main" val="4038494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91264" cy="5687144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Конституційне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прав особи </a:t>
            </a:r>
            <a:r>
              <a:rPr lang="ru-RU" dirty="0" err="1"/>
              <a:t>збирати</a:t>
            </a:r>
            <a:r>
              <a:rPr lang="ru-RU" dirty="0"/>
              <a:t>, </a:t>
            </a:r>
            <a:r>
              <a:rPr lang="ru-RU" dirty="0" err="1"/>
              <a:t>зберігати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і </a:t>
            </a:r>
            <a:r>
              <a:rPr lang="ru-RU" dirty="0" err="1"/>
              <a:t>поширювати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узгоджується</a:t>
            </a:r>
            <a:r>
              <a:rPr lang="ru-RU" dirty="0"/>
              <a:t> з </a:t>
            </a:r>
            <a:r>
              <a:rPr lang="ru-RU" dirty="0" err="1"/>
              <a:t>положеннями</a:t>
            </a:r>
            <a:r>
              <a:rPr lang="ru-RU" dirty="0"/>
              <a:t> пункту 2 </a:t>
            </a:r>
            <a:r>
              <a:rPr lang="ru-RU" dirty="0" err="1"/>
              <a:t>статті</a:t>
            </a:r>
            <a:r>
              <a:rPr lang="ru-RU" dirty="0"/>
              <a:t> 29 </a:t>
            </a:r>
            <a:r>
              <a:rPr lang="ru-RU" u="sng" dirty="0" err="1"/>
              <a:t>Загальної</a:t>
            </a:r>
            <a:r>
              <a:rPr lang="ru-RU" u="sng" dirty="0"/>
              <a:t> </a:t>
            </a:r>
            <a:r>
              <a:rPr lang="ru-RU" u="sng" dirty="0" err="1"/>
              <a:t>декларації</a:t>
            </a:r>
            <a:r>
              <a:rPr lang="ru-RU" u="sng" dirty="0"/>
              <a:t> прав </a:t>
            </a:r>
            <a:r>
              <a:rPr lang="ru-RU" u="sng" dirty="0" err="1"/>
              <a:t>людини</a:t>
            </a:r>
            <a:r>
              <a:rPr lang="ru-RU" u="sng" dirty="0"/>
              <a:t> 1948 року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прав і свобод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повинна </a:t>
            </a:r>
            <a:r>
              <a:rPr lang="ru-RU" dirty="0" err="1"/>
              <a:t>зазнавати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таких </a:t>
            </a:r>
            <a:r>
              <a:rPr lang="ru-RU" dirty="0" err="1"/>
              <a:t>обмежень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законом </a:t>
            </a:r>
            <a:r>
              <a:rPr lang="ru-RU" dirty="0" err="1"/>
              <a:t>виключно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і </a:t>
            </a:r>
            <a:r>
              <a:rPr lang="ru-RU" dirty="0" err="1"/>
              <a:t>поваги</a:t>
            </a:r>
            <a:r>
              <a:rPr lang="ru-RU" dirty="0"/>
              <a:t> прав і свобод </a:t>
            </a:r>
            <a:r>
              <a:rPr lang="ru-RU" dirty="0" err="1"/>
              <a:t>інших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справедливих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моралі</a:t>
            </a:r>
            <a:r>
              <a:rPr lang="ru-RU" dirty="0"/>
              <a:t>, </a:t>
            </a:r>
            <a:r>
              <a:rPr lang="ru-RU" dirty="0" err="1"/>
              <a:t>громадського</a:t>
            </a:r>
            <a:r>
              <a:rPr lang="ru-RU" dirty="0"/>
              <a:t> порядку і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в демократичному </a:t>
            </a:r>
            <a:r>
              <a:rPr lang="ru-RU" dirty="0" err="1"/>
              <a:t>суспільстві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3294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712968" cy="5615136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FF0000"/>
                </a:solidFill>
              </a:rPr>
              <a:t>Стаття</a:t>
            </a:r>
            <a:r>
              <a:rPr lang="ru-RU" b="1" dirty="0">
                <a:solidFill>
                  <a:srgbClr val="FF0000"/>
                </a:solidFill>
              </a:rPr>
              <a:t> 33.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Кожному, </a:t>
            </a:r>
            <a:r>
              <a:rPr lang="ru-RU" dirty="0" err="1"/>
              <a:t>хто</a:t>
            </a:r>
            <a:r>
              <a:rPr lang="ru-RU" dirty="0"/>
              <a:t> на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гарантується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свобода </a:t>
            </a:r>
            <a:r>
              <a:rPr lang="ru-RU" dirty="0" err="1">
                <a:solidFill>
                  <a:srgbClr val="FF0000"/>
                </a:solidFill>
              </a:rPr>
              <a:t>пересування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вільний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вибір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місця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проживання</a:t>
            </a:r>
            <a:r>
              <a:rPr lang="ru-RU" dirty="0">
                <a:solidFill>
                  <a:srgbClr val="FF0000"/>
                </a:solidFill>
              </a:rPr>
              <a:t>,</a:t>
            </a:r>
            <a:r>
              <a:rPr lang="ru-RU" dirty="0"/>
              <a:t> право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залишати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dirty="0" err="1"/>
              <a:t>Громадянин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позбавлений</a:t>
            </a:r>
            <a:r>
              <a:rPr lang="ru-RU" dirty="0"/>
              <a:t> права в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повернутися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717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Закони України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>
            <a:normAutofit fontScale="92500"/>
          </a:bodyPr>
          <a:lstStyle/>
          <a:p>
            <a:r>
              <a:rPr lang="ru-RU" i="1" dirty="0"/>
              <a:t>«Про порядок </a:t>
            </a:r>
            <a:r>
              <a:rPr lang="ru-RU" i="1" dirty="0" err="1"/>
              <a:t>виїзду</a:t>
            </a:r>
            <a:r>
              <a:rPr lang="ru-RU" i="1" dirty="0"/>
              <a:t> з </a:t>
            </a:r>
            <a:r>
              <a:rPr lang="ru-RU" i="1" dirty="0" err="1"/>
              <a:t>України</a:t>
            </a:r>
            <a:r>
              <a:rPr lang="ru-RU" i="1" dirty="0"/>
              <a:t> і </a:t>
            </a:r>
            <a:r>
              <a:rPr lang="ru-RU" i="1" dirty="0" err="1"/>
              <a:t>в’їзду</a:t>
            </a:r>
            <a:r>
              <a:rPr lang="ru-RU" i="1" dirty="0"/>
              <a:t> в </a:t>
            </a:r>
            <a:r>
              <a:rPr lang="ru-RU" i="1" dirty="0" err="1"/>
              <a:t>Україну</a:t>
            </a:r>
            <a:r>
              <a:rPr lang="ru-RU" i="1" dirty="0"/>
              <a:t> </a:t>
            </a:r>
            <a:r>
              <a:rPr lang="ru-RU" i="1" dirty="0" err="1"/>
              <a:t>громадян</a:t>
            </a:r>
            <a:r>
              <a:rPr lang="ru-RU" i="1" dirty="0"/>
              <a:t> </a:t>
            </a:r>
            <a:r>
              <a:rPr lang="ru-RU" i="1" dirty="0" err="1"/>
              <a:t>України</a:t>
            </a:r>
            <a:r>
              <a:rPr lang="ru-RU" i="1" dirty="0"/>
              <a:t>»</a:t>
            </a:r>
          </a:p>
          <a:p>
            <a:r>
              <a:rPr lang="ru-RU" i="1" dirty="0"/>
              <a:t>«Про свободу </a:t>
            </a:r>
            <a:r>
              <a:rPr lang="ru-RU" i="1" dirty="0" err="1"/>
              <a:t>пересування</a:t>
            </a:r>
            <a:r>
              <a:rPr lang="ru-RU" i="1" dirty="0"/>
              <a:t> та </a:t>
            </a:r>
            <a:r>
              <a:rPr lang="ru-RU" i="1" dirty="0" err="1"/>
              <a:t>вільний</a:t>
            </a:r>
            <a:r>
              <a:rPr lang="ru-RU" i="1" dirty="0"/>
              <a:t> </a:t>
            </a:r>
            <a:r>
              <a:rPr lang="ru-RU" i="1" dirty="0" err="1"/>
              <a:t>вибір</a:t>
            </a:r>
            <a:r>
              <a:rPr lang="ru-RU" i="1" dirty="0"/>
              <a:t> </a:t>
            </a:r>
            <a:r>
              <a:rPr lang="ru-RU" i="1" dirty="0" err="1"/>
              <a:t>місця</a:t>
            </a:r>
            <a:r>
              <a:rPr lang="ru-RU" i="1" dirty="0"/>
              <a:t> </a:t>
            </a:r>
            <a:r>
              <a:rPr lang="ru-RU" i="1" dirty="0" err="1"/>
              <a:t>проживання</a:t>
            </a:r>
            <a:r>
              <a:rPr lang="ru-RU" i="1" dirty="0"/>
              <a:t>»</a:t>
            </a:r>
          </a:p>
          <a:p>
            <a:pPr marL="0" indent="0" algn="just">
              <a:buNone/>
            </a:pPr>
            <a:r>
              <a:rPr lang="ru-RU" dirty="0" err="1"/>
              <a:t>Реалізація</a:t>
            </a:r>
            <a:r>
              <a:rPr lang="ru-RU" dirty="0"/>
              <a:t> права на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неможлива</a:t>
            </a:r>
            <a:r>
              <a:rPr lang="ru-RU" dirty="0"/>
              <a:t> без права на </a:t>
            </a:r>
            <a:r>
              <a:rPr lang="ru-RU" dirty="0" err="1"/>
              <a:t>вільне</a:t>
            </a:r>
            <a:r>
              <a:rPr lang="ru-RU" dirty="0"/>
              <a:t> </a:t>
            </a:r>
            <a:r>
              <a:rPr lang="ru-RU" dirty="0" err="1"/>
              <a:t>пересування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але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та на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є </a:t>
            </a:r>
            <a:r>
              <a:rPr lang="ru-RU" dirty="0" err="1"/>
              <a:t>зворотною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реалізація</a:t>
            </a:r>
            <a:r>
              <a:rPr lang="ru-RU" dirty="0"/>
              <a:t> права на свободу </a:t>
            </a:r>
            <a:r>
              <a:rPr lang="ru-RU" dirty="0" err="1"/>
              <a:t>пересування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9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особи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пересування</a:t>
            </a:r>
            <a:r>
              <a:rPr lang="ru-RU" dirty="0"/>
              <a:t> у </a:t>
            </a:r>
            <a:r>
              <a:rPr lang="ru-RU" dirty="0" err="1"/>
              <a:t>прикордонній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сусідніх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особами в межах малого </a:t>
            </a:r>
            <a:r>
              <a:rPr lang="ru-RU" dirty="0" err="1"/>
              <a:t>прикордонного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).</a:t>
            </a:r>
            <a:endParaRPr lang="ru-RU" i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5014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Свободу </a:t>
            </a:r>
            <a:r>
              <a:rPr lang="ru-RU" b="1" dirty="0" err="1"/>
              <a:t>пересування</a:t>
            </a:r>
            <a:r>
              <a:rPr lang="ru-RU" b="1" dirty="0"/>
              <a:t> </a:t>
            </a:r>
            <a:r>
              <a:rPr lang="ru-RU" b="1" dirty="0" err="1"/>
              <a:t>відповідно</a:t>
            </a:r>
            <a:r>
              <a:rPr lang="ru-RU" b="1" dirty="0"/>
              <a:t> до закону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обмежено</a:t>
            </a:r>
            <a:r>
              <a:rPr lang="ru-RU" b="1" dirty="0"/>
              <a:t>: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у </a:t>
            </a:r>
            <a:r>
              <a:rPr lang="ru-RU" dirty="0" err="1"/>
              <a:t>прикордонній</a:t>
            </a:r>
            <a:r>
              <a:rPr lang="ru-RU" dirty="0"/>
              <a:t> </a:t>
            </a:r>
            <a:r>
              <a:rPr lang="ru-RU" dirty="0" err="1"/>
              <a:t>смузі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у зонах,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належать до зон з </a:t>
            </a:r>
            <a:r>
              <a:rPr lang="ru-RU" dirty="0" err="1"/>
              <a:t>обмеженим</a:t>
            </a:r>
            <a:r>
              <a:rPr lang="ru-RU" dirty="0"/>
              <a:t> доступом;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приватних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ділянках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територіях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введено </a:t>
            </a:r>
            <a:r>
              <a:rPr lang="ru-RU" dirty="0" err="1"/>
              <a:t>воєнний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надзвичайний</a:t>
            </a:r>
            <a:r>
              <a:rPr lang="ru-RU" dirty="0"/>
              <a:t> стан;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і в </a:t>
            </a:r>
            <a:r>
              <a:rPr lang="ru-RU" dirty="0" err="1"/>
              <a:t>населених</a:t>
            </a:r>
            <a:r>
              <a:rPr lang="ru-RU" dirty="0"/>
              <a:t> пунктах, де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небезпеки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інфекційних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і </a:t>
            </a:r>
            <a:r>
              <a:rPr lang="ru-RU" dirty="0" err="1"/>
              <a:t>отруєнь</a:t>
            </a:r>
            <a:r>
              <a:rPr lang="ru-RU" dirty="0"/>
              <a:t> людей </a:t>
            </a:r>
            <a:r>
              <a:rPr lang="ru-RU" dirty="0" err="1"/>
              <a:t>введені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режим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окупованих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705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Свобода пересування обмежується щодо: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928992" cy="5221560"/>
          </a:xfrm>
        </p:spPr>
        <p:txBody>
          <a:bodyPr>
            <a:noAutofit/>
          </a:bodyPr>
          <a:lstStyle/>
          <a:p>
            <a:pPr algn="just"/>
            <a:r>
              <a:rPr lang="uk-UA" sz="1600" dirty="0"/>
              <a:t>осіб, до яких відповідно до процесуального законодавства застосовано запобіжні заходи, пов’язані з обмеженням або позбавленням волі;</a:t>
            </a:r>
          </a:p>
          <a:p>
            <a:pPr algn="just"/>
            <a:r>
              <a:rPr lang="uk-UA" sz="1600" dirty="0"/>
              <a:t>осіб, які за вироком суду відбувають покарання у вигляді позбавлення або обмеження волі;</a:t>
            </a:r>
          </a:p>
          <a:p>
            <a:pPr algn="just"/>
            <a:r>
              <a:rPr lang="uk-UA" sz="1600" dirty="0"/>
              <a:t>осіб, звільнених від відбування покарання з випробуванням, яким заборонено виїжджати за межі України без погодження з уповноваженим органом з питань </a:t>
            </a:r>
            <a:r>
              <a:rPr lang="uk-UA" sz="1600" dirty="0" err="1"/>
              <a:t>пробації</a:t>
            </a:r>
            <a:r>
              <a:rPr lang="uk-UA" sz="1600" dirty="0"/>
              <a:t>;</a:t>
            </a:r>
          </a:p>
          <a:p>
            <a:pPr algn="just"/>
            <a:r>
              <a:rPr lang="uk-UA" sz="1600" dirty="0"/>
              <a:t>осіб, які згідно із законодавством перебувають під адміністративним наглядом;</a:t>
            </a:r>
          </a:p>
          <a:p>
            <a:pPr algn="just"/>
            <a:r>
              <a:rPr lang="uk-UA" sz="1600" dirty="0"/>
              <a:t>осіб, які згідно із законодавством про інфекційні захворювання та психіатричну допомогу підлягають примусовій госпіталізації та лікуванню;</a:t>
            </a:r>
          </a:p>
          <a:p>
            <a:pPr algn="just"/>
            <a:r>
              <a:rPr lang="uk-UA" sz="1600" dirty="0"/>
              <a:t>осіб, які звернулися за наданням їм статусу біженця чи додаткового захисту і стосовно яких прийнято рішення про оформлення документів для вирішення питання щодо визнання біженцем або особою, яка потребує додаткового захисту;</a:t>
            </a:r>
          </a:p>
          <a:p>
            <a:pPr algn="just"/>
            <a:r>
              <a:rPr lang="uk-UA" sz="1600" dirty="0"/>
              <a:t>іноземців та осіб без громадянства, які не мають законних підстав для перебування на території України;</a:t>
            </a:r>
          </a:p>
          <a:p>
            <a:pPr algn="just"/>
            <a:r>
              <a:rPr lang="uk-UA" sz="1600" dirty="0"/>
              <a:t>осіб, яких призвано на дійсну строкову службу до Збройних Сил України та інших, утворених відповідно до законів України, військових формувань;</a:t>
            </a:r>
          </a:p>
          <a:p>
            <a:pPr algn="just"/>
            <a:r>
              <a:rPr lang="uk-UA" sz="1600" dirty="0"/>
              <a:t>іноземців, які перебувають у складі військових іноземних підрозділів і які мають статус військового.</a:t>
            </a:r>
          </a:p>
          <a:p>
            <a:pPr marL="0" indent="0" algn="just">
              <a:buNone/>
            </a:pPr>
            <a:r>
              <a:rPr lang="uk-UA" sz="1600" dirty="0"/>
              <a:t>Свобода пересування може бути обмежена і в інших випадках, передбачених законом.</a:t>
            </a: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341611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14400" y="44624"/>
            <a:ext cx="3733800" cy="1728192"/>
          </a:xfrm>
        </p:spPr>
        <p:txBody>
          <a:bodyPr/>
          <a:lstStyle/>
          <a:p>
            <a:r>
              <a:rPr lang="uk-UA" sz="2000" dirty="0"/>
              <a:t>Вільний вибір місця проживання обмежується в адміністративно-територіальних одиницях, які знаходяться:</a:t>
            </a:r>
            <a:endParaRPr lang="uk-UA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5076056" y="116632"/>
            <a:ext cx="3733800" cy="1301080"/>
          </a:xfrm>
        </p:spPr>
        <p:txBody>
          <a:bodyPr/>
          <a:lstStyle/>
          <a:p>
            <a:r>
              <a:rPr lang="uk-UA" dirty="0"/>
              <a:t>Вільний вибір місця проживання обмежується щодо: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79512" y="2247900"/>
            <a:ext cx="4468688" cy="3886200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у прикордонній смузі;</a:t>
            </a:r>
          </a:p>
          <a:p>
            <a:r>
              <a:rPr lang="uk-UA" dirty="0"/>
              <a:t>на територіях військових об’єктів;</a:t>
            </a:r>
          </a:p>
          <a:p>
            <a:r>
              <a:rPr lang="uk-UA" dirty="0"/>
              <a:t>у зонах, які згідно із законом належать до зон з обмеженим доступом;</a:t>
            </a:r>
          </a:p>
          <a:p>
            <a:r>
              <a:rPr lang="uk-UA" dirty="0"/>
              <a:t>на території, де у разі небезпеки поширення інфекційних захворювань і отруєнь людей введені особливі умови і режим проживання населення та господарської діяльності;</a:t>
            </a:r>
          </a:p>
          <a:p>
            <a:r>
              <a:rPr lang="uk-UA" dirty="0"/>
              <a:t>на територіях, щодо яких введено воєнний або надзвичайний стан;</a:t>
            </a:r>
          </a:p>
          <a:p>
            <a:r>
              <a:rPr lang="uk-UA" dirty="0"/>
              <a:t>на тимчасово окупованих територіях.</a:t>
            </a:r>
          </a:p>
          <a:p>
            <a:endParaRPr lang="uk-UA" dirty="0"/>
          </a:p>
        </p:txBody>
      </p:sp>
      <p:sp>
        <p:nvSpPr>
          <p:cNvPr id="8" name="Объект 7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4191000" cy="3886200"/>
          </a:xfrm>
        </p:spPr>
        <p:txBody>
          <a:bodyPr>
            <a:normAutofit fontScale="55000" lnSpcReduction="20000"/>
          </a:bodyPr>
          <a:lstStyle/>
          <a:p>
            <a:r>
              <a:rPr lang="uk-UA" dirty="0"/>
              <a:t>осіб, які не досягли 14-річного віку;</a:t>
            </a:r>
          </a:p>
          <a:p>
            <a:r>
              <a:rPr lang="uk-UA" dirty="0"/>
              <a:t>осіб, до яких згідно із процесуальним законодавством застосовано запобіжні заходи, пов’язані з обмеженням або позбавленням волі;</a:t>
            </a:r>
          </a:p>
          <a:p>
            <a:r>
              <a:rPr lang="uk-UA" dirty="0"/>
              <a:t>осіб, які за вироком суду відбувають покарання у вигляді позбавлення або обмеження волі;</a:t>
            </a:r>
          </a:p>
          <a:p>
            <a:r>
              <a:rPr lang="uk-UA" dirty="0"/>
              <a:t>осіб, які згідно із законодавством перебувають під адміністративним наглядом;</a:t>
            </a:r>
          </a:p>
          <a:p>
            <a:r>
              <a:rPr lang="uk-UA" dirty="0"/>
              <a:t>осіб, які згідно із законодавством про інфекційні захворювання та психіатричну допомогу підлягають примусовій госпіталізації та лікуванню;</a:t>
            </a:r>
          </a:p>
          <a:p>
            <a:r>
              <a:rPr lang="uk-UA" dirty="0"/>
              <a:t>іноземців та осіб без громадянства, які не мають законних підстав для перебування на території України.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2682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8363272" cy="532710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Держава може ввести на своїй території обмеження, враховуючи інтереси щодо охорони здоров’я і моральності населення, які стосуються доступу до водопостачання чи заражених районів. У цьому аспекті в Україні на законодавчому рівні існують обмеження, що суперечать міжнародним стандартам. Так, норми ст. 29 Закону України від 24 лютого 1994 р. “Про забезпечення санітарного й епідеміологічного благополуччя населення” дозволяють в’їзд на територію України громадян України з країн (місцевостей), де зареєстровані особливо небезпечні інфекційні захворювання, тільки за наявності документів, передбачених міжнародними угодами і санітарним законодавством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2559127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5" t="10354" r="21951" b="22718"/>
          <a:stretch/>
        </p:blipFill>
        <p:spPr bwMode="auto">
          <a:xfrm>
            <a:off x="323528" y="404663"/>
            <a:ext cx="8279791" cy="6248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2885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784976" cy="568714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 err="1">
                <a:solidFill>
                  <a:srgbClr val="FF0000"/>
                </a:solidFill>
              </a:rPr>
              <a:t>Стаття</a:t>
            </a:r>
            <a:r>
              <a:rPr lang="ru-RU" b="1" dirty="0">
                <a:solidFill>
                  <a:srgbClr val="FF0000"/>
                </a:solidFill>
              </a:rPr>
              <a:t> 34.</a:t>
            </a:r>
            <a:r>
              <a:rPr lang="ru-RU" dirty="0">
                <a:solidFill>
                  <a:srgbClr val="FF0000"/>
                </a:solidFill>
              </a:rPr>
              <a:t> Кожному </a:t>
            </a:r>
            <a:r>
              <a:rPr lang="ru-RU" dirty="0" err="1">
                <a:solidFill>
                  <a:srgbClr val="FF0000"/>
                </a:solidFill>
              </a:rPr>
              <a:t>гарантується</a:t>
            </a:r>
            <a:r>
              <a:rPr lang="ru-RU" dirty="0">
                <a:solidFill>
                  <a:srgbClr val="FF0000"/>
                </a:solidFill>
              </a:rPr>
              <a:t> право на свободу думки і слова, на </a:t>
            </a:r>
            <a:r>
              <a:rPr lang="ru-RU" dirty="0" err="1">
                <a:solidFill>
                  <a:srgbClr val="FF0000"/>
                </a:solidFill>
              </a:rPr>
              <a:t>вільне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вираження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своїх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поглядів</a:t>
            </a:r>
            <a:r>
              <a:rPr lang="ru-RU" dirty="0">
                <a:solidFill>
                  <a:srgbClr val="FF0000"/>
                </a:solidFill>
              </a:rPr>
              <a:t> і </a:t>
            </a:r>
            <a:r>
              <a:rPr lang="ru-RU" dirty="0" err="1">
                <a:solidFill>
                  <a:srgbClr val="FF0000"/>
                </a:solidFill>
              </a:rPr>
              <a:t>переконань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збирати</a:t>
            </a:r>
            <a:r>
              <a:rPr lang="ru-RU" dirty="0"/>
              <a:t>, </a:t>
            </a:r>
            <a:r>
              <a:rPr lang="ru-RU" dirty="0" err="1"/>
              <a:t>зберігати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і </a:t>
            </a:r>
            <a:r>
              <a:rPr lang="ru-RU" dirty="0" err="1"/>
              <a:t>поширювати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усно</a:t>
            </a:r>
            <a:r>
              <a:rPr lang="ru-RU" dirty="0"/>
              <a:t>, </a:t>
            </a:r>
            <a:r>
              <a:rPr lang="ru-RU" dirty="0" err="1"/>
              <a:t>письмово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-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прав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обмежене</a:t>
            </a:r>
            <a:r>
              <a:rPr lang="ru-RU" dirty="0"/>
              <a:t> законом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,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з метою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заворушенням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злочинам</a:t>
            </a:r>
            <a:r>
              <a:rPr lang="ru-RU" dirty="0"/>
              <a:t>, для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для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прав </a:t>
            </a:r>
            <a:r>
              <a:rPr lang="ru-RU" dirty="0" err="1"/>
              <a:t>інших</a:t>
            </a:r>
            <a:r>
              <a:rPr lang="ru-RU" dirty="0"/>
              <a:t> людей,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розголошенню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одержаної</a:t>
            </a:r>
            <a:r>
              <a:rPr lang="ru-RU" dirty="0"/>
              <a:t> </a:t>
            </a:r>
            <a:r>
              <a:rPr lang="ru-RU" dirty="0" err="1"/>
              <a:t>конфіденційно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підтримання</a:t>
            </a:r>
            <a:r>
              <a:rPr lang="ru-RU" dirty="0"/>
              <a:t> авторитету і </a:t>
            </a:r>
            <a:r>
              <a:rPr lang="ru-RU" dirty="0" err="1"/>
              <a:t>неупередженості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.</a:t>
            </a:r>
          </a:p>
          <a:p>
            <a:r>
              <a:rPr lang="ru-RU" b="1" dirty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«Про доступ до </a:t>
            </a:r>
            <a:r>
              <a:rPr lang="ru-RU" b="1" dirty="0" err="1"/>
              <a:t>публічної</a:t>
            </a:r>
            <a:r>
              <a:rPr lang="ru-RU" b="1" dirty="0"/>
              <a:t> </a:t>
            </a:r>
            <a:r>
              <a:rPr lang="ru-RU" b="1" dirty="0" err="1"/>
              <a:t>інформації</a:t>
            </a:r>
            <a:r>
              <a:rPr lang="ru-RU" b="1" dirty="0"/>
              <a:t>»!!!!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2565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435280" cy="568714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i="1" dirty="0"/>
              <a:t>У </a:t>
            </a:r>
            <a:r>
              <a:rPr lang="ru-RU" b="1" i="1" dirty="0" err="1"/>
              <a:t>Міжнародних</a:t>
            </a:r>
            <a:r>
              <a:rPr lang="ru-RU" b="1" i="1" dirty="0"/>
              <a:t> пактах про права </a:t>
            </a:r>
            <a:r>
              <a:rPr lang="ru-RU" b="1" i="1" dirty="0" err="1"/>
              <a:t>людини</a:t>
            </a:r>
            <a:r>
              <a:rPr lang="ru-RU" b="1" i="1" dirty="0"/>
              <a:t> 1966 р. і в </a:t>
            </a:r>
            <a:r>
              <a:rPr lang="ru-RU" b="1" i="1" dirty="0" err="1"/>
              <a:t>Європейській</a:t>
            </a:r>
            <a:r>
              <a:rPr lang="ru-RU" b="1" i="1" dirty="0"/>
              <a:t> </a:t>
            </a:r>
            <a:r>
              <a:rPr lang="ru-RU" b="1" i="1" dirty="0" err="1"/>
              <a:t>конвенції</a:t>
            </a:r>
            <a:r>
              <a:rPr lang="ru-RU" b="1" i="1" dirty="0"/>
              <a:t> прав </a:t>
            </a:r>
            <a:r>
              <a:rPr lang="ru-RU" b="1" i="1" dirty="0" err="1"/>
              <a:t>людини</a:t>
            </a:r>
            <a:r>
              <a:rPr lang="ru-RU" b="1" i="1" dirty="0"/>
              <a:t> і </a:t>
            </a:r>
            <a:r>
              <a:rPr lang="ru-RU" b="1" i="1" dirty="0" err="1"/>
              <a:t>основних</a:t>
            </a:r>
            <a:r>
              <a:rPr lang="ru-RU" b="1" i="1" dirty="0"/>
              <a:t> свобод </a:t>
            </a:r>
            <a:r>
              <a:rPr lang="ru-RU" b="1" i="1" dirty="0" err="1"/>
              <a:t>мають</a:t>
            </a:r>
            <a:r>
              <a:rPr lang="ru-RU" b="1" i="1" dirty="0"/>
              <a:t> </a:t>
            </a:r>
            <a:r>
              <a:rPr lang="ru-RU" b="1" i="1" dirty="0" err="1"/>
              <a:t>місце</a:t>
            </a:r>
            <a:r>
              <a:rPr lang="ru-RU" b="1" i="1" dirty="0"/>
              <a:t> </a:t>
            </a:r>
            <a:r>
              <a:rPr lang="ru-RU" b="1" i="1" dirty="0" err="1"/>
              <a:t>відповідні</a:t>
            </a:r>
            <a:r>
              <a:rPr lang="ru-RU" b="1" i="1" dirty="0"/>
              <a:t> </a:t>
            </a:r>
            <a:r>
              <a:rPr lang="ru-RU" b="1" i="1" dirty="0" err="1"/>
              <a:t>обмеження</a:t>
            </a:r>
            <a:r>
              <a:rPr lang="ru-RU" b="1" i="1" dirty="0"/>
              <a:t> </a:t>
            </a:r>
            <a:r>
              <a:rPr lang="ru-RU" i="1" dirty="0"/>
              <a:t>- </a:t>
            </a:r>
            <a:r>
              <a:rPr lang="ru-RU" i="1" dirty="0" err="1"/>
              <a:t>користування</a:t>
            </a:r>
            <a:r>
              <a:rPr lang="ru-RU" i="1" dirty="0"/>
              <a:t> свободою </a:t>
            </a:r>
            <a:r>
              <a:rPr lang="ru-RU" i="1" dirty="0" err="1"/>
              <a:t>висловлення</a:t>
            </a:r>
            <a:r>
              <a:rPr lang="ru-RU" i="1" dirty="0"/>
              <a:t> </a:t>
            </a:r>
            <a:r>
              <a:rPr lang="ru-RU" i="1" dirty="0" err="1"/>
              <a:t>своєї</a:t>
            </a:r>
            <a:r>
              <a:rPr lang="ru-RU" i="1" dirty="0"/>
              <a:t> думки </a:t>
            </a:r>
            <a:r>
              <a:rPr lang="ru-RU" i="1" dirty="0" err="1"/>
              <a:t>може</a:t>
            </a:r>
            <a:r>
              <a:rPr lang="ru-RU" i="1" dirty="0"/>
              <a:t> бути </a:t>
            </a:r>
            <a:r>
              <a:rPr lang="ru-RU" i="1" dirty="0" err="1"/>
              <a:t>обмежене</a:t>
            </a:r>
            <a:r>
              <a:rPr lang="ru-RU" i="1" dirty="0"/>
              <a:t> </a:t>
            </a:r>
            <a:r>
              <a:rPr lang="ru-RU" i="1" dirty="0" err="1"/>
              <a:t>винятково</a:t>
            </a:r>
            <a:r>
              <a:rPr lang="ru-RU" i="1" dirty="0"/>
              <a:t> на </a:t>
            </a:r>
            <a:r>
              <a:rPr lang="ru-RU" i="1" dirty="0" err="1"/>
              <a:t>основі</a:t>
            </a:r>
            <a:r>
              <a:rPr lang="ru-RU" i="1" dirty="0"/>
              <a:t> закону, </a:t>
            </a:r>
            <a:r>
              <a:rPr lang="ru-RU" i="1" dirty="0" err="1"/>
              <a:t>який</a:t>
            </a:r>
            <a:r>
              <a:rPr lang="ru-RU" i="1" dirty="0"/>
              <a:t> не </a:t>
            </a:r>
            <a:r>
              <a:rPr lang="ru-RU" i="1" dirty="0" err="1"/>
              <a:t>має</a:t>
            </a:r>
            <a:r>
              <a:rPr lang="ru-RU" i="1" dirty="0"/>
              <a:t> </a:t>
            </a:r>
            <a:r>
              <a:rPr lang="ru-RU" i="1" dirty="0" err="1"/>
              <a:t>тоталітарного</a:t>
            </a:r>
            <a:r>
              <a:rPr lang="ru-RU" i="1" dirty="0"/>
              <a:t> </a:t>
            </a:r>
            <a:r>
              <a:rPr lang="ru-RU" i="1" dirty="0" err="1"/>
              <a:t>спрямування</a:t>
            </a:r>
            <a:r>
              <a:rPr lang="ru-RU" i="1" dirty="0"/>
              <a:t> і </a:t>
            </a:r>
            <a:r>
              <a:rPr lang="ru-RU" i="1" dirty="0" err="1"/>
              <a:t>необхідний</a:t>
            </a:r>
            <a:r>
              <a:rPr lang="ru-RU" i="1" dirty="0"/>
              <a:t> у демократичному </a:t>
            </a:r>
            <a:r>
              <a:rPr lang="ru-RU" i="1" dirty="0" err="1"/>
              <a:t>суспільстві</a:t>
            </a:r>
            <a:r>
              <a:rPr lang="ru-RU" i="1" dirty="0"/>
              <a:t> в </a:t>
            </a:r>
            <a:r>
              <a:rPr lang="ru-RU" i="1" dirty="0" err="1"/>
              <a:t>інтересах</a:t>
            </a:r>
            <a:r>
              <a:rPr lang="ru-RU" i="1" dirty="0"/>
              <a:t> </a:t>
            </a:r>
            <a:r>
              <a:rPr lang="ru-RU" i="1" dirty="0" err="1"/>
              <a:t>національної</a:t>
            </a:r>
            <a:r>
              <a:rPr lang="ru-RU" i="1" dirty="0"/>
              <a:t> </a:t>
            </a:r>
            <a:r>
              <a:rPr lang="ru-RU" i="1" dirty="0" err="1"/>
              <a:t>безпеки</a:t>
            </a:r>
            <a:r>
              <a:rPr lang="ru-RU" i="1" dirty="0"/>
              <a:t>, </a:t>
            </a:r>
            <a:r>
              <a:rPr lang="ru-RU" i="1" dirty="0" err="1"/>
              <a:t>територіальної</a:t>
            </a:r>
            <a:r>
              <a:rPr lang="ru-RU" i="1" dirty="0"/>
              <a:t> </a:t>
            </a:r>
            <a:r>
              <a:rPr lang="ru-RU" i="1" dirty="0" err="1"/>
              <a:t>цілісності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громадського</a:t>
            </a:r>
            <a:r>
              <a:rPr lang="ru-RU" i="1" dirty="0"/>
              <a:t> порядку:</a:t>
            </a:r>
            <a:endParaRPr lang="uk-UA" dirty="0"/>
          </a:p>
          <a:p>
            <a:pPr algn="just"/>
            <a:r>
              <a:rPr lang="ru-RU" i="1" dirty="0"/>
              <a:t>1)	з метою </a:t>
            </a:r>
            <a:r>
              <a:rPr lang="ru-RU" i="1" dirty="0" err="1"/>
              <a:t>запобігання</a:t>
            </a:r>
            <a:r>
              <a:rPr lang="ru-RU" i="1" dirty="0"/>
              <a:t> </a:t>
            </a:r>
            <a:r>
              <a:rPr lang="ru-RU" i="1" dirty="0" err="1"/>
              <a:t>заворушенням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злочинам</a:t>
            </a:r>
            <a:r>
              <a:rPr lang="ru-RU" i="1" dirty="0"/>
              <a:t>;</a:t>
            </a:r>
            <a:endParaRPr lang="uk-UA" dirty="0"/>
          </a:p>
          <a:p>
            <a:pPr algn="just"/>
            <a:r>
              <a:rPr lang="ru-RU" i="1" dirty="0"/>
              <a:t>2)	для </a:t>
            </a:r>
            <a:r>
              <a:rPr lang="ru-RU" i="1" dirty="0" err="1"/>
              <a:t>захисту</a:t>
            </a:r>
            <a:r>
              <a:rPr lang="ru-RU" i="1" dirty="0"/>
              <a:t> </a:t>
            </a:r>
            <a:r>
              <a:rPr lang="ru-RU" i="1" dirty="0" err="1"/>
              <a:t>здоров’я</a:t>
            </a:r>
            <a:r>
              <a:rPr lang="ru-RU" i="1" dirty="0"/>
              <a:t> та </a:t>
            </a:r>
            <a:r>
              <a:rPr lang="ru-RU" i="1" dirty="0" err="1"/>
              <a:t>моралі</a:t>
            </a:r>
            <a:r>
              <a:rPr lang="ru-RU" i="1" dirty="0"/>
              <a:t>;</a:t>
            </a:r>
            <a:endParaRPr lang="uk-UA" dirty="0"/>
          </a:p>
          <a:p>
            <a:pPr algn="just"/>
            <a:r>
              <a:rPr lang="ru-RU" i="1" dirty="0"/>
              <a:t>3)	для </a:t>
            </a:r>
            <a:r>
              <a:rPr lang="ru-RU" i="1" dirty="0" err="1"/>
              <a:t>захисту</a:t>
            </a:r>
            <a:r>
              <a:rPr lang="ru-RU" i="1" dirty="0"/>
              <a:t> </a:t>
            </a:r>
            <a:r>
              <a:rPr lang="ru-RU" i="1" dirty="0" err="1"/>
              <a:t>репутації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прав </a:t>
            </a:r>
            <a:r>
              <a:rPr lang="ru-RU" i="1" dirty="0" err="1"/>
              <a:t>інших</a:t>
            </a:r>
            <a:r>
              <a:rPr lang="ru-RU" i="1" dirty="0"/>
              <a:t> людей;</a:t>
            </a:r>
            <a:endParaRPr lang="uk-UA" dirty="0"/>
          </a:p>
          <a:p>
            <a:pPr algn="just"/>
            <a:r>
              <a:rPr lang="ru-RU" i="1" dirty="0"/>
              <a:t>4)	для </a:t>
            </a:r>
            <a:r>
              <a:rPr lang="ru-RU" i="1" dirty="0" err="1"/>
              <a:t>запобігання</a:t>
            </a:r>
            <a:r>
              <a:rPr lang="ru-RU" i="1" dirty="0"/>
              <a:t> </a:t>
            </a:r>
            <a:r>
              <a:rPr lang="ru-RU" i="1" dirty="0" err="1"/>
              <a:t>розголошенню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, </a:t>
            </a:r>
            <a:r>
              <a:rPr lang="ru-RU" i="1" dirty="0" err="1"/>
              <a:t>одержаної</a:t>
            </a:r>
            <a:r>
              <a:rPr lang="ru-RU" i="1" dirty="0"/>
              <a:t> </a:t>
            </a:r>
            <a:r>
              <a:rPr lang="ru-RU" i="1" dirty="0" err="1"/>
              <a:t>конфіденційно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для </a:t>
            </a:r>
            <a:r>
              <a:rPr lang="ru-RU" i="1" dirty="0" err="1"/>
              <a:t>підтримання</a:t>
            </a:r>
            <a:r>
              <a:rPr lang="ru-RU" i="1" dirty="0"/>
              <a:t> авторитету і </a:t>
            </a:r>
            <a:r>
              <a:rPr lang="ru-RU" i="1" dirty="0" err="1"/>
              <a:t>неупередженості</a:t>
            </a:r>
            <a:r>
              <a:rPr lang="ru-RU" i="1" dirty="0"/>
              <a:t> </a:t>
            </a:r>
            <a:r>
              <a:rPr lang="ru-RU" i="1" dirty="0" err="1"/>
              <a:t>правосуддя</a:t>
            </a:r>
            <a:r>
              <a:rPr lang="ru-RU" i="1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932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/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579296" cy="5616624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uk-UA" dirty="0"/>
              <a:t>Право на таємницю листування, телефонних розмов, телеграфної та іншої кореспонденції. </a:t>
            </a:r>
          </a:p>
          <a:p>
            <a:pPr marL="514350" indent="-514350" algn="just">
              <a:buAutoNum type="arabicPeriod"/>
            </a:pPr>
            <a:r>
              <a:rPr lang="uk-UA" dirty="0"/>
              <a:t>Право на невтручання в його особисте і сімейне життя.</a:t>
            </a:r>
          </a:p>
          <a:p>
            <a:pPr marL="514350" indent="-514350" algn="just">
              <a:buAutoNum type="arabicPeriod"/>
            </a:pPr>
            <a:r>
              <a:rPr lang="uk-UA" dirty="0"/>
              <a:t>Право на </a:t>
            </a:r>
            <a:r>
              <a:rPr lang="ru-RU" dirty="0"/>
              <a:t>свободу </a:t>
            </a:r>
            <a:r>
              <a:rPr lang="ru-RU" dirty="0" err="1"/>
              <a:t>пересування</a:t>
            </a:r>
            <a:r>
              <a:rPr lang="ru-RU" dirty="0"/>
              <a:t>,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.</a:t>
            </a:r>
          </a:p>
          <a:p>
            <a:pPr marL="514350" indent="-514350" algn="just">
              <a:buAutoNum type="arabicPeriod"/>
            </a:pPr>
            <a:r>
              <a:rPr lang="ru-RU" dirty="0"/>
              <a:t>Право на свободу думки і слова, на </a:t>
            </a:r>
            <a:r>
              <a:rPr lang="ru-RU" dirty="0" err="1"/>
              <a:t>вільне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поглядів</a:t>
            </a:r>
            <a:r>
              <a:rPr lang="ru-RU" dirty="0"/>
              <a:t> і </a:t>
            </a:r>
            <a:r>
              <a:rPr lang="ru-RU" dirty="0" err="1"/>
              <a:t>переконань</a:t>
            </a:r>
            <a:r>
              <a:rPr lang="ru-RU" dirty="0"/>
              <a:t>.</a:t>
            </a:r>
          </a:p>
          <a:p>
            <a:pPr marL="514350" indent="-514350" algn="just">
              <a:buAutoNum type="arabicPeriod"/>
            </a:pPr>
            <a:r>
              <a:rPr lang="uk-UA" dirty="0"/>
              <a:t>Право на свободу світогляду і віросповідання</a:t>
            </a:r>
            <a:endParaRPr lang="ru-RU" dirty="0"/>
          </a:p>
          <a:p>
            <a:pPr marL="514350" indent="-514350">
              <a:buAutoNum type="arabicPeriod"/>
            </a:pPr>
            <a:endParaRPr lang="uk-UA" dirty="0"/>
          </a:p>
          <a:p>
            <a:pPr marL="514350" indent="-514350">
              <a:buAutoNum type="arabicPeriod"/>
            </a:pPr>
            <a:endParaRPr lang="uk-UA" dirty="0"/>
          </a:p>
          <a:p>
            <a:pPr marL="514350" indent="-514350">
              <a:buAutoNum type="arabicPeriod"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514350" indent="-514350">
              <a:buAutoNum type="arabicPeriod"/>
            </a:pPr>
            <a:endParaRPr lang="uk-UA" dirty="0"/>
          </a:p>
          <a:p>
            <a:pPr marL="514350" indent="-51435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2933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8219256" cy="61206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sz="3300" b="1" dirty="0">
                <a:solidFill>
                  <a:srgbClr val="FF0000"/>
                </a:solidFill>
              </a:rPr>
              <a:t>Стаття 35.</a:t>
            </a:r>
            <a:r>
              <a:rPr lang="uk-UA" sz="3300" dirty="0">
                <a:solidFill>
                  <a:srgbClr val="FF0000"/>
                </a:solidFill>
              </a:rPr>
              <a:t> Кожен має право на свободу світогляду і віросповідання. </a:t>
            </a:r>
            <a:r>
              <a:rPr lang="uk-UA" dirty="0"/>
              <a:t>Це право включає свободу сповідувати будь-яку релігію або не сповідувати ніякої, безперешкодно відправляти одноособово чи колективно релігійні культи і ритуальні обряди, вести релігійну діяльність.</a:t>
            </a:r>
          </a:p>
          <a:p>
            <a:pPr algn="just"/>
            <a:r>
              <a:rPr lang="uk-UA" dirty="0"/>
              <a:t>Здійснення цього права може бути обмежене законом лише в інтересах охорони громадського порядку, здоров'я і моральності населення або захисту прав і свобод інших людей.</a:t>
            </a:r>
          </a:p>
          <a:p>
            <a:pPr algn="just"/>
            <a:r>
              <a:rPr lang="uk-UA" dirty="0"/>
              <a:t>Церква і релігійні організації в Україні відокремлені від держави, а школа - від церкви. Жодна релігія не може бути визнана державою як обов'язкова.</a:t>
            </a:r>
          </a:p>
          <a:p>
            <a:pPr algn="just"/>
            <a:r>
              <a:rPr lang="uk-UA" dirty="0"/>
              <a:t>Ніхто не може бути увільнений від своїх обов'язків перед державою або відмовитися від виконання законів за мотивами релігійних переконань. У разі якщо виконання військового обов'язку суперечить релігійним переконанням громадянина, виконання цього обов'язку має бути замінене альтернативною (невійськовою) службою.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215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772400" cy="4572000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>
                <a:solidFill>
                  <a:srgbClr val="FF0000"/>
                </a:solidFill>
              </a:rPr>
              <a:t>Стаття 31.</a:t>
            </a:r>
            <a:r>
              <a:rPr lang="uk-UA" dirty="0">
                <a:solidFill>
                  <a:srgbClr val="FF0000"/>
                </a:solidFill>
              </a:rPr>
              <a:t> Кожному гарантується таємниця листування, телефонних розмов, телеграфної та іншої кореспонденції.</a:t>
            </a:r>
          </a:p>
          <a:p>
            <a:pPr marL="0" indent="0" algn="just">
              <a:buNone/>
            </a:pPr>
            <a:r>
              <a:rPr lang="uk-UA" dirty="0"/>
              <a:t> Винятки можуть бути встановлені лише судом у випадках, передбачених законом, з метою запобігти злочинові чи з'ясувати істину під час розслідування кримінальної справи, якщо іншими способами одержати інформацію неможливо.</a:t>
            </a:r>
          </a:p>
        </p:txBody>
      </p:sp>
    </p:spTree>
    <p:extLst>
      <p:ext uri="{BB962C8B-B14F-4D97-AF65-F5344CB8AC3E}">
        <p14:creationId xmlns:p14="http://schemas.microsoft.com/office/powerpoint/2010/main" val="411151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20472" cy="633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/>
              <a:t> </a:t>
            </a:r>
            <a:endParaRPr lang="uk-UA" dirty="0"/>
          </a:p>
          <a:p>
            <a:pPr algn="just"/>
            <a:r>
              <a:rPr lang="uk-UA" dirty="0"/>
              <a:t>Не може визнаватися також посяганням на таємницю телефонних розмов використання технічних засобів контролю і прослуховування телефонних та інших переговорів, які застосовуються як заходи забезпечення безпеки певних осіб за їх письмовою заявою або письмовою згодою в порядку, встановленому законами України «Про забезпечення безпеки осіб, які беруть участь у кримінальному судочинстві» і «Про державний захист працівників суду і правоохоронних органів».</a:t>
            </a:r>
          </a:p>
        </p:txBody>
      </p:sp>
    </p:spTree>
    <p:extLst>
      <p:ext uri="{BB962C8B-B14F-4D97-AF65-F5344CB8AC3E}">
        <p14:creationId xmlns:p14="http://schemas.microsoft.com/office/powerpoint/2010/main" val="286462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348464" cy="5543128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Якщо таємницю листування, телефонних розмов, телеграфної чи іншої кореспонденції було порушено, то встановлюється </a:t>
            </a:r>
            <a:r>
              <a:rPr lang="uk-UA" dirty="0">
                <a:solidFill>
                  <a:srgbClr val="FF0000"/>
                </a:solidFill>
              </a:rPr>
              <a:t>кримінальна відповідальність </a:t>
            </a:r>
            <a:r>
              <a:rPr lang="uk-UA" dirty="0"/>
              <a:t>(ст. 163 КК України). Крім того, ст. 359 цього Кодексу передбачає кримінальну відповідальність за незаконне використання спеціальних технічних засобів негласного отримання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4193267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з прав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не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право як </a:t>
            </a:r>
            <a:r>
              <a:rPr lang="ru-RU" dirty="0" err="1"/>
              <a:t>абсолютне</a:t>
            </a:r>
            <a:r>
              <a:rPr lang="ru-RU" dirty="0"/>
              <a:t>. Так у ст. 8(2) </a:t>
            </a:r>
            <a:r>
              <a:rPr lang="ru-RU" b="1" dirty="0" err="1">
                <a:solidFill>
                  <a:srgbClr val="FF0000"/>
                </a:solidFill>
              </a:rPr>
              <a:t>Європейської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конвенції</a:t>
            </a:r>
            <a:r>
              <a:rPr lang="ru-RU" b="1" dirty="0">
                <a:solidFill>
                  <a:srgbClr val="FF0000"/>
                </a:solidFill>
              </a:rPr>
              <a:t> з </a:t>
            </a:r>
            <a:r>
              <a:rPr lang="ru-RU" b="1" dirty="0" err="1">
                <a:solidFill>
                  <a:srgbClr val="FF0000"/>
                </a:solidFill>
              </a:rPr>
              <a:t>захисту</a:t>
            </a:r>
            <a:r>
              <a:rPr lang="ru-RU" b="1" dirty="0">
                <a:solidFill>
                  <a:srgbClr val="FF0000"/>
                </a:solidFill>
              </a:rPr>
              <a:t> прав і </a:t>
            </a:r>
            <a:r>
              <a:rPr lang="ru-RU" b="1" dirty="0" err="1">
                <a:solidFill>
                  <a:srgbClr val="FF0000"/>
                </a:solidFill>
              </a:rPr>
              <a:t>основних</a:t>
            </a:r>
            <a:r>
              <a:rPr lang="ru-RU" b="1" dirty="0">
                <a:solidFill>
                  <a:srgbClr val="FF0000"/>
                </a:solidFill>
              </a:rPr>
              <a:t> свобод </a:t>
            </a:r>
            <a:r>
              <a:rPr lang="ru-RU" b="1" dirty="0" err="1">
                <a:solidFill>
                  <a:srgbClr val="FF0000"/>
                </a:solidFill>
              </a:rPr>
              <a:t>людини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зазначається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в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законом і </a:t>
            </a:r>
            <a:r>
              <a:rPr lang="ru-RU" dirty="0" err="1"/>
              <a:t>необхідно</a:t>
            </a:r>
            <a:r>
              <a:rPr lang="ru-RU" dirty="0"/>
              <a:t> в демократичному </a:t>
            </a:r>
            <a:r>
              <a:rPr lang="ru-RU" dirty="0" err="1"/>
              <a:t>суспільстві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, </a:t>
            </a:r>
            <a:r>
              <a:rPr lang="ru-RU" dirty="0" err="1"/>
              <a:t>громадського</a:t>
            </a:r>
            <a:r>
              <a:rPr lang="ru-RU" dirty="0"/>
              <a:t> порядку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для </a:t>
            </a:r>
            <a:r>
              <a:rPr lang="ru-RU" dirty="0" err="1"/>
              <a:t>підтримки</a:t>
            </a:r>
            <a:r>
              <a:rPr lang="ru-RU" dirty="0"/>
              <a:t> порядку і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злочинам</a:t>
            </a:r>
            <a:r>
              <a:rPr lang="ru-RU" dirty="0"/>
              <a:t>,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і </a:t>
            </a:r>
            <a:r>
              <a:rPr lang="ru-RU" dirty="0" err="1"/>
              <a:t>моралі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і свобод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8396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301006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Стаття 32.</a:t>
            </a:r>
            <a:r>
              <a:rPr lang="uk-UA" sz="2800" dirty="0">
                <a:solidFill>
                  <a:srgbClr val="FF0000"/>
                </a:solidFill>
              </a:rPr>
              <a:t> Ніхто не може зазнавати втручання в його особисте і сімейне життя, крім випадків, передбачених Конституцією України.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712968" cy="522156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uk-UA" dirty="0">
                <a:solidFill>
                  <a:srgbClr val="FF0000"/>
                </a:solidFill>
              </a:rPr>
              <a:t>Не допускається </a:t>
            </a:r>
            <a:r>
              <a:rPr lang="uk-UA" dirty="0"/>
              <a:t>збирання, зберігання, використання та поширення конфіденційної інформації про особу без її згоди, крім випадків, визначених законом, і лише в інтересах національної безпеки, економічного добробуту та прав людини.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Кожний громадянин має </a:t>
            </a:r>
            <a:r>
              <a:rPr lang="uk-UA" dirty="0">
                <a:solidFill>
                  <a:srgbClr val="FF0000"/>
                </a:solidFill>
              </a:rPr>
              <a:t>право знайомитися</a:t>
            </a:r>
            <a:r>
              <a:rPr lang="uk-UA" dirty="0"/>
              <a:t> в органах державної влади, органах місцевого самоврядування, установах і організаціях з відомостями про себе, які не є державною або іншою захищеною законом таємницею.</a:t>
            </a:r>
          </a:p>
          <a:p>
            <a:pPr algn="just">
              <a:buFont typeface="Wingdings" pitchFamily="2" charset="2"/>
              <a:buChar char="Ø"/>
            </a:pPr>
            <a:r>
              <a:rPr lang="uk-UA" dirty="0"/>
              <a:t>Кожному гарантується </a:t>
            </a:r>
            <a:r>
              <a:rPr lang="uk-UA" b="1" dirty="0">
                <a:solidFill>
                  <a:srgbClr val="FF0000"/>
                </a:solidFill>
              </a:rPr>
              <a:t>судовий захист </a:t>
            </a:r>
            <a:r>
              <a:rPr lang="uk-UA" dirty="0"/>
              <a:t>права спростовувати недостовірну інформацію про себе і членів своєї сім'ї та права вимагати вилучення будь-якої інформації, а також право на відшкодування матеріальної і моральної шкоди, завданої збиранням, зберіганням, використанням та поширенням такої недостовірної інформації.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1383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Рішення Конституційного Суду </a:t>
            </a:r>
            <a:r>
              <a:rPr lang="uk-UA" i="1" u="sng" dirty="0"/>
              <a:t>№ 2-рп/2012 від 20.01.2012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1495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>
                <a:solidFill>
                  <a:srgbClr val="FF0000"/>
                </a:solidFill>
              </a:rPr>
              <a:t>Інформацією про особисте та сімейне життя особи </a:t>
            </a:r>
            <a:r>
              <a:rPr lang="uk-UA" dirty="0"/>
              <a:t>є будь-які відомості та/або дані про відносини немайнового та майнового характеру, обставини, події, стосунки тощо, пов’язані з особою та членами її сім’ї, </a:t>
            </a:r>
            <a:r>
              <a:rPr lang="uk-UA" u="sng" dirty="0"/>
              <a:t>за винятком передбаченої законами інформації, що стосується здійснення особою</a:t>
            </a:r>
            <a:r>
              <a:rPr lang="uk-UA" dirty="0"/>
              <a:t>, яка займає посаду, пов’язану з виконанням функцій держави або органів місцевого самоврядування, посадових або службових повноважень. Така інформація про особу є конфіденційною;</a:t>
            </a:r>
          </a:p>
          <a:p>
            <a:pPr algn="just"/>
            <a:r>
              <a:rPr lang="uk-UA" dirty="0"/>
              <a:t>- збирання, зберігання, використання та поширення конфіденційної інформації про особу без її згоди державою, органами місцевого самоврядування, юридичними або фізичними особами є втручанням в її особисте та сімейне життя. Таке втручання допускається винятково у випадках, визначених законом, і лише в інтересах національної безпеки, економічного добробуту та прав людини.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8582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507288" cy="65527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У </a:t>
            </a:r>
            <a:r>
              <a:rPr lang="ru-RU" b="1" dirty="0" err="1"/>
              <a:t>Міжнародному</a:t>
            </a:r>
            <a:r>
              <a:rPr lang="ru-RU" b="1" dirty="0"/>
              <a:t> </a:t>
            </a:r>
            <a:r>
              <a:rPr lang="ru-RU" b="1" dirty="0" err="1"/>
              <a:t>пакті</a:t>
            </a:r>
            <a:r>
              <a:rPr lang="ru-RU" b="1" dirty="0"/>
              <a:t> про </a:t>
            </a:r>
            <a:r>
              <a:rPr lang="ru-RU" b="1" dirty="0" err="1"/>
              <a:t>громадянські</a:t>
            </a:r>
            <a:r>
              <a:rPr lang="ru-RU" b="1" dirty="0"/>
              <a:t> та </a:t>
            </a:r>
            <a:r>
              <a:rPr lang="ru-RU" b="1" dirty="0" err="1"/>
              <a:t>політичні</a:t>
            </a:r>
            <a:r>
              <a:rPr lang="ru-RU" b="1" dirty="0"/>
              <a:t> права 1966 р. </a:t>
            </a:r>
            <a:r>
              <a:rPr lang="ru-RU" b="1" dirty="0" err="1"/>
              <a:t>проголошено</a:t>
            </a:r>
            <a:r>
              <a:rPr lang="ru-RU" b="1" dirty="0"/>
              <a:t>: </a:t>
            </a:r>
            <a:r>
              <a:rPr lang="ru-RU" dirty="0"/>
              <a:t>“</a:t>
            </a:r>
            <a:r>
              <a:rPr lang="ru-RU" dirty="0" err="1"/>
              <a:t>Ніхто</a:t>
            </a:r>
            <a:r>
              <a:rPr lang="ru-RU" dirty="0"/>
              <a:t> не повинен </a:t>
            </a:r>
            <a:r>
              <a:rPr lang="ru-RU" dirty="0" err="1"/>
              <a:t>зазнавати</a:t>
            </a:r>
            <a:r>
              <a:rPr lang="ru-RU" dirty="0"/>
              <a:t> </a:t>
            </a:r>
            <a:r>
              <a:rPr lang="ru-RU" dirty="0" err="1"/>
              <a:t>свавільного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незаконного </a:t>
            </a:r>
            <a:r>
              <a:rPr lang="ru-RU" dirty="0" err="1"/>
              <a:t>втручання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особисте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сімейне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свавільних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посягань</a:t>
            </a:r>
            <a:r>
              <a:rPr lang="ru-RU" dirty="0"/>
              <a:t> на </a:t>
            </a:r>
            <a:r>
              <a:rPr lang="ru-RU" dirty="0" err="1"/>
              <a:t>недоторканність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кореспонденції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незаконних</a:t>
            </a:r>
            <a:r>
              <a:rPr lang="ru-RU" dirty="0"/>
              <a:t> </a:t>
            </a:r>
            <a:r>
              <a:rPr lang="ru-RU" dirty="0" err="1"/>
              <a:t>посягань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честь і </a:t>
            </a:r>
            <a:r>
              <a:rPr lang="ru-RU" dirty="0" err="1"/>
              <a:t>репутацію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такого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таких </a:t>
            </a:r>
            <a:r>
              <a:rPr lang="ru-RU" dirty="0" err="1"/>
              <a:t>посягань</a:t>
            </a:r>
            <a:r>
              <a:rPr lang="ru-RU" dirty="0"/>
              <a:t>”.</a:t>
            </a:r>
            <a:endParaRPr lang="uk-UA" dirty="0"/>
          </a:p>
          <a:p>
            <a:pPr algn="just"/>
            <a:r>
              <a:rPr lang="ru-RU" b="1" dirty="0" err="1"/>
              <a:t>Конфіденційна</a:t>
            </a:r>
            <a:r>
              <a:rPr lang="ru-RU" b="1" dirty="0"/>
              <a:t> </a:t>
            </a:r>
            <a:r>
              <a:rPr lang="ru-RU" b="1" dirty="0" err="1"/>
              <a:t>інформація</a:t>
            </a:r>
            <a:r>
              <a:rPr lang="ru-RU" b="1" dirty="0"/>
              <a:t> –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інформація</a:t>
            </a:r>
            <a:r>
              <a:rPr lang="ru-RU" b="1" dirty="0"/>
              <a:t> з </a:t>
            </a:r>
            <a:r>
              <a:rPr lang="ru-RU" b="1" dirty="0" err="1"/>
              <a:t>обмеженим</a:t>
            </a:r>
            <a:r>
              <a:rPr lang="ru-RU" b="1" dirty="0"/>
              <a:t> доступом,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містить</a:t>
            </a:r>
            <a:r>
              <a:rPr lang="ru-RU" b="1" dirty="0"/>
              <a:t> </a:t>
            </a:r>
            <a:r>
              <a:rPr lang="ru-RU" b="1" dirty="0" err="1"/>
              <a:t>відомості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перебувають</a:t>
            </a:r>
            <a:r>
              <a:rPr lang="ru-RU" b="1" dirty="0"/>
              <a:t> у </a:t>
            </a:r>
            <a:r>
              <a:rPr lang="ru-RU" b="1" dirty="0" err="1"/>
              <a:t>володінні</a:t>
            </a:r>
            <a:r>
              <a:rPr lang="ru-RU" b="1" dirty="0"/>
              <a:t>, </a:t>
            </a:r>
            <a:r>
              <a:rPr lang="ru-RU" b="1" dirty="0" err="1"/>
              <a:t>користуванні</a:t>
            </a:r>
            <a:r>
              <a:rPr lang="ru-RU" b="1" dirty="0"/>
              <a:t> та </a:t>
            </a:r>
            <a:r>
              <a:rPr lang="ru-RU" b="1" dirty="0" err="1"/>
              <a:t>розпорядженні</a:t>
            </a:r>
            <a:r>
              <a:rPr lang="ru-RU" b="1" dirty="0"/>
              <a:t> </a:t>
            </a:r>
            <a:r>
              <a:rPr lang="ru-RU" b="1" dirty="0" err="1"/>
              <a:t>окремих</a:t>
            </a:r>
            <a:r>
              <a:rPr lang="ru-RU" b="1" dirty="0"/>
              <a:t> </a:t>
            </a:r>
            <a:r>
              <a:rPr lang="ru-RU" b="1" dirty="0" err="1"/>
              <a:t>фізичних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юридичних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. </a:t>
            </a:r>
          </a:p>
          <a:p>
            <a:pPr algn="just"/>
            <a:r>
              <a:rPr lang="ru-RU" dirty="0" err="1"/>
              <a:t>Кожен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</a:t>
            </a:r>
            <a:r>
              <a:rPr lang="ru-RU" dirty="0" err="1"/>
              <a:t>професійного</a:t>
            </a:r>
            <a:r>
              <a:rPr lang="ru-RU" dirty="0"/>
              <a:t>, </a:t>
            </a:r>
            <a:r>
              <a:rPr lang="ru-RU" dirty="0" err="1"/>
              <a:t>ділового</a:t>
            </a:r>
            <a:r>
              <a:rPr lang="ru-RU" dirty="0"/>
              <a:t>, </a:t>
            </a:r>
            <a:r>
              <a:rPr lang="ru-RU" dirty="0" err="1"/>
              <a:t>банківського</a:t>
            </a:r>
            <a:r>
              <a:rPr lang="ru-RU" dirty="0"/>
              <a:t>, </a:t>
            </a:r>
            <a:r>
              <a:rPr lang="ru-RU" dirty="0" err="1"/>
              <a:t>комерційного</a:t>
            </a:r>
            <a:r>
              <a:rPr lang="ru-RU" dirty="0"/>
              <a:t> та </a:t>
            </a:r>
            <a:r>
              <a:rPr lang="ru-RU" dirty="0" err="1"/>
              <a:t>іншого</a:t>
            </a:r>
            <a:r>
              <a:rPr lang="ru-RU" dirty="0"/>
              <a:t> характеру, </a:t>
            </a:r>
            <a:r>
              <a:rPr lang="ru-RU" dirty="0" err="1"/>
              <a:t>одержаною</a:t>
            </a:r>
            <a:r>
              <a:rPr lang="ru-RU" dirty="0"/>
              <a:t> на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такою, </a:t>
            </a:r>
            <a:r>
              <a:rPr lang="ru-RU" dirty="0" err="1"/>
              <a:t>що</a:t>
            </a:r>
            <a:r>
              <a:rPr lang="ru-RU" dirty="0"/>
              <a:t> є предметом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професійного</a:t>
            </a:r>
            <a:r>
              <a:rPr lang="ru-RU" dirty="0"/>
              <a:t>, </a:t>
            </a:r>
            <a:r>
              <a:rPr lang="ru-RU" dirty="0" err="1"/>
              <a:t>ділового</a:t>
            </a:r>
            <a:r>
              <a:rPr lang="ru-RU" dirty="0"/>
              <a:t>, </a:t>
            </a:r>
            <a:r>
              <a:rPr lang="ru-RU" dirty="0" err="1"/>
              <a:t>виробничого</a:t>
            </a:r>
            <a:r>
              <a:rPr lang="ru-RU" dirty="0"/>
              <a:t>, </a:t>
            </a:r>
            <a:r>
              <a:rPr lang="ru-RU" dirty="0" err="1"/>
              <a:t>банківського</a:t>
            </a:r>
            <a:r>
              <a:rPr lang="ru-RU" dirty="0"/>
              <a:t>, </a:t>
            </a:r>
            <a:r>
              <a:rPr lang="ru-RU" dirty="0" err="1"/>
              <a:t>особистого</a:t>
            </a:r>
            <a:r>
              <a:rPr lang="ru-RU" dirty="0"/>
              <a:t> та </a:t>
            </a:r>
            <a:r>
              <a:rPr lang="ru-RU" dirty="0" err="1"/>
              <a:t>сімейного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, і при </a:t>
            </a:r>
            <a:r>
              <a:rPr lang="ru-RU" dirty="0" err="1"/>
              <a:t>цьому</a:t>
            </a:r>
            <a:r>
              <a:rPr lang="ru-RU" dirty="0"/>
              <a:t> не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законом </a:t>
            </a:r>
            <a:r>
              <a:rPr lang="ru-RU" dirty="0" err="1"/>
              <a:t>таємниці</a:t>
            </a:r>
            <a:r>
              <a:rPr lang="ru-RU" dirty="0"/>
              <a:t>, -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режим доступу до </a:t>
            </a:r>
            <a:r>
              <a:rPr lang="ru-RU" dirty="0" err="1"/>
              <a:t>неї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61524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171</TotalTime>
  <Words>1830</Words>
  <Application>Microsoft Office PowerPoint</Application>
  <PresentationFormat>Екран (4:3)</PresentationFormat>
  <Paragraphs>81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7" baseType="lpstr">
      <vt:lpstr>Calibri</vt:lpstr>
      <vt:lpstr>Cambria</vt:lpstr>
      <vt:lpstr>Franklin Gothic Book</vt:lpstr>
      <vt:lpstr>Perpetua</vt:lpstr>
      <vt:lpstr>Wingdings</vt:lpstr>
      <vt:lpstr>Wingdings 2</vt:lpstr>
      <vt:lpstr>Справедливость</vt:lpstr>
      <vt:lpstr>Особисті права людини </vt:lpstr>
      <vt:lpstr>План</vt:lpstr>
      <vt:lpstr>Презентація PowerPoint</vt:lpstr>
      <vt:lpstr>Презентація PowerPoint</vt:lpstr>
      <vt:lpstr>Презентація PowerPoint</vt:lpstr>
      <vt:lpstr>Презентація PowerPoint</vt:lpstr>
      <vt:lpstr>Стаття 32. Ніхто не може зазнавати втручання в його особисте і сімейне життя, крім випадків, передбачених Конституцією України.</vt:lpstr>
      <vt:lpstr>Рішення Конституційного Суду № 2-рп/2012 від 20.01.2012</vt:lpstr>
      <vt:lpstr>Презентація PowerPoint</vt:lpstr>
      <vt:lpstr>Презентація PowerPoint</vt:lpstr>
      <vt:lpstr>Презентація PowerPoint</vt:lpstr>
      <vt:lpstr>Закони України</vt:lpstr>
      <vt:lpstr>Свободу пересування відповідно до закону може бути обмежено:</vt:lpstr>
      <vt:lpstr>Свобода пересування обмежується щодо: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Ія Пелех</cp:lastModifiedBy>
  <cp:revision>17</cp:revision>
  <dcterms:created xsi:type="dcterms:W3CDTF">2019-02-17T20:39:06Z</dcterms:created>
  <dcterms:modified xsi:type="dcterms:W3CDTF">2023-09-26T05:59:08Z</dcterms:modified>
</cp:coreProperties>
</file>