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5" r:id="rId3"/>
    <p:sldId id="333" r:id="rId4"/>
    <p:sldId id="334" r:id="rId5"/>
    <p:sldId id="306" r:id="rId6"/>
    <p:sldId id="307" r:id="rId7"/>
    <p:sldId id="308" r:id="rId8"/>
    <p:sldId id="309" r:id="rId9"/>
    <p:sldId id="332" r:id="rId10"/>
    <p:sldId id="30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04" cy="249289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ru-RU" sz="6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РЕКРЕАЦІ</a:t>
            </a:r>
            <a:r>
              <a:rPr lang="uk-UA" sz="6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ЙНІ</a:t>
            </a:r>
            <a:r>
              <a:rPr lang="ru-RU" sz="6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РЕСУРСИ</a:t>
            </a:r>
            <a:r>
              <a:rPr lang="ru-RU" sz="6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Природні ресурси України: Рекреаційні ресурс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34611"/>
            <a:ext cx="2785013" cy="207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креаційні ресурси Прикарпаття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81592"/>
            <a:ext cx="2780659" cy="197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нига Рекреаційні ресурси та курортологія від продавця: Центр навчальної  літератури – купити в Україні | ROZETKA | Вигідні ціни, відгуки покупці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8" y="2227605"/>
            <a:ext cx="1877860" cy="251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Учебное пособие Рекреация и курортология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8024" y="2286432"/>
            <a:ext cx="1940400" cy="251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Рекреаційні ресурси Украіни. Бейдик: 150 грн. - Книги / журнали Київ на Olx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7678" y="2227605"/>
            <a:ext cx="2008417" cy="255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9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4422"/>
            <a:ext cx="9144000" cy="3000396"/>
          </a:xfrm>
        </p:spPr>
        <p:txBody>
          <a:bodyPr>
            <a:normAutofit/>
          </a:bodyPr>
          <a:lstStyle/>
          <a:p>
            <a:pPr algn="ctr"/>
            <a:r>
              <a:rPr lang="uk-UA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  <a:br>
              <a:rPr lang="uk-UA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увагу!</a:t>
            </a:r>
            <a:endParaRPr lang="ru-RU" sz="6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5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064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Мета </a:t>
            </a:r>
            <a:r>
              <a:rPr lang="ru-RU" b="1" i="1" dirty="0" err="1" smtClean="0">
                <a:solidFill>
                  <a:srgbClr val="7030A0"/>
                </a:solidFill>
              </a:rPr>
              <a:t>вивчення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49552" cy="5877272"/>
          </a:xfrm>
        </p:spPr>
        <p:txBody>
          <a:bodyPr>
            <a:noAutofit/>
          </a:bodyPr>
          <a:lstStyle/>
          <a:p>
            <a:r>
              <a:rPr lang="uk-UA" sz="2400" b="1" dirty="0"/>
              <a:t>Метою</a:t>
            </a:r>
            <a:r>
              <a:rPr lang="uk-UA" sz="2400" dirty="0"/>
              <a:t> викладання навчальної дисципліни </a:t>
            </a:r>
            <a:r>
              <a:rPr lang="uk-UA" sz="2400" b="1" dirty="0">
                <a:solidFill>
                  <a:srgbClr val="FF0000"/>
                </a:solidFill>
              </a:rPr>
              <a:t>«Рекреаційні ресурси» </a:t>
            </a:r>
            <a:r>
              <a:rPr lang="uk-UA" sz="2400" dirty="0"/>
              <a:t>є: </a:t>
            </a:r>
            <a:r>
              <a:rPr lang="uk-UA" sz="2000" b="1" dirty="0"/>
              <a:t>підготувати фахівців середньої освіти (біологія та здоров'я людини), які володітимуть комплексом спеціальних знань про рекреаційні ресурси, їх класифікацію, використання, принципи і методи комплексної оцінки рекреаційних ресурсів певної території, рекреаційну діяльність та уявлення щодо основних рекреаційних потреб людини, процесів і методів відновлення її здоров’я. </a:t>
            </a:r>
            <a:endParaRPr lang="ru-RU" sz="2000" dirty="0"/>
          </a:p>
          <a:p>
            <a:r>
              <a:rPr lang="uk-UA" sz="2000" b="1" dirty="0"/>
              <a:t>Курс складається з двох розділів </a:t>
            </a:r>
            <a:r>
              <a:rPr lang="uk-UA" sz="2000" b="1" dirty="0">
                <a:solidFill>
                  <a:srgbClr val="FF0000"/>
                </a:solidFill>
              </a:rPr>
              <a:t>«</a:t>
            </a:r>
            <a:r>
              <a:rPr lang="uk-UA" sz="2000" b="1" dirty="0" err="1">
                <a:solidFill>
                  <a:srgbClr val="FF0000"/>
                </a:solidFill>
              </a:rPr>
              <a:t>Рекреалогія</a:t>
            </a:r>
            <a:r>
              <a:rPr lang="uk-UA" sz="2000" b="1" dirty="0">
                <a:solidFill>
                  <a:srgbClr val="FF0000"/>
                </a:solidFill>
              </a:rPr>
              <a:t>» та «Курортологія»</a:t>
            </a:r>
            <a:r>
              <a:rPr lang="uk-UA" sz="2000" b="1" dirty="0"/>
              <a:t>. У першому розділі розглядаються основні поняття науки </a:t>
            </a:r>
            <a:r>
              <a:rPr lang="uk-UA" sz="2000" b="1" dirty="0" err="1"/>
              <a:t>рекреалогії</a:t>
            </a:r>
            <a:r>
              <a:rPr lang="uk-UA" sz="2000" b="1" dirty="0"/>
              <a:t>: рекреація, рекреаційні ресурси, рекреаційна діяльність, територіальні рекреаційні системи, методи їх оцінки тощо. У другому розділі висвітлюються поняття про курортологію та механізми профілактичного та лікувального впливу на організм людини основних методів курортології.</a:t>
            </a:r>
            <a:endParaRPr lang="ru-RU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  <a:tabLst>
                <a:tab pos="571500" algn="l"/>
              </a:tabLst>
            </a:pPr>
            <a:r>
              <a:rPr lang="uk-UA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 завдання </a:t>
            </a:r>
            <a:r>
              <a:rPr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дисципліни «Рекреаційні ресурси» – 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підготувати фахівців середньої освіти (біологія та здоров'я людини), які володітимуть знаннями для планування рекреаційної діяльності людини згідно з основними рекреаційними потребами, із залученням відповідних процесів і методів відновлення здоров’я людини з урахуванням віку. Для цього необхідно: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надати студентам теоретичну і практичну підготовку для формування цілісних уявлень про рекреаційні функції і ресурси території, тенденції їх зміни в умовах географічного поділу праці у сфері рекреації для їх оптимального використання, шляхи розвитку рекреаційної діяльності;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із рекреаційними ресурсами, їх класифікацією та характеристикою;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з етапами дослідження територій рекреаційних систем; 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навчити студентів давати оцінку рекреаційних умов і ресурсів та ефективності їх використання;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з визначенням рекреаційного потенціалу, ємності території та величини максимально допустимих рекреаційних навантажень;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надати уявлення про комплекси факторів та умов, які мають профілактичне та лікувальне значення; 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з </a:t>
            </a:r>
            <a:r>
              <a:rPr lang="uk-UA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біометеорологічними</a:t>
            </a: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факторами, які мають профілактичне та лікувальне значення для здоров’я людини;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засвоїти основи рекреаційного природокористування;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засвоїти механізми профілактичного та лікувального впливу на організм людини основних методів курортології;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-228600" algn="l"/>
                <a:tab pos="612140" algn="l"/>
                <a:tab pos="904875" algn="l"/>
              </a:tabLst>
            </a:pP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прогнозувати розвиток і планувати оптимізаційні заходи функціонування </a:t>
            </a:r>
            <a:r>
              <a:rPr lang="uk-UA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туристсько</a:t>
            </a:r>
            <a:r>
              <a:rPr lang="uk-UA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-рекреаційного господарства території.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4224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навчальної дисципліни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Розділ 1. </a:t>
            </a:r>
            <a:r>
              <a:rPr lang="uk-UA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Рекреалогія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рекреалогію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відпочинок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Просторова диференціація рекреаційних ресурсів у світі.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потреби та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Медико-біологічні проблеми України.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 Рекреація у фізичній культурі різних груп населення.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цінка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природних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ландшафт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рельєфу для рекреаційних потреб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цінка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ихресурсів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Рекреаційна о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цінка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рунтово-рослинн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покрив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Біоклімат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Розділ 2. Курортологія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12.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санаторно-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курортної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справи.Курорти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типи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13.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курортів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Курортно-оздоровчі заклади України.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Кліматотерапія, як метод санаторно-курортного лікування.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Бальнеологія, як вчення про лікування мінеральними водами.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Лікування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гряззю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Торфолікування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Глинотерапія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Унікальні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лікувальні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  <a:tabLst>
                <a:tab pos="180340" algn="l"/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фізіотерапія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курортологія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19.Фізична реабілітація.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Природно-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заповідний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фонд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України.Охорона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рекреаційних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територіях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467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ВСТУП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28641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b="1" i="1" dirty="0" err="1" smtClean="0">
                <a:solidFill>
                  <a:srgbClr val="FF0000"/>
                </a:solidFill>
              </a:rPr>
              <a:t>Рекреація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відновлення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фізичних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духовних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нервово-психічних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забезпечується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системою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здійснюється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 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вільний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на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спеціалізованих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територіях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100" dirty="0" err="1" smtClean="0"/>
              <a:t>Виникнення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рекреаційної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галузі</a:t>
            </a:r>
            <a:r>
              <a:rPr lang="ru-RU" sz="3100" dirty="0" smtClean="0"/>
              <a:t> </a:t>
            </a:r>
            <a:r>
              <a:rPr lang="ru-RU" sz="3100" dirty="0" err="1" smtClean="0"/>
              <a:t>пов’язане</a:t>
            </a:r>
            <a:r>
              <a:rPr lang="ru-RU" sz="3100" dirty="0" smtClean="0"/>
              <a:t>, перш за все, </a:t>
            </a:r>
            <a:r>
              <a:rPr lang="ru-RU" sz="3100" dirty="0" err="1" smtClean="0"/>
              <a:t>зі</a:t>
            </a:r>
            <a:r>
              <a:rPr lang="ru-RU" sz="3100" dirty="0" smtClean="0"/>
              <a:t> </a:t>
            </a:r>
            <a:r>
              <a:rPr lang="ru-RU" sz="3100" dirty="0" err="1" smtClean="0"/>
              <a:t>зростаючою</a:t>
            </a:r>
            <a:r>
              <a:rPr lang="ru-RU" sz="3100" dirty="0" smtClean="0"/>
              <a:t> потребою </a:t>
            </a:r>
            <a:r>
              <a:rPr lang="ru-RU" sz="3100" dirty="0" err="1" smtClean="0"/>
              <a:t>суспільства</a:t>
            </a:r>
            <a:r>
              <a:rPr lang="ru-RU" sz="3100" dirty="0" smtClean="0"/>
              <a:t> у </a:t>
            </a:r>
            <a:r>
              <a:rPr lang="ru-RU" sz="3100" dirty="0" err="1" smtClean="0"/>
              <a:t>повноцінному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відновленні</a:t>
            </a:r>
            <a:r>
              <a:rPr lang="ru-RU" sz="3100" dirty="0" smtClean="0"/>
              <a:t> </a:t>
            </a:r>
            <a:r>
              <a:rPr lang="ru-RU" sz="3100" dirty="0" err="1" smtClean="0"/>
              <a:t>своїх</a:t>
            </a:r>
            <a:r>
              <a:rPr lang="ru-RU" sz="3100" dirty="0" smtClean="0"/>
              <a:t> сил. </a:t>
            </a:r>
          </a:p>
          <a:p>
            <a:pPr algn="just">
              <a:buNone/>
            </a:pPr>
            <a:r>
              <a:rPr lang="ru-RU" sz="3100" dirty="0" err="1" smtClean="0"/>
              <a:t>Значний</a:t>
            </a:r>
            <a:r>
              <a:rPr lang="ru-RU" sz="3100" dirty="0" smtClean="0"/>
              <a:t> </a:t>
            </a:r>
            <a:r>
              <a:rPr lang="ru-RU" sz="3100" dirty="0" err="1" smtClean="0"/>
              <a:t>розвиток</a:t>
            </a:r>
            <a:r>
              <a:rPr lang="ru-RU" sz="3100" dirty="0" smtClean="0"/>
              <a:t> </a:t>
            </a:r>
            <a:r>
              <a:rPr lang="ru-RU" sz="3100" dirty="0" err="1" smtClean="0"/>
              <a:t>технологій</a:t>
            </a:r>
            <a:r>
              <a:rPr lang="ru-RU" sz="3100" dirty="0" smtClean="0"/>
              <a:t>, </a:t>
            </a:r>
            <a:r>
              <a:rPr lang="ru-RU" sz="3100" dirty="0" err="1" smtClean="0"/>
              <a:t>науково-технічний</a:t>
            </a:r>
            <a:r>
              <a:rPr lang="ru-RU" sz="3100" dirty="0" smtClean="0"/>
              <a:t> </a:t>
            </a:r>
            <a:r>
              <a:rPr lang="ru-RU" sz="3100" dirty="0" err="1" smtClean="0"/>
              <a:t>прогрес</a:t>
            </a:r>
            <a:r>
              <a:rPr lang="ru-RU" sz="3100" dirty="0" smtClean="0"/>
              <a:t> </a:t>
            </a:r>
            <a:r>
              <a:rPr lang="ru-RU" sz="3100" dirty="0" err="1" smtClean="0"/>
              <a:t>вимагають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людей великих затрат </a:t>
            </a:r>
            <a:r>
              <a:rPr lang="ru-RU" sz="3100" dirty="0" err="1" smtClean="0"/>
              <a:t>енергії</a:t>
            </a:r>
            <a:r>
              <a:rPr lang="ru-RU" sz="3100" dirty="0" smtClean="0"/>
              <a:t>, </a:t>
            </a:r>
            <a:r>
              <a:rPr lang="ru-RU" sz="3100" dirty="0" err="1" smtClean="0"/>
              <a:t>причому</a:t>
            </a:r>
            <a:r>
              <a:rPr lang="ru-RU" sz="3100" dirty="0" smtClean="0"/>
              <a:t> </a:t>
            </a:r>
            <a:r>
              <a:rPr lang="ru-RU" sz="3100" dirty="0" err="1" smtClean="0"/>
              <a:t>дедалі</a:t>
            </a:r>
            <a:r>
              <a:rPr lang="ru-RU" sz="3100" dirty="0" smtClean="0"/>
              <a:t> </a:t>
            </a:r>
            <a:r>
              <a:rPr lang="ru-RU" sz="3100" dirty="0" err="1" smtClean="0"/>
              <a:t>більше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відчувається</a:t>
            </a:r>
            <a:r>
              <a:rPr lang="ru-RU" sz="3100" dirty="0" smtClean="0"/>
              <a:t> не </a:t>
            </a:r>
            <a:r>
              <a:rPr lang="ru-RU" sz="3100" dirty="0" err="1" smtClean="0"/>
              <a:t>тільки</a:t>
            </a:r>
            <a:r>
              <a:rPr lang="ru-RU" sz="3100" dirty="0" smtClean="0"/>
              <a:t> </a:t>
            </a:r>
            <a:r>
              <a:rPr lang="ru-RU" sz="3100" dirty="0" err="1" smtClean="0"/>
              <a:t>фізична</a:t>
            </a:r>
            <a:r>
              <a:rPr lang="ru-RU" sz="3100" dirty="0" smtClean="0"/>
              <a:t> </a:t>
            </a:r>
            <a:r>
              <a:rPr lang="ru-RU" sz="3100" dirty="0" err="1" smtClean="0"/>
              <a:t>втома</a:t>
            </a:r>
            <a:r>
              <a:rPr lang="ru-RU" sz="3100" dirty="0" smtClean="0"/>
              <a:t>, </a:t>
            </a:r>
            <a:r>
              <a:rPr lang="ru-RU" sz="3100" dirty="0" err="1" smtClean="0"/>
              <a:t>але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 </a:t>
            </a:r>
            <a:r>
              <a:rPr lang="ru-RU" sz="3100" dirty="0" err="1" smtClean="0"/>
              <a:t>психологічне</a:t>
            </a:r>
            <a:r>
              <a:rPr lang="ru-RU" sz="3100" dirty="0" smtClean="0"/>
              <a:t> </a:t>
            </a:r>
            <a:r>
              <a:rPr lang="ru-RU" sz="3100" dirty="0" err="1" smtClean="0"/>
              <a:t>перевантаження</a:t>
            </a:r>
            <a:r>
              <a:rPr lang="ru-RU" sz="3100" dirty="0" smtClean="0"/>
              <a:t>. </a:t>
            </a:r>
            <a:r>
              <a:rPr lang="ru-RU" sz="3100" dirty="0" err="1" smtClean="0"/>
              <a:t>Саме</a:t>
            </a:r>
            <a:r>
              <a:rPr lang="ru-RU" sz="3100" dirty="0" smtClean="0"/>
              <a:t> тому на </a:t>
            </a:r>
            <a:r>
              <a:rPr lang="ru-RU" sz="3100" dirty="0" err="1" smtClean="0"/>
              <a:t>сучасному</a:t>
            </a:r>
            <a:r>
              <a:rPr lang="ru-RU" sz="3100" dirty="0" smtClean="0"/>
              <a:t> </a:t>
            </a:r>
            <a:r>
              <a:rPr lang="ru-RU" sz="3100" dirty="0" err="1" smtClean="0"/>
              <a:t>етапі</a:t>
            </a:r>
            <a:r>
              <a:rPr lang="ru-RU" sz="3100" dirty="0" smtClean="0"/>
              <a:t> </a:t>
            </a:r>
            <a:r>
              <a:rPr lang="ru-RU" sz="3100" dirty="0" err="1" smtClean="0"/>
              <a:t>розвитку</a:t>
            </a:r>
            <a:r>
              <a:rPr lang="ru-RU" sz="3100" dirty="0" smtClean="0"/>
              <a:t> </a:t>
            </a:r>
            <a:r>
              <a:rPr lang="ru-RU" sz="3100" dirty="0" err="1" smtClean="0"/>
              <a:t>суспільства</a:t>
            </a:r>
            <a:r>
              <a:rPr lang="ru-RU" sz="3100" dirty="0" smtClean="0"/>
              <a:t>, при </a:t>
            </a:r>
            <a:r>
              <a:rPr lang="ru-RU" sz="3100" dirty="0" err="1" smtClean="0"/>
              <a:t>загостренні</a:t>
            </a:r>
            <a:r>
              <a:rPr lang="ru-RU" sz="3100" dirty="0" smtClean="0"/>
              <a:t> </a:t>
            </a:r>
            <a:r>
              <a:rPr lang="ru-RU" sz="3100" dirty="0" err="1" smtClean="0"/>
              <a:t>економічних</a:t>
            </a:r>
            <a:r>
              <a:rPr lang="ru-RU" sz="3100" dirty="0" smtClean="0"/>
              <a:t>, </a:t>
            </a:r>
            <a:r>
              <a:rPr lang="ru-RU" sz="3100" dirty="0" err="1" smtClean="0"/>
              <a:t>соціальних</a:t>
            </a:r>
            <a:r>
              <a:rPr lang="ru-RU" sz="3100" dirty="0" smtClean="0"/>
              <a:t> та </a:t>
            </a:r>
            <a:r>
              <a:rPr lang="ru-RU" sz="3100" dirty="0" err="1" smtClean="0"/>
              <a:t>екологічних</a:t>
            </a:r>
            <a:r>
              <a:rPr lang="ru-RU" sz="3100" dirty="0" smtClean="0"/>
              <a:t> проблем, для </a:t>
            </a:r>
            <a:r>
              <a:rPr lang="ru-RU" sz="3100" dirty="0" err="1" smtClean="0"/>
              <a:t>збереження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здоров’я</a:t>
            </a:r>
            <a:r>
              <a:rPr lang="ru-RU" sz="3100" dirty="0" smtClean="0"/>
              <a:t> як </a:t>
            </a:r>
            <a:r>
              <a:rPr lang="ru-RU" sz="3100" dirty="0" err="1" smtClean="0"/>
              <a:t>окремої</a:t>
            </a:r>
            <a:r>
              <a:rPr lang="ru-RU" sz="3100" dirty="0" smtClean="0"/>
              <a:t> </a:t>
            </a:r>
            <a:r>
              <a:rPr lang="ru-RU" sz="3100" dirty="0" err="1" smtClean="0"/>
              <a:t>людини</a:t>
            </a:r>
            <a:r>
              <a:rPr lang="ru-RU" sz="3100" dirty="0" smtClean="0"/>
              <a:t>, так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соціуму</a:t>
            </a:r>
            <a:r>
              <a:rPr lang="ru-RU" sz="3100" dirty="0" smtClean="0"/>
              <a:t> </a:t>
            </a:r>
            <a:r>
              <a:rPr lang="ru-RU" sz="3100" dirty="0" err="1" smtClean="0"/>
              <a:t>конкретної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території</a:t>
            </a:r>
            <a:r>
              <a:rPr lang="ru-RU" sz="3100" dirty="0" smtClean="0"/>
              <a:t>, у </a:t>
            </a:r>
            <a:r>
              <a:rPr lang="ru-RU" sz="3100" dirty="0" err="1" smtClean="0"/>
              <a:t>останні</a:t>
            </a:r>
            <a:r>
              <a:rPr lang="ru-RU" sz="3100" dirty="0" smtClean="0"/>
              <a:t> роки </a:t>
            </a:r>
            <a:r>
              <a:rPr lang="ru-RU" sz="3100" dirty="0" err="1" smtClean="0"/>
              <a:t>значна</a:t>
            </a:r>
            <a:r>
              <a:rPr lang="ru-RU" sz="3100" dirty="0" smtClean="0"/>
              <a:t> </a:t>
            </a:r>
            <a:r>
              <a:rPr lang="ru-RU" sz="3100" dirty="0" err="1" smtClean="0"/>
              <a:t>увага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приділяється</a:t>
            </a:r>
            <a:r>
              <a:rPr lang="ru-RU" sz="3100" dirty="0" smtClean="0"/>
              <a:t> проблемам </a:t>
            </a:r>
            <a:r>
              <a:rPr lang="ru-RU" sz="3100" dirty="0" err="1" smtClean="0"/>
              <a:t>розвитку</a:t>
            </a:r>
            <a:r>
              <a:rPr lang="ru-RU" sz="3100" dirty="0" smtClean="0"/>
              <a:t> </a:t>
            </a:r>
            <a:r>
              <a:rPr lang="ru-RU" sz="3100" dirty="0" err="1" smtClean="0"/>
              <a:t>рекреаційної</a:t>
            </a:r>
            <a:r>
              <a:rPr lang="ru-RU" sz="3100" dirty="0" smtClean="0"/>
              <a:t> </a:t>
            </a:r>
            <a:r>
              <a:rPr lang="ru-RU" sz="3100" dirty="0" err="1" smtClean="0"/>
              <a:t>галузі</a:t>
            </a:r>
            <a:r>
              <a:rPr lang="ru-RU" sz="3100" dirty="0" smtClean="0"/>
              <a:t>. </a:t>
            </a:r>
          </a:p>
          <a:p>
            <a:pPr algn="just">
              <a:buNone/>
            </a:pPr>
            <a:r>
              <a:rPr lang="ru-RU" sz="3100" dirty="0" err="1" smtClean="0"/>
              <a:t>Україна</a:t>
            </a:r>
            <a:r>
              <a:rPr lang="ru-RU" sz="3100" dirty="0" smtClean="0"/>
              <a:t> </a:t>
            </a:r>
            <a:r>
              <a:rPr lang="ru-RU" sz="3100" dirty="0" err="1" smtClean="0"/>
              <a:t>має</a:t>
            </a:r>
            <a:r>
              <a:rPr lang="ru-RU" sz="3100" dirty="0" smtClean="0"/>
              <a:t> </a:t>
            </a:r>
            <a:r>
              <a:rPr lang="ru-RU" sz="3100" dirty="0" err="1" smtClean="0"/>
              <a:t>всі</a:t>
            </a:r>
            <a:r>
              <a:rPr lang="ru-RU" sz="3100" dirty="0" smtClean="0"/>
              <a:t> </a:t>
            </a:r>
            <a:r>
              <a:rPr lang="ru-RU" sz="3100" dirty="0" err="1" smtClean="0"/>
              <a:t>необхідні</a:t>
            </a:r>
            <a:r>
              <a:rPr lang="ru-RU" sz="3100" dirty="0" smtClean="0"/>
              <a:t> </a:t>
            </a:r>
            <a:r>
              <a:rPr lang="ru-RU" sz="3100" dirty="0" err="1" smtClean="0"/>
              <a:t>умови</a:t>
            </a:r>
            <a:r>
              <a:rPr lang="ru-RU" sz="3100" dirty="0" smtClean="0"/>
              <a:t> для </a:t>
            </a:r>
            <a:r>
              <a:rPr lang="ru-RU" sz="3100" dirty="0" err="1" smtClean="0"/>
              <a:t>розвитку</a:t>
            </a:r>
            <a:r>
              <a:rPr lang="ru-RU" sz="3100" dirty="0" smtClean="0"/>
              <a:t> </a:t>
            </a:r>
            <a:r>
              <a:rPr lang="ru-RU" sz="3100" dirty="0" err="1" smtClean="0"/>
              <a:t>рекреаційного</a:t>
            </a:r>
            <a:r>
              <a:rPr lang="ru-RU" sz="3100" dirty="0" smtClean="0"/>
              <a:t> комплексу: </a:t>
            </a:r>
            <a:r>
              <a:rPr lang="ru-RU" sz="3100" dirty="0" err="1" smtClean="0"/>
              <a:t>є</a:t>
            </a:r>
            <a:r>
              <a:rPr lang="ru-RU" sz="3100" dirty="0" smtClean="0"/>
              <a:t> </a:t>
            </a:r>
            <a:r>
              <a:rPr lang="ru-RU" sz="3100" dirty="0" err="1" smtClean="0"/>
              <a:t>лікувально-оздоровчі</a:t>
            </a:r>
            <a:r>
              <a:rPr lang="ru-RU" sz="3100" dirty="0" smtClean="0"/>
              <a:t>, </a:t>
            </a:r>
            <a:r>
              <a:rPr lang="ru-RU" sz="3100" dirty="0" err="1" smtClean="0"/>
              <a:t>спортивні</a:t>
            </a:r>
            <a:r>
              <a:rPr lang="ru-RU" sz="3100" dirty="0" smtClean="0"/>
              <a:t> (</a:t>
            </a:r>
            <a:r>
              <a:rPr lang="ru-RU" sz="3100" dirty="0" err="1" smtClean="0"/>
              <a:t>туристичні</a:t>
            </a:r>
            <a:r>
              <a:rPr lang="ru-RU" sz="3100" dirty="0" smtClean="0"/>
              <a:t>), </a:t>
            </a:r>
            <a:r>
              <a:rPr lang="ru-RU" sz="3100" dirty="0" err="1" smtClean="0"/>
              <a:t>пізнавальні</a:t>
            </a:r>
            <a:r>
              <a:rPr lang="ru-RU" sz="3100" dirty="0" smtClean="0"/>
              <a:t> </a:t>
            </a:r>
            <a:r>
              <a:rPr lang="ru-RU" sz="3100" dirty="0" err="1" smtClean="0"/>
              <a:t>системи</a:t>
            </a:r>
            <a:r>
              <a:rPr lang="ru-RU" sz="3100" dirty="0" smtClean="0"/>
              <a:t> комплексу. 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3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країні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рекреаційних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r>
              <a:rPr lang="ru-RU" sz="3100" dirty="0" smtClean="0"/>
              <a:t>: </a:t>
            </a:r>
            <a:r>
              <a:rPr lang="ru-RU" sz="3100" dirty="0" err="1" smtClean="0"/>
              <a:t>бальнеологічних</a:t>
            </a:r>
            <a:r>
              <a:rPr lang="ru-RU" sz="3100" dirty="0" smtClean="0"/>
              <a:t> (</a:t>
            </a:r>
            <a:r>
              <a:rPr lang="ru-RU" sz="3100" dirty="0" err="1" smtClean="0"/>
              <a:t>мінеральних</a:t>
            </a:r>
            <a:r>
              <a:rPr lang="ru-RU" sz="3100" dirty="0" smtClean="0"/>
              <a:t> вод, грязей), </a:t>
            </a:r>
            <a:r>
              <a:rPr lang="ru-RU" sz="3100" dirty="0" err="1" smtClean="0"/>
              <a:t>кліматичних</a:t>
            </a:r>
            <a:r>
              <a:rPr lang="ru-RU" sz="3100" dirty="0" smtClean="0"/>
              <a:t>, </a:t>
            </a:r>
            <a:r>
              <a:rPr lang="ru-RU" sz="3100" dirty="0" err="1" smtClean="0"/>
              <a:t>ландшафтних</a:t>
            </a:r>
            <a:r>
              <a:rPr lang="ru-RU" sz="3100" dirty="0" smtClean="0"/>
              <a:t>, </a:t>
            </a:r>
            <a:r>
              <a:rPr lang="ru-RU" sz="3100" dirty="0" err="1" smtClean="0"/>
              <a:t>пляжних</a:t>
            </a:r>
            <a:r>
              <a:rPr lang="ru-RU" sz="3100" dirty="0" smtClean="0"/>
              <a:t>, </a:t>
            </a:r>
            <a:r>
              <a:rPr lang="ru-RU" sz="3100" dirty="0" err="1" smtClean="0"/>
              <a:t>пізнавальних</a:t>
            </a:r>
            <a:r>
              <a:rPr lang="ru-RU" sz="3100" dirty="0" smtClean="0"/>
              <a:t>. </a:t>
            </a:r>
            <a:r>
              <a:rPr lang="ru-RU" sz="3100" dirty="0" err="1" smtClean="0"/>
              <a:t>Завдяки</a:t>
            </a:r>
            <a:r>
              <a:rPr lang="ru-RU" sz="3100" dirty="0" smtClean="0"/>
              <a:t> таким </a:t>
            </a:r>
            <a:r>
              <a:rPr lang="ru-RU" sz="3100" dirty="0" err="1" smtClean="0"/>
              <a:t>різноманітним</a:t>
            </a:r>
            <a:r>
              <a:rPr lang="ru-RU" sz="3100" dirty="0" smtClean="0"/>
              <a:t> ресурсам </a:t>
            </a:r>
            <a:r>
              <a:rPr lang="ru-RU" sz="3100" dirty="0" err="1" smtClean="0"/>
              <a:t>рекреаційний</a:t>
            </a:r>
            <a:r>
              <a:rPr lang="ru-RU" sz="3100" dirty="0" smtClean="0"/>
              <a:t> комплекс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є</a:t>
            </a:r>
            <a:r>
              <a:rPr lang="ru-RU" sz="3100" dirty="0" smtClean="0"/>
              <a:t> </a:t>
            </a:r>
            <a:r>
              <a:rPr lang="ru-RU" sz="3100" dirty="0" err="1" smtClean="0"/>
              <a:t>багатофункціональним</a:t>
            </a:r>
            <a:r>
              <a:rPr lang="ru-RU" sz="3100" dirty="0" smtClean="0"/>
              <a:t>. </a:t>
            </a:r>
            <a:r>
              <a:rPr lang="ru-RU" sz="3100" dirty="0" err="1" smtClean="0"/>
              <a:t>Крім</a:t>
            </a:r>
            <a:r>
              <a:rPr lang="ru-RU" sz="3100" dirty="0" smtClean="0"/>
              <a:t> того, </a:t>
            </a:r>
            <a:r>
              <a:rPr lang="ru-RU" sz="3100" dirty="0" err="1" smtClean="0"/>
              <a:t>його</a:t>
            </a:r>
            <a:r>
              <a:rPr lang="ru-RU" sz="3100" dirty="0" smtClean="0"/>
              <a:t> </a:t>
            </a:r>
            <a:r>
              <a:rPr lang="ru-RU" sz="3100" dirty="0" err="1" smtClean="0"/>
              <a:t>діяльність</a:t>
            </a:r>
            <a:r>
              <a:rPr lang="ru-RU" sz="3100" dirty="0" smtClean="0"/>
              <a:t> </a:t>
            </a:r>
            <a:r>
              <a:rPr lang="ru-RU" sz="3100" dirty="0" err="1" smtClean="0"/>
              <a:t>дає</a:t>
            </a:r>
            <a:r>
              <a:rPr lang="ru-RU" sz="3100" dirty="0" smtClean="0"/>
              <a:t> </a:t>
            </a:r>
            <a:r>
              <a:rPr lang="ru-RU" sz="3100" dirty="0" err="1" smtClean="0"/>
              <a:t>можливість</a:t>
            </a:r>
            <a:r>
              <a:rPr lang="ru-RU" sz="3100" dirty="0" smtClean="0"/>
              <a:t> не </a:t>
            </a:r>
            <a:r>
              <a:rPr lang="ru-RU" sz="3100" dirty="0" err="1" smtClean="0"/>
              <a:t>тільки</a:t>
            </a:r>
            <a:r>
              <a:rPr lang="ru-RU" sz="3100" dirty="0" smtClean="0"/>
              <a:t> </a:t>
            </a:r>
            <a:r>
              <a:rPr lang="ru-RU" sz="3100" dirty="0" err="1" smtClean="0"/>
              <a:t>оздоровити</a:t>
            </a:r>
            <a:r>
              <a:rPr lang="ru-RU" sz="3100" dirty="0" smtClean="0"/>
              <a:t> </a:t>
            </a:r>
            <a:r>
              <a:rPr lang="ru-RU" sz="3100" dirty="0" err="1" smtClean="0"/>
              <a:t>великі</a:t>
            </a:r>
            <a:r>
              <a:rPr lang="ru-RU" sz="3100" dirty="0" smtClean="0"/>
              <a:t> </a:t>
            </a:r>
            <a:r>
              <a:rPr lang="ru-RU" sz="3100" dirty="0" err="1" smtClean="0"/>
              <a:t>маси</a:t>
            </a:r>
            <a:r>
              <a:rPr lang="ru-RU" sz="3100" dirty="0" smtClean="0"/>
              <a:t> </a:t>
            </a:r>
            <a:r>
              <a:rPr lang="ru-RU" sz="3100" dirty="0" err="1" smtClean="0"/>
              <a:t>населення</a:t>
            </a:r>
            <a:r>
              <a:rPr lang="ru-RU" sz="3100" dirty="0" smtClean="0"/>
              <a:t>, </a:t>
            </a:r>
            <a:r>
              <a:rPr lang="ru-RU" sz="3100" dirty="0" err="1" smtClean="0"/>
              <a:t>але</a:t>
            </a:r>
            <a:r>
              <a:rPr lang="ru-RU" sz="3100" dirty="0" smtClean="0"/>
              <a:t> </a:t>
            </a:r>
            <a:r>
              <a:rPr lang="ru-RU" sz="3100" dirty="0" err="1" smtClean="0"/>
              <a:t>й</a:t>
            </a:r>
            <a:r>
              <a:rPr lang="ru-RU" sz="3100" dirty="0" smtClean="0"/>
              <a:t> </a:t>
            </a:r>
            <a:r>
              <a:rPr lang="ru-RU" sz="3100" dirty="0" err="1" smtClean="0"/>
              <a:t>зробити</a:t>
            </a:r>
            <a:r>
              <a:rPr lang="ru-RU" sz="3100" dirty="0" smtClean="0"/>
              <a:t> </a:t>
            </a:r>
            <a:r>
              <a:rPr lang="ru-RU" sz="3100" dirty="0" err="1" smtClean="0"/>
              <a:t>значний</a:t>
            </a:r>
            <a:r>
              <a:rPr lang="ru-RU" sz="3100" dirty="0" smtClean="0"/>
              <a:t> </a:t>
            </a:r>
            <a:r>
              <a:rPr lang="ru-RU" sz="3100" dirty="0" err="1" smtClean="0"/>
              <a:t>внесок</a:t>
            </a:r>
            <a:r>
              <a:rPr lang="ru-RU" sz="3100" dirty="0" smtClean="0"/>
              <a:t> до </a:t>
            </a:r>
            <a:r>
              <a:rPr lang="ru-RU" sz="3100" dirty="0" err="1" smtClean="0"/>
              <a:t>національного</a:t>
            </a:r>
            <a:r>
              <a:rPr lang="ru-RU" sz="3100" dirty="0" smtClean="0"/>
              <a:t> доходу.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600079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Рекреаційна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галузь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санаторно-курортною </a:t>
            </a:r>
            <a:r>
              <a:rPr lang="ru-RU" dirty="0" err="1" smtClean="0"/>
              <a:t>стравою</a:t>
            </a:r>
            <a:r>
              <a:rPr lang="ru-RU" dirty="0" smtClean="0"/>
              <a:t>. </a:t>
            </a:r>
            <a:r>
              <a:rPr lang="ru-RU" dirty="0" err="1" smtClean="0"/>
              <a:t>Нікого</a:t>
            </a:r>
            <a:r>
              <a:rPr lang="ru-RU" dirty="0" smtClean="0"/>
              <a:t> не </a:t>
            </a:r>
            <a:r>
              <a:rPr lang="ru-RU" dirty="0" err="1" smtClean="0"/>
              <a:t>здивуєш</a:t>
            </a:r>
            <a:r>
              <a:rPr lang="ru-RU" dirty="0" smtClean="0"/>
              <a:t> фактом,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лікувати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 народи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незапам’ятних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знаходили</a:t>
            </a:r>
            <a:r>
              <a:rPr lang="ru-RU" dirty="0" smtClean="0"/>
              <a:t> в </a:t>
            </a:r>
            <a:r>
              <a:rPr lang="ru-RU" dirty="0" err="1" smtClean="0"/>
              <a:t>оточуючому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b="1" i="1" dirty="0" err="1" smtClean="0"/>
              <a:t>лікувальні</a:t>
            </a:r>
            <a:r>
              <a:rPr lang="ru-RU" b="1" i="1" dirty="0" smtClean="0"/>
              <a:t> </a:t>
            </a:r>
            <a:r>
              <a:rPr lang="ru-RU" b="1" i="1" dirty="0" err="1" smtClean="0"/>
              <a:t>засоби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надавалося</a:t>
            </a:r>
            <a:r>
              <a:rPr lang="ru-RU" dirty="0" smtClean="0"/>
              <a:t> </a:t>
            </a:r>
            <a:r>
              <a:rPr lang="ru-RU" dirty="0" err="1" smtClean="0"/>
              <a:t>мінеральним</a:t>
            </a:r>
            <a:r>
              <a:rPr lang="ru-RU" dirty="0" smtClean="0"/>
              <a:t> водам, </a:t>
            </a:r>
            <a:r>
              <a:rPr lang="ru-RU" dirty="0" err="1" smtClean="0"/>
              <a:t>лікувальним</a:t>
            </a:r>
            <a:r>
              <a:rPr lang="ru-RU" dirty="0" smtClean="0"/>
              <a:t> грязям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застосовувалися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 </a:t>
            </a:r>
          </a:p>
          <a:p>
            <a:pPr algn="just">
              <a:buNone/>
            </a:pP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режиму </a:t>
            </a:r>
            <a:r>
              <a:rPr lang="ru-RU" dirty="0" err="1" smtClean="0"/>
              <a:t>рухової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лікувального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у </a:t>
            </a:r>
            <a:r>
              <a:rPr lang="ru-RU" dirty="0" err="1" smtClean="0"/>
              <a:t>санаторно-курортній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 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захисно-пристосувальних</a:t>
            </a:r>
            <a:r>
              <a:rPr lang="ru-RU" dirty="0" smtClean="0"/>
              <a:t> сил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b="1" i="1" u="sng" dirty="0" err="1" smtClean="0">
                <a:solidFill>
                  <a:srgbClr val="FF0000"/>
                </a:solidFill>
              </a:rPr>
              <a:t>Фізичні</a:t>
            </a:r>
            <a:r>
              <a:rPr lang="ru-RU" b="1" i="1" u="sng" dirty="0" smtClean="0">
                <a:solidFill>
                  <a:srgbClr val="FF0000"/>
                </a:solidFill>
              </a:rPr>
              <a:t> </a:t>
            </a:r>
            <a:r>
              <a:rPr lang="ru-RU" b="1" i="1" u="sng" dirty="0" err="1" smtClean="0">
                <a:solidFill>
                  <a:srgbClr val="FF0000"/>
                </a:solidFill>
              </a:rPr>
              <a:t>чинники</a:t>
            </a:r>
            <a:r>
              <a:rPr lang="ru-RU" dirty="0" smtClean="0"/>
              <a:t>, на 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фізіологічними</a:t>
            </a:r>
            <a:r>
              <a:rPr lang="ru-RU" dirty="0" smtClean="0"/>
              <a:t>, </a:t>
            </a:r>
            <a:r>
              <a:rPr lang="ru-RU" dirty="0" err="1" smtClean="0"/>
              <a:t>природними</a:t>
            </a:r>
            <a:r>
              <a:rPr lang="ru-RU" dirty="0" smtClean="0"/>
              <a:t> для </a:t>
            </a:r>
            <a:r>
              <a:rPr lang="ru-RU" dirty="0" err="1" smtClean="0"/>
              <a:t>організму</a:t>
            </a:r>
            <a:r>
              <a:rPr lang="ru-RU" dirty="0" smtClean="0"/>
              <a:t>, не </a:t>
            </a:r>
            <a:r>
              <a:rPr lang="ru-RU" dirty="0" err="1" smtClean="0"/>
              <a:t>пригнічуючи</a:t>
            </a:r>
            <a:r>
              <a:rPr lang="ru-RU" dirty="0" smtClean="0"/>
              <a:t>, а </a:t>
            </a:r>
            <a:r>
              <a:rPr lang="ru-RU" dirty="0" err="1" smtClean="0"/>
              <a:t>мобілізуючи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резервні</a:t>
            </a:r>
            <a:r>
              <a:rPr lang="ru-RU" dirty="0" smtClean="0"/>
              <a:t> 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побічних</a:t>
            </a:r>
            <a:r>
              <a:rPr lang="ru-RU" dirty="0" smtClean="0"/>
              <a:t> </a:t>
            </a:r>
            <a:r>
              <a:rPr lang="ru-RU" dirty="0" err="1" smtClean="0"/>
              <a:t>небажаних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санаторно-курортне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, основою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тісне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природою, </a:t>
            </a:r>
            <a:r>
              <a:rPr lang="ru-RU" dirty="0" err="1" smtClean="0"/>
              <a:t>заповнює</a:t>
            </a:r>
            <a:r>
              <a:rPr lang="ru-RU" dirty="0" smtClean="0"/>
              <a:t> </a:t>
            </a:r>
            <a:r>
              <a:rPr lang="ru-RU" dirty="0" err="1" smtClean="0"/>
              <a:t>відчутний</a:t>
            </a:r>
            <a:r>
              <a:rPr lang="ru-RU" dirty="0" smtClean="0"/>
              <a:t> для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</a:t>
            </a:r>
            <a:r>
              <a:rPr lang="ru-RU" dirty="0" err="1" smtClean="0"/>
              <a:t>дефіцит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. Таким чином, </a:t>
            </a:r>
            <a:r>
              <a:rPr lang="ru-RU" dirty="0" err="1" smtClean="0"/>
              <a:t>формування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санаторно-курортної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рекреаційної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об’єктивним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зростаючих</a:t>
            </a:r>
            <a:r>
              <a:rPr lang="ru-RU" dirty="0" smtClean="0"/>
              <a:t> потреб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285860"/>
          </a:xfrm>
        </p:spPr>
        <p:txBody>
          <a:bodyPr>
            <a:noAutofit/>
          </a:bodyPr>
          <a:lstStyle/>
          <a:p>
            <a:pPr algn="ctr"/>
            <a:r>
              <a:rPr lang="ru-RU" sz="4400" b="1" i="1" smtClean="0">
                <a:solidFill>
                  <a:srgbClr val="FF0000"/>
                </a:solidFill>
              </a:rPr>
              <a:t>Рекреація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її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місце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серед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інших</a:t>
            </a:r>
            <a:r>
              <a:rPr lang="ru-RU" sz="4400" b="1" i="1" dirty="0" smtClean="0">
                <a:solidFill>
                  <a:srgbClr val="FF0000"/>
                </a:solidFill>
              </a:rPr>
              <a:t> наук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рекреації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сил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рекреація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етимологічних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: </a:t>
            </a:r>
            <a:r>
              <a:rPr lang="en-US" b="1" i="1" dirty="0" smtClean="0">
                <a:solidFill>
                  <a:srgbClr val="002060"/>
                </a:solidFill>
              </a:rPr>
              <a:t>r</a:t>
            </a:r>
            <a:r>
              <a:rPr lang="ru-RU" b="1" i="1" dirty="0" err="1" smtClean="0">
                <a:solidFill>
                  <a:srgbClr val="002060"/>
                </a:solidFill>
              </a:rPr>
              <a:t>ес</a:t>
            </a:r>
            <a:r>
              <a:rPr lang="en-US" b="1" i="1" dirty="0" err="1" smtClean="0">
                <a:solidFill>
                  <a:srgbClr val="002060"/>
                </a:solidFill>
              </a:rPr>
              <a:t>reatio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лат.) — </a:t>
            </a:r>
            <a:r>
              <a:rPr lang="ru-RU" dirty="0" err="1" smtClean="0"/>
              <a:t>відновлення</a:t>
            </a:r>
            <a:r>
              <a:rPr lang="ru-RU" dirty="0" smtClean="0"/>
              <a:t>; </a:t>
            </a:r>
            <a:endParaRPr lang="en-US" dirty="0" smtClean="0"/>
          </a:p>
          <a:p>
            <a:pPr algn="just"/>
            <a:r>
              <a:rPr lang="en-US" b="1" i="1" dirty="0" err="1" smtClean="0">
                <a:solidFill>
                  <a:srgbClr val="002060"/>
                </a:solidFill>
              </a:rPr>
              <a:t>rekreacja</a:t>
            </a:r>
            <a:r>
              <a:rPr lang="en-US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) – </a:t>
            </a:r>
            <a:r>
              <a:rPr lang="ru-RU" dirty="0" err="1" smtClean="0"/>
              <a:t>відпочинок</a:t>
            </a:r>
            <a:r>
              <a:rPr lang="ru-RU" dirty="0" smtClean="0"/>
              <a:t>; </a:t>
            </a:r>
            <a:endParaRPr lang="en-US" dirty="0" smtClean="0"/>
          </a:p>
          <a:p>
            <a:pPr algn="just"/>
            <a:r>
              <a:rPr lang="en-US" b="1" i="1" dirty="0" smtClean="0">
                <a:solidFill>
                  <a:srgbClr val="002060"/>
                </a:solidFill>
              </a:rPr>
              <a:t>recreation</a:t>
            </a:r>
            <a:r>
              <a:rPr lang="en-US" dirty="0" smtClean="0"/>
              <a:t> (</a:t>
            </a:r>
            <a:r>
              <a:rPr lang="ru-RU" dirty="0" smtClean="0"/>
              <a:t>франц.) — </a:t>
            </a:r>
            <a:r>
              <a:rPr lang="ru-RU" dirty="0" err="1" smtClean="0"/>
              <a:t>розвага</a:t>
            </a:r>
            <a:r>
              <a:rPr lang="ru-RU" dirty="0" smtClean="0"/>
              <a:t>, </a:t>
            </a:r>
            <a:r>
              <a:rPr lang="ru-RU" dirty="0" err="1" smtClean="0"/>
              <a:t>відпочинок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яка </a:t>
            </a:r>
            <a:r>
              <a:rPr lang="ru-RU" dirty="0" err="1" smtClean="0"/>
              <a:t>виключає</a:t>
            </a:r>
            <a:r>
              <a:rPr lang="ru-RU" dirty="0" smtClean="0"/>
              <a:t> </a:t>
            </a:r>
            <a:r>
              <a:rPr lang="ru-RU" dirty="0" err="1" smtClean="0"/>
              <a:t>трудову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i="1" dirty="0" err="1" smtClean="0"/>
              <a:t>Отже</a:t>
            </a:r>
            <a:r>
              <a:rPr lang="ru-RU" i="1" dirty="0" smtClean="0"/>
              <a:t>, </a:t>
            </a:r>
            <a:r>
              <a:rPr lang="ru-RU" i="1" dirty="0" err="1" smtClean="0"/>
              <a:t>поняття</a:t>
            </a:r>
            <a:r>
              <a:rPr lang="ru-RU" i="1" dirty="0" smtClean="0"/>
              <a:t> </a:t>
            </a:r>
            <a:r>
              <a:rPr lang="ru-RU" sz="3100" dirty="0" smtClean="0">
                <a:solidFill>
                  <a:srgbClr val="FF0000"/>
                </a:solidFill>
              </a:rPr>
              <a:t>"</a:t>
            </a:r>
            <a:r>
              <a:rPr lang="ru-RU" sz="3100" dirty="0" err="1" smtClean="0">
                <a:solidFill>
                  <a:srgbClr val="FF0000"/>
                </a:solidFill>
              </a:rPr>
              <a:t>рекреація</a:t>
            </a:r>
            <a:r>
              <a:rPr lang="ru-RU" sz="3100" dirty="0" smtClean="0">
                <a:solidFill>
                  <a:srgbClr val="FF0000"/>
                </a:solidFill>
              </a:rPr>
              <a:t>"</a:t>
            </a:r>
            <a:r>
              <a:rPr lang="ru-RU" dirty="0" smtClean="0"/>
              <a:t> </a:t>
            </a:r>
            <a:r>
              <a:rPr lang="ru-RU" b="1" i="1" dirty="0" err="1" smtClean="0"/>
              <a:t>характеризує</a:t>
            </a:r>
            <a:r>
              <a:rPr lang="ru-RU" b="1" i="1" dirty="0" smtClean="0"/>
              <a:t> не </a:t>
            </a:r>
            <a:r>
              <a:rPr lang="ru-RU" b="1" i="1" dirty="0" err="1" smtClean="0"/>
              <a:t>тільки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процес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заходи </a:t>
            </a:r>
            <a:r>
              <a:rPr lang="ru-RU" b="1" i="1" dirty="0" err="1" smtClean="0"/>
              <a:t>щодо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відновлення</a:t>
            </a:r>
            <a:r>
              <a:rPr lang="ru-RU" b="1" i="1" dirty="0" smtClean="0"/>
              <a:t> сил </a:t>
            </a:r>
            <a:r>
              <a:rPr lang="ru-RU" b="1" i="1" dirty="0" err="1" smtClean="0"/>
              <a:t>людини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але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той </a:t>
            </a:r>
            <a:r>
              <a:rPr lang="ru-RU" b="1" i="1" dirty="0" err="1" smtClean="0"/>
              <a:t>простір</a:t>
            </a:r>
            <a:r>
              <a:rPr lang="ru-RU" b="1" i="1" dirty="0" smtClean="0"/>
              <a:t>, в </a:t>
            </a:r>
            <a:r>
              <a:rPr lang="ru-RU" b="1" i="1" dirty="0" err="1" smtClean="0"/>
              <a:t>якому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відбувається</a:t>
            </a:r>
            <a:r>
              <a:rPr lang="ru-RU" b="1" i="1" dirty="0" smtClean="0"/>
              <a:t>.  </a:t>
            </a:r>
            <a:endParaRPr lang="en-US" b="1" i="1" dirty="0" smtClean="0"/>
          </a:p>
          <a:p>
            <a:pPr algn="just"/>
            <a:r>
              <a:rPr lang="ru-RU" dirty="0" smtClean="0"/>
              <a:t>Таким чином, </a:t>
            </a:r>
            <a:r>
              <a:rPr lang="ru-RU" sz="2800" dirty="0" err="1" smtClean="0">
                <a:solidFill>
                  <a:srgbClr val="FF0000"/>
                </a:solidFill>
              </a:rPr>
              <a:t>рекреація</a:t>
            </a:r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нервово-психічних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забезпечується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системою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спеціалізованих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територіях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підкреслює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відновлювальну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функцію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/>
              <a:t>рекреації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C00000"/>
                </a:solidFill>
              </a:rPr>
              <a:t>Рекреація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є</a:t>
            </a:r>
            <a:r>
              <a:rPr lang="ru-RU" sz="2800" b="1" i="1" dirty="0" smtClean="0">
                <a:solidFill>
                  <a:srgbClr val="C00000"/>
                </a:solidFill>
              </a:rPr>
              <a:t> одним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основних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об'єктів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sz="2800" b="1" i="1" dirty="0" smtClean="0">
                <a:solidFill>
                  <a:srgbClr val="C00000"/>
                </a:solidFill>
              </a:rPr>
              <a:t> таких наук, як</a:t>
            </a:r>
            <a:r>
              <a:rPr lang="en-US" sz="2800" b="1" i="1" dirty="0" smtClean="0">
                <a:solidFill>
                  <a:srgbClr val="C00000"/>
                </a:solidFill>
              </a:rPr>
              <a:t>: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>
                <a:solidFill>
                  <a:srgbClr val="7030A0"/>
                </a:solidFill>
              </a:rPr>
              <a:t>рекреаційна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географія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>
                <a:solidFill>
                  <a:srgbClr val="7030A0"/>
                </a:solidFill>
              </a:rPr>
              <a:t>рекреалогія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>
                <a:solidFill>
                  <a:srgbClr val="7030A0"/>
                </a:solidFill>
              </a:rPr>
              <a:t>рекреаційне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природокористування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>
                <a:solidFill>
                  <a:srgbClr val="7030A0"/>
                </a:solidFill>
              </a:rPr>
              <a:t>курортологія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7030A0"/>
                </a:solidFill>
              </a:rPr>
              <a:t>та </a:t>
            </a:r>
            <a:r>
              <a:rPr lang="ru-RU" b="1" i="1" dirty="0" err="1" smtClean="0">
                <a:solidFill>
                  <a:srgbClr val="7030A0"/>
                </a:solidFill>
              </a:rPr>
              <a:t>інших</a:t>
            </a:r>
            <a:r>
              <a:rPr lang="ru-RU" b="1" i="1" dirty="0" smtClean="0">
                <a:solidFill>
                  <a:srgbClr val="7030A0"/>
                </a:solidFill>
              </a:rPr>
              <a:t>. </a:t>
            </a:r>
          </a:p>
          <a:p>
            <a:pPr>
              <a:buFont typeface="Wingdings" pitchFamily="2" charset="2"/>
              <a:buChar char="ü"/>
            </a:pPr>
            <a:endParaRPr lang="ru-RU" b="1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b="1" i="1" dirty="0" err="1" smtClean="0"/>
              <a:t>Дослідженням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даного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явища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займаються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фахівці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різних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галузей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знання</a:t>
            </a:r>
            <a:r>
              <a:rPr lang="ru-RU" b="1" i="1" dirty="0" smtClean="0"/>
              <a:t>: </a:t>
            </a:r>
            <a:r>
              <a:rPr lang="ru-RU" b="1" i="1" dirty="0" err="1" smtClean="0">
                <a:solidFill>
                  <a:srgbClr val="7030A0"/>
                </a:solidFill>
              </a:rPr>
              <a:t>географи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біологи</a:t>
            </a:r>
            <a:r>
              <a:rPr lang="ru-RU" b="1" i="1" dirty="0" smtClean="0">
                <a:solidFill>
                  <a:srgbClr val="7030A0"/>
                </a:solidFill>
              </a:rPr>
              <a:t>, психологи, </a:t>
            </a:r>
            <a:r>
              <a:rPr lang="ru-RU" b="1" i="1" dirty="0" err="1" smtClean="0">
                <a:solidFill>
                  <a:srgbClr val="7030A0"/>
                </a:solidFill>
              </a:rPr>
              <a:t>екологи</a:t>
            </a:r>
            <a:r>
              <a:rPr lang="ru-RU" b="1" i="1" dirty="0" smtClean="0">
                <a:solidFill>
                  <a:srgbClr val="7030A0"/>
                </a:solidFill>
              </a:rPr>
              <a:t>, медики, </a:t>
            </a:r>
            <a:r>
              <a:rPr lang="ru-RU" b="1" i="1" dirty="0" err="1" smtClean="0">
                <a:solidFill>
                  <a:srgbClr val="7030A0"/>
                </a:solidFill>
              </a:rPr>
              <a:t>соціологи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економісти</a:t>
            </a:r>
            <a:r>
              <a:rPr lang="ru-RU" b="1" i="1" dirty="0" smtClean="0"/>
              <a:t>. </a:t>
            </a: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udbooks.net/imag/turizm/kuz_gt/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143900" cy="4538682"/>
          </a:xfrm>
          <a:prstGeom prst="rect">
            <a:avLst/>
          </a:prstGeom>
          <a:noFill/>
        </p:spPr>
      </p:pic>
      <p:sp useBgFill="1">
        <p:nvSpPr>
          <p:cNvPr id="6" name="TextBox 5"/>
          <p:cNvSpPr txBox="1"/>
          <p:nvPr/>
        </p:nvSpPr>
        <p:spPr>
          <a:xfrm>
            <a:off x="3500430" y="3071810"/>
            <a:ext cx="228601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РЕКРЕАЦІЯ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731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Constantia</vt:lpstr>
      <vt:lpstr>Times New Roman</vt:lpstr>
      <vt:lpstr>Wingdings</vt:lpstr>
      <vt:lpstr>Wingdings 2</vt:lpstr>
      <vt:lpstr>Поток</vt:lpstr>
      <vt:lpstr> РЕКРЕАЦІЙНІ РЕСУРСИ </vt:lpstr>
      <vt:lpstr>Мета вивчення</vt:lpstr>
      <vt:lpstr>Презентация PowerPoint</vt:lpstr>
      <vt:lpstr>Презентация PowerPoint</vt:lpstr>
      <vt:lpstr>ВСТУП</vt:lpstr>
      <vt:lpstr>Презентация PowerPoint</vt:lpstr>
      <vt:lpstr>Рекреація, її місце серед інших наук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Allan</dc:creator>
  <cp:lastModifiedBy>User</cp:lastModifiedBy>
  <cp:revision>81</cp:revision>
  <dcterms:created xsi:type="dcterms:W3CDTF">2014-03-30T13:33:30Z</dcterms:created>
  <dcterms:modified xsi:type="dcterms:W3CDTF">2023-09-16T10:58:42Z</dcterms:modified>
</cp:coreProperties>
</file>