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305" r:id="rId3"/>
    <p:sldId id="333" r:id="rId4"/>
    <p:sldId id="334" r:id="rId5"/>
    <p:sldId id="306" r:id="rId6"/>
    <p:sldId id="307" r:id="rId7"/>
    <p:sldId id="308" r:id="rId8"/>
    <p:sldId id="309" r:id="rId9"/>
    <p:sldId id="332" r:id="rId10"/>
    <p:sldId id="30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8715404" cy="249289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effectLst/>
              </a:rPr>
              <a:t/>
            </a:r>
            <a:br>
              <a:rPr lang="uk-UA" dirty="0" smtClean="0">
                <a:effectLst/>
              </a:rPr>
            </a:br>
            <a:r>
              <a:rPr lang="ru-RU" sz="67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РЕКРЕАЦІ</a:t>
            </a:r>
            <a:r>
              <a:rPr lang="uk-UA" sz="67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ЙНІ</a:t>
            </a:r>
            <a:r>
              <a:rPr lang="ru-RU" sz="67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РЕСУРСИ</a:t>
            </a:r>
            <a:r>
              <a:rPr lang="ru-RU" sz="67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67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67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Природні ресурси України: Рекреаційні ресурси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834611"/>
            <a:ext cx="2785013" cy="207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Рекреаційні ресурси Прикарпаття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881592"/>
            <a:ext cx="2780659" cy="1976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Книга Рекреаційні ресурси та курортологія від продавця: Центр навчальної  літератури – купити в Україні | ROZETKA | Вигідні ціни, відгуки покупців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908" y="2227605"/>
            <a:ext cx="1877860" cy="2517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Учебное пособие Рекреация и курортология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8024" y="2286432"/>
            <a:ext cx="1940400" cy="2515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Рекреаційні ресурси Украіни. Бейдик: 150 грн. - Книги / журнали Київ на Olx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27678" y="2227605"/>
            <a:ext cx="2008417" cy="2550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997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14422"/>
            <a:ext cx="9144000" cy="3000396"/>
          </a:xfrm>
        </p:spPr>
        <p:txBody>
          <a:bodyPr>
            <a:normAutofit/>
          </a:bodyPr>
          <a:lstStyle/>
          <a:p>
            <a:pPr algn="ctr"/>
            <a:r>
              <a:rPr lang="uk-UA" sz="6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Дякую</a:t>
            </a:r>
            <a:br>
              <a:rPr lang="uk-UA" sz="6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6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увагу!</a:t>
            </a:r>
            <a:endParaRPr lang="ru-RU" sz="60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559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60648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7030A0"/>
                </a:solidFill>
              </a:rPr>
              <a:t>Мета </a:t>
            </a:r>
            <a:r>
              <a:rPr lang="ru-RU" b="1" i="1" dirty="0" err="1" smtClean="0">
                <a:solidFill>
                  <a:srgbClr val="7030A0"/>
                </a:solidFill>
              </a:rPr>
              <a:t>вивчення</a:t>
            </a:r>
            <a:endParaRPr lang="ru-RU" b="1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549552" cy="5877272"/>
          </a:xfrm>
        </p:spPr>
        <p:txBody>
          <a:bodyPr>
            <a:noAutofit/>
          </a:bodyPr>
          <a:lstStyle/>
          <a:p>
            <a:r>
              <a:rPr lang="uk-UA" sz="2400" b="1" dirty="0"/>
              <a:t>Метою</a:t>
            </a:r>
            <a:r>
              <a:rPr lang="uk-UA" sz="2400" dirty="0"/>
              <a:t> викладання навчальної дисципліни </a:t>
            </a:r>
            <a:r>
              <a:rPr lang="uk-UA" sz="2400" b="1" dirty="0">
                <a:solidFill>
                  <a:srgbClr val="FF0000"/>
                </a:solidFill>
              </a:rPr>
              <a:t>«Рекреаційні ресурси» </a:t>
            </a:r>
            <a:r>
              <a:rPr lang="uk-UA" sz="2400" dirty="0"/>
              <a:t>є: </a:t>
            </a:r>
            <a:r>
              <a:rPr lang="uk-UA" sz="2000" b="1" dirty="0"/>
              <a:t>підготувати фахівців середньої освіти (біологія та здоров'я людини), які володітимуть комплексом спеціальних знань про рекреаційні ресурси, їх класифікацію, використання, принципи і методи комплексної оцінки рекреаційних ресурсів певної території, рекреаційну діяльність та уявлення щодо основних рекреаційних потреб людини, процесів і методів відновлення її здоров’я. </a:t>
            </a:r>
            <a:endParaRPr lang="ru-RU" sz="2000" dirty="0"/>
          </a:p>
          <a:p>
            <a:r>
              <a:rPr lang="uk-UA" sz="2000" b="1" dirty="0"/>
              <a:t>Курс складається з двох розділів </a:t>
            </a:r>
            <a:r>
              <a:rPr lang="uk-UA" sz="2000" b="1" dirty="0">
                <a:solidFill>
                  <a:srgbClr val="FF0000"/>
                </a:solidFill>
              </a:rPr>
              <a:t>«</a:t>
            </a:r>
            <a:r>
              <a:rPr lang="uk-UA" sz="2000" b="1" dirty="0" err="1">
                <a:solidFill>
                  <a:srgbClr val="FF0000"/>
                </a:solidFill>
              </a:rPr>
              <a:t>Рекреалогія</a:t>
            </a:r>
            <a:r>
              <a:rPr lang="uk-UA" sz="2000" b="1" dirty="0">
                <a:solidFill>
                  <a:srgbClr val="FF0000"/>
                </a:solidFill>
              </a:rPr>
              <a:t>» та «Курортологія»</a:t>
            </a:r>
            <a:r>
              <a:rPr lang="uk-UA" sz="2000" b="1" dirty="0"/>
              <a:t>. У першому розділі розглядаються основні поняття науки </a:t>
            </a:r>
            <a:r>
              <a:rPr lang="uk-UA" sz="2000" b="1" dirty="0" err="1"/>
              <a:t>рекреалогії</a:t>
            </a:r>
            <a:r>
              <a:rPr lang="uk-UA" sz="2000" b="1" dirty="0"/>
              <a:t>: рекреація, рекреаційні ресурси, рекреаційна діяльність, територіальні рекреаційні системи, методи їх оцінки тощо. У другому розділі висвітлюються поняття про курортологію та механізми профілактичного та лікувального впливу на організм людини основних методів курортології.</a:t>
            </a:r>
            <a:endParaRPr lang="ru-RU" sz="20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856984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  <a:tabLst>
                <a:tab pos="571500" algn="l"/>
              </a:tabLst>
            </a:pPr>
            <a:r>
              <a:rPr lang="uk-UA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Основне завдання </a:t>
            </a:r>
            <a:r>
              <a:rPr lang="uk-UA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дисципліни «Рекреаційні ресурси» – 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підготувати фахівців середньої освіти (біологія та здоров'я людини), які володітимуть знаннями для планування рекреаційної діяльності людини згідно з основними рекреаційними потребами, із залученням відповідних процесів і методів відновлення здоров’я людини з урахуванням віку. Для цього необхідно: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–"/>
              <a:tabLst>
                <a:tab pos="-228600" algn="l"/>
                <a:tab pos="612140" algn="l"/>
                <a:tab pos="904875" algn="l"/>
              </a:tabLst>
            </a:pP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надати студентам теоретичну і практичну підготовку для формування цілісних уявлень про рекреаційні функції і ресурси території, тенденції їх зміни в умовах географічного поділу праці у сфері рекреації для їх оптимального використання, шляхи розвитку рекреаційної діяльності;</a:t>
            </a:r>
            <a:endParaRPr lang="ru-RU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–"/>
              <a:tabLst>
                <a:tab pos="-228600" algn="l"/>
                <a:tab pos="612140" algn="l"/>
                <a:tab pos="904875" algn="l"/>
              </a:tabLst>
            </a:pP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ознайомити студентів із рекреаційними ресурсами, їх класифікацією та характеристикою;</a:t>
            </a:r>
            <a:endParaRPr lang="ru-RU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–"/>
              <a:tabLst>
                <a:tab pos="-228600" algn="l"/>
                <a:tab pos="612140" algn="l"/>
                <a:tab pos="904875" algn="l"/>
              </a:tabLst>
            </a:pP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ознайомити з етапами дослідження територій рекреаційних систем; </a:t>
            </a:r>
            <a:endParaRPr lang="ru-RU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–"/>
              <a:tabLst>
                <a:tab pos="-228600" algn="l"/>
                <a:tab pos="612140" algn="l"/>
                <a:tab pos="904875" algn="l"/>
              </a:tabLst>
            </a:pP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навчити студентів давати оцінку рекреаційних умов і ресурсів та ефективності їх використання;</a:t>
            </a:r>
            <a:endParaRPr lang="ru-RU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–"/>
              <a:tabLst>
                <a:tab pos="-228600" algn="l"/>
                <a:tab pos="612140" algn="l"/>
                <a:tab pos="904875" algn="l"/>
              </a:tabLst>
            </a:pP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ознайомити з визначенням рекреаційного потенціалу, ємності території та величини максимально допустимих рекреаційних навантажень;</a:t>
            </a:r>
            <a:endParaRPr lang="ru-RU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–"/>
              <a:tabLst>
                <a:tab pos="-228600" algn="l"/>
                <a:tab pos="612140" algn="l"/>
                <a:tab pos="904875" algn="l"/>
              </a:tabLst>
            </a:pP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надати уявлення про комплекси факторів та умов, які мають профілактичне та лікувальне значення; </a:t>
            </a:r>
            <a:endParaRPr lang="ru-RU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–"/>
              <a:tabLst>
                <a:tab pos="-228600" algn="l"/>
                <a:tab pos="612140" algn="l"/>
                <a:tab pos="904875" algn="l"/>
              </a:tabLst>
            </a:pP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ознайомити з </a:t>
            </a:r>
            <a:r>
              <a:rPr lang="uk-UA" sz="1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біометеорологічними</a:t>
            </a: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факторами, які мають профілактичне та лікувальне значення для здоров’я людини;</a:t>
            </a:r>
            <a:endParaRPr lang="ru-RU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–"/>
              <a:tabLst>
                <a:tab pos="-228600" algn="l"/>
                <a:tab pos="612140" algn="l"/>
                <a:tab pos="904875" algn="l"/>
              </a:tabLst>
            </a:pP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засвоїти основи рекреаційного природокористування;</a:t>
            </a:r>
            <a:endParaRPr lang="ru-RU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–"/>
              <a:tabLst>
                <a:tab pos="-228600" algn="l"/>
                <a:tab pos="612140" algn="l"/>
                <a:tab pos="904875" algn="l"/>
              </a:tabLst>
            </a:pP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засвоїти механізми профілактичного та лікувального впливу на організм людини основних методів курортології;</a:t>
            </a:r>
            <a:endParaRPr lang="ru-RU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–"/>
              <a:tabLst>
                <a:tab pos="-228600" algn="l"/>
                <a:tab pos="612140" algn="l"/>
                <a:tab pos="904875" algn="l"/>
              </a:tabLst>
            </a:pP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прогнозувати розвиток і планувати оптимізаційні заходи функціонування </a:t>
            </a:r>
            <a:r>
              <a:rPr lang="uk-UA" sz="1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туристсько</a:t>
            </a: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-рекреаційного господарства території.</a:t>
            </a:r>
            <a:endParaRPr lang="ru-RU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772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8942249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180340" algn="l"/>
              </a:tabLst>
            </a:pPr>
            <a:r>
              <a:rPr lang="uk-UA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Програма навчальної дисципліни</a:t>
            </a:r>
            <a:endParaRPr lang="ru-RU" sz="24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180340" algn="l"/>
              </a:tabLst>
            </a:pPr>
            <a:r>
              <a:rPr lang="uk-UA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Розділ 1. </a:t>
            </a:r>
            <a:r>
              <a:rPr lang="uk-UA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Рекреалогія</a:t>
            </a:r>
            <a:endParaRPr lang="ru-RU" sz="24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1.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uk-UA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рекреалогію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Рекреація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відпочинок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Рекреаційні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ресурси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3. Просторова диференціація рекреаційних ресурсів у світі.</a:t>
            </a:r>
            <a:r>
              <a:rPr lang="uk-UA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Рекреаційн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 потреби та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5. Медико-біологічні проблеми України.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6. Рекреація у фізичній культурі різних груп населення.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Територіальна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рекреаційна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0215" algn="just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цінка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природних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ландшафт</a:t>
            </a:r>
            <a:r>
              <a:rPr lang="uk-UA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ів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рельєфу для рекреаційних потреб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450215" algn="just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цінка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</a:t>
            </a:r>
            <a:r>
              <a:rPr lang="uk-UA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их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рекреаційн</a:t>
            </a:r>
            <a:r>
              <a:rPr lang="uk-UA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ихресурсів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Рекреаційна о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цінка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рунтово-рослинн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ого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покрив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11. </a:t>
            </a:r>
            <a:r>
              <a:rPr lang="uk-UA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Біоклімат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Розділ 2. Курортологія</a:t>
            </a:r>
            <a:endParaRPr lang="ru-RU" sz="24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12.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Рекреаційна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сутність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санаторно-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курортної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справи.Курорти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типи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13.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Державна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підтримка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курортів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Курортно-оздоровчі заклади України.</a:t>
            </a:r>
            <a:r>
              <a:rPr lang="uk-UA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14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Кліматотерапія, як метод санаторно-курортного лікування.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15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Бальнеологія, як вчення про лікування мінеральними водами.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16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Лікування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гряззю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Торфолікування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Глинотерапія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17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Унікальні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природні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лікувальні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ресурси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450215" algn="just">
              <a:spcAft>
                <a:spcPts val="0"/>
              </a:spcAft>
              <a:tabLst>
                <a:tab pos="180340" algn="l"/>
                <a:tab pos="457200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18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Загальна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фізіотерапія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курортологія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19.Фізична реабілітація.</a:t>
            </a:r>
            <a:r>
              <a:rPr lang="uk-UA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6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Природно-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заповідний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фонд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України.Охорона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природи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рекреаційних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територіях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4676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89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ВСТУП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429684" cy="5286412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sz="3800" b="1" i="1" dirty="0" err="1" smtClean="0">
                <a:solidFill>
                  <a:srgbClr val="FF0000"/>
                </a:solidFill>
              </a:rPr>
              <a:t>Рекреація</a:t>
            </a:r>
            <a:r>
              <a:rPr lang="ru-RU" sz="3800" b="1" i="1" dirty="0" smtClean="0">
                <a:solidFill>
                  <a:srgbClr val="FF0000"/>
                </a:solidFill>
              </a:rPr>
              <a:t> 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відновлення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фізичних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духовних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нервово-психічних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сил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людини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який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забезпечується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системою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заходів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здійснюється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 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вільний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роботи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час на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спеціалізованих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територіях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 </a:t>
            </a:r>
          </a:p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sz="3100" dirty="0" err="1" smtClean="0"/>
              <a:t>Виникнення</a:t>
            </a:r>
            <a:r>
              <a:rPr lang="ru-RU" sz="3100" dirty="0" smtClean="0"/>
              <a:t> </a:t>
            </a:r>
            <a:r>
              <a:rPr lang="ru-RU" sz="3100" dirty="0" err="1" smtClean="0"/>
              <a:t>рекреаційної</a:t>
            </a:r>
            <a:r>
              <a:rPr lang="ru-RU" sz="3100" dirty="0" smtClean="0"/>
              <a:t> </a:t>
            </a:r>
            <a:r>
              <a:rPr lang="ru-RU" sz="3100" dirty="0" err="1" smtClean="0"/>
              <a:t>галузі</a:t>
            </a:r>
            <a:r>
              <a:rPr lang="ru-RU" sz="3100" dirty="0" smtClean="0"/>
              <a:t> </a:t>
            </a:r>
            <a:r>
              <a:rPr lang="ru-RU" sz="3100" dirty="0" err="1" smtClean="0"/>
              <a:t>пов’язане</a:t>
            </a:r>
            <a:r>
              <a:rPr lang="ru-RU" sz="3100" dirty="0" smtClean="0"/>
              <a:t>, перш за все, </a:t>
            </a:r>
            <a:r>
              <a:rPr lang="ru-RU" sz="3100" dirty="0" err="1" smtClean="0"/>
              <a:t>зі</a:t>
            </a:r>
            <a:r>
              <a:rPr lang="ru-RU" sz="3100" dirty="0" smtClean="0"/>
              <a:t> </a:t>
            </a:r>
            <a:r>
              <a:rPr lang="ru-RU" sz="3100" dirty="0" err="1" smtClean="0"/>
              <a:t>зростаючою</a:t>
            </a:r>
            <a:r>
              <a:rPr lang="ru-RU" sz="3100" dirty="0" smtClean="0"/>
              <a:t> потребою </a:t>
            </a:r>
            <a:r>
              <a:rPr lang="ru-RU" sz="3100" dirty="0" err="1" smtClean="0"/>
              <a:t>суспільства</a:t>
            </a:r>
            <a:r>
              <a:rPr lang="ru-RU" sz="3100" dirty="0" smtClean="0"/>
              <a:t> у </a:t>
            </a:r>
            <a:r>
              <a:rPr lang="ru-RU" sz="3100" dirty="0" err="1" smtClean="0"/>
              <a:t>повноцінному</a:t>
            </a:r>
            <a:r>
              <a:rPr lang="ru-RU" sz="3100" dirty="0" smtClean="0"/>
              <a:t> </a:t>
            </a:r>
            <a:r>
              <a:rPr lang="ru-RU" sz="3100" dirty="0" err="1" smtClean="0"/>
              <a:t>відновленні</a:t>
            </a:r>
            <a:r>
              <a:rPr lang="ru-RU" sz="3100" dirty="0" smtClean="0"/>
              <a:t> </a:t>
            </a:r>
            <a:r>
              <a:rPr lang="ru-RU" sz="3100" dirty="0" err="1" smtClean="0"/>
              <a:t>своїх</a:t>
            </a:r>
            <a:r>
              <a:rPr lang="ru-RU" sz="3100" dirty="0" smtClean="0"/>
              <a:t> сил. </a:t>
            </a:r>
          </a:p>
          <a:p>
            <a:pPr algn="just">
              <a:buNone/>
            </a:pPr>
            <a:r>
              <a:rPr lang="ru-RU" sz="3100" dirty="0" err="1" smtClean="0"/>
              <a:t>Значний</a:t>
            </a:r>
            <a:r>
              <a:rPr lang="ru-RU" sz="3100" dirty="0" smtClean="0"/>
              <a:t> </a:t>
            </a:r>
            <a:r>
              <a:rPr lang="ru-RU" sz="3100" dirty="0" err="1" smtClean="0"/>
              <a:t>розвиток</a:t>
            </a:r>
            <a:r>
              <a:rPr lang="ru-RU" sz="3100" dirty="0" smtClean="0"/>
              <a:t> </a:t>
            </a:r>
            <a:r>
              <a:rPr lang="ru-RU" sz="3100" dirty="0" err="1" smtClean="0"/>
              <a:t>технологій</a:t>
            </a:r>
            <a:r>
              <a:rPr lang="ru-RU" sz="3100" dirty="0" smtClean="0"/>
              <a:t>, </a:t>
            </a:r>
            <a:r>
              <a:rPr lang="ru-RU" sz="3100" dirty="0" err="1" smtClean="0"/>
              <a:t>науково-технічний</a:t>
            </a:r>
            <a:r>
              <a:rPr lang="ru-RU" sz="3100" dirty="0" smtClean="0"/>
              <a:t> </a:t>
            </a:r>
            <a:r>
              <a:rPr lang="ru-RU" sz="3100" dirty="0" err="1" smtClean="0"/>
              <a:t>прогрес</a:t>
            </a:r>
            <a:r>
              <a:rPr lang="ru-RU" sz="3100" dirty="0" smtClean="0"/>
              <a:t> </a:t>
            </a:r>
            <a:r>
              <a:rPr lang="ru-RU" sz="3100" dirty="0" err="1" smtClean="0"/>
              <a:t>вимагають</a:t>
            </a:r>
            <a:r>
              <a:rPr lang="ru-RU" sz="3100" dirty="0" smtClean="0"/>
              <a:t> </a:t>
            </a:r>
            <a:r>
              <a:rPr lang="ru-RU" sz="3100" dirty="0" err="1" smtClean="0"/>
              <a:t>від</a:t>
            </a:r>
            <a:r>
              <a:rPr lang="ru-RU" sz="3100" dirty="0" smtClean="0"/>
              <a:t> людей великих затрат </a:t>
            </a:r>
            <a:r>
              <a:rPr lang="ru-RU" sz="3100" dirty="0" err="1" smtClean="0"/>
              <a:t>енергії</a:t>
            </a:r>
            <a:r>
              <a:rPr lang="ru-RU" sz="3100" dirty="0" smtClean="0"/>
              <a:t>, </a:t>
            </a:r>
            <a:r>
              <a:rPr lang="ru-RU" sz="3100" dirty="0" err="1" smtClean="0"/>
              <a:t>причому</a:t>
            </a:r>
            <a:r>
              <a:rPr lang="ru-RU" sz="3100" dirty="0" smtClean="0"/>
              <a:t> </a:t>
            </a:r>
            <a:r>
              <a:rPr lang="ru-RU" sz="3100" dirty="0" err="1" smtClean="0"/>
              <a:t>дедалі</a:t>
            </a:r>
            <a:r>
              <a:rPr lang="ru-RU" sz="3100" dirty="0" smtClean="0"/>
              <a:t> </a:t>
            </a:r>
            <a:r>
              <a:rPr lang="ru-RU" sz="3100" dirty="0" err="1" smtClean="0"/>
              <a:t>більше</a:t>
            </a:r>
            <a:r>
              <a:rPr lang="ru-RU" sz="3100" dirty="0" smtClean="0"/>
              <a:t> </a:t>
            </a:r>
            <a:r>
              <a:rPr lang="ru-RU" sz="3100" dirty="0" err="1" smtClean="0"/>
              <a:t>відчувається</a:t>
            </a:r>
            <a:r>
              <a:rPr lang="ru-RU" sz="3100" dirty="0" smtClean="0"/>
              <a:t> не </a:t>
            </a:r>
            <a:r>
              <a:rPr lang="ru-RU" sz="3100" dirty="0" err="1" smtClean="0"/>
              <a:t>тільки</a:t>
            </a:r>
            <a:r>
              <a:rPr lang="ru-RU" sz="3100" dirty="0" smtClean="0"/>
              <a:t> </a:t>
            </a:r>
            <a:r>
              <a:rPr lang="ru-RU" sz="3100" dirty="0" err="1" smtClean="0"/>
              <a:t>фізична</a:t>
            </a:r>
            <a:r>
              <a:rPr lang="ru-RU" sz="3100" dirty="0" smtClean="0"/>
              <a:t> </a:t>
            </a:r>
            <a:r>
              <a:rPr lang="ru-RU" sz="3100" dirty="0" err="1" smtClean="0"/>
              <a:t>втома</a:t>
            </a:r>
            <a:r>
              <a:rPr lang="ru-RU" sz="3100" dirty="0" smtClean="0"/>
              <a:t>, </a:t>
            </a:r>
            <a:r>
              <a:rPr lang="ru-RU" sz="3100" dirty="0" err="1" smtClean="0"/>
              <a:t>але</a:t>
            </a:r>
            <a:r>
              <a:rPr lang="ru-RU" sz="3100" dirty="0" smtClean="0"/>
              <a:t> </a:t>
            </a:r>
            <a:r>
              <a:rPr lang="ru-RU" sz="3100" dirty="0" err="1" smtClean="0"/>
              <a:t>і</a:t>
            </a:r>
            <a:r>
              <a:rPr lang="ru-RU" sz="3100" dirty="0" smtClean="0"/>
              <a:t> </a:t>
            </a:r>
            <a:r>
              <a:rPr lang="ru-RU" sz="3100" dirty="0" err="1" smtClean="0"/>
              <a:t>психологічне</a:t>
            </a:r>
            <a:r>
              <a:rPr lang="ru-RU" sz="3100" dirty="0" smtClean="0"/>
              <a:t> </a:t>
            </a:r>
            <a:r>
              <a:rPr lang="ru-RU" sz="3100" dirty="0" err="1" smtClean="0"/>
              <a:t>перевантаження</a:t>
            </a:r>
            <a:r>
              <a:rPr lang="ru-RU" sz="3100" dirty="0" smtClean="0"/>
              <a:t>. </a:t>
            </a:r>
            <a:r>
              <a:rPr lang="ru-RU" sz="3100" dirty="0" err="1" smtClean="0"/>
              <a:t>Саме</a:t>
            </a:r>
            <a:r>
              <a:rPr lang="ru-RU" sz="3100" dirty="0" smtClean="0"/>
              <a:t> тому на </a:t>
            </a:r>
            <a:r>
              <a:rPr lang="ru-RU" sz="3100" dirty="0" err="1" smtClean="0"/>
              <a:t>сучасному</a:t>
            </a:r>
            <a:r>
              <a:rPr lang="ru-RU" sz="3100" dirty="0" smtClean="0"/>
              <a:t> </a:t>
            </a:r>
            <a:r>
              <a:rPr lang="ru-RU" sz="3100" dirty="0" err="1" smtClean="0"/>
              <a:t>етапі</a:t>
            </a:r>
            <a:r>
              <a:rPr lang="ru-RU" sz="3100" dirty="0" smtClean="0"/>
              <a:t> </a:t>
            </a:r>
            <a:r>
              <a:rPr lang="ru-RU" sz="3100" dirty="0" err="1" smtClean="0"/>
              <a:t>розвитку</a:t>
            </a:r>
            <a:r>
              <a:rPr lang="ru-RU" sz="3100" dirty="0" smtClean="0"/>
              <a:t> </a:t>
            </a:r>
            <a:r>
              <a:rPr lang="ru-RU" sz="3100" dirty="0" err="1" smtClean="0"/>
              <a:t>суспільства</a:t>
            </a:r>
            <a:r>
              <a:rPr lang="ru-RU" sz="3100" dirty="0" smtClean="0"/>
              <a:t>, при </a:t>
            </a:r>
            <a:r>
              <a:rPr lang="ru-RU" sz="3100" dirty="0" err="1" smtClean="0"/>
              <a:t>загостренні</a:t>
            </a:r>
            <a:r>
              <a:rPr lang="ru-RU" sz="3100" dirty="0" smtClean="0"/>
              <a:t> </a:t>
            </a:r>
            <a:r>
              <a:rPr lang="ru-RU" sz="3100" dirty="0" err="1" smtClean="0"/>
              <a:t>економічних</a:t>
            </a:r>
            <a:r>
              <a:rPr lang="ru-RU" sz="3100" dirty="0" smtClean="0"/>
              <a:t>, </a:t>
            </a:r>
            <a:r>
              <a:rPr lang="ru-RU" sz="3100" dirty="0" err="1" smtClean="0"/>
              <a:t>соціальних</a:t>
            </a:r>
            <a:r>
              <a:rPr lang="ru-RU" sz="3100" dirty="0" smtClean="0"/>
              <a:t> та </a:t>
            </a:r>
            <a:r>
              <a:rPr lang="ru-RU" sz="3100" dirty="0" err="1" smtClean="0"/>
              <a:t>екологічних</a:t>
            </a:r>
            <a:r>
              <a:rPr lang="ru-RU" sz="3100" dirty="0" smtClean="0"/>
              <a:t> проблем, для </a:t>
            </a:r>
            <a:r>
              <a:rPr lang="ru-RU" sz="3100" dirty="0" err="1" smtClean="0"/>
              <a:t>збереження</a:t>
            </a:r>
            <a:r>
              <a:rPr lang="ru-RU" sz="3100" dirty="0" smtClean="0"/>
              <a:t> </a:t>
            </a:r>
            <a:r>
              <a:rPr lang="ru-RU" sz="3100" dirty="0" err="1" smtClean="0"/>
              <a:t>здоров’я</a:t>
            </a:r>
            <a:r>
              <a:rPr lang="ru-RU" sz="3100" dirty="0" smtClean="0"/>
              <a:t> як </a:t>
            </a:r>
            <a:r>
              <a:rPr lang="ru-RU" sz="3100" dirty="0" err="1" smtClean="0"/>
              <a:t>окремої</a:t>
            </a:r>
            <a:r>
              <a:rPr lang="ru-RU" sz="3100" dirty="0" smtClean="0"/>
              <a:t> </a:t>
            </a:r>
            <a:r>
              <a:rPr lang="ru-RU" sz="3100" dirty="0" err="1" smtClean="0"/>
              <a:t>людини</a:t>
            </a:r>
            <a:r>
              <a:rPr lang="ru-RU" sz="3100" dirty="0" smtClean="0"/>
              <a:t>, так </a:t>
            </a:r>
            <a:r>
              <a:rPr lang="ru-RU" sz="3100" dirty="0" err="1" smtClean="0"/>
              <a:t>і</a:t>
            </a:r>
            <a:r>
              <a:rPr lang="ru-RU" sz="3100" dirty="0" smtClean="0"/>
              <a:t> </a:t>
            </a:r>
            <a:r>
              <a:rPr lang="ru-RU" sz="3100" dirty="0" err="1" smtClean="0"/>
              <a:t>соціуму</a:t>
            </a:r>
            <a:r>
              <a:rPr lang="ru-RU" sz="3100" dirty="0" smtClean="0"/>
              <a:t> </a:t>
            </a:r>
            <a:r>
              <a:rPr lang="ru-RU" sz="3100" dirty="0" err="1" smtClean="0"/>
              <a:t>конкретної</a:t>
            </a:r>
            <a:r>
              <a:rPr lang="ru-RU" sz="3100" dirty="0" smtClean="0"/>
              <a:t> </a:t>
            </a:r>
            <a:r>
              <a:rPr lang="ru-RU" sz="3100" dirty="0" err="1" smtClean="0"/>
              <a:t>території</a:t>
            </a:r>
            <a:r>
              <a:rPr lang="ru-RU" sz="3100" dirty="0" smtClean="0"/>
              <a:t>, у </a:t>
            </a:r>
            <a:r>
              <a:rPr lang="ru-RU" sz="3100" dirty="0" err="1" smtClean="0"/>
              <a:t>останні</a:t>
            </a:r>
            <a:r>
              <a:rPr lang="ru-RU" sz="3100" dirty="0" smtClean="0"/>
              <a:t> роки </a:t>
            </a:r>
            <a:r>
              <a:rPr lang="ru-RU" sz="3100" dirty="0" err="1" smtClean="0"/>
              <a:t>значна</a:t>
            </a:r>
            <a:r>
              <a:rPr lang="ru-RU" sz="3100" dirty="0" smtClean="0"/>
              <a:t> </a:t>
            </a:r>
            <a:r>
              <a:rPr lang="ru-RU" sz="3100" dirty="0" err="1" smtClean="0"/>
              <a:t>увага</a:t>
            </a:r>
            <a:r>
              <a:rPr lang="ru-RU" sz="3100" dirty="0" smtClean="0"/>
              <a:t> </a:t>
            </a:r>
            <a:r>
              <a:rPr lang="ru-RU" sz="3100" dirty="0" err="1" smtClean="0"/>
              <a:t>приділяється</a:t>
            </a:r>
            <a:r>
              <a:rPr lang="ru-RU" sz="3100" dirty="0" smtClean="0"/>
              <a:t> проблемам </a:t>
            </a:r>
            <a:r>
              <a:rPr lang="ru-RU" sz="3100" dirty="0" err="1" smtClean="0"/>
              <a:t>розвитку</a:t>
            </a:r>
            <a:r>
              <a:rPr lang="ru-RU" sz="3100" dirty="0" smtClean="0"/>
              <a:t> </a:t>
            </a:r>
            <a:r>
              <a:rPr lang="ru-RU" sz="3100" dirty="0" err="1" smtClean="0"/>
              <a:t>рекреаційної</a:t>
            </a:r>
            <a:r>
              <a:rPr lang="ru-RU" sz="3100" dirty="0" smtClean="0"/>
              <a:t> </a:t>
            </a:r>
            <a:r>
              <a:rPr lang="ru-RU" sz="3100" dirty="0" err="1" smtClean="0"/>
              <a:t>галузі</a:t>
            </a:r>
            <a:r>
              <a:rPr lang="ru-RU" sz="3100" dirty="0" smtClean="0"/>
              <a:t>. </a:t>
            </a:r>
          </a:p>
          <a:p>
            <a:pPr algn="just">
              <a:buNone/>
            </a:pPr>
            <a:r>
              <a:rPr lang="ru-RU" sz="3100" dirty="0" err="1" smtClean="0"/>
              <a:t>Україна</a:t>
            </a:r>
            <a:r>
              <a:rPr lang="ru-RU" sz="3100" dirty="0" smtClean="0"/>
              <a:t> </a:t>
            </a:r>
            <a:r>
              <a:rPr lang="ru-RU" sz="3100" dirty="0" err="1" smtClean="0"/>
              <a:t>має</a:t>
            </a:r>
            <a:r>
              <a:rPr lang="ru-RU" sz="3100" dirty="0" smtClean="0"/>
              <a:t> </a:t>
            </a:r>
            <a:r>
              <a:rPr lang="ru-RU" sz="3100" dirty="0" err="1" smtClean="0"/>
              <a:t>всі</a:t>
            </a:r>
            <a:r>
              <a:rPr lang="ru-RU" sz="3100" dirty="0" smtClean="0"/>
              <a:t> </a:t>
            </a:r>
            <a:r>
              <a:rPr lang="ru-RU" sz="3100" dirty="0" err="1" smtClean="0"/>
              <a:t>необхідні</a:t>
            </a:r>
            <a:r>
              <a:rPr lang="ru-RU" sz="3100" dirty="0" smtClean="0"/>
              <a:t> </a:t>
            </a:r>
            <a:r>
              <a:rPr lang="ru-RU" sz="3100" dirty="0" err="1" smtClean="0"/>
              <a:t>умови</a:t>
            </a:r>
            <a:r>
              <a:rPr lang="ru-RU" sz="3100" dirty="0" smtClean="0"/>
              <a:t> для </a:t>
            </a:r>
            <a:r>
              <a:rPr lang="ru-RU" sz="3100" dirty="0" err="1" smtClean="0"/>
              <a:t>розвитку</a:t>
            </a:r>
            <a:r>
              <a:rPr lang="ru-RU" sz="3100" dirty="0" smtClean="0"/>
              <a:t> </a:t>
            </a:r>
            <a:r>
              <a:rPr lang="ru-RU" sz="3100" dirty="0" err="1" smtClean="0"/>
              <a:t>рекреаційного</a:t>
            </a:r>
            <a:r>
              <a:rPr lang="ru-RU" sz="3100" dirty="0" smtClean="0"/>
              <a:t> комплексу: </a:t>
            </a:r>
            <a:r>
              <a:rPr lang="ru-RU" sz="3100" dirty="0" err="1" smtClean="0"/>
              <a:t>є</a:t>
            </a:r>
            <a:r>
              <a:rPr lang="ru-RU" sz="3100" dirty="0" smtClean="0"/>
              <a:t> </a:t>
            </a:r>
            <a:r>
              <a:rPr lang="ru-RU" sz="3100" dirty="0" err="1" smtClean="0"/>
              <a:t>лікувально-оздоровчі</a:t>
            </a:r>
            <a:r>
              <a:rPr lang="ru-RU" sz="3100" dirty="0" smtClean="0"/>
              <a:t>, </a:t>
            </a:r>
            <a:r>
              <a:rPr lang="ru-RU" sz="3100" dirty="0" err="1" smtClean="0"/>
              <a:t>спортивні</a:t>
            </a:r>
            <a:r>
              <a:rPr lang="ru-RU" sz="3100" dirty="0" smtClean="0"/>
              <a:t> (</a:t>
            </a:r>
            <a:r>
              <a:rPr lang="ru-RU" sz="3100" dirty="0" err="1" smtClean="0"/>
              <a:t>туристичні</a:t>
            </a:r>
            <a:r>
              <a:rPr lang="ru-RU" sz="3100" dirty="0" smtClean="0"/>
              <a:t>), </a:t>
            </a:r>
            <a:r>
              <a:rPr lang="ru-RU" sz="3100" dirty="0" err="1" smtClean="0"/>
              <a:t>пізнавальні</a:t>
            </a:r>
            <a:r>
              <a:rPr lang="ru-RU" sz="3100" dirty="0" smtClean="0"/>
              <a:t> </a:t>
            </a:r>
            <a:r>
              <a:rPr lang="ru-RU" sz="3100" dirty="0" err="1" smtClean="0"/>
              <a:t>системи</a:t>
            </a:r>
            <a:r>
              <a:rPr lang="ru-RU" sz="3100" dirty="0" smtClean="0"/>
              <a:t> комплексу. </a:t>
            </a:r>
            <a:r>
              <a:rPr lang="ru-RU" sz="31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</a:t>
            </a:r>
            <a:r>
              <a:rPr lang="ru-RU" sz="310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країні</a:t>
            </a:r>
            <a:r>
              <a:rPr lang="ru-RU" sz="31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10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багато</a:t>
            </a:r>
            <a:r>
              <a:rPr lang="ru-RU" sz="31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10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рекреаційних</a:t>
            </a:r>
            <a:r>
              <a:rPr lang="ru-RU" sz="31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10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ресурсів</a:t>
            </a:r>
            <a:r>
              <a:rPr lang="ru-RU" sz="3100" dirty="0" smtClean="0"/>
              <a:t>: </a:t>
            </a:r>
            <a:r>
              <a:rPr lang="ru-RU" sz="3100" dirty="0" err="1" smtClean="0"/>
              <a:t>бальнеологічних</a:t>
            </a:r>
            <a:r>
              <a:rPr lang="ru-RU" sz="3100" dirty="0" smtClean="0"/>
              <a:t> (</a:t>
            </a:r>
            <a:r>
              <a:rPr lang="ru-RU" sz="3100" dirty="0" err="1" smtClean="0"/>
              <a:t>мінеральних</a:t>
            </a:r>
            <a:r>
              <a:rPr lang="ru-RU" sz="3100" dirty="0" smtClean="0"/>
              <a:t> вод, грязей), </a:t>
            </a:r>
            <a:r>
              <a:rPr lang="ru-RU" sz="3100" dirty="0" err="1" smtClean="0"/>
              <a:t>кліматичних</a:t>
            </a:r>
            <a:r>
              <a:rPr lang="ru-RU" sz="3100" dirty="0" smtClean="0"/>
              <a:t>, </a:t>
            </a:r>
            <a:r>
              <a:rPr lang="ru-RU" sz="3100" dirty="0" err="1" smtClean="0"/>
              <a:t>ландшафтних</a:t>
            </a:r>
            <a:r>
              <a:rPr lang="ru-RU" sz="3100" dirty="0" smtClean="0"/>
              <a:t>, </a:t>
            </a:r>
            <a:r>
              <a:rPr lang="ru-RU" sz="3100" dirty="0" err="1" smtClean="0"/>
              <a:t>пляжних</a:t>
            </a:r>
            <a:r>
              <a:rPr lang="ru-RU" sz="3100" dirty="0" smtClean="0"/>
              <a:t>, </a:t>
            </a:r>
            <a:r>
              <a:rPr lang="ru-RU" sz="3100" dirty="0" err="1" smtClean="0"/>
              <a:t>пізнавальних</a:t>
            </a:r>
            <a:r>
              <a:rPr lang="ru-RU" sz="3100" dirty="0" smtClean="0"/>
              <a:t>. </a:t>
            </a:r>
            <a:r>
              <a:rPr lang="ru-RU" sz="3100" dirty="0" err="1" smtClean="0"/>
              <a:t>Завдяки</a:t>
            </a:r>
            <a:r>
              <a:rPr lang="ru-RU" sz="3100" dirty="0" smtClean="0"/>
              <a:t> таким </a:t>
            </a:r>
            <a:r>
              <a:rPr lang="ru-RU" sz="3100" dirty="0" err="1" smtClean="0"/>
              <a:t>різноманітним</a:t>
            </a:r>
            <a:r>
              <a:rPr lang="ru-RU" sz="3100" dirty="0" smtClean="0"/>
              <a:t> ресурсам </a:t>
            </a:r>
            <a:r>
              <a:rPr lang="ru-RU" sz="3100" dirty="0" err="1" smtClean="0"/>
              <a:t>рекреаційний</a:t>
            </a:r>
            <a:r>
              <a:rPr lang="ru-RU" sz="3100" dirty="0" smtClean="0"/>
              <a:t> комплекс </a:t>
            </a:r>
            <a:r>
              <a:rPr lang="ru-RU" sz="3100" dirty="0" err="1" smtClean="0"/>
              <a:t>України</a:t>
            </a:r>
            <a:r>
              <a:rPr lang="ru-RU" sz="3100" dirty="0" smtClean="0"/>
              <a:t> </a:t>
            </a:r>
            <a:r>
              <a:rPr lang="ru-RU" sz="3100" dirty="0" err="1" smtClean="0"/>
              <a:t>є</a:t>
            </a:r>
            <a:r>
              <a:rPr lang="ru-RU" sz="3100" dirty="0" smtClean="0"/>
              <a:t> </a:t>
            </a:r>
            <a:r>
              <a:rPr lang="ru-RU" sz="3100" dirty="0" err="1" smtClean="0"/>
              <a:t>багатофункціональним</a:t>
            </a:r>
            <a:r>
              <a:rPr lang="ru-RU" sz="3100" dirty="0" smtClean="0"/>
              <a:t>. </a:t>
            </a:r>
            <a:r>
              <a:rPr lang="ru-RU" sz="3100" dirty="0" err="1" smtClean="0"/>
              <a:t>Крім</a:t>
            </a:r>
            <a:r>
              <a:rPr lang="ru-RU" sz="3100" dirty="0" smtClean="0"/>
              <a:t> того, </a:t>
            </a:r>
            <a:r>
              <a:rPr lang="ru-RU" sz="3100" dirty="0" err="1" smtClean="0"/>
              <a:t>його</a:t>
            </a:r>
            <a:r>
              <a:rPr lang="ru-RU" sz="3100" dirty="0" smtClean="0"/>
              <a:t> </a:t>
            </a:r>
            <a:r>
              <a:rPr lang="ru-RU" sz="3100" dirty="0" err="1" smtClean="0"/>
              <a:t>діяльність</a:t>
            </a:r>
            <a:r>
              <a:rPr lang="ru-RU" sz="3100" dirty="0" smtClean="0"/>
              <a:t> </a:t>
            </a:r>
            <a:r>
              <a:rPr lang="ru-RU" sz="3100" dirty="0" err="1" smtClean="0"/>
              <a:t>дає</a:t>
            </a:r>
            <a:r>
              <a:rPr lang="ru-RU" sz="3100" dirty="0" smtClean="0"/>
              <a:t> </a:t>
            </a:r>
            <a:r>
              <a:rPr lang="ru-RU" sz="3100" dirty="0" err="1" smtClean="0"/>
              <a:t>можливість</a:t>
            </a:r>
            <a:r>
              <a:rPr lang="ru-RU" sz="3100" dirty="0" smtClean="0"/>
              <a:t> не </a:t>
            </a:r>
            <a:r>
              <a:rPr lang="ru-RU" sz="3100" dirty="0" err="1" smtClean="0"/>
              <a:t>тільки</a:t>
            </a:r>
            <a:r>
              <a:rPr lang="ru-RU" sz="3100" dirty="0" smtClean="0"/>
              <a:t> </a:t>
            </a:r>
            <a:r>
              <a:rPr lang="ru-RU" sz="3100" dirty="0" err="1" smtClean="0"/>
              <a:t>оздоровити</a:t>
            </a:r>
            <a:r>
              <a:rPr lang="ru-RU" sz="3100" dirty="0" smtClean="0"/>
              <a:t> </a:t>
            </a:r>
            <a:r>
              <a:rPr lang="ru-RU" sz="3100" dirty="0" err="1" smtClean="0"/>
              <a:t>великі</a:t>
            </a:r>
            <a:r>
              <a:rPr lang="ru-RU" sz="3100" dirty="0" smtClean="0"/>
              <a:t> </a:t>
            </a:r>
            <a:r>
              <a:rPr lang="ru-RU" sz="3100" dirty="0" err="1" smtClean="0"/>
              <a:t>маси</a:t>
            </a:r>
            <a:r>
              <a:rPr lang="ru-RU" sz="3100" dirty="0" smtClean="0"/>
              <a:t> </a:t>
            </a:r>
            <a:r>
              <a:rPr lang="ru-RU" sz="3100" dirty="0" err="1" smtClean="0"/>
              <a:t>населення</a:t>
            </a:r>
            <a:r>
              <a:rPr lang="ru-RU" sz="3100" dirty="0" smtClean="0"/>
              <a:t>, </a:t>
            </a:r>
            <a:r>
              <a:rPr lang="ru-RU" sz="3100" dirty="0" err="1" smtClean="0"/>
              <a:t>але</a:t>
            </a:r>
            <a:r>
              <a:rPr lang="ru-RU" sz="3100" dirty="0" smtClean="0"/>
              <a:t> </a:t>
            </a:r>
            <a:r>
              <a:rPr lang="ru-RU" sz="3100" dirty="0" err="1" smtClean="0"/>
              <a:t>й</a:t>
            </a:r>
            <a:r>
              <a:rPr lang="ru-RU" sz="3100" dirty="0" smtClean="0"/>
              <a:t> </a:t>
            </a:r>
            <a:r>
              <a:rPr lang="ru-RU" sz="3100" dirty="0" err="1" smtClean="0"/>
              <a:t>зробити</a:t>
            </a:r>
            <a:r>
              <a:rPr lang="ru-RU" sz="3100" dirty="0" smtClean="0"/>
              <a:t> </a:t>
            </a:r>
            <a:r>
              <a:rPr lang="ru-RU" sz="3100" dirty="0" err="1" smtClean="0"/>
              <a:t>значний</a:t>
            </a:r>
            <a:r>
              <a:rPr lang="ru-RU" sz="3100" dirty="0" smtClean="0"/>
              <a:t> </a:t>
            </a:r>
            <a:r>
              <a:rPr lang="ru-RU" sz="3100" dirty="0" err="1" smtClean="0"/>
              <a:t>внесок</a:t>
            </a:r>
            <a:r>
              <a:rPr lang="ru-RU" sz="3100" dirty="0" smtClean="0"/>
              <a:t> до </a:t>
            </a:r>
            <a:r>
              <a:rPr lang="ru-RU" sz="3100" dirty="0" err="1" smtClean="0"/>
              <a:t>національного</a:t>
            </a:r>
            <a:r>
              <a:rPr lang="ru-RU" sz="3100" dirty="0" smtClean="0"/>
              <a:t> доходу. 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401080" cy="6000792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Рекреаційна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галузь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/>
              <a:t>тісно</a:t>
            </a:r>
            <a:r>
              <a:rPr lang="ru-RU" dirty="0" smtClean="0"/>
              <a:t> </a:t>
            </a:r>
            <a:r>
              <a:rPr lang="ru-RU" dirty="0" err="1" smtClean="0"/>
              <a:t>пов’язана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санаторно-курортною </a:t>
            </a:r>
            <a:r>
              <a:rPr lang="ru-RU" dirty="0" err="1" smtClean="0"/>
              <a:t>стравою</a:t>
            </a:r>
            <a:r>
              <a:rPr lang="ru-RU" dirty="0" smtClean="0"/>
              <a:t>. </a:t>
            </a:r>
            <a:r>
              <a:rPr lang="ru-RU" dirty="0" err="1" smtClean="0"/>
              <a:t>Нікого</a:t>
            </a:r>
            <a:r>
              <a:rPr lang="ru-RU" dirty="0" smtClean="0"/>
              <a:t> не </a:t>
            </a:r>
            <a:r>
              <a:rPr lang="ru-RU" dirty="0" err="1" smtClean="0"/>
              <a:t>здивуєш</a:t>
            </a:r>
            <a:r>
              <a:rPr lang="ru-RU" dirty="0" smtClean="0"/>
              <a:t> фактом,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лікувати</a:t>
            </a:r>
            <a:r>
              <a:rPr lang="ru-RU" dirty="0" smtClean="0"/>
              <a:t>. </a:t>
            </a:r>
            <a:r>
              <a:rPr lang="ru-RU" dirty="0" err="1" smtClean="0"/>
              <a:t>Всі</a:t>
            </a:r>
            <a:r>
              <a:rPr lang="ru-RU" dirty="0" smtClean="0"/>
              <a:t> народи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незапам’ятних</a:t>
            </a:r>
            <a:r>
              <a:rPr lang="ru-RU" dirty="0" smtClean="0"/>
              <a:t> </a:t>
            </a:r>
            <a:r>
              <a:rPr lang="ru-RU" dirty="0" err="1" smtClean="0"/>
              <a:t>часів</a:t>
            </a:r>
            <a:r>
              <a:rPr lang="ru-RU" dirty="0" smtClean="0"/>
              <a:t> </a:t>
            </a:r>
            <a:r>
              <a:rPr lang="ru-RU" dirty="0" err="1" smtClean="0"/>
              <a:t>знаходили</a:t>
            </a:r>
            <a:r>
              <a:rPr lang="ru-RU" dirty="0" smtClean="0"/>
              <a:t> в </a:t>
            </a:r>
            <a:r>
              <a:rPr lang="ru-RU" dirty="0" err="1" smtClean="0"/>
              <a:t>оточуючому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середовищі</a:t>
            </a:r>
            <a:r>
              <a:rPr lang="ru-RU" dirty="0" smtClean="0"/>
              <a:t> </a:t>
            </a:r>
            <a:r>
              <a:rPr lang="ru-RU" b="1" i="1" dirty="0" err="1" smtClean="0"/>
              <a:t>лікувальні</a:t>
            </a:r>
            <a:r>
              <a:rPr lang="ru-RU" b="1" i="1" dirty="0" smtClean="0"/>
              <a:t> </a:t>
            </a:r>
            <a:r>
              <a:rPr lang="ru-RU" b="1" i="1" dirty="0" err="1" smtClean="0"/>
              <a:t>засоби</a:t>
            </a:r>
            <a:r>
              <a:rPr lang="ru-RU" dirty="0" smtClean="0"/>
              <a:t>. </a:t>
            </a:r>
          </a:p>
          <a:p>
            <a:pPr algn="just">
              <a:buNone/>
            </a:pPr>
            <a:r>
              <a:rPr lang="ru-RU" dirty="0" err="1" smtClean="0"/>
              <a:t>Особливе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надавалося</a:t>
            </a:r>
            <a:r>
              <a:rPr lang="ru-RU" dirty="0" smtClean="0"/>
              <a:t> </a:t>
            </a:r>
            <a:r>
              <a:rPr lang="ru-RU" dirty="0" err="1" smtClean="0"/>
              <a:t>мінеральним</a:t>
            </a:r>
            <a:r>
              <a:rPr lang="ru-RU" dirty="0" smtClean="0"/>
              <a:t> водам, </a:t>
            </a:r>
            <a:r>
              <a:rPr lang="ru-RU" dirty="0" err="1" smtClean="0"/>
              <a:t>лікувальним</a:t>
            </a:r>
            <a:r>
              <a:rPr lang="ru-RU" dirty="0" smtClean="0"/>
              <a:t> грязям 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клімату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застосовувалися</a:t>
            </a:r>
            <a:r>
              <a:rPr lang="ru-RU" dirty="0" smtClean="0"/>
              <a:t> для </a:t>
            </a:r>
            <a:r>
              <a:rPr lang="ru-RU" dirty="0" err="1" smtClean="0"/>
              <a:t>лікування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захворювань</a:t>
            </a:r>
            <a:r>
              <a:rPr lang="ru-RU" dirty="0" smtClean="0"/>
              <a:t>. </a:t>
            </a:r>
          </a:p>
          <a:p>
            <a:pPr algn="just">
              <a:buNone/>
            </a:pP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фізичних</a:t>
            </a:r>
            <a:r>
              <a:rPr lang="ru-RU" dirty="0" smtClean="0"/>
              <a:t> </a:t>
            </a:r>
            <a:r>
              <a:rPr lang="ru-RU" dirty="0" err="1" smtClean="0"/>
              <a:t>чинників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режиму </a:t>
            </a:r>
            <a:r>
              <a:rPr lang="ru-RU" dirty="0" err="1" smtClean="0"/>
              <a:t>рухової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 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раціонального</a:t>
            </a:r>
            <a:r>
              <a:rPr lang="ru-RU" dirty="0" smtClean="0"/>
              <a:t> </a:t>
            </a:r>
            <a:r>
              <a:rPr lang="ru-RU" dirty="0" err="1" smtClean="0"/>
              <a:t>лікувального</a:t>
            </a:r>
            <a:r>
              <a:rPr lang="ru-RU" dirty="0" smtClean="0"/>
              <a:t> </a:t>
            </a:r>
            <a:r>
              <a:rPr lang="ru-RU" dirty="0" err="1" smtClean="0"/>
              <a:t>харчування</a:t>
            </a:r>
            <a:r>
              <a:rPr lang="ru-RU" dirty="0" smtClean="0"/>
              <a:t> у </a:t>
            </a:r>
            <a:r>
              <a:rPr lang="ru-RU" dirty="0" err="1" smtClean="0"/>
              <a:t>санаторно-курортній</a:t>
            </a:r>
            <a:r>
              <a:rPr lang="ru-RU" dirty="0" smtClean="0"/>
              <a:t> </a:t>
            </a:r>
            <a:r>
              <a:rPr lang="ru-RU" dirty="0" err="1" smtClean="0"/>
              <a:t>справі</a:t>
            </a:r>
            <a:r>
              <a:rPr lang="ru-RU" dirty="0" smtClean="0"/>
              <a:t> </a:t>
            </a:r>
            <a:r>
              <a:rPr lang="ru-RU" dirty="0" err="1" smtClean="0"/>
              <a:t>сприяє</a:t>
            </a:r>
            <a:r>
              <a:rPr lang="ru-RU" dirty="0" smtClean="0"/>
              <a:t> </a:t>
            </a:r>
            <a:r>
              <a:rPr lang="ru-RU" dirty="0" err="1" smtClean="0"/>
              <a:t>підвищенню</a:t>
            </a:r>
            <a:r>
              <a:rPr lang="ru-RU" dirty="0" smtClean="0"/>
              <a:t> </a:t>
            </a:r>
            <a:r>
              <a:rPr lang="ru-RU" dirty="0" err="1" smtClean="0"/>
              <a:t>захисно-пристосувальних</a:t>
            </a:r>
            <a:r>
              <a:rPr lang="ru-RU" dirty="0" smtClean="0"/>
              <a:t> сил </a:t>
            </a:r>
            <a:r>
              <a:rPr lang="ru-RU" dirty="0" err="1" smtClean="0"/>
              <a:t>організму</a:t>
            </a:r>
            <a:r>
              <a:rPr lang="ru-RU" dirty="0" smtClean="0"/>
              <a:t>. </a:t>
            </a:r>
          </a:p>
          <a:p>
            <a:pPr algn="just">
              <a:buNone/>
            </a:pPr>
            <a:r>
              <a:rPr lang="ru-RU" b="1" i="1" u="sng" dirty="0" err="1" smtClean="0">
                <a:solidFill>
                  <a:srgbClr val="FF0000"/>
                </a:solidFill>
              </a:rPr>
              <a:t>Фізичні</a:t>
            </a:r>
            <a:r>
              <a:rPr lang="ru-RU" b="1" i="1" u="sng" dirty="0" smtClean="0">
                <a:solidFill>
                  <a:srgbClr val="FF0000"/>
                </a:solidFill>
              </a:rPr>
              <a:t> </a:t>
            </a:r>
            <a:r>
              <a:rPr lang="ru-RU" b="1" i="1" u="sng" dirty="0" err="1" smtClean="0">
                <a:solidFill>
                  <a:srgbClr val="FF0000"/>
                </a:solidFill>
              </a:rPr>
              <a:t>чинники</a:t>
            </a:r>
            <a:r>
              <a:rPr lang="ru-RU" dirty="0" smtClean="0"/>
              <a:t>, на 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більшості</a:t>
            </a:r>
            <a:r>
              <a:rPr lang="ru-RU" dirty="0" smtClean="0"/>
              <a:t> </a:t>
            </a:r>
            <a:r>
              <a:rPr lang="ru-RU" dirty="0" err="1" smtClean="0"/>
              <a:t>лікарських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,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фізіологічними</a:t>
            </a:r>
            <a:r>
              <a:rPr lang="ru-RU" dirty="0" smtClean="0"/>
              <a:t>, </a:t>
            </a:r>
            <a:r>
              <a:rPr lang="ru-RU" dirty="0" err="1" smtClean="0"/>
              <a:t>природними</a:t>
            </a:r>
            <a:r>
              <a:rPr lang="ru-RU" dirty="0" smtClean="0"/>
              <a:t> для </a:t>
            </a:r>
            <a:r>
              <a:rPr lang="ru-RU" dirty="0" err="1" smtClean="0"/>
              <a:t>організму</a:t>
            </a:r>
            <a:r>
              <a:rPr lang="ru-RU" dirty="0" smtClean="0"/>
              <a:t>, не </a:t>
            </a:r>
            <a:r>
              <a:rPr lang="ru-RU" dirty="0" err="1" smtClean="0"/>
              <a:t>пригнічуючи</a:t>
            </a:r>
            <a:r>
              <a:rPr lang="ru-RU" dirty="0" smtClean="0"/>
              <a:t>, а </a:t>
            </a:r>
            <a:r>
              <a:rPr lang="ru-RU" dirty="0" err="1" smtClean="0"/>
              <a:t>мобілізуючи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резервні</a:t>
            </a:r>
            <a:r>
              <a:rPr lang="ru-RU" dirty="0" smtClean="0"/>
              <a:t> 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не </a:t>
            </a:r>
            <a:r>
              <a:rPr lang="ru-RU" dirty="0" err="1" smtClean="0"/>
              <a:t>викликаючи</a:t>
            </a:r>
            <a:r>
              <a:rPr lang="ru-RU" dirty="0" smtClean="0"/>
              <a:t> </a:t>
            </a:r>
            <a:r>
              <a:rPr lang="ru-RU" dirty="0" err="1" smtClean="0"/>
              <a:t>побічних</a:t>
            </a:r>
            <a:r>
              <a:rPr lang="ru-RU" dirty="0" smtClean="0"/>
              <a:t> </a:t>
            </a:r>
            <a:r>
              <a:rPr lang="ru-RU" dirty="0" err="1" smtClean="0"/>
              <a:t>небажаних</a:t>
            </a:r>
            <a:r>
              <a:rPr lang="ru-RU" dirty="0" smtClean="0"/>
              <a:t> </a:t>
            </a:r>
            <a:r>
              <a:rPr lang="ru-RU" dirty="0" err="1" smtClean="0"/>
              <a:t>явищ</a:t>
            </a:r>
            <a:r>
              <a:rPr lang="ru-RU" dirty="0" smtClean="0"/>
              <a:t>. </a:t>
            </a:r>
            <a:r>
              <a:rPr lang="ru-RU" dirty="0" err="1" smtClean="0"/>
              <a:t>Крім</a:t>
            </a:r>
            <a:r>
              <a:rPr lang="ru-RU" dirty="0" smtClean="0"/>
              <a:t> того, </a:t>
            </a:r>
            <a:r>
              <a:rPr lang="ru-RU" dirty="0" err="1" smtClean="0"/>
              <a:t>санаторно-курортне</a:t>
            </a:r>
            <a:r>
              <a:rPr lang="ru-RU" dirty="0" smtClean="0"/>
              <a:t> </a:t>
            </a:r>
            <a:r>
              <a:rPr lang="ru-RU" dirty="0" err="1" smtClean="0"/>
              <a:t>лікування</a:t>
            </a:r>
            <a:r>
              <a:rPr lang="ru-RU" dirty="0" smtClean="0"/>
              <a:t>, основою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тісне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природою, </a:t>
            </a:r>
            <a:r>
              <a:rPr lang="ru-RU" dirty="0" err="1" smtClean="0"/>
              <a:t>заповнює</a:t>
            </a:r>
            <a:r>
              <a:rPr lang="ru-RU" dirty="0" smtClean="0"/>
              <a:t> </a:t>
            </a:r>
            <a:r>
              <a:rPr lang="ru-RU" dirty="0" err="1" smtClean="0"/>
              <a:t>відчутний</a:t>
            </a:r>
            <a:r>
              <a:rPr lang="ru-RU" dirty="0" smtClean="0"/>
              <a:t> для </a:t>
            </a:r>
            <a:r>
              <a:rPr lang="ru-RU" dirty="0" err="1" smtClean="0"/>
              <a:t>більшості</a:t>
            </a:r>
            <a:r>
              <a:rPr lang="ru-RU" dirty="0" smtClean="0"/>
              <a:t> </a:t>
            </a:r>
            <a:r>
              <a:rPr lang="ru-RU" dirty="0" err="1" smtClean="0"/>
              <a:t>міських</a:t>
            </a:r>
            <a:r>
              <a:rPr lang="ru-RU" dirty="0" smtClean="0"/>
              <a:t> </a:t>
            </a:r>
            <a:r>
              <a:rPr lang="ru-RU" dirty="0" err="1" smtClean="0"/>
              <a:t>жителів</a:t>
            </a:r>
            <a:r>
              <a:rPr lang="ru-RU" dirty="0" smtClean="0"/>
              <a:t> </a:t>
            </a:r>
            <a:r>
              <a:rPr lang="ru-RU" dirty="0" err="1" smtClean="0"/>
              <a:t>дефіцит</a:t>
            </a:r>
            <a:r>
              <a:rPr lang="ru-RU" dirty="0" smtClean="0"/>
              <a:t> природного </a:t>
            </a:r>
            <a:r>
              <a:rPr lang="ru-RU" dirty="0" err="1" smtClean="0"/>
              <a:t>середовища</a:t>
            </a:r>
            <a:r>
              <a:rPr lang="ru-RU" dirty="0" smtClean="0"/>
              <a:t>. Таким чином, </a:t>
            </a:r>
            <a:r>
              <a:rPr lang="ru-RU" dirty="0" err="1" smtClean="0"/>
              <a:t>формування</a:t>
            </a:r>
            <a:r>
              <a:rPr lang="ru-RU" dirty="0" smtClean="0"/>
              <a:t>, </a:t>
            </a:r>
            <a:r>
              <a:rPr lang="ru-RU" dirty="0" err="1" smtClean="0"/>
              <a:t>розвиток</a:t>
            </a:r>
            <a:r>
              <a:rPr lang="ru-RU" dirty="0" smtClean="0"/>
              <a:t> та </a:t>
            </a:r>
            <a:r>
              <a:rPr lang="ru-RU" dirty="0" err="1" smtClean="0"/>
              <a:t>удосконалення</a:t>
            </a:r>
            <a:r>
              <a:rPr lang="ru-RU" dirty="0" smtClean="0"/>
              <a:t> </a:t>
            </a:r>
            <a:r>
              <a:rPr lang="ru-RU" dirty="0" err="1" smtClean="0"/>
              <a:t>санаторно-курортної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рекреаційної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об’єктивним</a:t>
            </a:r>
            <a:r>
              <a:rPr lang="ru-RU" dirty="0" smtClean="0"/>
              <a:t> </a:t>
            </a:r>
            <a:r>
              <a:rPr lang="ru-RU" dirty="0" err="1" smtClean="0"/>
              <a:t>наслідком</a:t>
            </a:r>
            <a:r>
              <a:rPr lang="ru-RU" dirty="0" smtClean="0"/>
              <a:t> </a:t>
            </a:r>
            <a:r>
              <a:rPr lang="ru-RU" dirty="0" err="1" smtClean="0"/>
              <a:t>зростаючих</a:t>
            </a:r>
            <a:r>
              <a:rPr lang="ru-RU" dirty="0" smtClean="0"/>
              <a:t> потреб </a:t>
            </a:r>
            <a:r>
              <a:rPr lang="ru-RU" dirty="0" err="1" smtClean="0"/>
              <a:t>суспільства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43998" cy="1285860"/>
          </a:xfrm>
        </p:spPr>
        <p:txBody>
          <a:bodyPr>
            <a:noAutofit/>
          </a:bodyPr>
          <a:lstStyle/>
          <a:p>
            <a:pPr algn="ctr"/>
            <a:r>
              <a:rPr lang="ru-RU" sz="4400" b="1" i="1" smtClean="0">
                <a:solidFill>
                  <a:srgbClr val="FF0000"/>
                </a:solidFill>
              </a:rPr>
              <a:t>Рекреація</a:t>
            </a:r>
            <a:r>
              <a:rPr lang="ru-RU" sz="4400" b="1" i="1" dirty="0" smtClean="0">
                <a:solidFill>
                  <a:srgbClr val="FF0000"/>
                </a:solidFill>
              </a:rPr>
              <a:t>, </a:t>
            </a:r>
            <a:r>
              <a:rPr lang="ru-RU" sz="4400" b="1" i="1" dirty="0" err="1" smtClean="0">
                <a:solidFill>
                  <a:srgbClr val="FF0000"/>
                </a:solidFill>
              </a:rPr>
              <a:t>її</a:t>
            </a:r>
            <a:r>
              <a:rPr lang="ru-RU" sz="4400" b="1" i="1" dirty="0" smtClean="0">
                <a:solidFill>
                  <a:srgbClr val="FF0000"/>
                </a:solidFill>
              </a:rPr>
              <a:t> </a:t>
            </a:r>
            <a:r>
              <a:rPr lang="ru-RU" sz="4400" b="1" i="1" dirty="0" err="1" smtClean="0">
                <a:solidFill>
                  <a:srgbClr val="FF0000"/>
                </a:solidFill>
              </a:rPr>
              <a:t>місце</a:t>
            </a:r>
            <a:r>
              <a:rPr lang="ru-RU" sz="4400" b="1" i="1" dirty="0" smtClean="0">
                <a:solidFill>
                  <a:srgbClr val="FF0000"/>
                </a:solidFill>
              </a:rPr>
              <a:t> </a:t>
            </a:r>
            <a:r>
              <a:rPr lang="ru-RU" sz="4400" b="1" i="1" dirty="0" err="1" smtClean="0">
                <a:solidFill>
                  <a:srgbClr val="FF0000"/>
                </a:solidFill>
              </a:rPr>
              <a:t>серед</a:t>
            </a:r>
            <a:r>
              <a:rPr lang="ru-RU" sz="4400" b="1" i="1" dirty="0" smtClean="0">
                <a:solidFill>
                  <a:srgbClr val="FF0000"/>
                </a:solidFill>
              </a:rPr>
              <a:t> </a:t>
            </a:r>
            <a:r>
              <a:rPr lang="ru-RU" sz="4400" b="1" i="1" dirty="0" err="1" smtClean="0">
                <a:solidFill>
                  <a:srgbClr val="FF0000"/>
                </a:solidFill>
              </a:rPr>
              <a:t>інших</a:t>
            </a:r>
            <a:r>
              <a:rPr lang="ru-RU" sz="4400" b="1" i="1" dirty="0" smtClean="0">
                <a:solidFill>
                  <a:srgbClr val="FF0000"/>
                </a:solidFill>
              </a:rPr>
              <a:t> наук</a:t>
            </a:r>
            <a:endParaRPr lang="ru-RU" sz="4400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736"/>
            <a:ext cx="9001156" cy="542926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/>
              <a:t>Для </a:t>
            </a:r>
            <a:r>
              <a:rPr lang="ru-RU" dirty="0" err="1" smtClean="0"/>
              <a:t>сучасного</a:t>
            </a:r>
            <a:r>
              <a:rPr lang="ru-RU" dirty="0" smtClean="0"/>
              <a:t> </a:t>
            </a:r>
            <a:r>
              <a:rPr lang="ru-RU" dirty="0" err="1" smtClean="0"/>
              <a:t>етапу</a:t>
            </a:r>
            <a:r>
              <a:rPr lang="ru-RU" dirty="0" smtClean="0"/>
              <a:t> </a:t>
            </a:r>
            <a:r>
              <a:rPr lang="ru-RU" dirty="0" err="1" smtClean="0"/>
              <a:t>суспільного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характерне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 </a:t>
            </a:r>
            <a:r>
              <a:rPr lang="ru-RU" dirty="0" err="1" smtClean="0"/>
              <a:t>рекреації</a:t>
            </a:r>
            <a:r>
              <a:rPr lang="ru-RU" dirty="0" smtClean="0"/>
              <a:t> в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відновлення</a:t>
            </a:r>
            <a:r>
              <a:rPr lang="ru-RU" dirty="0" smtClean="0"/>
              <a:t> сил </a:t>
            </a:r>
            <a:r>
              <a:rPr lang="ru-RU" dirty="0" err="1" smtClean="0"/>
              <a:t>людини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ru-RU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рекреація</a:t>
            </a:r>
            <a:r>
              <a:rPr lang="ru-RU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сукупністю</a:t>
            </a:r>
            <a:r>
              <a:rPr lang="ru-RU" dirty="0" smtClean="0"/>
              <a:t> </a:t>
            </a:r>
            <a:r>
              <a:rPr lang="ru-RU" dirty="0" err="1" smtClean="0"/>
              <a:t>етимологічних</a:t>
            </a:r>
            <a:r>
              <a:rPr lang="ru-RU" dirty="0" smtClean="0"/>
              <a:t> </a:t>
            </a:r>
            <a:r>
              <a:rPr lang="ru-RU" dirty="0" err="1" smtClean="0"/>
              <a:t>значень</a:t>
            </a:r>
            <a:r>
              <a:rPr lang="ru-RU" dirty="0" smtClean="0"/>
              <a:t>: </a:t>
            </a:r>
            <a:r>
              <a:rPr lang="en-US" b="1" i="1" dirty="0" smtClean="0">
                <a:solidFill>
                  <a:srgbClr val="002060"/>
                </a:solidFill>
              </a:rPr>
              <a:t>r</a:t>
            </a:r>
            <a:r>
              <a:rPr lang="ru-RU" b="1" i="1" dirty="0" err="1" smtClean="0">
                <a:solidFill>
                  <a:srgbClr val="002060"/>
                </a:solidFill>
              </a:rPr>
              <a:t>ес</a:t>
            </a:r>
            <a:r>
              <a:rPr lang="en-US" b="1" i="1" dirty="0" err="1" smtClean="0">
                <a:solidFill>
                  <a:srgbClr val="002060"/>
                </a:solidFill>
              </a:rPr>
              <a:t>reatio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dirty="0" smtClean="0"/>
              <a:t>(</a:t>
            </a:r>
            <a:r>
              <a:rPr lang="ru-RU" dirty="0" smtClean="0"/>
              <a:t>лат.) — </a:t>
            </a:r>
            <a:r>
              <a:rPr lang="ru-RU" dirty="0" err="1" smtClean="0"/>
              <a:t>відновлення</a:t>
            </a:r>
            <a:r>
              <a:rPr lang="ru-RU" dirty="0" smtClean="0"/>
              <a:t>; </a:t>
            </a:r>
            <a:endParaRPr lang="en-US" dirty="0" smtClean="0"/>
          </a:p>
          <a:p>
            <a:pPr algn="just"/>
            <a:r>
              <a:rPr lang="en-US" b="1" i="1" dirty="0" err="1" smtClean="0">
                <a:solidFill>
                  <a:srgbClr val="002060"/>
                </a:solidFill>
              </a:rPr>
              <a:t>rekreacja</a:t>
            </a:r>
            <a:r>
              <a:rPr lang="en-US" dirty="0" smtClean="0"/>
              <a:t> (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польської</a:t>
            </a:r>
            <a:r>
              <a:rPr lang="ru-RU" dirty="0" smtClean="0"/>
              <a:t>) – </a:t>
            </a:r>
            <a:r>
              <a:rPr lang="ru-RU" dirty="0" err="1" smtClean="0"/>
              <a:t>відпочинок</a:t>
            </a:r>
            <a:r>
              <a:rPr lang="ru-RU" dirty="0" smtClean="0"/>
              <a:t>; </a:t>
            </a:r>
            <a:endParaRPr lang="en-US" dirty="0" smtClean="0"/>
          </a:p>
          <a:p>
            <a:pPr algn="just"/>
            <a:r>
              <a:rPr lang="en-US" b="1" i="1" dirty="0" smtClean="0">
                <a:solidFill>
                  <a:srgbClr val="002060"/>
                </a:solidFill>
              </a:rPr>
              <a:t>recreation</a:t>
            </a:r>
            <a:r>
              <a:rPr lang="en-US" dirty="0" smtClean="0"/>
              <a:t> (</a:t>
            </a:r>
            <a:r>
              <a:rPr lang="ru-RU" dirty="0" smtClean="0"/>
              <a:t>франц.) — </a:t>
            </a:r>
            <a:r>
              <a:rPr lang="ru-RU" dirty="0" err="1" smtClean="0"/>
              <a:t>розвага</a:t>
            </a:r>
            <a:r>
              <a:rPr lang="ru-RU" dirty="0" smtClean="0"/>
              <a:t>, </a:t>
            </a:r>
            <a:r>
              <a:rPr lang="ru-RU" dirty="0" err="1" smtClean="0"/>
              <a:t>відпочинок</a:t>
            </a:r>
            <a:r>
              <a:rPr lang="ru-RU" dirty="0" smtClean="0"/>
              <a:t>, </a:t>
            </a:r>
            <a:r>
              <a:rPr lang="ru-RU" dirty="0" err="1" smtClean="0"/>
              <a:t>зміна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, яка </a:t>
            </a:r>
            <a:r>
              <a:rPr lang="ru-RU" dirty="0" err="1" smtClean="0"/>
              <a:t>виключає</a:t>
            </a:r>
            <a:r>
              <a:rPr lang="ru-RU" dirty="0" smtClean="0"/>
              <a:t> </a:t>
            </a:r>
            <a:r>
              <a:rPr lang="ru-RU" dirty="0" err="1" smtClean="0"/>
              <a:t>трудову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характеризує</a:t>
            </a:r>
            <a:r>
              <a:rPr lang="ru-RU" dirty="0" smtClean="0"/>
              <a:t> </a:t>
            </a:r>
            <a:r>
              <a:rPr lang="ru-RU" dirty="0" err="1" smtClean="0"/>
              <a:t>простір</a:t>
            </a:r>
            <a:r>
              <a:rPr lang="ru-RU" dirty="0" smtClean="0"/>
              <a:t>, </a:t>
            </a:r>
            <a:r>
              <a:rPr lang="ru-RU" dirty="0" err="1" smtClean="0"/>
              <a:t>пов'язаний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цими</a:t>
            </a:r>
            <a:r>
              <a:rPr lang="ru-RU" dirty="0" smtClean="0"/>
              <a:t> </a:t>
            </a:r>
            <a:r>
              <a:rPr lang="ru-RU" dirty="0" err="1" smtClean="0"/>
              <a:t>діями</a:t>
            </a:r>
            <a:r>
              <a:rPr lang="ru-RU" dirty="0" smtClean="0"/>
              <a:t>. </a:t>
            </a:r>
            <a:endParaRPr lang="en-US" dirty="0" smtClean="0"/>
          </a:p>
          <a:p>
            <a:pPr algn="just"/>
            <a:r>
              <a:rPr lang="ru-RU" i="1" dirty="0" err="1" smtClean="0"/>
              <a:t>Отже</a:t>
            </a:r>
            <a:r>
              <a:rPr lang="ru-RU" i="1" dirty="0" smtClean="0"/>
              <a:t>, </a:t>
            </a:r>
            <a:r>
              <a:rPr lang="ru-RU" i="1" dirty="0" err="1" smtClean="0"/>
              <a:t>поняття</a:t>
            </a:r>
            <a:r>
              <a:rPr lang="ru-RU" i="1" dirty="0" smtClean="0"/>
              <a:t> </a:t>
            </a:r>
            <a:r>
              <a:rPr lang="ru-RU" sz="3100" dirty="0" smtClean="0">
                <a:solidFill>
                  <a:srgbClr val="FF0000"/>
                </a:solidFill>
              </a:rPr>
              <a:t>"</a:t>
            </a:r>
            <a:r>
              <a:rPr lang="ru-RU" sz="3100" dirty="0" err="1" smtClean="0">
                <a:solidFill>
                  <a:srgbClr val="FF0000"/>
                </a:solidFill>
              </a:rPr>
              <a:t>рекреація</a:t>
            </a:r>
            <a:r>
              <a:rPr lang="ru-RU" sz="3100" dirty="0" smtClean="0">
                <a:solidFill>
                  <a:srgbClr val="FF0000"/>
                </a:solidFill>
              </a:rPr>
              <a:t>"</a:t>
            </a:r>
            <a:r>
              <a:rPr lang="ru-RU" dirty="0" smtClean="0"/>
              <a:t> </a:t>
            </a:r>
            <a:r>
              <a:rPr lang="ru-RU" b="1" i="1" dirty="0" err="1" smtClean="0"/>
              <a:t>характеризує</a:t>
            </a:r>
            <a:r>
              <a:rPr lang="ru-RU" b="1" i="1" dirty="0" smtClean="0"/>
              <a:t> не </a:t>
            </a:r>
            <a:r>
              <a:rPr lang="ru-RU" b="1" i="1" dirty="0" err="1" smtClean="0"/>
              <a:t>тільки</a:t>
            </a:r>
            <a:r>
              <a:rPr lang="ru-RU" b="1" i="1" dirty="0" smtClean="0"/>
              <a:t> </a:t>
            </a:r>
            <a:r>
              <a:rPr lang="ru-RU" b="1" i="1" dirty="0" err="1" smtClean="0"/>
              <a:t>процес</a:t>
            </a:r>
            <a:r>
              <a:rPr lang="ru-RU" b="1" i="1" dirty="0" smtClean="0"/>
              <a:t> </a:t>
            </a:r>
            <a:r>
              <a:rPr lang="ru-RU" b="1" i="1" dirty="0" err="1" smtClean="0"/>
              <a:t>і</a:t>
            </a:r>
            <a:r>
              <a:rPr lang="ru-RU" b="1" i="1" dirty="0" smtClean="0"/>
              <a:t> заходи </a:t>
            </a:r>
            <a:r>
              <a:rPr lang="ru-RU" b="1" i="1" dirty="0" err="1" smtClean="0"/>
              <a:t>щодо</a:t>
            </a:r>
            <a:r>
              <a:rPr lang="ru-RU" b="1" i="1" dirty="0" smtClean="0"/>
              <a:t> </a:t>
            </a:r>
            <a:r>
              <a:rPr lang="ru-RU" b="1" i="1" dirty="0" err="1" smtClean="0"/>
              <a:t>відновлення</a:t>
            </a:r>
            <a:r>
              <a:rPr lang="ru-RU" b="1" i="1" dirty="0" smtClean="0"/>
              <a:t> сил </a:t>
            </a:r>
            <a:r>
              <a:rPr lang="ru-RU" b="1" i="1" dirty="0" err="1" smtClean="0"/>
              <a:t>людини</a:t>
            </a:r>
            <a:r>
              <a:rPr lang="ru-RU" b="1" i="1" dirty="0" smtClean="0"/>
              <a:t>, </a:t>
            </a:r>
            <a:r>
              <a:rPr lang="ru-RU" b="1" i="1" dirty="0" err="1" smtClean="0"/>
              <a:t>але</a:t>
            </a:r>
            <a:r>
              <a:rPr lang="ru-RU" b="1" i="1" dirty="0" smtClean="0"/>
              <a:t> </a:t>
            </a:r>
            <a:r>
              <a:rPr lang="ru-RU" b="1" i="1" dirty="0" err="1" smtClean="0"/>
              <a:t>і</a:t>
            </a:r>
            <a:r>
              <a:rPr lang="ru-RU" b="1" i="1" dirty="0" smtClean="0"/>
              <a:t> той </a:t>
            </a:r>
            <a:r>
              <a:rPr lang="ru-RU" b="1" i="1" dirty="0" err="1" smtClean="0"/>
              <a:t>простір</a:t>
            </a:r>
            <a:r>
              <a:rPr lang="ru-RU" b="1" i="1" dirty="0" smtClean="0"/>
              <a:t>, в </a:t>
            </a:r>
            <a:r>
              <a:rPr lang="ru-RU" b="1" i="1" dirty="0" err="1" smtClean="0"/>
              <a:t>якому</a:t>
            </a:r>
            <a:r>
              <a:rPr lang="ru-RU" b="1" i="1" dirty="0" smtClean="0"/>
              <a:t> </a:t>
            </a:r>
            <a:r>
              <a:rPr lang="ru-RU" b="1" i="1" dirty="0" err="1" smtClean="0"/>
              <a:t>це</a:t>
            </a:r>
            <a:r>
              <a:rPr lang="ru-RU" b="1" i="1" dirty="0" smtClean="0"/>
              <a:t> </a:t>
            </a:r>
            <a:r>
              <a:rPr lang="ru-RU" b="1" i="1" dirty="0" err="1" smtClean="0"/>
              <a:t>відбувається</a:t>
            </a:r>
            <a:r>
              <a:rPr lang="ru-RU" b="1" i="1" dirty="0" smtClean="0"/>
              <a:t>.  </a:t>
            </a:r>
            <a:endParaRPr lang="en-US" b="1" i="1" dirty="0" smtClean="0"/>
          </a:p>
          <a:p>
            <a:pPr algn="just"/>
            <a:r>
              <a:rPr lang="ru-RU" dirty="0" smtClean="0"/>
              <a:t>Таким чином, </a:t>
            </a:r>
            <a:r>
              <a:rPr lang="ru-RU" sz="2800" dirty="0" err="1" smtClean="0">
                <a:solidFill>
                  <a:srgbClr val="FF0000"/>
                </a:solidFill>
              </a:rPr>
              <a:t>рекреація</a:t>
            </a:r>
            <a:r>
              <a:rPr lang="ru-RU" dirty="0" smtClean="0"/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відновлення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фізичних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духовних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нервово-психічних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сил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людини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який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забезпечується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системою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заходів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здійснюється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вільний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роботи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час на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спеціалізованих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територіях</a:t>
            </a:r>
            <a:r>
              <a:rPr lang="ru-RU" dirty="0" smtClean="0"/>
              <a:t>.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підкреслює</a:t>
            </a:r>
            <a:r>
              <a:rPr lang="ru-RU" dirty="0" smtClean="0"/>
              <a:t> </a:t>
            </a:r>
            <a:r>
              <a:rPr lang="ru-RU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відновлювальну</a:t>
            </a:r>
            <a:r>
              <a:rPr lang="ru-RU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функцію</a:t>
            </a:r>
            <a:r>
              <a:rPr lang="ru-RU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/>
              <a:t>рекреації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95996"/>
          </a:xfrm>
        </p:spPr>
        <p:txBody>
          <a:bodyPr/>
          <a:lstStyle/>
          <a:p>
            <a:pPr algn="ctr">
              <a:buNone/>
            </a:pPr>
            <a:r>
              <a:rPr lang="ru-RU" sz="2800" b="1" i="1" dirty="0" err="1" smtClean="0">
                <a:solidFill>
                  <a:srgbClr val="C00000"/>
                </a:solidFill>
              </a:rPr>
              <a:t>Рекреація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є</a:t>
            </a:r>
            <a:r>
              <a:rPr lang="ru-RU" sz="2800" b="1" i="1" dirty="0" smtClean="0">
                <a:solidFill>
                  <a:srgbClr val="C00000"/>
                </a:solidFill>
              </a:rPr>
              <a:t> одним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з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основних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об'єктів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дослідження</a:t>
            </a:r>
            <a:r>
              <a:rPr lang="ru-RU" sz="2800" b="1" i="1" dirty="0" smtClean="0">
                <a:solidFill>
                  <a:srgbClr val="C00000"/>
                </a:solidFill>
              </a:rPr>
              <a:t> таких наук, як</a:t>
            </a:r>
            <a:r>
              <a:rPr lang="en-US" sz="2800" b="1" i="1" dirty="0" smtClean="0">
                <a:solidFill>
                  <a:srgbClr val="C00000"/>
                </a:solidFill>
              </a:rPr>
              <a:t>:</a:t>
            </a:r>
            <a:endParaRPr lang="ru-RU" sz="2800" b="1" i="1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b="1" i="1" dirty="0" err="1" smtClean="0">
                <a:solidFill>
                  <a:srgbClr val="7030A0"/>
                </a:solidFill>
              </a:rPr>
              <a:t>рекреаційна</a:t>
            </a:r>
            <a:r>
              <a:rPr lang="ru-RU" b="1" i="1" dirty="0" smtClean="0">
                <a:solidFill>
                  <a:srgbClr val="7030A0"/>
                </a:solidFill>
              </a:rPr>
              <a:t> </a:t>
            </a:r>
            <a:r>
              <a:rPr lang="ru-RU" b="1" i="1" dirty="0" err="1" smtClean="0">
                <a:solidFill>
                  <a:srgbClr val="7030A0"/>
                </a:solidFill>
              </a:rPr>
              <a:t>географія</a:t>
            </a:r>
            <a:r>
              <a:rPr lang="ru-RU" b="1" i="1" dirty="0" smtClean="0">
                <a:solidFill>
                  <a:srgbClr val="7030A0"/>
                </a:solidFill>
              </a:rPr>
              <a:t>, </a:t>
            </a:r>
          </a:p>
          <a:p>
            <a:pPr>
              <a:buFont typeface="Wingdings" pitchFamily="2" charset="2"/>
              <a:buChar char="ü"/>
            </a:pPr>
            <a:r>
              <a:rPr lang="ru-RU" b="1" i="1" dirty="0" err="1" smtClean="0">
                <a:solidFill>
                  <a:srgbClr val="7030A0"/>
                </a:solidFill>
              </a:rPr>
              <a:t>рекреалогія</a:t>
            </a:r>
            <a:r>
              <a:rPr lang="ru-RU" b="1" i="1" dirty="0" smtClean="0">
                <a:solidFill>
                  <a:srgbClr val="7030A0"/>
                </a:solidFill>
              </a:rPr>
              <a:t>, </a:t>
            </a:r>
          </a:p>
          <a:p>
            <a:pPr>
              <a:buFont typeface="Wingdings" pitchFamily="2" charset="2"/>
              <a:buChar char="ü"/>
            </a:pPr>
            <a:r>
              <a:rPr lang="ru-RU" b="1" i="1" dirty="0" err="1" smtClean="0">
                <a:solidFill>
                  <a:srgbClr val="7030A0"/>
                </a:solidFill>
              </a:rPr>
              <a:t>рекреаційне</a:t>
            </a:r>
            <a:r>
              <a:rPr lang="ru-RU" b="1" i="1" dirty="0" smtClean="0">
                <a:solidFill>
                  <a:srgbClr val="7030A0"/>
                </a:solidFill>
              </a:rPr>
              <a:t> </a:t>
            </a:r>
            <a:r>
              <a:rPr lang="ru-RU" b="1" i="1" dirty="0" err="1" smtClean="0">
                <a:solidFill>
                  <a:srgbClr val="7030A0"/>
                </a:solidFill>
              </a:rPr>
              <a:t>природокористування</a:t>
            </a:r>
            <a:r>
              <a:rPr lang="ru-RU" b="1" i="1" dirty="0" smtClean="0">
                <a:solidFill>
                  <a:srgbClr val="7030A0"/>
                </a:solidFill>
              </a:rPr>
              <a:t>, </a:t>
            </a:r>
          </a:p>
          <a:p>
            <a:pPr>
              <a:buFont typeface="Wingdings" pitchFamily="2" charset="2"/>
              <a:buChar char="ü"/>
            </a:pPr>
            <a:r>
              <a:rPr lang="ru-RU" b="1" i="1" dirty="0" err="1" smtClean="0">
                <a:solidFill>
                  <a:srgbClr val="7030A0"/>
                </a:solidFill>
              </a:rPr>
              <a:t>курортологія</a:t>
            </a:r>
            <a:r>
              <a:rPr lang="ru-RU" b="1" i="1" dirty="0" smtClean="0">
                <a:solidFill>
                  <a:srgbClr val="7030A0"/>
                </a:solidFill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ru-RU" b="1" i="1" dirty="0" smtClean="0">
                <a:solidFill>
                  <a:srgbClr val="7030A0"/>
                </a:solidFill>
              </a:rPr>
              <a:t>та </a:t>
            </a:r>
            <a:r>
              <a:rPr lang="ru-RU" b="1" i="1" dirty="0" err="1" smtClean="0">
                <a:solidFill>
                  <a:srgbClr val="7030A0"/>
                </a:solidFill>
              </a:rPr>
              <a:t>інших</a:t>
            </a:r>
            <a:r>
              <a:rPr lang="ru-RU" b="1" i="1" dirty="0" smtClean="0">
                <a:solidFill>
                  <a:srgbClr val="7030A0"/>
                </a:solidFill>
              </a:rPr>
              <a:t>. </a:t>
            </a:r>
          </a:p>
          <a:p>
            <a:pPr>
              <a:buFont typeface="Wingdings" pitchFamily="2" charset="2"/>
              <a:buChar char="ü"/>
            </a:pPr>
            <a:endParaRPr lang="ru-RU" b="1" i="1" dirty="0" smtClean="0">
              <a:solidFill>
                <a:srgbClr val="7030A0"/>
              </a:solidFill>
            </a:endParaRPr>
          </a:p>
          <a:p>
            <a:pPr algn="just">
              <a:buNone/>
            </a:pPr>
            <a:r>
              <a:rPr lang="ru-RU" b="1" i="1" dirty="0" err="1" smtClean="0"/>
              <a:t>Дослідженням</a:t>
            </a:r>
            <a:r>
              <a:rPr lang="ru-RU" b="1" i="1" dirty="0" smtClean="0"/>
              <a:t> </a:t>
            </a:r>
            <a:r>
              <a:rPr lang="ru-RU" b="1" i="1" dirty="0" err="1" smtClean="0"/>
              <a:t>даного</a:t>
            </a:r>
            <a:r>
              <a:rPr lang="ru-RU" b="1" i="1" dirty="0" smtClean="0"/>
              <a:t> </a:t>
            </a:r>
            <a:r>
              <a:rPr lang="ru-RU" b="1" i="1" dirty="0" err="1" smtClean="0"/>
              <a:t>явища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займаються</a:t>
            </a:r>
            <a:r>
              <a:rPr lang="ru-RU" b="1" i="1" dirty="0" smtClean="0"/>
              <a:t> </a:t>
            </a:r>
            <a:r>
              <a:rPr lang="ru-RU" b="1" i="1" dirty="0" err="1" smtClean="0"/>
              <a:t>фахівці</a:t>
            </a:r>
            <a:r>
              <a:rPr lang="ru-RU" b="1" i="1" dirty="0" smtClean="0"/>
              <a:t> </a:t>
            </a:r>
            <a:r>
              <a:rPr lang="ru-RU" b="1" i="1" dirty="0" err="1" smtClean="0"/>
              <a:t>різних</a:t>
            </a:r>
            <a:r>
              <a:rPr lang="ru-RU" b="1" i="1" dirty="0" smtClean="0"/>
              <a:t> </a:t>
            </a:r>
            <a:r>
              <a:rPr lang="ru-RU" b="1" i="1" dirty="0" err="1" smtClean="0"/>
              <a:t>галузей</a:t>
            </a:r>
            <a:r>
              <a:rPr lang="ru-RU" b="1" i="1" dirty="0" smtClean="0"/>
              <a:t> </a:t>
            </a:r>
            <a:r>
              <a:rPr lang="ru-RU" b="1" i="1" dirty="0" err="1" smtClean="0"/>
              <a:t>знання</a:t>
            </a:r>
            <a:r>
              <a:rPr lang="ru-RU" b="1" i="1" dirty="0" smtClean="0"/>
              <a:t>: </a:t>
            </a:r>
            <a:r>
              <a:rPr lang="ru-RU" b="1" i="1" dirty="0" err="1" smtClean="0">
                <a:solidFill>
                  <a:srgbClr val="7030A0"/>
                </a:solidFill>
              </a:rPr>
              <a:t>географи</a:t>
            </a:r>
            <a:r>
              <a:rPr lang="ru-RU" b="1" i="1" dirty="0" smtClean="0">
                <a:solidFill>
                  <a:srgbClr val="7030A0"/>
                </a:solidFill>
              </a:rPr>
              <a:t>, </a:t>
            </a:r>
            <a:r>
              <a:rPr lang="ru-RU" b="1" i="1" dirty="0" err="1" smtClean="0">
                <a:solidFill>
                  <a:srgbClr val="7030A0"/>
                </a:solidFill>
              </a:rPr>
              <a:t>біологи</a:t>
            </a:r>
            <a:r>
              <a:rPr lang="ru-RU" b="1" i="1" dirty="0" smtClean="0">
                <a:solidFill>
                  <a:srgbClr val="7030A0"/>
                </a:solidFill>
              </a:rPr>
              <a:t>, психологи, </a:t>
            </a:r>
            <a:r>
              <a:rPr lang="ru-RU" b="1" i="1" dirty="0" err="1" smtClean="0">
                <a:solidFill>
                  <a:srgbClr val="7030A0"/>
                </a:solidFill>
              </a:rPr>
              <a:t>екологи</a:t>
            </a:r>
            <a:r>
              <a:rPr lang="ru-RU" b="1" i="1" dirty="0" smtClean="0">
                <a:solidFill>
                  <a:srgbClr val="7030A0"/>
                </a:solidFill>
              </a:rPr>
              <a:t>, медики, </a:t>
            </a:r>
            <a:r>
              <a:rPr lang="ru-RU" b="1" i="1" dirty="0" err="1" smtClean="0">
                <a:solidFill>
                  <a:srgbClr val="7030A0"/>
                </a:solidFill>
              </a:rPr>
              <a:t>соціологи</a:t>
            </a:r>
            <a:r>
              <a:rPr lang="ru-RU" b="1" i="1" dirty="0" smtClean="0">
                <a:solidFill>
                  <a:srgbClr val="7030A0"/>
                </a:solidFill>
              </a:rPr>
              <a:t>, </a:t>
            </a:r>
            <a:r>
              <a:rPr lang="ru-RU" b="1" i="1" dirty="0" err="1" smtClean="0">
                <a:solidFill>
                  <a:srgbClr val="7030A0"/>
                </a:solidFill>
              </a:rPr>
              <a:t>економісти</a:t>
            </a:r>
            <a:r>
              <a:rPr lang="ru-RU" b="1" i="1" dirty="0" smtClean="0"/>
              <a:t>. </a:t>
            </a:r>
            <a:endParaRPr lang="ru-RU" b="1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tudbooks.net/imag/turizm/kuz_gt/image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142984"/>
            <a:ext cx="8143900" cy="4538682"/>
          </a:xfrm>
          <a:prstGeom prst="rect">
            <a:avLst/>
          </a:prstGeom>
          <a:noFill/>
        </p:spPr>
      </p:pic>
      <p:sp useBgFill="1">
        <p:nvSpPr>
          <p:cNvPr id="6" name="TextBox 5"/>
          <p:cNvSpPr txBox="1"/>
          <p:nvPr/>
        </p:nvSpPr>
        <p:spPr>
          <a:xfrm>
            <a:off x="3500430" y="3071810"/>
            <a:ext cx="2286016" cy="5232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РЕКРЕАЦІЯ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326</TotalTime>
  <Words>731</Words>
  <Application>Microsoft Office PowerPoint</Application>
  <PresentationFormat>Экран 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Calibri</vt:lpstr>
      <vt:lpstr>Constantia</vt:lpstr>
      <vt:lpstr>Times New Roman</vt:lpstr>
      <vt:lpstr>Wingdings</vt:lpstr>
      <vt:lpstr>Wingdings 2</vt:lpstr>
      <vt:lpstr>Поток</vt:lpstr>
      <vt:lpstr> РЕКРЕАЦІЙНІ РЕСУРСИ </vt:lpstr>
      <vt:lpstr>Мета вивчення</vt:lpstr>
      <vt:lpstr>Презентация PowerPoint</vt:lpstr>
      <vt:lpstr>Презентация PowerPoint</vt:lpstr>
      <vt:lpstr>ВСТУП</vt:lpstr>
      <vt:lpstr>Презентация PowerPoint</vt:lpstr>
      <vt:lpstr>Рекреація, її місце серед інших наук</vt:lpstr>
      <vt:lpstr>Презентация PowerPoint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Allan</dc:creator>
  <cp:lastModifiedBy>User</cp:lastModifiedBy>
  <cp:revision>81</cp:revision>
  <dcterms:created xsi:type="dcterms:W3CDTF">2014-03-30T13:33:30Z</dcterms:created>
  <dcterms:modified xsi:type="dcterms:W3CDTF">2023-09-16T10:58:42Z</dcterms:modified>
</cp:coreProperties>
</file>