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C982-4323-4381-BE4B-1870AF18FA25}" type="datetimeFigureOut">
              <a:rPr lang="uk-UA" smtClean="0"/>
              <a:t>22.11.2017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CB05-3AA3-4973-BA2C-83F55DFA4EE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87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C982-4323-4381-BE4B-1870AF18FA25}" type="datetimeFigureOut">
              <a:rPr lang="uk-UA" smtClean="0"/>
              <a:t>22.11.2017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CB05-3AA3-4973-BA2C-83F55DFA4EE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843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C982-4323-4381-BE4B-1870AF18FA25}" type="datetimeFigureOut">
              <a:rPr lang="uk-UA" smtClean="0"/>
              <a:t>22.11.2017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CB05-3AA3-4973-BA2C-83F55DFA4EE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13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C982-4323-4381-BE4B-1870AF18FA25}" type="datetimeFigureOut">
              <a:rPr lang="uk-UA" smtClean="0"/>
              <a:t>22.11.2017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CB05-3AA3-4973-BA2C-83F55DFA4EE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970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C982-4323-4381-BE4B-1870AF18FA25}" type="datetimeFigureOut">
              <a:rPr lang="uk-UA" smtClean="0"/>
              <a:t>22.11.2017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CB05-3AA3-4973-BA2C-83F55DFA4EE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789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C982-4323-4381-BE4B-1870AF18FA25}" type="datetimeFigureOut">
              <a:rPr lang="uk-UA" smtClean="0"/>
              <a:t>22.11.2017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CB05-3AA3-4973-BA2C-83F55DFA4EE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84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C982-4323-4381-BE4B-1870AF18FA25}" type="datetimeFigureOut">
              <a:rPr lang="uk-UA" smtClean="0"/>
              <a:t>22.11.2017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CB05-3AA3-4973-BA2C-83F55DFA4EE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669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C982-4323-4381-BE4B-1870AF18FA25}" type="datetimeFigureOut">
              <a:rPr lang="uk-UA" smtClean="0"/>
              <a:t>22.11.2017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CB05-3AA3-4973-BA2C-83F55DFA4EE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856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C982-4323-4381-BE4B-1870AF18FA25}" type="datetimeFigureOut">
              <a:rPr lang="uk-UA" smtClean="0"/>
              <a:t>22.11.2017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CB05-3AA3-4973-BA2C-83F55DFA4EE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852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C982-4323-4381-BE4B-1870AF18FA25}" type="datetimeFigureOut">
              <a:rPr lang="uk-UA" smtClean="0"/>
              <a:t>22.11.2017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CB05-3AA3-4973-BA2C-83F55DFA4EE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818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C982-4323-4381-BE4B-1870AF18FA25}" type="datetimeFigureOut">
              <a:rPr lang="uk-UA" smtClean="0"/>
              <a:t>22.11.2017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CB05-3AA3-4973-BA2C-83F55DFA4EE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572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FC982-4323-4381-BE4B-1870AF18FA25}" type="datetimeFigureOut">
              <a:rPr lang="uk-UA" smtClean="0"/>
              <a:t>22.11.2017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7CB05-3AA3-4973-BA2C-83F55DFA4EE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491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56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Фінансові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послуги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на фондовому ринку</a:t>
            </a:r>
          </a:p>
        </p:txBody>
      </p:sp>
    </p:spTree>
    <p:extLst>
      <p:ext uri="{BB962C8B-B14F-4D97-AF65-F5344CB8AC3E}">
        <p14:creationId xmlns:p14="http://schemas.microsoft.com/office/powerpoint/2010/main" val="774396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Операції</a:t>
            </a:r>
            <a:r>
              <a:rPr lang="ru-RU" b="1" dirty="0"/>
              <a:t> на </a:t>
            </a:r>
            <a:r>
              <a:rPr lang="ru-RU" b="1" dirty="0" err="1"/>
              <a:t>реальний</a:t>
            </a:r>
            <a:r>
              <a:rPr lang="ru-RU" b="1" dirty="0"/>
              <a:t> товар </a:t>
            </a:r>
            <a:r>
              <a:rPr lang="ru-RU" b="1" dirty="0" err="1"/>
              <a:t>мають</a:t>
            </a:r>
            <a:r>
              <a:rPr lang="ru-RU" b="1" dirty="0"/>
              <a:t> два </a:t>
            </a:r>
            <a:r>
              <a:rPr lang="ru-RU" b="1" dirty="0" err="1"/>
              <a:t>різновиди</a:t>
            </a:r>
            <a:r>
              <a:rPr lang="ru-RU" b="1" dirty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негайним</a:t>
            </a:r>
            <a:r>
              <a:rPr lang="ru-RU" dirty="0"/>
              <a:t> </a:t>
            </a:r>
            <a:r>
              <a:rPr lang="ru-RU" dirty="0" err="1"/>
              <a:t>постачанням</a:t>
            </a:r>
            <a:r>
              <a:rPr lang="ru-RU" dirty="0"/>
              <a:t> товару - у </a:t>
            </a:r>
            <a:r>
              <a:rPr lang="ru-RU" dirty="0" err="1"/>
              <a:t>біржовій</a:t>
            </a:r>
            <a:r>
              <a:rPr lang="ru-RU" dirty="0"/>
              <a:t> </a:t>
            </a:r>
            <a:r>
              <a:rPr lang="ru-RU" dirty="0" err="1"/>
              <a:t>термінології</a:t>
            </a:r>
            <a:r>
              <a:rPr lang="ru-RU" dirty="0"/>
              <a:t> одержали </a:t>
            </a:r>
            <a:r>
              <a:rPr lang="ru-RU" dirty="0" err="1"/>
              <a:t>назву</a:t>
            </a:r>
            <a:r>
              <a:rPr lang="ru-RU" dirty="0"/>
              <a:t> «спот» («</a:t>
            </a:r>
            <a:r>
              <a:rPr lang="ru-RU" dirty="0" err="1"/>
              <a:t>кеш</a:t>
            </a:r>
            <a:r>
              <a:rPr lang="ru-RU" dirty="0"/>
              <a:t>», або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). ;</a:t>
            </a:r>
          </a:p>
          <a:p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постачанням</a:t>
            </a:r>
            <a:r>
              <a:rPr lang="ru-RU" dirty="0"/>
              <a:t> в </a:t>
            </a:r>
            <a:r>
              <a:rPr lang="ru-RU" dirty="0" err="1"/>
              <a:t>майбутньому</a:t>
            </a:r>
            <a:r>
              <a:rPr lang="ru-RU" dirty="0"/>
              <a:t> - </a:t>
            </a:r>
            <a:r>
              <a:rPr lang="ru-RU" dirty="0" err="1"/>
              <a:t>операції</a:t>
            </a:r>
            <a:r>
              <a:rPr lang="ru-RU" dirty="0"/>
              <a:t> форварда або </a:t>
            </a:r>
            <a:r>
              <a:rPr lang="ru-RU" dirty="0" err="1"/>
              <a:t>шипмент</a:t>
            </a:r>
            <a:r>
              <a:rPr lang="ru-RU" dirty="0"/>
              <a:t>. </a:t>
            </a:r>
            <a:r>
              <a:rPr lang="ru-RU" dirty="0" err="1"/>
              <a:t>Вважається</a:t>
            </a:r>
            <a:r>
              <a:rPr lang="ru-RU" dirty="0"/>
              <a:t>, що перша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операція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проведена на </a:t>
            </a:r>
            <a:r>
              <a:rPr lang="ru-RU" dirty="0" err="1"/>
              <a:t>японській</a:t>
            </a:r>
            <a:r>
              <a:rPr lang="ru-RU" dirty="0"/>
              <a:t> </a:t>
            </a:r>
            <a:r>
              <a:rPr lang="ru-RU" dirty="0" err="1"/>
              <a:t>біржі</a:t>
            </a:r>
            <a:r>
              <a:rPr lang="ru-RU" dirty="0"/>
              <a:t> «</a:t>
            </a:r>
            <a:r>
              <a:rPr lang="ru-RU" dirty="0" err="1"/>
              <a:t>Дояма</a:t>
            </a:r>
            <a:r>
              <a:rPr lang="ru-RU" dirty="0"/>
              <a:t>» в 1730 р.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712" y="4001294"/>
            <a:ext cx="5216576" cy="2731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928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34" y="2674871"/>
            <a:ext cx="6327098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Кон'юнктура біржового ринку -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сукупність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оцінок: числа цінних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паперів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які пройшли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лістинг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попиту і пропозиції, а також їх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динаміки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(включаючи число продавців і покупців);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обсягу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угод і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тенденцій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його зміни; ціни (котирування)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акцій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тенденції їх зміни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426" y="981169"/>
            <a:ext cx="4966741" cy="471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166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121" y="7098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цілями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зниження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біржах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виділяти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дві групи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ведмедів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і 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биків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9275" y="2092779"/>
            <a:ext cx="5372725" cy="4351338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b="1" i="1" dirty="0" err="1"/>
              <a:t>ведмеді</a:t>
            </a:r>
            <a:r>
              <a:rPr lang="ru-RU" dirty="0"/>
              <a:t>»- Це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біржової</a:t>
            </a:r>
            <a:r>
              <a:rPr lang="ru-RU" dirty="0"/>
              <a:t> торгівлі, </a:t>
            </a:r>
            <a:r>
              <a:rPr lang="ru-RU" dirty="0" err="1"/>
              <a:t>грають</a:t>
            </a:r>
            <a:r>
              <a:rPr lang="ru-RU" dirty="0"/>
              <a:t> на </a:t>
            </a:r>
            <a:r>
              <a:rPr lang="ru-RU" dirty="0" err="1"/>
              <a:t>пониження</a:t>
            </a:r>
            <a:r>
              <a:rPr lang="ru-RU" dirty="0"/>
              <a:t> курсу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цінного</a:t>
            </a:r>
            <a:r>
              <a:rPr lang="ru-RU" dirty="0"/>
              <a:t> </a:t>
            </a:r>
            <a:r>
              <a:rPr lang="ru-RU" dirty="0" err="1"/>
              <a:t>паперу</a:t>
            </a:r>
            <a:r>
              <a:rPr lang="ru-RU" dirty="0"/>
              <a:t>.</a:t>
            </a:r>
          </a:p>
          <a:p>
            <a:r>
              <a:rPr lang="ru-RU" dirty="0"/>
              <a:t>«</a:t>
            </a:r>
            <a:r>
              <a:rPr lang="ru-RU" b="1" i="1" dirty="0" err="1"/>
              <a:t>бики</a:t>
            </a:r>
            <a:r>
              <a:rPr lang="ru-RU" dirty="0"/>
              <a:t>»-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біржової</a:t>
            </a:r>
            <a:r>
              <a:rPr lang="ru-RU" dirty="0"/>
              <a:t> торгівлі, які </a:t>
            </a:r>
            <a:r>
              <a:rPr lang="ru-RU" dirty="0" err="1"/>
              <a:t>відіграють</a:t>
            </a:r>
            <a:r>
              <a:rPr lang="ru-RU" dirty="0"/>
              <a:t> на </a:t>
            </a:r>
            <a:r>
              <a:rPr lang="ru-RU" dirty="0" err="1"/>
              <a:t>підвищення</a:t>
            </a:r>
            <a:r>
              <a:rPr lang="ru-RU" dirty="0"/>
              <a:t> курсу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цінного</a:t>
            </a:r>
            <a:r>
              <a:rPr lang="ru-RU" dirty="0"/>
              <a:t> </a:t>
            </a:r>
            <a:r>
              <a:rPr lang="ru-RU" dirty="0" err="1"/>
              <a:t>паперу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62" y="2035462"/>
            <a:ext cx="6417040" cy="474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5181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170" y="604967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Біржовий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фондовий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зведений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курс групи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лістингових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котируються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фондовій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біржі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3170" y="2506662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Капіталізовані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це тип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капіталізацію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підприємств,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розрахунку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конкретну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дату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Капіталізація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це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добуток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ринкової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їх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чисельності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перебуває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обігу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капіталізованих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належать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зведений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Нью-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Йоркської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фондової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біржі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газети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Mos-kow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Цінові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вираховуються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арифметичне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акцій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входять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базовий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список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цінових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відносять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Доу-Джонса ("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Dow-Jones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"),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фондової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біржі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м.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Токіо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Nikkey-225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Американської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фондової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біржі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ін.</a:t>
            </a:r>
          </a:p>
          <a:p>
            <a:pPr algn="just"/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03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129" y="879835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Регулювання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ринку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цінних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паперів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це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об'єднання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одну систему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методів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що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дають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змогу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регламентувати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здійснення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угод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дотримання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ними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певних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також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впорядкувати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діяльність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учасників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ринку з боку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уповноважених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суспільством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дії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320" y="2681917"/>
            <a:ext cx="5479217" cy="2782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2339" y="5645007"/>
            <a:ext cx="11917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Реуглювання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професійної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діяльності на ринку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цінних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паперів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здійснює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Національна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комісія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цінних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паперів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фондового ринку.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60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48906" y="0"/>
            <a:ext cx="191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ПЛАН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7790" y="1198497"/>
            <a:ext cx="9436537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 </a:t>
            </a:r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Поняття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фондового ринку </a:t>
            </a:r>
          </a:p>
          <a:p>
            <a:pPr algn="just"/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 </a:t>
            </a:r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Інструменти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фондового ринку </a:t>
            </a:r>
          </a:p>
          <a:p>
            <a:pPr algn="just"/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2.1 </a:t>
            </a:r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Основні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цінні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папери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just"/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2.2 </a:t>
            </a:r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Похідні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цінні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папери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just"/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 </a:t>
            </a:r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Фондова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біржа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та </a:t>
            </a:r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біржові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операції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</a:t>
            </a:r>
          </a:p>
          <a:p>
            <a:pPr algn="just"/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 </a:t>
            </a:r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Кон'юнктура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біржового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ринку </a:t>
            </a:r>
          </a:p>
          <a:p>
            <a:pPr algn="just"/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 </a:t>
            </a:r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Біржові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індекси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just"/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6. </a:t>
            </a:r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Регулювання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ринку </a:t>
            </a:r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цінних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паперів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89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063" y="2703591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Фондовий ринок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(ринок цінних паперів) — частина ринку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капіталів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здійснюються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емісія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купівля і продаж цінних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паперів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Фондовий ринок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абстрактне поняття, що служить для позначення сукупності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механізмів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що роблять можливими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торгівлю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цінними паперами. Його не слід плутати з поняттям фондова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біржа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організацією, яка надає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можливість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здійснення торгових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операцій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зведення разом покупців і продавців цінних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паперів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917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121" y="1054673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Цінні папери –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встановленої форми з відповідними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реквізитами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що посвідчують грошові або інші майнові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визначають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взаємовідносини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особи, яка їх розмістила (емітента), і власника та передбачають виконання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зобов'язань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згідно з умовами їх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розміщення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також можливість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передачі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прав, що випливають із цих документів, іншим особам.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473" y="3402766"/>
            <a:ext cx="4350896" cy="2900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655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ЦП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визначену у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«Про цінні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папери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фондові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біржі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Акція</a:t>
            </a:r>
            <a:r>
              <a:rPr lang="uk-UA" dirty="0"/>
              <a:t> — цінний </a:t>
            </a:r>
            <a:r>
              <a:rPr lang="uk-UA" dirty="0">
                <a:solidFill>
                  <a:srgbClr val="FF0000"/>
                </a:solidFill>
              </a:rPr>
              <a:t>папір</a:t>
            </a:r>
            <a:r>
              <a:rPr lang="uk-UA" dirty="0"/>
              <a:t> без встановленого </a:t>
            </a:r>
            <a:r>
              <a:rPr lang="uk-UA" dirty="0">
                <a:solidFill>
                  <a:srgbClr val="FF0000"/>
                </a:solidFill>
              </a:rPr>
              <a:t>строку</a:t>
            </a:r>
            <a:r>
              <a:rPr lang="uk-UA" dirty="0"/>
              <a:t> обігу, що засвідчує часткову </a:t>
            </a:r>
            <a:r>
              <a:rPr lang="uk-UA" dirty="0">
                <a:solidFill>
                  <a:srgbClr val="FF0000"/>
                </a:solidFill>
              </a:rPr>
              <a:t>участь</a:t>
            </a:r>
            <a:r>
              <a:rPr lang="uk-UA" dirty="0"/>
              <a:t> у статутному фонді акціонерного </a:t>
            </a:r>
            <a:r>
              <a:rPr lang="uk-UA" dirty="0">
                <a:solidFill>
                  <a:srgbClr val="FF0000"/>
                </a:solidFill>
              </a:rPr>
              <a:t>товариства</a:t>
            </a:r>
            <a:r>
              <a:rPr lang="uk-UA" dirty="0"/>
              <a:t>, підтверджує членство в акціонерному товаристві та </a:t>
            </a:r>
            <a:r>
              <a:rPr lang="uk-UA" dirty="0">
                <a:solidFill>
                  <a:srgbClr val="FF0000"/>
                </a:solidFill>
              </a:rPr>
              <a:t>право</a:t>
            </a:r>
            <a:r>
              <a:rPr lang="uk-UA" dirty="0"/>
              <a:t> на участь в управлінні ним. Акція дає </a:t>
            </a:r>
            <a:r>
              <a:rPr lang="uk-UA" dirty="0">
                <a:solidFill>
                  <a:srgbClr val="FF0000"/>
                </a:solidFill>
              </a:rPr>
              <a:t>право</a:t>
            </a:r>
            <a:r>
              <a:rPr lang="uk-UA" dirty="0"/>
              <a:t> власникові на одержання частини </a:t>
            </a:r>
            <a:r>
              <a:rPr lang="uk-UA" dirty="0">
                <a:solidFill>
                  <a:srgbClr val="FF0000"/>
                </a:solidFill>
              </a:rPr>
              <a:t>прибутку</a:t>
            </a:r>
            <a:r>
              <a:rPr lang="uk-UA" dirty="0"/>
              <a:t> у вигляді </a:t>
            </a:r>
            <a:r>
              <a:rPr lang="uk-UA" dirty="0">
                <a:solidFill>
                  <a:srgbClr val="FF0000"/>
                </a:solidFill>
              </a:rPr>
              <a:t>дивідендів</a:t>
            </a:r>
            <a:r>
              <a:rPr lang="uk-UA" dirty="0"/>
              <a:t>, а також на участь при розподілі майна при ліквідації акціонерного товариства.</a:t>
            </a:r>
          </a:p>
          <a:p>
            <a:endParaRPr lang="uk-UA" dirty="0"/>
          </a:p>
          <a:p>
            <a:r>
              <a:rPr lang="uk-UA" dirty="0">
                <a:solidFill>
                  <a:srgbClr val="FF0000"/>
                </a:solidFill>
              </a:rPr>
              <a:t>Облігація</a:t>
            </a:r>
            <a:r>
              <a:rPr lang="uk-UA" dirty="0"/>
              <a:t> — цінний папір, що засвідчує </a:t>
            </a:r>
            <a:r>
              <a:rPr lang="uk-UA" dirty="0">
                <a:solidFill>
                  <a:srgbClr val="FF0000"/>
                </a:solidFill>
              </a:rPr>
              <a:t>внесення</a:t>
            </a:r>
            <a:r>
              <a:rPr lang="uk-UA" dirty="0"/>
              <a:t> її власником коштів та підтверджує </a:t>
            </a:r>
            <a:r>
              <a:rPr lang="uk-UA" dirty="0">
                <a:solidFill>
                  <a:srgbClr val="FF0000"/>
                </a:solidFill>
              </a:rPr>
              <a:t>зобов'язання</a:t>
            </a:r>
            <a:r>
              <a:rPr lang="uk-UA" dirty="0"/>
              <a:t> відшкодувати йому номінальну вартість цього цінного папера в передбачений </a:t>
            </a:r>
            <a:r>
              <a:rPr lang="uk-UA" dirty="0">
                <a:solidFill>
                  <a:srgbClr val="FF0000"/>
                </a:solidFill>
              </a:rPr>
              <a:t>термін</a:t>
            </a:r>
            <a:r>
              <a:rPr lang="uk-UA" dirty="0"/>
              <a:t> із виплатою фіксованого </a:t>
            </a:r>
            <a:r>
              <a:rPr lang="uk-UA" dirty="0">
                <a:solidFill>
                  <a:srgbClr val="FF0000"/>
                </a:solidFill>
              </a:rPr>
              <a:t>відсотка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32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141" y="27400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>
                <a:solidFill>
                  <a:srgbClr val="FF0000"/>
                </a:solidFill>
              </a:rPr>
              <a:t>Казначейські зобов'язання </a:t>
            </a:r>
            <a:r>
              <a:rPr lang="uk-UA" dirty="0"/>
              <a:t>— вид цінних паперів на </a:t>
            </a:r>
            <a:r>
              <a:rPr lang="uk-UA" dirty="0">
                <a:solidFill>
                  <a:srgbClr val="FF0000"/>
                </a:solidFill>
              </a:rPr>
              <a:t>пред'явника</a:t>
            </a:r>
            <a:r>
              <a:rPr lang="uk-UA" dirty="0"/>
              <a:t> (що розміщується на </a:t>
            </a:r>
            <a:r>
              <a:rPr lang="uk-UA" dirty="0">
                <a:solidFill>
                  <a:srgbClr val="FF0000"/>
                </a:solidFill>
              </a:rPr>
              <a:t>добровільних</a:t>
            </a:r>
            <a:r>
              <a:rPr lang="uk-UA" dirty="0"/>
              <a:t> засадах серед населення), які засвідчують </a:t>
            </a:r>
            <a:r>
              <a:rPr lang="uk-UA" dirty="0">
                <a:solidFill>
                  <a:srgbClr val="FF0000"/>
                </a:solidFill>
              </a:rPr>
              <a:t>внесення</a:t>
            </a:r>
            <a:r>
              <a:rPr lang="uk-UA" dirty="0"/>
              <a:t> власником коштів до </a:t>
            </a:r>
            <a:r>
              <a:rPr lang="uk-UA" dirty="0">
                <a:solidFill>
                  <a:srgbClr val="FF0000"/>
                </a:solidFill>
              </a:rPr>
              <a:t>бюджету </a:t>
            </a:r>
            <a:r>
              <a:rPr lang="uk-UA" dirty="0"/>
              <a:t>і дають право на одержання </a:t>
            </a:r>
            <a:r>
              <a:rPr lang="uk-UA" dirty="0">
                <a:solidFill>
                  <a:srgbClr val="FF0000"/>
                </a:solidFill>
              </a:rPr>
              <a:t>фіксованого</a:t>
            </a:r>
            <a:r>
              <a:rPr lang="uk-UA" dirty="0"/>
              <a:t> доходу.</a:t>
            </a:r>
          </a:p>
          <a:p>
            <a:pPr algn="just"/>
            <a:endParaRPr lang="uk-UA" dirty="0"/>
          </a:p>
          <a:p>
            <a:pPr algn="just"/>
            <a:r>
              <a:rPr lang="uk-UA" dirty="0">
                <a:solidFill>
                  <a:srgbClr val="FF0000"/>
                </a:solidFill>
              </a:rPr>
              <a:t>Ощадні сертифікати </a:t>
            </a:r>
            <a:r>
              <a:rPr lang="uk-UA" dirty="0"/>
              <a:t>— письмове </a:t>
            </a:r>
            <a:r>
              <a:rPr lang="uk-UA" dirty="0">
                <a:solidFill>
                  <a:srgbClr val="FF0000"/>
                </a:solidFill>
              </a:rPr>
              <a:t>свідоцтво</a:t>
            </a:r>
            <a:r>
              <a:rPr lang="uk-UA" dirty="0"/>
              <a:t> банку про </a:t>
            </a:r>
            <a:r>
              <a:rPr lang="uk-UA" dirty="0">
                <a:solidFill>
                  <a:srgbClr val="FF0000"/>
                </a:solidFill>
              </a:rPr>
              <a:t>депонування</a:t>
            </a:r>
            <a:r>
              <a:rPr lang="uk-UA" dirty="0"/>
              <a:t> грошових коштів, яке засвідчує право власника на одержання після закінчення встановленого </a:t>
            </a:r>
            <a:r>
              <a:rPr lang="uk-UA" dirty="0">
                <a:solidFill>
                  <a:srgbClr val="FF0000"/>
                </a:solidFill>
              </a:rPr>
              <a:t>строку</a:t>
            </a:r>
            <a:r>
              <a:rPr lang="uk-UA" dirty="0"/>
              <a:t> депозиту і </a:t>
            </a:r>
            <a:r>
              <a:rPr lang="uk-UA" dirty="0">
                <a:solidFill>
                  <a:srgbClr val="FF0000"/>
                </a:solidFill>
              </a:rPr>
              <a:t>відсотків</a:t>
            </a:r>
            <a:r>
              <a:rPr lang="uk-UA" dirty="0"/>
              <a:t> з нього.</a:t>
            </a:r>
          </a:p>
          <a:p>
            <a:pPr algn="just"/>
            <a:endParaRPr lang="uk-UA" dirty="0"/>
          </a:p>
          <a:p>
            <a:pPr algn="just"/>
            <a:r>
              <a:rPr lang="uk-UA" dirty="0">
                <a:solidFill>
                  <a:srgbClr val="FF0000"/>
                </a:solidFill>
              </a:rPr>
              <a:t>Векселі</a:t>
            </a:r>
            <a:r>
              <a:rPr lang="uk-UA" dirty="0"/>
              <a:t> — цінні папери, які засвідчують незаперечне грошове зобов'язання векселедавця </a:t>
            </a:r>
            <a:r>
              <a:rPr lang="uk-UA" dirty="0">
                <a:solidFill>
                  <a:srgbClr val="FF0000"/>
                </a:solidFill>
              </a:rPr>
              <a:t>сплатити</a:t>
            </a:r>
            <a:r>
              <a:rPr lang="uk-UA" dirty="0"/>
              <a:t> після настання </a:t>
            </a:r>
            <a:r>
              <a:rPr lang="uk-UA" dirty="0">
                <a:solidFill>
                  <a:srgbClr val="FF0000"/>
                </a:solidFill>
              </a:rPr>
              <a:t>строку</a:t>
            </a:r>
            <a:r>
              <a:rPr lang="uk-UA" dirty="0"/>
              <a:t> визначену суму грошей </a:t>
            </a:r>
            <a:r>
              <a:rPr lang="uk-UA" dirty="0">
                <a:solidFill>
                  <a:srgbClr val="FF0000"/>
                </a:solidFill>
              </a:rPr>
              <a:t>власникові</a:t>
            </a:r>
            <a:r>
              <a:rPr lang="uk-UA" dirty="0"/>
              <a:t> векселя.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85" y="104932"/>
            <a:ext cx="4906312" cy="2473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933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709898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Похідні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деривативи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— це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механізм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обігу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придбання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продаж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їх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терміну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(контрактом).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279" y="2761494"/>
            <a:ext cx="10515600" cy="4351338"/>
          </a:xfrm>
        </p:spPr>
        <p:txBody>
          <a:bodyPr/>
          <a:lstStyle/>
          <a:p>
            <a:pPr algn="just"/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виду </a:t>
            </a:r>
            <a:r>
              <a:rPr lang="ru-RU" dirty="0" err="1"/>
              <a:t>цінностей</a:t>
            </a:r>
            <a:r>
              <a:rPr lang="ru-RU" dirty="0"/>
              <a:t> </a:t>
            </a:r>
            <a:r>
              <a:rPr lang="ru-RU" dirty="0" err="1"/>
              <a:t>деривативи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b="1" dirty="0" err="1"/>
              <a:t>фондові</a:t>
            </a:r>
            <a:r>
              <a:rPr lang="ru-RU" b="1" dirty="0"/>
              <a:t>, </a:t>
            </a:r>
            <a:r>
              <a:rPr lang="ru-RU" b="1" dirty="0" err="1"/>
              <a:t>валютні</a:t>
            </a:r>
            <a:r>
              <a:rPr lang="ru-RU" b="1" dirty="0"/>
              <a:t> й </a:t>
            </a:r>
            <a:r>
              <a:rPr lang="ru-RU" b="1" dirty="0" err="1"/>
              <a:t>товарні</a:t>
            </a:r>
            <a:r>
              <a:rPr lang="ru-RU" b="1" dirty="0"/>
              <a:t>.</a:t>
            </a:r>
            <a:endParaRPr lang="ru-RU" b="0" dirty="0">
              <a:effectLst/>
            </a:endParaRPr>
          </a:p>
          <a:p>
            <a:pPr algn="just"/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відомими</a:t>
            </a:r>
            <a:r>
              <a:rPr lang="ru-RU" dirty="0"/>
              <a:t> </a:t>
            </a:r>
            <a:r>
              <a:rPr lang="ru-RU" dirty="0" err="1"/>
              <a:t>похідними</a:t>
            </a:r>
            <a:r>
              <a:rPr lang="ru-RU" dirty="0"/>
              <a:t> </a:t>
            </a:r>
            <a:r>
              <a:rPr lang="ru-RU" dirty="0" err="1"/>
              <a:t>інструментами</a:t>
            </a:r>
            <a:r>
              <a:rPr lang="ru-RU" dirty="0"/>
              <a:t> є </a:t>
            </a:r>
            <a:r>
              <a:rPr lang="ru-RU" b="1" dirty="0" err="1"/>
              <a:t>ф'ючерсні</a:t>
            </a:r>
            <a:r>
              <a:rPr lang="ru-RU" b="1" dirty="0"/>
              <a:t> </a:t>
            </a:r>
            <a:r>
              <a:rPr lang="ru-RU" b="1" dirty="0" err="1"/>
              <a:t>контракти</a:t>
            </a:r>
            <a:r>
              <a:rPr lang="ru-RU" b="1" dirty="0"/>
              <a:t>, </a:t>
            </a:r>
            <a:r>
              <a:rPr lang="ru-RU" b="1" dirty="0" err="1"/>
              <a:t>форвардні</a:t>
            </a:r>
            <a:r>
              <a:rPr lang="ru-RU" b="1" dirty="0"/>
              <a:t> </a:t>
            </a:r>
            <a:r>
              <a:rPr lang="ru-RU" b="1" dirty="0" err="1"/>
              <a:t>контракти</a:t>
            </a:r>
            <a:r>
              <a:rPr lang="ru-RU" b="1" dirty="0"/>
              <a:t>, </a:t>
            </a:r>
            <a:r>
              <a:rPr lang="ru-RU" b="1" dirty="0" err="1"/>
              <a:t>опціони</a:t>
            </a:r>
            <a:r>
              <a:rPr lang="ru-RU" b="1" dirty="0"/>
              <a:t> та </a:t>
            </a:r>
            <a:r>
              <a:rPr lang="ru-RU" b="1" dirty="0" err="1"/>
              <a:t>варанти</a:t>
            </a:r>
            <a:r>
              <a:rPr lang="ru-RU" b="1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204" y="4496971"/>
            <a:ext cx="5817589" cy="236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602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043" y="1384456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Фондові біржі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це спеціалізовані установи, які створюють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умови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постійно діючої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централізованої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торгівлі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цінними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паперами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шляхом об'єднання попиту, пропозицій на них, надання місця, системи і засобів як для первинного розміщення, так і для вторинного обігу цінних паперів.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266" y="3918966"/>
            <a:ext cx="6623154" cy="2939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982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51" y="140272"/>
            <a:ext cx="10515600" cy="1325563"/>
          </a:xfrm>
        </p:spPr>
        <p:txBody>
          <a:bodyPr/>
          <a:lstStyle/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розвитку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біржової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торгівлі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склалися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біржових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товар;</a:t>
            </a: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ф’ючерсні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опційні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423" y="2827681"/>
            <a:ext cx="4624778" cy="3709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8542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Фондовий ринок</Template>
  <TotalTime>65</TotalTime>
  <Words>645</Words>
  <Application>Microsoft Office PowerPoint</Application>
  <PresentationFormat>Широкоэкранный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Фондовий ринок (ринок цінних паперів) — частина ринку капіталів, де здійснюються емісія, купівля і продаж цінних паперів. Фондовий ринок є абстрактне поняття, що служить для позначення сукупності дій і механізмів, що роблять можливими торгівлю цінними паперами. Його не слід плутати з поняттям фондова біржа — організацією, яка надає можливість для здійснення торгових операцій і зведення разом покупців і продавців цінних паперів.</vt:lpstr>
      <vt:lpstr>Цінні папери – документи встановленої форми з відповідними реквізитами, що посвідчують грошові або інші майнові права, визначають взаємовідносини особи, яка їх розмістила (емітента), і власника та передбачають виконання зобов'язань згідно з умовами їх розміщення, а також можливість передачі прав, що випливають із цих документів, іншим особам.</vt:lpstr>
      <vt:lpstr>Основні ЦП визначену у ЗУ «Про цінні папери та фондові біржі»:</vt:lpstr>
      <vt:lpstr>Презентация PowerPoint</vt:lpstr>
      <vt:lpstr>Похідні цінні папери (деривативи) — це цінні папери, механізм випуску та обігу яких пов'язаний з правом на придбання чи продаж їх протягом терміну, визначеного договором (контрактом).</vt:lpstr>
      <vt:lpstr>Фондові біржі - це спеціалізовані установи, які створюють умови для постійно діючої централізованої торгівлі цінними паперами шляхом об'єднання попиту, пропозицій на них, надання місця, системи і засобів як для первинного розміщення, так і для вторинного обігу цінних паперів.</vt:lpstr>
      <vt:lpstr>У процесі розвитку біржової торгівлі склалися наступні види біржових операцій:</vt:lpstr>
      <vt:lpstr>Операції на реальний товар мають два різновиди:</vt:lpstr>
      <vt:lpstr>Кон'юнктура біржового ринку - сукупність оцінок: числа цінних паперів, які пройшли лістинг; попиту і пропозиції, а також їх динаміки (включаючи число продавців і покупців); обсягу угод і тенденцій його зміни; ціни (котирування) акцій і тенденції їх зміни</vt:lpstr>
      <vt:lpstr>За цілями щодо зниження або підвищення курсу цінних паперів на біржах прийнято виділяти дві групи учасників торгів: «ведмедів» і «биків». </vt:lpstr>
      <vt:lpstr>Біржовий фондовий індекс - показник, який визначає зведений курс групи лістингових цінних паперів, що котируються на фондовій біржі</vt:lpstr>
      <vt:lpstr>Регулювання ринку цінних паперів — це об'єднання в одну систему методів і засобів, що дають змогу регламентувати здійснення операцій та угод, дотримання ними певних вимог і правил, а також впорядкувати діяльність учасників ринку з боку організацій, уповноважених суспільством на такі дії.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Romik-PC</dc:creator>
  <cp:lastModifiedBy>Сулаева Оксана Николаевна</cp:lastModifiedBy>
  <cp:revision>9</cp:revision>
  <dcterms:created xsi:type="dcterms:W3CDTF">2016-11-22T19:56:08Z</dcterms:created>
  <dcterms:modified xsi:type="dcterms:W3CDTF">2017-11-22T13:38:02Z</dcterms:modified>
</cp:coreProperties>
</file>