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82" r:id="rId8"/>
    <p:sldId id="277" r:id="rId9"/>
    <p:sldId id="262" r:id="rId10"/>
    <p:sldId id="278" r:id="rId11"/>
    <p:sldId id="279" r:id="rId12"/>
    <p:sldId id="280" r:id="rId13"/>
    <p:sldId id="281" r:id="rId14"/>
    <p:sldId id="261" r:id="rId15"/>
    <p:sldId id="283" r:id="rId16"/>
    <p:sldId id="284" r:id="rId17"/>
    <p:sldId id="263" r:id="rId18"/>
    <p:sldId id="285" r:id="rId19"/>
    <p:sldId id="264" r:id="rId20"/>
    <p:sldId id="269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89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61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220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951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117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340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751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111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346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449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10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0A51B-49D6-4497-B04B-3CB3FA8737E1}" type="datetimeFigureOut">
              <a:rPr lang="uk-UA" smtClean="0"/>
              <a:t>17.11.2021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04CF-015C-4055-B220-AB4233CD1C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834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394200" cy="936001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b="1" dirty="0">
                <a:latin typeface="Arial Black" panose="020B0A04020102020204" pitchFamily="34" charset="0"/>
              </a:rPr>
              <a:t>Лекція </a:t>
            </a:r>
            <a:r>
              <a:rPr lang="en-US" b="1">
                <a:latin typeface="Arial Black" panose="020B0A04020102020204" pitchFamily="34" charset="0"/>
              </a:rPr>
              <a:t>8</a:t>
            </a:r>
            <a:r>
              <a:rPr lang="uk-UA" b="1">
                <a:latin typeface="Arial Black" panose="020B0A04020102020204" pitchFamily="34" charset="0"/>
              </a:rPr>
              <a:t>. </a:t>
            </a:r>
            <a:r>
              <a:rPr lang="uk-UA" sz="4000" u="sng" dirty="0">
                <a:latin typeface="Arial Black" panose="020B0A04020102020204" pitchFamily="34" charset="0"/>
              </a:rPr>
              <a:t>Туристичний потенціал Африки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85281" y="989046"/>
            <a:ext cx="10515600" cy="601200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atin typeface="Arial Black" panose="020B0A04020102020204" pitchFamily="34" charset="0"/>
              </a:rPr>
              <a:t>ПЛАН</a:t>
            </a:r>
          </a:p>
          <a:p>
            <a:pPr marL="0" indent="0">
              <a:buNone/>
            </a:pPr>
            <a:r>
              <a:rPr lang="uk-UA" sz="3600" b="1" dirty="0">
                <a:latin typeface="Arial Black" panose="020B0A04020102020204" pitchFamily="34" charset="0"/>
              </a:rPr>
              <a:t>1. Загальна характеристика африканського континенту.</a:t>
            </a:r>
          </a:p>
          <a:p>
            <a:pPr marL="0" indent="0">
              <a:buNone/>
            </a:pPr>
            <a:r>
              <a:rPr lang="uk-UA" sz="3600" b="1" dirty="0">
                <a:latin typeface="Arial Black" panose="020B0A04020102020204" pitchFamily="34" charset="0"/>
              </a:rPr>
              <a:t>2. Особливості і маркетингові проблеми організації креативного туризму в Африці.</a:t>
            </a:r>
          </a:p>
          <a:p>
            <a:pPr marL="0" indent="0">
              <a:buNone/>
            </a:pPr>
            <a:r>
              <a:rPr lang="uk-UA" sz="3600" b="1" dirty="0">
                <a:latin typeface="Arial Black" panose="020B0A04020102020204" pitchFamily="34" charset="0"/>
              </a:rPr>
              <a:t>3.  Розвинуті  та потенціальні туристичні центри Африки</a:t>
            </a:r>
            <a:r>
              <a:rPr lang="uk-UA" b="1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520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23" y="15501"/>
            <a:ext cx="11340000" cy="612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Arial Black" panose="020B0A04020102020204" pitchFamily="34" charset="0"/>
              </a:rPr>
              <a:t>Припускають,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2990"/>
            <a:ext cx="11994776" cy="6035610"/>
          </a:xfrm>
        </p:spPr>
        <p:txBody>
          <a:bodyPr>
            <a:noAutofit/>
          </a:bodyPr>
          <a:lstStyle/>
          <a:p>
            <a:pPr algn="just"/>
            <a:r>
              <a:rPr lang="uk-UA" sz="4000" dirty="0"/>
              <a:t>що назва народу </a:t>
            </a:r>
            <a:r>
              <a:rPr lang="uk-UA" sz="4000" i="1" dirty="0"/>
              <a:t>«</a:t>
            </a:r>
            <a:r>
              <a:rPr lang="uk-UA" sz="4000" i="1" dirty="0" err="1"/>
              <a:t>афри</a:t>
            </a:r>
            <a:r>
              <a:rPr lang="uk-UA" sz="4000" i="1" dirty="0"/>
              <a:t>» </a:t>
            </a:r>
            <a:r>
              <a:rPr lang="uk-UA" sz="4000" dirty="0"/>
              <a:t>походить від берберського </a:t>
            </a:r>
            <a:r>
              <a:rPr lang="en-US" sz="4000" i="1" dirty="0" err="1"/>
              <a:t>ifri</a:t>
            </a:r>
            <a:r>
              <a:rPr lang="en-US" sz="4000" dirty="0"/>
              <a:t>, «</a:t>
            </a:r>
            <a:r>
              <a:rPr lang="uk-UA" sz="4000" dirty="0"/>
              <a:t>печера», маючи на увазі печерних жителів. Мусульманська провінція </a:t>
            </a:r>
            <a:r>
              <a:rPr lang="uk-UA" sz="4000" dirty="0" err="1"/>
              <a:t>Іфрікія</a:t>
            </a:r>
            <a:r>
              <a:rPr lang="uk-UA" sz="4000" dirty="0"/>
              <a:t>, що виникла пізніше на цьому місці, також зберегла цей корінь у своїй назві. Існують і інші версії походження топоніма. Так, Йосип Флавій, єврейський історик </a:t>
            </a:r>
            <a:r>
              <a:rPr lang="en-US" sz="4000" dirty="0"/>
              <a:t>I </a:t>
            </a:r>
            <a:r>
              <a:rPr lang="uk-UA" sz="4000" dirty="0"/>
              <a:t>століття, стверджував, що ця назва походить від імені онука </a:t>
            </a:r>
            <a:r>
              <a:rPr lang="uk-UA" sz="4000" i="1" dirty="0"/>
              <a:t>Авраама </a:t>
            </a:r>
            <a:r>
              <a:rPr lang="uk-UA" sz="4000" i="1" dirty="0" err="1"/>
              <a:t>Етера</a:t>
            </a:r>
            <a:r>
              <a:rPr lang="uk-UA" sz="4000" dirty="0"/>
              <a:t>, чиї нащадки заселили Лівію. Згідно з іншим підходом до цієї проблеми, латинське слово </a:t>
            </a:r>
            <a:r>
              <a:rPr lang="en-US" sz="4000" i="1" dirty="0" err="1"/>
              <a:t>aprica</a:t>
            </a:r>
            <a:r>
              <a:rPr lang="en-US" sz="4000" dirty="0"/>
              <a:t>, </a:t>
            </a:r>
            <a:r>
              <a:rPr lang="uk-UA" sz="4000" dirty="0"/>
              <a:t>що означає «сонячний», і було згадано в «Засадах» Ісидора Севільського</a:t>
            </a:r>
          </a:p>
        </p:txBody>
      </p:sp>
    </p:spTree>
    <p:extLst>
      <p:ext uri="{BB962C8B-B14F-4D97-AF65-F5344CB8AC3E}">
        <p14:creationId xmlns:p14="http://schemas.microsoft.com/office/powerpoint/2010/main" val="183900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6494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Arial Black" panose="020B0A04020102020204" pitchFamily="34" charset="0"/>
              </a:rPr>
              <a:t>Масове проникнення європейців в Африку почалося в </a:t>
            </a:r>
            <a:r>
              <a:rPr lang="en-US" sz="3600" b="1" dirty="0">
                <a:latin typeface="Arial Black" panose="020B0A04020102020204" pitchFamily="34" charset="0"/>
              </a:rPr>
              <a:t>XV-XVI </a:t>
            </a:r>
            <a:r>
              <a:rPr lang="uk-UA" sz="3600" b="1" dirty="0">
                <a:latin typeface="Arial Black" panose="020B0A04020102020204" pitchFamily="34" charset="0"/>
              </a:rPr>
              <a:t>століттях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325562"/>
            <a:ext cx="11981329" cy="55324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/>
              <a:t>і найбільший внесок в освоєння континенту на першому етапі внесли португальці. В кінці </a:t>
            </a:r>
            <a:r>
              <a:rPr lang="en-US" sz="3600" dirty="0"/>
              <a:t>XV </a:t>
            </a:r>
            <a:r>
              <a:rPr lang="uk-UA" sz="3600" dirty="0"/>
              <a:t>століття португальці фактично контролювали західне узбережжя Африки і в </a:t>
            </a:r>
            <a:r>
              <a:rPr lang="en-US" sz="3600" dirty="0"/>
              <a:t>XVI </a:t>
            </a:r>
            <a:r>
              <a:rPr lang="uk-UA" sz="3600" dirty="0"/>
              <a:t>столітті розгорнули активну работоргівлю. </a:t>
            </a:r>
          </a:p>
          <a:p>
            <a:pPr marL="0" indent="0" algn="just">
              <a:buNone/>
            </a:pPr>
            <a:r>
              <a:rPr lang="uk-UA" sz="3600" dirty="0"/>
              <a:t>Слідом за ними в Африку кинулися практично всі західноєвропейські держави: Нідерланди, Іспанія, Данія, Франція, Англія, Німеччина. </a:t>
            </a:r>
          </a:p>
          <a:p>
            <a:pPr marL="0" indent="0" algn="just">
              <a:buNone/>
            </a:pPr>
            <a:r>
              <a:rPr lang="uk-UA" sz="3600" dirty="0"/>
              <a:t>Почалася «гонка (або бійка) за Африку». Слід зазначити, що африканські колонії поступово перетворювалися в аграрно-сировинні придатки європейських метрополій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831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812" y="1"/>
            <a:ext cx="11916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 Black" panose="020B0A04020102020204" pitchFamily="34" charset="0"/>
              </a:rPr>
              <a:t>У 60-80-ті роки ХХ століття в Африці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0001"/>
            <a:ext cx="12132000" cy="644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/>
              <a:t>бурхливо </a:t>
            </a:r>
            <a:r>
              <a:rPr lang="uk-UA" sz="3600" i="1" dirty="0"/>
              <a:t>відбувався процес </a:t>
            </a:r>
            <a:r>
              <a:rPr lang="uk-UA" sz="3600" i="1" dirty="0" err="1"/>
              <a:t>деколонізаціі</a:t>
            </a:r>
            <a:r>
              <a:rPr lang="uk-UA" sz="3600" i="1" dirty="0"/>
              <a:t> </a:t>
            </a:r>
            <a:r>
              <a:rPr lang="uk-UA" sz="3600" dirty="0"/>
              <a:t>і суверенними державами були проголошені буквально всі колишні колонії Здобуття незалежності для більшості африканських країн було здійснено без великих кровопролить, але в ряді країн (Кенія, Зімбабве, Ангола, Мозамбік, Намібія) цей процес супроводжувався війнами, повстаннями, партизанською боротьбою. У багатьох країнах встановилися диктаторські режими, які відрізнялися зневагою до прав людини, бюрократією, тоталітаризмом, нездатністю подолати економічну кризу, зростаючу бідність і безробіття.</a:t>
            </a:r>
          </a:p>
        </p:txBody>
      </p:sp>
    </p:spTree>
    <p:extLst>
      <p:ext uri="{BB962C8B-B14F-4D97-AF65-F5344CB8AC3E}">
        <p14:creationId xmlns:p14="http://schemas.microsoft.com/office/powerpoint/2010/main" val="323217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latin typeface="Arial Black" panose="020B0A04020102020204" pitchFamily="34" charset="0"/>
              </a:rPr>
              <a:t>Деякі метрополії зберегли на африканському континенті ряд територій під своїм контролем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/>
              <a:t>Це, наприклад, міста Іспанії - Сеута і Мелілья в Марокко, Канарські острови (Іспанія), Святої Олени, Вознесіння, </a:t>
            </a:r>
            <a:r>
              <a:rPr lang="uk-UA" sz="4400" dirty="0" err="1"/>
              <a:t>Трістан</a:t>
            </a:r>
            <a:r>
              <a:rPr lang="uk-UA" sz="4400" dirty="0"/>
              <a:t>-да-</a:t>
            </a:r>
            <a:r>
              <a:rPr lang="uk-UA" sz="4400" dirty="0" err="1"/>
              <a:t>Кунья</a:t>
            </a:r>
            <a:r>
              <a:rPr lang="uk-UA" sz="4400" dirty="0"/>
              <a:t> і Архіпелаг </a:t>
            </a:r>
            <a:r>
              <a:rPr lang="uk-UA" sz="4400" dirty="0" err="1"/>
              <a:t>Чагос</a:t>
            </a:r>
            <a:r>
              <a:rPr lang="uk-UA" sz="4400" dirty="0"/>
              <a:t> (Велика Британія), Мадейра (Португалія).</a:t>
            </a:r>
          </a:p>
        </p:txBody>
      </p:sp>
    </p:spTree>
    <p:extLst>
      <p:ext uri="{BB962C8B-B14F-4D97-AF65-F5344CB8AC3E}">
        <p14:creationId xmlns:p14="http://schemas.microsoft.com/office/powerpoint/2010/main" val="220443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Autofit/>
          </a:bodyPr>
          <a:lstStyle/>
          <a:p>
            <a:pPr marL="0" indent="0" algn="ctr"/>
            <a:r>
              <a:rPr lang="uk-UA" sz="3600" b="1" dirty="0">
                <a:latin typeface="Arial Black" panose="020B0A04020102020204" pitchFamily="34" charset="0"/>
              </a:rPr>
              <a:t>2. Особливості і маркетингові проблеми організації туристичного бізнесу в Африці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635" y="1398494"/>
            <a:ext cx="12096000" cy="543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1. На початковому етапі розвитку для Африки характерною була</a:t>
            </a:r>
          </a:p>
          <a:p>
            <a:pPr marL="0" indent="0">
              <a:buNone/>
            </a:pPr>
            <a:r>
              <a:rPr lang="uk-UA" u="sng" dirty="0">
                <a:latin typeface="Arial Black" panose="020B0A04020102020204" pitchFamily="34" charset="0"/>
              </a:rPr>
              <a:t>ізоляція основних регіонів Африки один від одного, що</a:t>
            </a:r>
          </a:p>
          <a:p>
            <a:pPr marL="0" indent="0">
              <a:buNone/>
            </a:pPr>
            <a:r>
              <a:rPr lang="uk-UA" u="sng" dirty="0">
                <a:latin typeface="Arial Black" panose="020B0A04020102020204" pitchFamily="34" charset="0"/>
              </a:rPr>
              <a:t>зумовило автономний розвиток Півночі, Півдня, Сходу і Заходу Африки</a:t>
            </a:r>
            <a:r>
              <a:rPr lang="uk-UA" dirty="0">
                <a:latin typeface="Arial Black" panose="020B0A04020102020204" pitchFamily="34" charset="0"/>
              </a:rPr>
              <a:t> </a:t>
            </a:r>
            <a:r>
              <a:rPr lang="uk-UA" dirty="0"/>
              <a:t>і виникнення самобутніх цивілізацій, які паралельно еволюціонували і не всі збереглися.</a:t>
            </a:r>
          </a:p>
          <a:p>
            <a:pPr marL="0" indent="0">
              <a:buNone/>
            </a:pPr>
            <a:r>
              <a:rPr lang="uk-UA" dirty="0"/>
              <a:t>2.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фактором для </a:t>
            </a:r>
            <a:r>
              <a:rPr lang="ru-RU" dirty="0" err="1"/>
              <a:t>розвитку</a:t>
            </a:r>
            <a:r>
              <a:rPr lang="ru-RU" dirty="0"/>
              <a:t> Африки як в </a:t>
            </a:r>
            <a:r>
              <a:rPr lang="ru-RU" dirty="0" err="1"/>
              <a:t>минулому</a:t>
            </a:r>
            <a:r>
              <a:rPr lang="ru-RU" dirty="0"/>
              <a:t>, так і 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b="1" dirty="0" err="1">
                <a:latin typeface="Arial Black" panose="020B0A04020102020204" pitchFamily="34" charset="0"/>
              </a:rPr>
              <a:t>виступають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b="1" dirty="0" err="1">
                <a:latin typeface="Arial Black" panose="020B0A04020102020204" pitchFamily="34" charset="0"/>
              </a:rPr>
              <a:t>кліматичні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b="1" dirty="0" err="1">
                <a:latin typeface="Arial Black" panose="020B0A04020102020204" pitchFamily="34" charset="0"/>
              </a:rPr>
              <a:t>умови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dirty="0"/>
              <a:t>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вони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туризму й </a:t>
            </a:r>
            <a:r>
              <a:rPr lang="ru-RU" dirty="0" err="1"/>
              <a:t>соціальності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відмінністю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умов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величезний</a:t>
            </a:r>
            <a:r>
              <a:rPr lang="ru-RU" dirty="0"/>
              <a:t> </a:t>
            </a:r>
            <a:r>
              <a:rPr lang="ru-RU" dirty="0" err="1"/>
              <a:t>хронологічний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географічно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Африки. </a:t>
            </a:r>
            <a:r>
              <a:rPr lang="ru-RU" dirty="0" err="1"/>
              <a:t>Саме</a:t>
            </a:r>
            <a:r>
              <a:rPr lang="ru-RU" dirty="0"/>
              <a:t> в силу </a:t>
            </a:r>
            <a:r>
              <a:rPr lang="ru-RU" dirty="0" err="1"/>
              <a:t>цього</a:t>
            </a:r>
            <a:r>
              <a:rPr lang="ru-RU" dirty="0"/>
              <a:t> Африку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uk-UA" dirty="0"/>
              <a:t>такі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: </a:t>
            </a:r>
            <a:r>
              <a:rPr lang="ru-RU" dirty="0" err="1"/>
              <a:t>Північна</a:t>
            </a:r>
            <a:r>
              <a:rPr lang="ru-RU" dirty="0"/>
              <a:t> Африка, </a:t>
            </a:r>
            <a:r>
              <a:rPr lang="ru-RU" dirty="0" err="1"/>
              <a:t>Південна</a:t>
            </a:r>
            <a:r>
              <a:rPr lang="ru-RU" dirty="0"/>
              <a:t> Африка, </a:t>
            </a:r>
            <a:r>
              <a:rPr lang="ru-RU" dirty="0" err="1"/>
              <a:t>Східна</a:t>
            </a:r>
            <a:r>
              <a:rPr lang="ru-RU" dirty="0"/>
              <a:t> Африка, </a:t>
            </a:r>
            <a:r>
              <a:rPr lang="ru-RU" dirty="0" err="1"/>
              <a:t>Західна</a:t>
            </a:r>
            <a:r>
              <a:rPr lang="ru-RU" dirty="0"/>
              <a:t> Африка і Африка на </a:t>
            </a:r>
            <a:r>
              <a:rPr lang="ru-RU" dirty="0" err="1"/>
              <a:t>південь</a:t>
            </a:r>
            <a:r>
              <a:rPr lang="ru-RU" dirty="0"/>
              <a:t> від Сахари(</a:t>
            </a:r>
            <a:r>
              <a:rPr lang="en-US" dirty="0"/>
              <a:t>Middle Africa)</a:t>
            </a:r>
            <a:r>
              <a:rPr lang="ru-RU" dirty="0"/>
              <a:t>. Для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характерна </a:t>
            </a:r>
            <a:r>
              <a:rPr lang="ru-RU" dirty="0" err="1"/>
              <a:t>наявність</a:t>
            </a:r>
            <a:r>
              <a:rPr lang="ru-RU" dirty="0"/>
              <a:t> безлюдного в основному пояса </a:t>
            </a:r>
            <a:r>
              <a:rPr lang="ru-RU" dirty="0" err="1"/>
              <a:t>пустель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371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Інтерес до життя африканських аборигенів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Тури </a:t>
            </a:r>
            <a:r>
              <a:rPr lang="ru-RU" dirty="0"/>
              <a:t>в </a:t>
            </a:r>
            <a:r>
              <a:rPr lang="ru-RU" dirty="0" err="1"/>
              <a:t>глухі</a:t>
            </a:r>
            <a:r>
              <a:rPr lang="ru-RU" dirty="0"/>
              <a:t> села,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</a:t>
            </a:r>
            <a:r>
              <a:rPr lang="ru-RU" dirty="0" err="1"/>
              <a:t>аборигени</a:t>
            </a:r>
            <a:r>
              <a:rPr lang="ru-RU" dirty="0"/>
              <a:t>:</a:t>
            </a:r>
          </a:p>
          <a:p>
            <a:r>
              <a:rPr lang="ru-RU" dirty="0" err="1"/>
              <a:t>пігмеї</a:t>
            </a:r>
            <a:r>
              <a:rPr lang="ru-RU" dirty="0"/>
              <a:t>;</a:t>
            </a:r>
          </a:p>
          <a:p>
            <a:r>
              <a:rPr lang="ru-RU" dirty="0" err="1"/>
              <a:t>бушмени</a:t>
            </a:r>
            <a:r>
              <a:rPr lang="ru-RU" dirty="0"/>
              <a:t>;</a:t>
            </a:r>
          </a:p>
          <a:p>
            <a:r>
              <a:rPr lang="ru-RU" dirty="0" err="1"/>
              <a:t>масаї</a:t>
            </a:r>
            <a:r>
              <a:rPr lang="ru-RU" dirty="0"/>
              <a:t>;</a:t>
            </a:r>
          </a:p>
          <a:p>
            <a:r>
              <a:rPr lang="ru-RU" dirty="0" err="1"/>
              <a:t>хімба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4529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Розвивається</a:t>
            </a:r>
            <a:r>
              <a:rPr lang="ru-RU" sz="3200" dirty="0"/>
              <a:t> і </a:t>
            </a:r>
            <a:r>
              <a:rPr lang="ru-RU" sz="3200" dirty="0" err="1"/>
              <a:t>міжнародний</a:t>
            </a:r>
            <a:r>
              <a:rPr lang="ru-RU" sz="3200" dirty="0"/>
              <a:t> туризм в </a:t>
            </a:r>
            <a:r>
              <a:rPr lang="ru-RU" sz="3200" dirty="0" err="1"/>
              <a:t>Африці</a:t>
            </a:r>
            <a:r>
              <a:rPr lang="ru-RU" sz="3200" dirty="0"/>
              <a:t> з боку </a:t>
            </a:r>
            <a:r>
              <a:rPr lang="ru-RU" sz="3200" dirty="0" err="1"/>
              <a:t>Атлантичного</a:t>
            </a:r>
            <a:r>
              <a:rPr lang="ru-RU" sz="3200" dirty="0"/>
              <a:t> океану, </a:t>
            </a:r>
            <a:r>
              <a:rPr lang="ru-RU" sz="3200" dirty="0" err="1"/>
              <a:t>адже</a:t>
            </a:r>
            <a:r>
              <a:rPr lang="ru-RU" sz="3200" dirty="0"/>
              <a:t> там </a:t>
            </a:r>
            <a:r>
              <a:rPr lang="ru-RU" sz="3200" dirty="0" err="1"/>
              <a:t>туристів</a:t>
            </a:r>
            <a:r>
              <a:rPr lang="ru-RU" sz="3200" dirty="0"/>
              <a:t> </a:t>
            </a:r>
            <a:r>
              <a:rPr lang="ru-RU" sz="3200" dirty="0" err="1"/>
              <a:t>чекають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- красиві пляжі з розкішним піском;</a:t>
            </a:r>
          </a:p>
          <a:p>
            <a:pPr marL="0" indent="0">
              <a:buNone/>
            </a:pPr>
            <a:r>
              <a:rPr lang="uk-UA" dirty="0"/>
              <a:t>- різноманітна природа;</a:t>
            </a:r>
          </a:p>
          <a:p>
            <a:pPr marL="0" indent="0">
              <a:buNone/>
            </a:pPr>
            <a:r>
              <a:rPr lang="uk-UA" dirty="0"/>
              <a:t>- приємний клімат.</a:t>
            </a:r>
          </a:p>
          <a:p>
            <a:pPr marL="0" indent="0">
              <a:buNone/>
            </a:pPr>
            <a:r>
              <a:rPr lang="uk-UA" dirty="0"/>
              <a:t>	Навіть африканські пустелі не залишилися без уваги туристів. У Сахару або Наміб відправляються туристи-</a:t>
            </a:r>
            <a:r>
              <a:rPr lang="uk-UA" dirty="0" err="1"/>
              <a:t>екстремали</a:t>
            </a:r>
            <a:r>
              <a:rPr lang="uk-UA" dirty="0"/>
              <a:t>, які жадають поганяти на джипах або мотоциклах. В таких умовах людина здатна переоцінити себе і своє ставлення до світу, тому навіть жаркий клімат Африки в цих частинах не зупиняє справжніх мандрівників.</a:t>
            </a:r>
          </a:p>
        </p:txBody>
      </p:sp>
    </p:spTree>
    <p:extLst>
      <p:ext uri="{BB962C8B-B14F-4D97-AF65-F5344CB8AC3E}">
        <p14:creationId xmlns:p14="http://schemas.microsoft.com/office/powerpoint/2010/main" val="1965228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388" y="149972"/>
            <a:ext cx="11124000" cy="756000"/>
          </a:xfrm>
        </p:spPr>
        <p:txBody>
          <a:bodyPr>
            <a:normAutofit/>
          </a:bodyPr>
          <a:lstStyle/>
          <a:p>
            <a:r>
              <a:rPr lang="uk-UA" sz="3200" b="1" dirty="0"/>
              <a:t>Стрімкий розвиток туризму в Африці пояснюється наступним</a:t>
            </a:r>
            <a:r>
              <a:rPr lang="uk-UA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24" y="1018801"/>
            <a:ext cx="11949952" cy="5745069"/>
          </a:xfrm>
        </p:spPr>
        <p:txBody>
          <a:bodyPr>
            <a:normAutofit/>
          </a:bodyPr>
          <a:lstStyle/>
          <a:p>
            <a:endParaRPr lang="uk-UA" dirty="0"/>
          </a:p>
          <a:p>
            <a:r>
              <a:rPr lang="uk-UA" dirty="0"/>
              <a:t>багата місцева флора;</a:t>
            </a:r>
          </a:p>
          <a:p>
            <a:r>
              <a:rPr lang="uk-UA" dirty="0"/>
              <a:t>різноманітність і екзотичність фауни;</a:t>
            </a:r>
          </a:p>
          <a:p>
            <a:r>
              <a:rPr lang="uk-UA" dirty="0"/>
              <a:t>м'який клімат весь рік;</a:t>
            </a:r>
          </a:p>
          <a:p>
            <a:r>
              <a:rPr lang="uk-UA" dirty="0"/>
              <a:t>узбережжя з чудовими пляжами;</a:t>
            </a:r>
          </a:p>
          <a:p>
            <a:r>
              <a:rPr lang="uk-UA" dirty="0"/>
              <a:t>велика кількість культурних та історичних пам'яток;</a:t>
            </a:r>
          </a:p>
          <a:p>
            <a:pPr marL="0" indent="0">
              <a:buNone/>
            </a:pPr>
            <a:r>
              <a:rPr lang="uk-UA" dirty="0"/>
              <a:t>   наявність в розвинутих туристичних центрах відповідної інфраструктури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Також на материку дуже багато всіляких заповідників і національних парків, яким відвели величезні території. Там усі тварини мають можливість існувати як на волі, тобто вони живуть практично в природному для кожного з них середовищі.</a:t>
            </a:r>
          </a:p>
        </p:txBody>
      </p:sp>
    </p:spTree>
    <p:extLst>
      <p:ext uri="{BB962C8B-B14F-4D97-AF65-F5344CB8AC3E}">
        <p14:creationId xmlns:p14="http://schemas.microsoft.com/office/powerpoint/2010/main" val="2571453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6494" y="69290"/>
            <a:ext cx="10515600" cy="828000"/>
          </a:xfrm>
        </p:spPr>
        <p:txBody>
          <a:bodyPr/>
          <a:lstStyle/>
          <a:p>
            <a:r>
              <a:rPr lang="uk-UA" dirty="0"/>
              <a:t>Туризм на африканському континенті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153" y="897290"/>
            <a:ext cx="11138647" cy="52796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лише розвивається, причому на півночі і в ПАР ці процеси набагато інтенсивніше, ніж на решті частини. Це пов'язано з деякими чинниками, які гальмують приплив туристів:</a:t>
            </a:r>
          </a:p>
          <a:p>
            <a:endParaRPr lang="uk-UA" dirty="0"/>
          </a:p>
          <a:p>
            <a:r>
              <a:rPr lang="uk-UA" dirty="0"/>
              <a:t>багато країн з низьким рівнем економіки і життя;</a:t>
            </a:r>
          </a:p>
          <a:p>
            <a:r>
              <a:rPr lang="uk-UA" dirty="0"/>
              <a:t>відсутність транспортної системи та туристичної інфраструктури;</a:t>
            </a:r>
          </a:p>
          <a:p>
            <a:r>
              <a:rPr lang="uk-UA" dirty="0"/>
              <a:t>на деяких територіях є складнощі в політичній ситуації;</a:t>
            </a:r>
          </a:p>
          <a:p>
            <a:r>
              <a:rPr lang="uk-UA" dirty="0"/>
              <a:t>недостатня увага уряду до туризму (внутрішнього і міжнародного);</a:t>
            </a:r>
          </a:p>
          <a:p>
            <a:r>
              <a:rPr lang="uk-UA" dirty="0"/>
              <a:t>деякі ділянки материка мають суворі умови.</a:t>
            </a:r>
          </a:p>
        </p:txBody>
      </p:sp>
    </p:spTree>
    <p:extLst>
      <p:ext uri="{BB962C8B-B14F-4D97-AF65-F5344CB8AC3E}">
        <p14:creationId xmlns:p14="http://schemas.microsoft.com/office/powerpoint/2010/main" val="2185934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812" y="134471"/>
            <a:ext cx="11178988" cy="792000"/>
          </a:xfrm>
        </p:spPr>
        <p:txBody>
          <a:bodyPr/>
          <a:lstStyle/>
          <a:p>
            <a:pPr algn="ctr"/>
            <a:r>
              <a:rPr lang="ru-RU" b="1" dirty="0" err="1">
                <a:latin typeface="Arial Black" panose="020B0A04020102020204" pitchFamily="34" charset="0"/>
              </a:rPr>
              <a:t>Види</a:t>
            </a:r>
            <a:r>
              <a:rPr lang="ru-RU" b="1" dirty="0">
                <a:latin typeface="Arial Black" panose="020B0A04020102020204" pitchFamily="34" charset="0"/>
              </a:rPr>
              <a:t> туризму в </a:t>
            </a:r>
            <a:r>
              <a:rPr lang="ru-RU" b="1" dirty="0" err="1">
                <a:latin typeface="Arial Black" panose="020B0A04020102020204" pitchFamily="34" charset="0"/>
              </a:rPr>
              <a:t>Африці</a:t>
            </a:r>
            <a:r>
              <a:rPr lang="ru-RU" b="1" dirty="0">
                <a:latin typeface="Arial Black" panose="020B0A04020102020204" pitchFamily="34" charset="0"/>
              </a:rPr>
              <a:t> 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21976"/>
            <a:ext cx="12214200" cy="5627649"/>
          </a:xfrm>
        </p:spPr>
        <p:txBody>
          <a:bodyPr>
            <a:normAutofit fontScale="77500" lnSpcReduction="20000"/>
          </a:bodyPr>
          <a:lstStyle/>
          <a:p>
            <a:endParaRPr lang="uk-UA" b="1" dirty="0"/>
          </a:p>
          <a:p>
            <a:r>
              <a:rPr lang="uk-UA" sz="3600" b="1" dirty="0"/>
              <a:t>пляжний відпочинок;</a:t>
            </a:r>
          </a:p>
          <a:p>
            <a:r>
              <a:rPr lang="uk-UA" sz="3600" b="1" dirty="0"/>
              <a:t>сафарі;</a:t>
            </a:r>
          </a:p>
          <a:p>
            <a:r>
              <a:rPr lang="uk-UA" sz="3600" b="1" dirty="0"/>
              <a:t>екскурсійні тури</a:t>
            </a:r>
            <a:r>
              <a:rPr lang="uk-UA" sz="3600" dirty="0"/>
              <a:t>.</a:t>
            </a:r>
          </a:p>
          <a:p>
            <a:r>
              <a:rPr lang="uk-UA" dirty="0"/>
              <a:t>Пляжний відпочинок в Африці запам'ятається чудовими піщаними пляжами. Крім цього тут можна милуватися екзотичною природою і затишним кліматом, тому такі курорти користуються попитом у численних туристів з усього світу. Сприяє розвитку даного виду туризму і те, що материк омивається численними водоймами - два океани, Червоне і Середземне моря, де є маса дивного не тільки на узбережжі, а й в водах.</a:t>
            </a:r>
          </a:p>
          <a:p>
            <a:endParaRPr lang="uk-UA" dirty="0"/>
          </a:p>
          <a:p>
            <a:r>
              <a:rPr lang="uk-UA" dirty="0"/>
              <a:t>Завдяки сафарі кожен, який прибув на африканський континент, отримує можливість на власні очі побачити все розмаїття місцевої флори і фауни. При цьому тварини в національних парках, де і подорожують групи туристів, почувають себе чудово, завдяки природним умовам утримання.</a:t>
            </a:r>
          </a:p>
          <a:p>
            <a:endParaRPr lang="uk-UA" dirty="0"/>
          </a:p>
          <a:p>
            <a:r>
              <a:rPr lang="uk-UA" dirty="0"/>
              <a:t>В екскурсійних турах можна дізнатися історію і сучасний побут африканців. Для цього туристи направляються в поселення аборигенів, що живуть в глушині. Також всім рекомендується відвідати історичні та культурні місця, щоб познайомитися з великими цивілізаціями, що знаходяться на цих землях.</a:t>
            </a:r>
          </a:p>
        </p:txBody>
      </p:sp>
    </p:spTree>
    <p:extLst>
      <p:ext uri="{BB962C8B-B14F-4D97-AF65-F5344CB8AC3E}">
        <p14:creationId xmlns:p14="http://schemas.microsoft.com/office/powerpoint/2010/main" val="251889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660" y="1"/>
            <a:ext cx="10770140" cy="504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uk-UA" sz="3200" b="1" dirty="0"/>
              <a:t>Література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203"/>
            <a:ext cx="12031443" cy="71640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1600" dirty="0"/>
              <a:t> </a:t>
            </a:r>
            <a:r>
              <a:rPr lang="uk-UA" sz="1600" dirty="0" err="1"/>
              <a:t>Уоддис</a:t>
            </a:r>
            <a:r>
              <a:rPr lang="uk-UA" sz="1600" dirty="0"/>
              <a:t> </a:t>
            </a:r>
            <a:r>
              <a:rPr lang="uk-UA" sz="1600" dirty="0" err="1"/>
              <a:t>Дж</a:t>
            </a:r>
            <a:r>
              <a:rPr lang="uk-UA" sz="1600" dirty="0"/>
              <a:t>. Африка. </a:t>
            </a:r>
            <a:r>
              <a:rPr lang="uk-UA" sz="1600" dirty="0" err="1"/>
              <a:t>Причины</a:t>
            </a:r>
            <a:r>
              <a:rPr lang="uk-UA" sz="1600" dirty="0"/>
              <a:t> </a:t>
            </a:r>
            <a:r>
              <a:rPr lang="uk-UA" sz="1600" dirty="0" err="1"/>
              <a:t>взрыва</a:t>
            </a:r>
            <a:r>
              <a:rPr lang="uk-UA" sz="1600" dirty="0"/>
              <a:t> / </a:t>
            </a:r>
            <a:r>
              <a:rPr lang="uk-UA" sz="1600" dirty="0" err="1"/>
              <a:t>Дж</a:t>
            </a:r>
            <a:r>
              <a:rPr lang="uk-UA" sz="1600" dirty="0"/>
              <a:t>. </a:t>
            </a:r>
            <a:r>
              <a:rPr lang="uk-UA" sz="1600" dirty="0" err="1"/>
              <a:t>Уоддис</a:t>
            </a:r>
            <a:r>
              <a:rPr lang="uk-UA" sz="1600" dirty="0"/>
              <a:t>. – М. : </a:t>
            </a:r>
            <a:r>
              <a:rPr lang="uk-UA" sz="1600" dirty="0" err="1"/>
              <a:t>Изд</a:t>
            </a:r>
            <a:r>
              <a:rPr lang="uk-UA" sz="1600" dirty="0"/>
              <a:t>-во </a:t>
            </a:r>
            <a:r>
              <a:rPr lang="uk-UA" sz="1600" dirty="0" err="1"/>
              <a:t>иностранной</a:t>
            </a:r>
            <a:r>
              <a:rPr lang="uk-UA" sz="1600" dirty="0"/>
              <a:t> </a:t>
            </a:r>
            <a:r>
              <a:rPr lang="uk-UA" sz="1600" dirty="0" err="1"/>
              <a:t>литературы</a:t>
            </a:r>
            <a:r>
              <a:rPr lang="uk-UA" sz="1600" dirty="0"/>
              <a:t>, 1962. – 101 с.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 err="1"/>
              <a:t>Васильев</a:t>
            </a:r>
            <a:r>
              <a:rPr lang="uk-UA" sz="1600" dirty="0"/>
              <a:t> А.М. Африка и </a:t>
            </a:r>
            <a:r>
              <a:rPr lang="uk-UA" sz="1600" dirty="0" err="1"/>
              <a:t>вызовы</a:t>
            </a:r>
            <a:r>
              <a:rPr lang="uk-UA" sz="1600" dirty="0"/>
              <a:t> 21 </a:t>
            </a:r>
            <a:r>
              <a:rPr lang="uk-UA" sz="1600" dirty="0" err="1"/>
              <a:t>века</a:t>
            </a:r>
            <a:r>
              <a:rPr lang="uk-UA" sz="1600" dirty="0"/>
              <a:t> / А.М. </a:t>
            </a:r>
            <a:r>
              <a:rPr lang="uk-UA" sz="1600" dirty="0" err="1"/>
              <a:t>Васильев</a:t>
            </a:r>
            <a:r>
              <a:rPr lang="uk-UA" sz="1600" dirty="0"/>
              <a:t>. – М. : </a:t>
            </a:r>
            <a:r>
              <a:rPr lang="uk-UA" sz="1600" dirty="0" err="1"/>
              <a:t>Восточная</a:t>
            </a:r>
            <a:r>
              <a:rPr lang="uk-UA" sz="1600" dirty="0"/>
              <a:t> </a:t>
            </a:r>
            <a:r>
              <a:rPr lang="uk-UA" sz="1600" dirty="0" err="1"/>
              <a:t>литература</a:t>
            </a:r>
            <a:r>
              <a:rPr lang="uk-UA" sz="1600" dirty="0"/>
              <a:t>, 2012. – 374 с.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 err="1"/>
              <a:t>Лебедева</a:t>
            </a:r>
            <a:r>
              <a:rPr lang="uk-UA" sz="1600" dirty="0"/>
              <a:t> Э.Е. </a:t>
            </a:r>
            <a:r>
              <a:rPr lang="uk-UA" sz="1600" dirty="0" err="1"/>
              <a:t>Субсахарская</a:t>
            </a:r>
            <a:r>
              <a:rPr lang="uk-UA" sz="1600" dirty="0"/>
              <a:t> Африка: </a:t>
            </a:r>
            <a:r>
              <a:rPr lang="uk-UA" sz="1600" dirty="0" err="1"/>
              <a:t>конфликты</a:t>
            </a:r>
            <a:r>
              <a:rPr lang="uk-UA" sz="1600" dirty="0"/>
              <a:t> и раз- </a:t>
            </a:r>
            <a:r>
              <a:rPr lang="uk-UA" sz="1600" dirty="0" err="1"/>
              <a:t>витие</a:t>
            </a:r>
            <a:r>
              <a:rPr lang="uk-UA" sz="1600" dirty="0"/>
              <a:t> / Э.Е. </a:t>
            </a:r>
            <a:r>
              <a:rPr lang="uk-UA" sz="1600" dirty="0" err="1"/>
              <a:t>Лебедева</a:t>
            </a:r>
            <a:r>
              <a:rPr lang="uk-UA" sz="1600" dirty="0"/>
              <a:t> // </a:t>
            </a:r>
            <a:r>
              <a:rPr lang="uk-UA" sz="1600" dirty="0" err="1"/>
              <a:t>Мировая</a:t>
            </a:r>
            <a:r>
              <a:rPr lang="uk-UA" sz="1600" dirty="0"/>
              <a:t> </a:t>
            </a:r>
            <a:r>
              <a:rPr lang="uk-UA" sz="1600" dirty="0" err="1"/>
              <a:t>экономика</a:t>
            </a:r>
            <a:r>
              <a:rPr lang="uk-UA" sz="1600" dirty="0"/>
              <a:t> и </a:t>
            </a:r>
            <a:r>
              <a:rPr lang="uk-UA" sz="1600" dirty="0" err="1"/>
              <a:t>международ</a:t>
            </a:r>
            <a:r>
              <a:rPr lang="uk-UA" sz="1600" dirty="0"/>
              <a:t>- </a:t>
            </a:r>
            <a:r>
              <a:rPr lang="uk-UA" sz="1600" dirty="0" err="1"/>
              <a:t>ные</a:t>
            </a:r>
            <a:r>
              <a:rPr lang="uk-UA" sz="1600" dirty="0"/>
              <a:t> </a:t>
            </a:r>
            <a:r>
              <a:rPr lang="uk-UA" sz="1600" dirty="0" err="1"/>
              <a:t>отношения</a:t>
            </a:r>
            <a:r>
              <a:rPr lang="uk-UA" sz="1600" dirty="0"/>
              <a:t>. – М. : Наука, 2014. – № 12. – С. 102–112.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Radelet</a:t>
            </a:r>
            <a:r>
              <a:rPr lang="en-US" sz="1600" dirty="0"/>
              <a:t> St. Africa’s Rise—Interrupted?/ Steven </a:t>
            </a:r>
            <a:r>
              <a:rPr lang="en-US" sz="1600" dirty="0" err="1"/>
              <a:t>Radelet</a:t>
            </a:r>
            <a:r>
              <a:rPr lang="en-US" sz="1600" dirty="0"/>
              <a:t> // Finance &amp; Development, – June 2016. – Vol. 53. – No. 2. –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http://www.imf. org/external/pubs/</a:t>
            </a:r>
            <a:r>
              <a:rPr lang="en-US" sz="1600" dirty="0" err="1"/>
              <a:t>ft</a:t>
            </a:r>
            <a:r>
              <a:rPr lang="en-US" sz="1600" dirty="0"/>
              <a:t>/</a:t>
            </a:r>
            <a:r>
              <a:rPr lang="en-US" sz="1600" dirty="0" err="1"/>
              <a:t>fandd</a:t>
            </a:r>
            <a:r>
              <a:rPr lang="en-US" sz="1600" dirty="0"/>
              <a:t>/2016/06/radelet.htm.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uk-UA" sz="1600" dirty="0"/>
              <a:t>Новикова З.С. Африка: ставка на </a:t>
            </a:r>
            <a:r>
              <a:rPr lang="uk-UA" sz="1600" dirty="0" err="1"/>
              <a:t>высокие</a:t>
            </a:r>
            <a:r>
              <a:rPr lang="uk-UA" sz="1600" dirty="0"/>
              <a:t> </a:t>
            </a:r>
            <a:r>
              <a:rPr lang="uk-UA" sz="1600" dirty="0" err="1"/>
              <a:t>технологии</a:t>
            </a:r>
            <a:r>
              <a:rPr lang="uk-UA" sz="1600" dirty="0"/>
              <a:t> ХХІ </a:t>
            </a:r>
            <a:r>
              <a:rPr lang="uk-UA" sz="1600" dirty="0" err="1"/>
              <a:t>века</a:t>
            </a:r>
            <a:r>
              <a:rPr lang="uk-UA" sz="1600" dirty="0"/>
              <a:t> / З.С. Новикова, Л.Н. </a:t>
            </a:r>
            <a:r>
              <a:rPr lang="uk-UA" sz="1600" dirty="0" err="1"/>
              <a:t>Калиниченко</a:t>
            </a:r>
            <a:r>
              <a:rPr lang="uk-UA" sz="1600" dirty="0"/>
              <a:t> // </a:t>
            </a:r>
            <a:r>
              <a:rPr lang="uk-UA" sz="1600" dirty="0" err="1"/>
              <a:t>Инновацион</a:t>
            </a:r>
            <a:r>
              <a:rPr lang="uk-UA" sz="1600" dirty="0"/>
              <a:t>- </a:t>
            </a:r>
            <a:r>
              <a:rPr lang="uk-UA" sz="1600" dirty="0" err="1"/>
              <a:t>ная</a:t>
            </a:r>
            <a:r>
              <a:rPr lang="uk-UA" sz="1600" dirty="0"/>
              <a:t> наука : </a:t>
            </a:r>
            <a:r>
              <a:rPr lang="uk-UA" sz="1600" dirty="0" err="1"/>
              <a:t>международный</a:t>
            </a:r>
            <a:r>
              <a:rPr lang="uk-UA" sz="1600" dirty="0"/>
              <a:t> </a:t>
            </a:r>
            <a:r>
              <a:rPr lang="uk-UA" sz="1600" dirty="0" err="1"/>
              <a:t>научный</a:t>
            </a:r>
            <a:r>
              <a:rPr lang="uk-UA" sz="1600" dirty="0"/>
              <a:t> журнал. – М. : 2016. – № 5 (17). – С. 144–149.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 err="1"/>
              <a:t>Армишев</a:t>
            </a:r>
            <a:r>
              <a:rPr lang="uk-UA" sz="1600" dirty="0"/>
              <a:t> А.А. </a:t>
            </a:r>
            <a:r>
              <a:rPr lang="uk-UA" sz="1600" dirty="0" err="1"/>
              <a:t>Современная</a:t>
            </a:r>
            <a:r>
              <a:rPr lang="uk-UA" sz="1600" dirty="0"/>
              <a:t> Африка в </a:t>
            </a:r>
            <a:r>
              <a:rPr lang="uk-UA" sz="1600" dirty="0" err="1"/>
              <a:t>условиях</a:t>
            </a:r>
            <a:r>
              <a:rPr lang="uk-UA" sz="1600" dirty="0"/>
              <a:t> </a:t>
            </a:r>
            <a:r>
              <a:rPr lang="uk-UA" sz="1600" dirty="0" err="1"/>
              <a:t>глобализации</a:t>
            </a:r>
            <a:r>
              <a:rPr lang="uk-UA" sz="1600" dirty="0"/>
              <a:t> </a:t>
            </a:r>
            <a:r>
              <a:rPr lang="en-US" sz="1600" dirty="0"/>
              <a:t>XXI </a:t>
            </a:r>
            <a:r>
              <a:rPr lang="uk-UA" sz="1600" dirty="0" err="1"/>
              <a:t>века</a:t>
            </a:r>
            <a:r>
              <a:rPr lang="uk-UA" sz="1600" dirty="0"/>
              <a:t> / А.А. </a:t>
            </a:r>
            <a:r>
              <a:rPr lang="uk-UA" sz="1600" dirty="0" err="1"/>
              <a:t>Армишев</a:t>
            </a:r>
            <a:r>
              <a:rPr lang="uk-UA" sz="1600" dirty="0"/>
              <a:t> // </a:t>
            </a:r>
            <a:r>
              <a:rPr lang="uk-UA" sz="1600" dirty="0" err="1"/>
              <a:t>Демографические</a:t>
            </a:r>
            <a:r>
              <a:rPr lang="uk-UA" sz="1600" dirty="0"/>
              <a:t> риски </a:t>
            </a:r>
            <a:r>
              <a:rPr lang="en-US" sz="1600" dirty="0"/>
              <a:t>XXI </a:t>
            </a:r>
            <a:r>
              <a:rPr lang="uk-UA" sz="1600" dirty="0" err="1"/>
              <a:t>века</a:t>
            </a:r>
            <a:r>
              <a:rPr lang="uk-UA" sz="1600" dirty="0"/>
              <a:t> (к </a:t>
            </a:r>
            <a:r>
              <a:rPr lang="uk-UA" sz="1600" dirty="0" err="1"/>
              <a:t>Международному</a:t>
            </a:r>
            <a:r>
              <a:rPr lang="uk-UA" sz="1600" dirty="0"/>
              <a:t> дню </a:t>
            </a:r>
            <a:r>
              <a:rPr lang="uk-UA" sz="1600" dirty="0" err="1"/>
              <a:t>народонаселения</a:t>
            </a:r>
            <a:r>
              <a:rPr lang="uk-UA" sz="1600" dirty="0"/>
              <a:t>) : </a:t>
            </a:r>
            <a:r>
              <a:rPr lang="uk-UA" sz="1600" dirty="0" err="1"/>
              <a:t>материалы</a:t>
            </a:r>
            <a:r>
              <a:rPr lang="uk-UA" sz="1600" dirty="0"/>
              <a:t> </a:t>
            </a:r>
            <a:r>
              <a:rPr lang="en-US" sz="1600" dirty="0"/>
              <a:t>II </a:t>
            </a:r>
            <a:r>
              <a:rPr lang="uk-UA" sz="1600" dirty="0" err="1"/>
              <a:t>Межвузовского</a:t>
            </a:r>
            <a:r>
              <a:rPr lang="uk-UA" sz="1600" dirty="0"/>
              <a:t> </a:t>
            </a:r>
            <a:r>
              <a:rPr lang="uk-UA" sz="1600" dirty="0" err="1"/>
              <a:t>студенческого</a:t>
            </a:r>
            <a:r>
              <a:rPr lang="uk-UA" sz="1600" dirty="0"/>
              <a:t> </a:t>
            </a:r>
            <a:r>
              <a:rPr lang="uk-UA" sz="1600" dirty="0" err="1"/>
              <a:t>семинара</a:t>
            </a:r>
            <a:r>
              <a:rPr lang="uk-UA" sz="1600" dirty="0"/>
              <a:t>, 14 </a:t>
            </a:r>
            <a:r>
              <a:rPr lang="uk-UA" sz="1600" dirty="0" err="1"/>
              <a:t>мая</a:t>
            </a:r>
            <a:r>
              <a:rPr lang="uk-UA" sz="1600" dirty="0"/>
              <a:t> 2015 г., </a:t>
            </a:r>
            <a:r>
              <a:rPr lang="uk-UA" sz="1600" dirty="0" err="1"/>
              <a:t>Минск</a:t>
            </a:r>
            <a:r>
              <a:rPr lang="uk-UA" sz="1600" dirty="0"/>
              <a:t>, </a:t>
            </a:r>
            <a:r>
              <a:rPr lang="uk-UA" sz="1600" dirty="0" err="1"/>
              <a:t>Беларусь</a:t>
            </a:r>
            <a:r>
              <a:rPr lang="uk-UA" sz="1600" dirty="0"/>
              <a:t> / БГУ ; </a:t>
            </a:r>
            <a:r>
              <a:rPr lang="uk-UA" sz="1600" dirty="0" err="1"/>
              <a:t>редкол</a:t>
            </a:r>
            <a:r>
              <a:rPr lang="uk-UA" sz="1600" dirty="0"/>
              <a:t>.: Е.А. </a:t>
            </a:r>
            <a:r>
              <a:rPr lang="uk-UA" sz="1600" dirty="0" err="1"/>
              <a:t>Ан</a:t>
            </a:r>
            <a:r>
              <a:rPr lang="uk-UA" sz="1600" dirty="0"/>
              <a:t>- типова (</a:t>
            </a:r>
            <a:r>
              <a:rPr lang="uk-UA" sz="1600" dirty="0" err="1"/>
              <a:t>гл</a:t>
            </a:r>
            <a:r>
              <a:rPr lang="uk-UA" sz="1600" dirty="0"/>
              <a:t>. ред.). – </a:t>
            </a:r>
            <a:r>
              <a:rPr lang="uk-UA" sz="1600" dirty="0" err="1"/>
              <a:t>Минск</a:t>
            </a:r>
            <a:r>
              <a:rPr lang="uk-UA" sz="1600" dirty="0"/>
              <a:t> : БГУ, 2015. – С. 3–6. –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http://elib.bsu.by/ handle/123456789/118159. 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uk-UA" sz="1600" dirty="0" err="1"/>
              <a:t>Ливингстон</a:t>
            </a:r>
            <a:r>
              <a:rPr lang="uk-UA" sz="1600" dirty="0"/>
              <a:t> Д. </a:t>
            </a:r>
            <a:r>
              <a:rPr lang="uk-UA" sz="1600" dirty="0" err="1"/>
              <a:t>Дневники</a:t>
            </a:r>
            <a:r>
              <a:rPr lang="uk-UA" sz="1600" dirty="0"/>
              <a:t> </a:t>
            </a:r>
            <a:r>
              <a:rPr lang="uk-UA" sz="1600" dirty="0" err="1"/>
              <a:t>исследователя</a:t>
            </a:r>
            <a:r>
              <a:rPr lang="uk-UA" sz="1600" dirty="0"/>
              <a:t> Африки / Д. </a:t>
            </a:r>
            <a:r>
              <a:rPr lang="uk-UA" sz="1600" dirty="0" err="1"/>
              <a:t>Ливингстон</a:t>
            </a:r>
            <a:r>
              <a:rPr lang="uk-UA" sz="1600" dirty="0"/>
              <a:t> ; пер. с </a:t>
            </a:r>
            <a:r>
              <a:rPr lang="uk-UA" sz="1600" dirty="0" err="1"/>
              <a:t>англ</a:t>
            </a:r>
            <a:r>
              <a:rPr lang="uk-UA" sz="1600" dirty="0"/>
              <a:t>. – М. : </a:t>
            </a:r>
            <a:r>
              <a:rPr lang="uk-UA" sz="1600" dirty="0" err="1"/>
              <a:t>Эксмо</a:t>
            </a:r>
            <a:r>
              <a:rPr lang="uk-UA" sz="1600" dirty="0"/>
              <a:t>, 2011. – 480 с.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/>
              <a:t> Африка // </a:t>
            </a:r>
            <a:r>
              <a:rPr lang="uk-UA" sz="1600" dirty="0" err="1"/>
              <a:t>Википедия</a:t>
            </a:r>
            <a:r>
              <a:rPr lang="uk-UA" sz="1600" dirty="0"/>
              <a:t>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https://ru.wikipedia.org/wiki/</a:t>
            </a:r>
            <a:r>
              <a:rPr lang="uk-UA" sz="1600" dirty="0"/>
              <a:t>Африка/.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600" dirty="0"/>
              <a:t> </a:t>
            </a:r>
            <a:r>
              <a:rPr lang="uk-UA" sz="1600" dirty="0" err="1"/>
              <a:t>Ирисова</a:t>
            </a:r>
            <a:r>
              <a:rPr lang="uk-UA" sz="1600" dirty="0"/>
              <a:t> О. </a:t>
            </a:r>
            <a:r>
              <a:rPr lang="uk-UA" sz="1600" dirty="0" err="1"/>
              <a:t>Гуманный</a:t>
            </a:r>
            <a:r>
              <a:rPr lang="uk-UA" sz="1600" dirty="0"/>
              <a:t> </a:t>
            </a:r>
            <a:r>
              <a:rPr lang="uk-UA" sz="1600" dirty="0" err="1"/>
              <a:t>империализм</a:t>
            </a:r>
            <a:r>
              <a:rPr lang="uk-UA" sz="1600" dirty="0"/>
              <a:t>: </a:t>
            </a:r>
            <a:r>
              <a:rPr lang="uk-UA" sz="1600" dirty="0" err="1"/>
              <a:t>как</a:t>
            </a:r>
            <a:r>
              <a:rPr lang="uk-UA" sz="1600" dirty="0"/>
              <a:t> Китай </a:t>
            </a:r>
            <a:r>
              <a:rPr lang="uk-UA" sz="1600" dirty="0" err="1"/>
              <a:t>завоевывает</a:t>
            </a:r>
            <a:r>
              <a:rPr lang="uk-UA" sz="1600" dirty="0"/>
              <a:t> Африку / О. </a:t>
            </a:r>
            <a:r>
              <a:rPr lang="uk-UA" sz="1600" dirty="0" err="1"/>
              <a:t>Ирисова</a:t>
            </a:r>
            <a:r>
              <a:rPr lang="uk-UA" sz="1600" dirty="0"/>
              <a:t>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http://www.forbes.ru/mneniya-column/mir/283713- </a:t>
            </a:r>
            <a:r>
              <a:rPr lang="en-US" sz="1600" dirty="0" err="1"/>
              <a:t>gumannyi-imperializm-kak-kitai-zavoevyvaet-afriku</a:t>
            </a:r>
            <a:r>
              <a:rPr lang="en-US" sz="1600" dirty="0"/>
              <a:t>. 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Economic Report on Africa 2015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http://www.uneca.org/publications/ economic-report-africa-2015.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  All set for </a:t>
            </a:r>
            <a:r>
              <a:rPr lang="en-US" sz="1600" dirty="0" err="1"/>
              <a:t>lanch</a:t>
            </a:r>
            <a:r>
              <a:rPr lang="en-US" sz="1600" dirty="0"/>
              <a:t> of the 2016 Economic Report for Africa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http://allafrica. com/stories/201603220495.html.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World </a:t>
            </a:r>
            <a:r>
              <a:rPr lang="en-US" sz="1600" dirty="0" err="1"/>
              <a:t>Factbook</a:t>
            </a:r>
            <a:r>
              <a:rPr lang="en-US" sz="1600" dirty="0"/>
              <a:t>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https://www.cia.gov/library/publications/ resources/the-world-factbook.html. </a:t>
            </a:r>
            <a:endParaRPr lang="uk-UA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 “Agenda 2063” / African Union [</a:t>
            </a:r>
            <a:r>
              <a:rPr lang="uk-UA" sz="1600" dirty="0" err="1"/>
              <a:t>Электронный</a:t>
            </a:r>
            <a:r>
              <a:rPr lang="uk-UA" sz="1600" dirty="0"/>
              <a:t> ресурс]. – Режим </a:t>
            </a:r>
            <a:r>
              <a:rPr lang="uk-UA" sz="1600" dirty="0" err="1"/>
              <a:t>доступа</a:t>
            </a:r>
            <a:r>
              <a:rPr lang="uk-UA" sz="1600" dirty="0"/>
              <a:t> : </a:t>
            </a:r>
            <a:r>
              <a:rPr lang="en-US" sz="1600" dirty="0"/>
              <a:t>https://www.au.int/web/agenda2063.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7899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06200" cy="1260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 Black" panose="020B0A04020102020204" pitchFamily="34" charset="0"/>
              </a:rPr>
              <a:t>3.  Розвинуті (1)  та потенціальні (2) туристичні центри Африки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084" y="1105778"/>
            <a:ext cx="11956915" cy="5567395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1. Єгипет, ПАР (Південно-африканська республіка), Туніс, Мороко, Маврикій,  Мадагаскар, Танзанія ( і її острів Занзібар), Сейшельські острови, Коморські острови, Канарські острови, Алжир, Кенія, Мадейра (Іспанія), Азорські острови (Португалія).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2.  Ефіопія, Намібія, Ботсвана, Камерун, Гана, Габон, Конго, Республіка Конго, Гвінея, Гвінея-Бісау,</a:t>
            </a:r>
            <a:r>
              <a:rPr lang="en-US" dirty="0"/>
              <a:t> </a:t>
            </a:r>
            <a:r>
              <a:rPr lang="uk-UA" dirty="0"/>
              <a:t>Сенегал,  Бенін та деякі інші. </a:t>
            </a:r>
          </a:p>
        </p:txBody>
      </p:sp>
    </p:spTree>
    <p:extLst>
      <p:ext uri="{BB962C8B-B14F-4D97-AF65-F5344CB8AC3E}">
        <p14:creationId xmlns:p14="http://schemas.microsoft.com/office/powerpoint/2010/main" val="140015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28" y="0"/>
            <a:ext cx="11031071" cy="1044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 Black" panose="020B0A04020102020204" pitchFamily="34" charset="0"/>
              </a:rPr>
              <a:t>1. Загальна характеристика африканського континенту</a:t>
            </a:r>
            <a:r>
              <a:rPr lang="uk-UA" b="1" dirty="0"/>
              <a:t>.</a:t>
            </a:r>
            <a:endParaRPr lang="uk-UA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99191"/>
            <a:ext cx="12096000" cy="5832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ru-RU" sz="3600" dirty="0"/>
              <a:t>На </a:t>
            </a:r>
            <a:r>
              <a:rPr lang="ru-RU" sz="3600" dirty="0" err="1"/>
              <a:t>сучасному</a:t>
            </a:r>
            <a:r>
              <a:rPr lang="ru-RU" sz="3600" dirty="0"/>
              <a:t> </a:t>
            </a:r>
            <a:r>
              <a:rPr lang="ru-RU" sz="3600" dirty="0" err="1"/>
              <a:t>етапі</a:t>
            </a:r>
            <a:r>
              <a:rPr lang="ru-RU" sz="3600" dirty="0"/>
              <a:t> Африка </a:t>
            </a:r>
            <a:r>
              <a:rPr lang="ru-RU" sz="3600" dirty="0" err="1"/>
              <a:t>дещо</a:t>
            </a:r>
            <a:r>
              <a:rPr lang="ru-RU" sz="3600" dirty="0"/>
              <a:t> </a:t>
            </a:r>
            <a:r>
              <a:rPr lang="ru-RU" sz="3600" dirty="0" err="1"/>
              <a:t>відсунута</a:t>
            </a:r>
            <a:r>
              <a:rPr lang="ru-RU" sz="3600" dirty="0"/>
              <a:t> на </a:t>
            </a:r>
            <a:r>
              <a:rPr lang="ru-RU" sz="3600" dirty="0" err="1"/>
              <a:t>периферію</a:t>
            </a:r>
            <a:r>
              <a:rPr lang="ru-RU" sz="3600" dirty="0"/>
              <a:t> </a:t>
            </a:r>
            <a:r>
              <a:rPr lang="ru-RU" sz="3600" dirty="0" err="1"/>
              <a:t>уваги</a:t>
            </a:r>
            <a:r>
              <a:rPr lang="ru-RU" sz="3600" dirty="0"/>
              <a:t> </a:t>
            </a:r>
            <a:r>
              <a:rPr lang="ru-RU" sz="3600" dirty="0" err="1"/>
              <a:t>світової</a:t>
            </a:r>
            <a:r>
              <a:rPr lang="ru-RU" sz="3600" dirty="0"/>
              <a:t> </a:t>
            </a:r>
            <a:r>
              <a:rPr lang="ru-RU" sz="3600" dirty="0" err="1"/>
              <a:t>спільноти</a:t>
            </a:r>
            <a:r>
              <a:rPr lang="ru-RU" sz="3600" dirty="0"/>
              <a:t>. </a:t>
            </a:r>
            <a:r>
              <a:rPr lang="ru-RU" sz="3600" dirty="0" err="1"/>
              <a:t>Розмірковуючи</a:t>
            </a:r>
            <a:r>
              <a:rPr lang="ru-RU" sz="3600" dirty="0"/>
              <a:t> про </a:t>
            </a:r>
            <a:r>
              <a:rPr lang="ru-RU" sz="3600" dirty="0" err="1"/>
              <a:t>особливості</a:t>
            </a:r>
            <a:r>
              <a:rPr lang="ru-RU" sz="3600" dirty="0"/>
              <a:t> і </a:t>
            </a:r>
            <a:r>
              <a:rPr lang="ru-RU" sz="3600" dirty="0" err="1"/>
              <a:t>перспективи</a:t>
            </a:r>
            <a:r>
              <a:rPr lang="ru-RU" sz="3600" dirty="0"/>
              <a:t> </a:t>
            </a:r>
            <a:r>
              <a:rPr lang="ru-RU" sz="3600" dirty="0" err="1"/>
              <a:t>людства</a:t>
            </a:r>
            <a:r>
              <a:rPr lang="ru-RU" sz="3600" dirty="0"/>
              <a:t>, </a:t>
            </a:r>
            <a:r>
              <a:rPr lang="ru-RU" sz="3600" dirty="0" err="1"/>
              <a:t>багато</a:t>
            </a:r>
            <a:r>
              <a:rPr lang="ru-RU" sz="3600" dirty="0"/>
              <a:t> </a:t>
            </a:r>
            <a:r>
              <a:rPr lang="ru-RU" sz="3600" dirty="0" err="1"/>
              <a:t>експертів</a:t>
            </a:r>
            <a:r>
              <a:rPr lang="ru-RU" sz="3600" dirty="0"/>
              <a:t> </a:t>
            </a:r>
            <a:r>
              <a:rPr lang="ru-RU" sz="3600" dirty="0" err="1"/>
              <a:t>вважають</a:t>
            </a:r>
            <a:r>
              <a:rPr lang="ru-RU" sz="3600" dirty="0"/>
              <a:t> </a:t>
            </a:r>
            <a:r>
              <a:rPr lang="ru-RU" sz="3600" dirty="0" err="1"/>
              <a:t>африканський</a:t>
            </a:r>
            <a:r>
              <a:rPr lang="ru-RU" sz="3600" dirty="0"/>
              <a:t> континент </a:t>
            </a:r>
            <a:r>
              <a:rPr lang="ru-RU" sz="3600" dirty="0" err="1"/>
              <a:t>безнадійним</a:t>
            </a:r>
            <a:r>
              <a:rPr lang="ru-RU" sz="3600" dirty="0"/>
              <a:t> аутсайдером </a:t>
            </a:r>
            <a:r>
              <a:rPr lang="ru-RU" sz="3600" dirty="0" err="1"/>
              <a:t>сучасного</a:t>
            </a:r>
            <a:r>
              <a:rPr lang="ru-RU" sz="3600" dirty="0"/>
              <a:t> </a:t>
            </a:r>
            <a:r>
              <a:rPr lang="ru-RU" sz="3600" dirty="0" err="1"/>
              <a:t>соціального</a:t>
            </a:r>
            <a:r>
              <a:rPr lang="ru-RU" sz="3600" dirty="0"/>
              <a:t> та </a:t>
            </a:r>
            <a:r>
              <a:rPr lang="ru-RU" sz="3600" dirty="0" err="1"/>
              <a:t>туристичного</a:t>
            </a:r>
            <a:r>
              <a:rPr lang="ru-RU" sz="3600" dirty="0"/>
              <a:t> </a:t>
            </a:r>
            <a:r>
              <a:rPr lang="ru-RU" sz="3600" dirty="0" err="1"/>
              <a:t>розвитку</a:t>
            </a:r>
            <a:r>
              <a:rPr lang="ru-RU" sz="3600" dirty="0"/>
              <a:t>. Але ряд </a:t>
            </a:r>
            <a:r>
              <a:rPr lang="ru-RU" sz="3600" dirty="0" err="1"/>
              <a:t>відомих</a:t>
            </a:r>
            <a:r>
              <a:rPr lang="ru-RU" sz="3600" dirty="0"/>
              <a:t> </a:t>
            </a:r>
            <a:r>
              <a:rPr lang="ru-RU" sz="3600" dirty="0" err="1"/>
              <a:t>дослідників</a:t>
            </a:r>
            <a:r>
              <a:rPr lang="ru-RU" sz="3600" dirty="0"/>
              <a:t> Африки (Д. </a:t>
            </a:r>
            <a:r>
              <a:rPr lang="ru-RU" sz="3600" dirty="0" err="1"/>
              <a:t>Лівінгстон</a:t>
            </a:r>
            <a:r>
              <a:rPr lang="ru-RU" sz="3600" dirty="0"/>
              <a:t>, Дж. </a:t>
            </a:r>
            <a:r>
              <a:rPr lang="ru-RU" sz="3600" dirty="0" err="1"/>
              <a:t>Уоддіс</a:t>
            </a:r>
            <a:r>
              <a:rPr lang="ru-RU" sz="3600" dirty="0"/>
              <a:t>) </a:t>
            </a:r>
            <a:r>
              <a:rPr lang="ru-RU" sz="3600" dirty="0" err="1"/>
              <a:t>завжди</a:t>
            </a:r>
            <a:r>
              <a:rPr lang="ru-RU" sz="3600" dirty="0"/>
              <a:t> </a:t>
            </a:r>
            <a:r>
              <a:rPr lang="ru-RU" sz="3600" dirty="0" err="1"/>
              <a:t>вказували</a:t>
            </a:r>
            <a:r>
              <a:rPr lang="ru-RU" sz="3600" dirty="0"/>
              <a:t> на </a:t>
            </a:r>
            <a:r>
              <a:rPr lang="ru-RU" sz="3600" dirty="0" err="1"/>
              <a:t>нерозкритий</a:t>
            </a:r>
            <a:r>
              <a:rPr lang="ru-RU" sz="3600" dirty="0"/>
              <a:t> </a:t>
            </a:r>
            <a:r>
              <a:rPr lang="ru-RU" sz="3600" dirty="0" err="1"/>
              <a:t>потенціал</a:t>
            </a:r>
            <a:r>
              <a:rPr lang="ru-RU" sz="3600" dirty="0"/>
              <a:t> </a:t>
            </a:r>
            <a:r>
              <a:rPr lang="ru-RU" sz="3600" dirty="0" err="1"/>
              <a:t>цього</a:t>
            </a:r>
            <a:r>
              <a:rPr lang="ru-RU" sz="3600" dirty="0"/>
              <a:t> </a:t>
            </a:r>
            <a:r>
              <a:rPr lang="ru-RU" sz="3600" dirty="0" err="1"/>
              <a:t>регіону</a:t>
            </a:r>
            <a:r>
              <a:rPr lang="ru-RU" sz="3600" dirty="0"/>
              <a:t>, на </a:t>
            </a:r>
            <a:r>
              <a:rPr lang="ru-RU" sz="3600" dirty="0" err="1"/>
              <a:t>його</a:t>
            </a:r>
            <a:r>
              <a:rPr lang="ru-RU" sz="3600" dirty="0"/>
              <a:t> </a:t>
            </a:r>
            <a:r>
              <a:rPr lang="ru-RU" sz="3600" dirty="0" err="1"/>
              <a:t>багаті</a:t>
            </a:r>
            <a:r>
              <a:rPr lang="ru-RU" sz="3600" dirty="0"/>
              <a:t> </a:t>
            </a:r>
            <a:r>
              <a:rPr lang="ru-RU" sz="3600" dirty="0" err="1"/>
              <a:t>природні</a:t>
            </a:r>
            <a:r>
              <a:rPr lang="ru-RU" sz="3600" dirty="0"/>
              <a:t>, </a:t>
            </a:r>
            <a:r>
              <a:rPr lang="ru-RU" sz="3600" dirty="0" err="1"/>
              <a:t>людські</a:t>
            </a:r>
            <a:r>
              <a:rPr lang="ru-RU" sz="3600" dirty="0"/>
              <a:t> </a:t>
            </a:r>
            <a:r>
              <a:rPr lang="ru-RU" sz="3600" dirty="0" err="1"/>
              <a:t>ресурси</a:t>
            </a:r>
            <a:r>
              <a:rPr lang="ru-RU" sz="3600" dirty="0"/>
              <a:t> та </a:t>
            </a:r>
            <a:r>
              <a:rPr lang="ru-RU" sz="3600" dirty="0" err="1"/>
              <a:t>оригінальні</a:t>
            </a:r>
            <a:r>
              <a:rPr lang="ru-RU" sz="3600" dirty="0"/>
              <a:t> </a:t>
            </a:r>
            <a:r>
              <a:rPr lang="ru-RU" sz="3600" dirty="0" err="1"/>
              <a:t>туристичні</a:t>
            </a:r>
            <a:r>
              <a:rPr lang="ru-RU" sz="3600" dirty="0"/>
              <a:t> </a:t>
            </a:r>
            <a:r>
              <a:rPr lang="ru-RU" sz="3600" dirty="0" err="1"/>
              <a:t>ресурси</a:t>
            </a:r>
            <a:r>
              <a:rPr lang="ru-RU" sz="3600" dirty="0"/>
              <a:t>.</a:t>
            </a:r>
          </a:p>
          <a:p>
            <a:pPr marL="0" indent="0" algn="ctr">
              <a:buNone/>
            </a:pPr>
            <a:r>
              <a:rPr lang="en-US" sz="3600" dirty="0"/>
              <a:t> </a:t>
            </a:r>
            <a:r>
              <a:rPr lang="uk-UA" sz="3600" b="1" u="sng" dirty="0"/>
              <a:t>Африка – туристична Мекка майбутнього !!!</a:t>
            </a:r>
          </a:p>
        </p:txBody>
      </p:sp>
    </p:spTree>
    <p:extLst>
      <p:ext uri="{BB962C8B-B14F-4D97-AF65-F5344CB8AC3E}">
        <p14:creationId xmlns:p14="http://schemas.microsoft.com/office/powerpoint/2010/main" val="208771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Arial Black" panose="020B0A04020102020204" pitchFamily="34" charset="0"/>
              </a:rPr>
              <a:t>АФРИКА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643" y="1322962"/>
            <a:ext cx="11238689" cy="49318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3600" dirty="0"/>
              <a:t>Один з шести континентів світу - Африка – займає понад 20% земної суші, і в його 54 країнах і 5 самопроголошених і невизнаних державах проживає близько 1,2 млрд. людей. Приріст населення на континенті найвищий в світі. Населення складається в основному з представників двох рас: негроїдної - на південь від Сахари, і </a:t>
            </a:r>
            <a:r>
              <a:rPr lang="uk-UA" sz="3600" dirty="0" err="1"/>
              <a:t>европеоідної</a:t>
            </a:r>
            <a:r>
              <a:rPr lang="uk-UA" sz="3600" dirty="0"/>
              <a:t> - в північній Африці (араби), а також з групи ПАР (бури і </a:t>
            </a:r>
            <a:r>
              <a:rPr lang="uk-UA" sz="3600" dirty="0" err="1"/>
              <a:t>англопівденноафріканці</a:t>
            </a:r>
            <a:r>
              <a:rPr lang="uk-UA" sz="3600" dirty="0"/>
              <a:t>). Найбільш чисельним етносом є араби Північної Африки.</a:t>
            </a:r>
          </a:p>
        </p:txBody>
      </p:sp>
    </p:spTree>
    <p:extLst>
      <p:ext uri="{BB962C8B-B14F-4D97-AF65-F5344CB8AC3E}">
        <p14:creationId xmlns:p14="http://schemas.microsoft.com/office/powerpoint/2010/main" val="53746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u="sng" dirty="0"/>
              <a:t>КРАЇНИ АФРИКИ (54)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	Алжир, Ангола, Бенін, Ботсвана, Буркіна-Фасо, Бурунді, Кабо-Верде, Камерун, Центральноафриканська Республіка, Чад, Коморські Острови, Демократична Республіка Конго, Республіка Конго, Кот-д'Івуар, Джибуті, Єгипет, Екваторіальна Гвінея, Еритрея, Ефіопія, Габон, Гамбія, Гана, Гвінея, Гвінея-Бісау, Кенія, Лесото, Ліберія, Лівія, Мадагаскар, Малаві, Малі, Мавританія, Маврикій, Мозамбік, Намібія, Нігер, Нігерія, Руанда, Сан-Томе і Принсіпі, Сенегал, Сейшельські острови, Сьєрра-Леоне, Сомалі, Південна Африка, Південний Судан, Судан, Свазіленд, Танзанія, Того, Туніс, Уганда, Замбія, Зімбабве</a:t>
            </a:r>
          </a:p>
        </p:txBody>
      </p:sp>
    </p:spTree>
    <p:extLst>
      <p:ext uri="{BB962C8B-B14F-4D97-AF65-F5344CB8AC3E}">
        <p14:creationId xmlns:p14="http://schemas.microsoft.com/office/powerpoint/2010/main" val="217215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Саме Африка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200" dirty="0"/>
              <a:t>вважається прабатьківщиною людства, бо саме тут - в ущелині </a:t>
            </a:r>
            <a:r>
              <a:rPr lang="uk-UA" sz="3200" dirty="0" err="1"/>
              <a:t>Олдовай</a:t>
            </a:r>
            <a:r>
              <a:rPr lang="uk-UA" sz="3200" dirty="0"/>
              <a:t> на півночі Танзанії - були виявлені останки одного з найдавніших видів роду </a:t>
            </a:r>
            <a:r>
              <a:rPr lang="en-US" sz="3200" dirty="0"/>
              <a:t>Homo - </a:t>
            </a:r>
            <a:r>
              <a:rPr lang="en-US" sz="3200" i="1" dirty="0"/>
              <a:t>Homo sapiens</a:t>
            </a:r>
            <a:r>
              <a:rPr lang="en-US" sz="3200" dirty="0"/>
              <a:t>.</a:t>
            </a:r>
            <a:r>
              <a:rPr lang="uk-UA" sz="3200" dirty="0"/>
              <a:t> Поширеною є точка зору, що саме перші люди - африканці - почали розселятися спочатку по всій території Африки (близько 100 000 років тому), а вже з Африки люди мігрували в Азію (близько 60-40 тис. років тому), а звідти до Європи (40 тис. років), Австралію і Америку (35-15 тис. років). У цьому сенсі всі люди - родом з Африки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71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-19050"/>
            <a:ext cx="6934200" cy="68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9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949"/>
            <a:ext cx="10515600" cy="720000"/>
          </a:xfrm>
        </p:spPr>
        <p:txBody>
          <a:bodyPr/>
          <a:lstStyle/>
          <a:p>
            <a:pPr algn="ctr"/>
            <a:r>
              <a:rPr lang="uk-UA" dirty="0"/>
              <a:t> </a:t>
            </a:r>
            <a:r>
              <a:rPr lang="uk-UA" b="1" dirty="0">
                <a:latin typeface="Arial Black" panose="020B0A04020102020204" pitchFamily="34" charset="0"/>
              </a:rPr>
              <a:t>ЄГИПЕТ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9562"/>
            <a:ext cx="12168000" cy="615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Відзначимо, що саме в Африці на </a:t>
            </a:r>
            <a:r>
              <a:rPr lang="uk-UA" dirty="0" err="1"/>
              <a:t>рубежі</a:t>
            </a:r>
            <a:r>
              <a:rPr lang="uk-UA" dirty="0"/>
              <a:t> </a:t>
            </a:r>
            <a:r>
              <a:rPr lang="en-US" dirty="0"/>
              <a:t>IV-III </a:t>
            </a:r>
            <a:r>
              <a:rPr lang="uk-UA" dirty="0"/>
              <a:t>тисячоліття до н. е. сформована одна з найдавніших форм державності, котра поклала початок 27-віковому </a:t>
            </a:r>
            <a:r>
              <a:rPr lang="uk-UA" dirty="0" err="1"/>
              <a:t>дінастичному</a:t>
            </a:r>
            <a:r>
              <a:rPr lang="uk-UA" dirty="0"/>
              <a:t> періоду Стародавнього Єгипту. Для цієї держави характерні чітка адміністративно-управлінська структура, використання передових для того часу технологій, розвиток мистецтва та архітектури.</a:t>
            </a:r>
          </a:p>
          <a:p>
            <a:pPr marL="0" indent="0" algn="just">
              <a:buNone/>
            </a:pPr>
            <a:r>
              <a:rPr lang="uk-UA" dirty="0"/>
              <a:t>Так як Африка є континентом з величезною різноманітністю природних умов і місцевих культур, то сюди приїжджає багато туристів з країн-сусідів і з далеких держав. Найбільше туризм на сьогоднішній день розвинений на тих територіях, які наближені до Європи і Азії.</a:t>
            </a:r>
          </a:p>
          <a:p>
            <a:pPr marL="0" indent="0" algn="just">
              <a:buNone/>
            </a:pPr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4269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46" y="0"/>
            <a:ext cx="11844000" cy="524434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Arial Black" panose="020B0A04020102020204" pitchFamily="34" charset="0"/>
              </a:rPr>
              <a:t>Цікавою є дискусія про походження назви континенту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846" y="696072"/>
            <a:ext cx="11721353" cy="59064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/>
              <a:t>Відзначимо, що перші згадки про Африку з'являються в єгипетських, грецьких, римських письмових джерелах починаючи з другої половини </a:t>
            </a:r>
            <a:r>
              <a:rPr lang="en-US" sz="3200" dirty="0"/>
              <a:t>II </a:t>
            </a:r>
            <a:r>
              <a:rPr lang="uk-UA" sz="3200" dirty="0"/>
              <a:t>тисячоліття до н. е., що свідчить про початок впливу і освоєння Африки європейцями і азіатами. Після розгрому Карфагена Римом його територія стала римською провінцією під назвою Африка, що, можливо, послужило появі назви всього континенту. Спочатку словом «</a:t>
            </a:r>
            <a:r>
              <a:rPr lang="uk-UA" sz="3200" dirty="0" err="1"/>
              <a:t>афрі</a:t>
            </a:r>
            <a:r>
              <a:rPr lang="uk-UA" sz="3200" dirty="0"/>
              <a:t>» жителі стародавнього Карфагена називали людей, що мешкали неподалік від міста. Ця назва зазвичай відносять до фінікійського </a:t>
            </a:r>
            <a:r>
              <a:rPr lang="en-US" sz="3200" dirty="0"/>
              <a:t>afar, </a:t>
            </a:r>
            <a:r>
              <a:rPr lang="uk-UA" sz="3200" dirty="0"/>
              <a:t>що означає «пил». Пізніше Африкою стали називати і всі відомі регіони цього континенту, а потім і сам континент.</a:t>
            </a:r>
          </a:p>
        </p:txBody>
      </p:sp>
    </p:spTree>
    <p:extLst>
      <p:ext uri="{BB962C8B-B14F-4D97-AF65-F5344CB8AC3E}">
        <p14:creationId xmlns:p14="http://schemas.microsoft.com/office/powerpoint/2010/main" val="164020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2139</Words>
  <Application>Microsoft Office PowerPoint</Application>
  <PresentationFormat>Широкоэкранный</PresentationFormat>
  <Paragraphs>92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Тема Office</vt:lpstr>
      <vt:lpstr> Лекція 8. Туристичний потенціал Африки</vt:lpstr>
      <vt:lpstr> Література</vt:lpstr>
      <vt:lpstr>1. Загальна характеристика африканського континенту.</vt:lpstr>
      <vt:lpstr>АФРИКА</vt:lpstr>
      <vt:lpstr>КРАЇНИ АФРИКИ (54)</vt:lpstr>
      <vt:lpstr>Саме Африка</vt:lpstr>
      <vt:lpstr>Презентация PowerPoint</vt:lpstr>
      <vt:lpstr> ЄГИПЕТ</vt:lpstr>
      <vt:lpstr>Цікавою є дискусія про походження назви континенту</vt:lpstr>
      <vt:lpstr>Припускають,</vt:lpstr>
      <vt:lpstr>Масове проникнення європейців в Африку почалося в XV-XVI століттях</vt:lpstr>
      <vt:lpstr>У 60-80-ті роки ХХ століття в Африці</vt:lpstr>
      <vt:lpstr>Деякі метрополії зберегли на африканському континенті ряд територій під своїм контролем</vt:lpstr>
      <vt:lpstr>2. Особливості і маркетингові проблеми організації туристичного бізнесу в Африці</vt:lpstr>
      <vt:lpstr>Інтерес до життя африканських аборигенів</vt:lpstr>
      <vt:lpstr>Розвивається і міжнародний туризм в Африці з боку Атлантичного океану, адже там туристів чекають:</vt:lpstr>
      <vt:lpstr>Стрімкий розвиток туризму в Африці пояснюється наступним:</vt:lpstr>
      <vt:lpstr>Туризм на африканському континенті</vt:lpstr>
      <vt:lpstr>Види туризму в Африці :</vt:lpstr>
      <vt:lpstr>3.  Розвинуті (1)  та потенціальні (2) туристичні центри Африки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Туристичний потенціал Африки</dc:title>
  <dc:creator>Пользователь Windows</dc:creator>
  <cp:lastModifiedBy>User</cp:lastModifiedBy>
  <cp:revision>47</cp:revision>
  <dcterms:created xsi:type="dcterms:W3CDTF">2018-04-08T22:22:28Z</dcterms:created>
  <dcterms:modified xsi:type="dcterms:W3CDTF">2021-11-17T11:31:45Z</dcterms:modified>
</cp:coreProperties>
</file>