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8" r:id="rId3"/>
    <p:sldId id="259" r:id="rId4"/>
    <p:sldId id="261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293" r:id="rId19"/>
    <p:sldId id="29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4" r:id="rId30"/>
    <p:sldId id="333" r:id="rId31"/>
    <p:sldId id="335" r:id="rId32"/>
    <p:sldId id="332" r:id="rId33"/>
    <p:sldId id="279" r:id="rId34"/>
  </p:sldIdLst>
  <p:sldSz cx="9144000" cy="5143500" type="screen16x9"/>
  <p:notesSz cx="6858000" cy="9144000"/>
  <p:embeddedFontLst>
    <p:embeddedFont>
      <p:font typeface="Dosis" panose="020B0604020202020204" charset="0"/>
      <p:regular r:id="rId36"/>
      <p:bold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783CA3-BE23-4D98-B2A0-96A8EBFD1FB0}">
  <a:tblStyle styleId="{9A783CA3-BE23-4D98-B2A0-96A8EBFD1F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6477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854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12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6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263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6703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916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465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499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7113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972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83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980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65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185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549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9566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7802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927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1824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4741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932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65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563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080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275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9361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04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10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582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4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463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4322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6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32" name="Google Shape;32;p5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▹"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ted">
  <p:cSld name="BLANK_1">
    <p:bg>
      <p:bgPr>
        <a:solidFill>
          <a:schemeClr val="dk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2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01" name="Google Shape;101;p1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2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4400" noProof="1" smtClean="0"/>
              <a:t>Лекція </a:t>
            </a:r>
            <a:r>
              <a:rPr lang="ru-RU" sz="4400" noProof="1" smtClean="0"/>
              <a:t>4. </a:t>
            </a:r>
            <a:r>
              <a:rPr lang="uk-UA" sz="4400" dirty="0"/>
              <a:t>Соціальні технології стимулювання </a:t>
            </a:r>
            <a:r>
              <a:rPr lang="uk-UA" sz="4400" dirty="0" smtClean="0"/>
              <a:t>збуту (Ч.1)</a:t>
            </a:r>
            <a:endParaRPr lang="ru-RU" sz="4400" noProof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/>
              <a:t>Таким чином, програми лояльності є соціальною технологією, яка цілеспрямовано працює над розвитком соціальної прихильності, щоб конвертувати її у стійку та вимірювану лояльність до бренду.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29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/>
              <a:t>Таким чином, програми лояльності є соціальною технологією, яка цілеспрямовано працює над розвитком соціальної прихильності, щоб конвертувати її у стійку та вимірювану лояльність до бренду</a:t>
            </a:r>
            <a:r>
              <a:rPr lang="uk-UA" sz="1600" dirty="0" smtClean="0"/>
              <a:t>.</a:t>
            </a:r>
          </a:p>
          <a:p>
            <a:pPr lvl="0"/>
            <a:r>
              <a:rPr lang="uk-UA" sz="1600" b="1" dirty="0"/>
              <a:t>Програми лояльності </a:t>
            </a:r>
            <a:r>
              <a:rPr lang="uk-UA" sz="1600" dirty="0"/>
              <a:t>є однією з найпотужніших соціальних технологій, що використовуються для перетворення звичайного покупця на лояльну аудиторію. Вони виходять за рамки простої знижки, використовуючи глибокі психологічні та соціальні важелі.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622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b="1" dirty="0" smtClean="0"/>
              <a:t>Програма лояльності </a:t>
            </a:r>
            <a:r>
              <a:rPr lang="uk-UA" sz="1600" dirty="0" smtClean="0"/>
              <a:t>— це систематичний, структурований маркетинговий механізм, розроблений для заохочення клієнтів до повторних та регулярних покупок у конкретного бренду або компанії.</a:t>
            </a:r>
          </a:p>
          <a:p>
            <a:pPr lvl="0"/>
            <a:r>
              <a:rPr lang="uk-UA" sz="1600" i="1" dirty="0" smtClean="0"/>
              <a:t>У соціологічному сенсі</a:t>
            </a:r>
            <a:r>
              <a:rPr lang="uk-UA" sz="1600" dirty="0" smtClean="0"/>
              <a:t>, </a:t>
            </a:r>
            <a:r>
              <a:rPr lang="uk-UA" sz="1600" b="1" dirty="0" smtClean="0"/>
              <a:t>програма лояльності </a:t>
            </a:r>
            <a:r>
              <a:rPr lang="uk-UA" sz="1600" dirty="0" smtClean="0"/>
              <a:t>— це технологія, що має на меті створити емоційну лояльність, перетворюючи бренд на соціальний символ або спільноту, до якої споживач прагне належати.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09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 smtClean="0"/>
              <a:t>Для створення стійкої лояльності використовуються такі соціальні та психологічні механізми</a:t>
            </a:r>
          </a:p>
          <a:p>
            <a:pPr marL="38100" lvl="0" indent="0">
              <a:buNone/>
            </a:pPr>
            <a:r>
              <a:rPr lang="uk-UA" sz="1600" b="1" dirty="0"/>
              <a:t>1. Принцип </a:t>
            </a:r>
            <a:r>
              <a:rPr lang="uk-UA" sz="1600" b="1" dirty="0" smtClean="0"/>
              <a:t>взаємності</a:t>
            </a:r>
          </a:p>
          <a:p>
            <a:pPr lvl="0"/>
            <a:r>
              <a:rPr lang="uk-UA" sz="1600" dirty="0" smtClean="0"/>
              <a:t>Це </a:t>
            </a:r>
            <a:r>
              <a:rPr lang="uk-UA" sz="1600" dirty="0"/>
              <a:t>один із найсильніших соціальних важелів. Якщо компанія надає клієнту щось цінне (бонуси, ексклюзивний доступ, подарунки), споживач відчуває підсвідоме зобов'язання відповісти тим самим — лояльністю та повторними покупками</a:t>
            </a:r>
            <a:r>
              <a:rPr lang="uk-UA" sz="1600" dirty="0" smtClean="0"/>
              <a:t>.</a:t>
            </a:r>
          </a:p>
          <a:p>
            <a:pPr lvl="0"/>
            <a:r>
              <a:rPr lang="uk-UA" sz="1600" dirty="0" smtClean="0"/>
              <a:t>Наприклад, накопичення </a:t>
            </a:r>
            <a:r>
              <a:rPr lang="uk-UA" sz="1600" dirty="0"/>
              <a:t>балів, які можна обміняти на товар, створює відчуття, що "бренд дбає про мене".</a:t>
            </a:r>
            <a:endParaRPr lang="uk-UA" sz="1600" dirty="0" smtClean="0"/>
          </a:p>
          <a:p>
            <a:pPr lvl="0"/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106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 smtClean="0"/>
              <a:t>Для створення стійкої лояльності використовуються такі соціальні та психологічні механізми</a:t>
            </a:r>
          </a:p>
          <a:p>
            <a:pPr marL="38100" lvl="0" indent="0">
              <a:buNone/>
            </a:pPr>
            <a:r>
              <a:rPr lang="uk-UA" sz="1600" b="1" dirty="0"/>
              <a:t>2. Формування </a:t>
            </a:r>
            <a:r>
              <a:rPr lang="uk-UA" sz="1600" b="1" dirty="0" smtClean="0"/>
              <a:t>соціальної винятковості</a:t>
            </a:r>
          </a:p>
          <a:p>
            <a:r>
              <a:rPr lang="uk-UA" sz="1600" dirty="0" smtClean="0"/>
              <a:t>Програми </a:t>
            </a:r>
            <a:r>
              <a:rPr lang="uk-UA" sz="1600" dirty="0"/>
              <a:t>лояльності часто структуровані на рівнях (</a:t>
            </a:r>
            <a:r>
              <a:rPr lang="en-GB" sz="1600" dirty="0"/>
              <a:t>Gold, Platinum, VIP). </a:t>
            </a:r>
            <a:endParaRPr lang="uk-UA" sz="1600" dirty="0" smtClean="0"/>
          </a:p>
          <a:p>
            <a:r>
              <a:rPr lang="uk-UA" sz="1600" dirty="0" smtClean="0"/>
              <a:t>Це </a:t>
            </a:r>
            <a:r>
              <a:rPr lang="uk-UA" sz="1600" dirty="0"/>
              <a:t>створює соціальну стратифікацію серед споживачів</a:t>
            </a:r>
            <a:r>
              <a:rPr lang="uk-UA" sz="1600" dirty="0" smtClean="0"/>
              <a:t>. Надання </a:t>
            </a:r>
            <a:r>
              <a:rPr lang="uk-UA" sz="1600" dirty="0"/>
              <a:t>ексклюзивних переваг (закриті розпродажі, пріоритетне обслуговування) членам вищих рівнів змушує споживача прагнути до цього статусу. </a:t>
            </a:r>
            <a:endParaRPr lang="uk-UA" sz="1600" dirty="0" smtClean="0"/>
          </a:p>
          <a:p>
            <a:r>
              <a:rPr lang="uk-UA" sz="1600" dirty="0" smtClean="0"/>
              <a:t>Це </a:t>
            </a:r>
            <a:r>
              <a:rPr lang="uk-UA" sz="1600" dirty="0"/>
              <a:t>апелює до потреби у соціальному статусі та визнанні.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962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07" y="1164741"/>
            <a:ext cx="2716940" cy="17402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4886" y="1164741"/>
            <a:ext cx="2912667" cy="1860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417" y="3188898"/>
            <a:ext cx="2567390" cy="15463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96" y="3030310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3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 smtClean="0"/>
              <a:t>Для створення стійкої лояльності використовуються такі соціальні та психологічні механізми</a:t>
            </a:r>
          </a:p>
          <a:p>
            <a:pPr marL="38100" lvl="0" indent="0">
              <a:buNone/>
            </a:pPr>
            <a:r>
              <a:rPr lang="uk-UA" sz="1600" b="1" dirty="0" smtClean="0"/>
              <a:t>3. </a:t>
            </a:r>
            <a:r>
              <a:rPr lang="uk-UA" sz="1600" b="1" dirty="0"/>
              <a:t>Механізм </a:t>
            </a:r>
            <a:r>
              <a:rPr lang="uk-UA" sz="1600" b="1" dirty="0" smtClean="0"/>
              <a:t>Прив'язки</a:t>
            </a:r>
          </a:p>
          <a:p>
            <a:r>
              <a:rPr lang="uk-UA" sz="1600" dirty="0" smtClean="0"/>
              <a:t>Програми </a:t>
            </a:r>
            <a:r>
              <a:rPr lang="uk-UA" sz="1600" dirty="0"/>
              <a:t>лояльності створюють бар'єри для переходу до конкурентів</a:t>
            </a:r>
            <a:r>
              <a:rPr lang="uk-UA" sz="1600" dirty="0" smtClean="0"/>
              <a:t>.</a:t>
            </a:r>
          </a:p>
          <a:p>
            <a:r>
              <a:rPr lang="uk-UA" sz="1600" dirty="0" smtClean="0"/>
              <a:t>Чим </a:t>
            </a:r>
            <a:r>
              <a:rPr lang="uk-UA" sz="1600" dirty="0"/>
              <a:t>більше клієнт інвестував у програму (накопичив балів, досяг високого статусу), тим більші фізичні та психологічні втрати він відчує, якщо перейде до іншого бренду. Накопичені, але невикористані бонуси слугують "якорем", що утримує споживача.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2700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 smtClean="0"/>
              <a:t>Для створення стійкої лояльності використовуються такі соціальні та психологічні механізми</a:t>
            </a:r>
          </a:p>
          <a:p>
            <a:pPr marL="38100" lvl="0" indent="0">
              <a:buNone/>
            </a:pPr>
            <a:r>
              <a:rPr lang="uk-UA" sz="1600" b="1" dirty="0"/>
              <a:t>5. Створення </a:t>
            </a:r>
            <a:r>
              <a:rPr lang="uk-UA" sz="1600" b="1" dirty="0" smtClean="0"/>
              <a:t>спільноти</a:t>
            </a:r>
          </a:p>
          <a:p>
            <a:r>
              <a:rPr lang="uk-UA" sz="1600" dirty="0" smtClean="0"/>
              <a:t>Найефективніші </a:t>
            </a:r>
            <a:r>
              <a:rPr lang="uk-UA" sz="1600" dirty="0"/>
              <a:t>програми лояльності перетворюють своїх членів на спільноту</a:t>
            </a:r>
            <a:r>
              <a:rPr lang="uk-UA" sz="1600" dirty="0" smtClean="0"/>
              <a:t>.</a:t>
            </a:r>
          </a:p>
          <a:p>
            <a:r>
              <a:rPr lang="uk-UA" sz="1600" dirty="0" smtClean="0"/>
              <a:t>Бренд </a:t>
            </a:r>
            <a:r>
              <a:rPr lang="uk-UA" sz="1600" dirty="0"/>
              <a:t>виступає як платформа, що об'єднує людей зі спільними цінностями (наприклад, спільнота фанатів спортивного бренду чи екологічної </a:t>
            </a:r>
            <a:r>
              <a:rPr lang="uk-UA" sz="1600" dirty="0" smtClean="0"/>
              <a:t>марки), що задовольняє </a:t>
            </a:r>
            <a:r>
              <a:rPr lang="uk-UA" sz="1600" dirty="0"/>
              <a:t>глибинну соціальну потребу в приналежності.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29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717273" y="1661471"/>
            <a:ext cx="6037955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uk-UA" sz="4000" dirty="0" smtClean="0"/>
              <a:t>2</a:t>
            </a:r>
            <a:r>
              <a:rPr lang="en" sz="4000" dirty="0" smtClean="0"/>
              <a:t>.</a:t>
            </a:r>
            <a:r>
              <a:rPr lang="en-GB" sz="4000" dirty="0" smtClean="0"/>
              <a:t> </a:t>
            </a:r>
            <a:r>
              <a:rPr lang="uk-UA" sz="4000" dirty="0" smtClean="0"/>
              <a:t>Технології використання принципів дефіциту та терміновості (акції та знижки)</a:t>
            </a:r>
            <a:endParaRPr lang="uk-UA" sz="4000" dirty="0"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25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b="1" noProof="1"/>
              <a:t>Акції та знижки не просто знижують ціну; вони використовують глибокі когнітивні упередження та соціальні важелі, щоб спровокувати імпульсивну та швидку </a:t>
            </a:r>
            <a:r>
              <a:rPr lang="ru-RU" sz="1600" b="1" noProof="1"/>
              <a:t>дію</a:t>
            </a:r>
            <a:r>
              <a:rPr lang="ru-RU" sz="1600" b="1" noProof="1" smtClean="0"/>
              <a:t>.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67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ctrTitle" idx="4294967295"/>
          </p:nvPr>
        </p:nvSpPr>
        <p:spPr>
          <a:xfrm>
            <a:off x="5007521" y="151800"/>
            <a:ext cx="35505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dirty="0" smtClean="0">
                <a:solidFill>
                  <a:srgbClr val="FF8700"/>
                </a:solidFill>
              </a:rPr>
              <a:t>План</a:t>
            </a:r>
            <a:endParaRPr sz="6000" dirty="0">
              <a:solidFill>
                <a:srgbClr val="FF8700"/>
              </a:solidFill>
            </a:endParaRPr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4294967295"/>
          </p:nvPr>
        </p:nvSpPr>
        <p:spPr>
          <a:xfrm>
            <a:off x="4555671" y="1141953"/>
            <a:ext cx="4474029" cy="36831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457200">
              <a:buFont typeface="+mj-lt"/>
              <a:buAutoNum type="arabicPeriod"/>
            </a:pPr>
            <a:r>
              <a:rPr lang="uk-UA" sz="2000" b="1" dirty="0" smtClean="0">
                <a:solidFill>
                  <a:srgbClr val="FFFFFF"/>
                </a:solidFill>
              </a:rPr>
              <a:t>Технології формування соціальної прихильності (програми лояльності). </a:t>
            </a:r>
            <a:endParaRPr lang="uk-UA" sz="2000" b="1" dirty="0" smtClean="0">
              <a:solidFill>
                <a:srgbClr val="FFFFFF"/>
              </a:solidFill>
            </a:endParaRPr>
          </a:p>
          <a:p>
            <a:pPr lvl="0" indent="-457200">
              <a:buFont typeface="+mj-lt"/>
              <a:buAutoNum type="arabicPeriod"/>
            </a:pPr>
            <a:r>
              <a:rPr lang="uk-UA" sz="2000" b="1" dirty="0" smtClean="0">
                <a:solidFill>
                  <a:srgbClr val="FFFFFF"/>
                </a:solidFill>
              </a:rPr>
              <a:t>Технології використання принципів дефіциту та терміновості (акції та знижки)</a:t>
            </a:r>
            <a:r>
              <a:rPr lang="uk-UA" sz="2000" b="1" dirty="0" smtClean="0">
                <a:solidFill>
                  <a:srgbClr val="FFFFFF"/>
                </a:solidFill>
              </a:rPr>
              <a:t>. </a:t>
            </a:r>
          </a:p>
          <a:p>
            <a:pPr lvl="0" indent="-457200">
              <a:buFont typeface="+mj-lt"/>
              <a:buAutoNum type="arabicPeriod"/>
            </a:pPr>
            <a:r>
              <a:rPr lang="uk-UA" sz="2000" b="1" dirty="0" smtClean="0">
                <a:solidFill>
                  <a:srgbClr val="FFFFFF"/>
                </a:solidFill>
              </a:rPr>
              <a:t>Технологія гейміфікації та винагороди. </a:t>
            </a:r>
          </a:p>
          <a:p>
            <a:pPr lvl="0" indent="-457200">
              <a:buFont typeface="+mj-lt"/>
              <a:buAutoNum type="arabicPeriod"/>
            </a:pPr>
            <a:r>
              <a:rPr lang="uk-UA" sz="2000" b="1" dirty="0" smtClean="0">
                <a:solidFill>
                  <a:srgbClr val="FFFFFF"/>
                </a:solidFill>
              </a:rPr>
              <a:t>Соціально-етичні аспекти та наслідки стимулювання збуту.</a:t>
            </a:r>
            <a:endParaRPr lang="uk-UA" sz="2000" b="1" dirty="0">
              <a:solidFill>
                <a:srgbClr val="FFFFFF"/>
              </a:solidFill>
            </a:endParaRPr>
          </a:p>
        </p:txBody>
      </p:sp>
      <p:sp>
        <p:nvSpPr>
          <p:cNvPr id="125" name="Google Shape;125;p1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26" name="Google Shape;126;p15" descr="10.jpg"/>
          <p:cNvPicPr preferRelativeResize="0"/>
          <p:nvPr/>
        </p:nvPicPr>
        <p:blipFill rotWithShape="1">
          <a:blip r:embed="rId3">
            <a:alphaModFix/>
          </a:blip>
          <a:srcRect l="11422" t="22161" r="20220" b="9481"/>
          <a:stretch/>
        </p:blipFill>
        <p:spPr>
          <a:xfrm flipH="1">
            <a:off x="982119" y="731700"/>
            <a:ext cx="3742800" cy="2105400"/>
          </a:xfrm>
          <a:prstGeom prst="parallelogram">
            <a:avLst>
              <a:gd name="adj" fmla="val 5155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noProof="1" smtClean="0"/>
              <a:t>Що </a:t>
            </a:r>
            <a:r>
              <a:rPr lang="ru-RU" sz="1600" noProof="1"/>
              <a:t>таке </a:t>
            </a:r>
            <a:r>
              <a:rPr lang="ru-RU" sz="1600" noProof="1" smtClean="0"/>
              <a:t>Знижка? </a:t>
            </a:r>
            <a:r>
              <a:rPr lang="ru-RU" sz="1600" b="1" noProof="1" smtClean="0"/>
              <a:t>Знижка (</a:t>
            </a:r>
            <a:r>
              <a:rPr lang="en-GB" sz="1600" b="1" noProof="1"/>
              <a:t>Discount</a:t>
            </a:r>
            <a:r>
              <a:rPr lang="en-GB" sz="1600" b="1" noProof="1"/>
              <a:t>)</a:t>
            </a:r>
            <a:r>
              <a:rPr lang="uk-UA" sz="1600" noProof="1"/>
              <a:t> </a:t>
            </a:r>
            <a:r>
              <a:rPr lang="ru-RU" sz="1600" noProof="1" smtClean="0"/>
              <a:t>— </a:t>
            </a:r>
            <a:r>
              <a:rPr lang="ru-RU" sz="1600" noProof="1"/>
              <a:t>це пряме зменшення ціни товару чи послуги відносно її початкової (базової) </a:t>
            </a:r>
            <a:r>
              <a:rPr lang="ru-RU" sz="1600" noProof="1"/>
              <a:t>вартості</a:t>
            </a:r>
            <a:r>
              <a:rPr lang="ru-RU" sz="1600" noProof="1" smtClean="0"/>
              <a:t>. Знижка </a:t>
            </a:r>
            <a:r>
              <a:rPr lang="ru-RU" sz="1600" noProof="1"/>
              <a:t>працює як пряма фінансова вигода, що мотивує споживача до </a:t>
            </a:r>
            <a:r>
              <a:rPr lang="ru-RU" sz="1600" noProof="1"/>
              <a:t>покупки</a:t>
            </a:r>
            <a:r>
              <a:rPr lang="ru-RU" sz="1600" noProof="1" smtClean="0"/>
              <a:t>. </a:t>
            </a:r>
          </a:p>
          <a:p>
            <a:r>
              <a:rPr lang="ru-RU" sz="1600" noProof="1" smtClean="0"/>
              <a:t>Метою може бути прискорити </a:t>
            </a:r>
            <a:r>
              <a:rPr lang="ru-RU" sz="1600" noProof="1"/>
              <a:t>прийняття рішення про покупку; спорожнити складські запаси; стимулювати продажі у несезонний </a:t>
            </a:r>
            <a:r>
              <a:rPr lang="ru-RU" sz="1600" noProof="1"/>
              <a:t>час</a:t>
            </a:r>
            <a:r>
              <a:rPr lang="ru-RU" sz="1600" noProof="1" smtClean="0"/>
              <a:t>. 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305" y="2765914"/>
            <a:ext cx="3661661" cy="20801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703" y="2765914"/>
            <a:ext cx="2664279" cy="20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95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noProof="1"/>
              <a:t>Що </a:t>
            </a:r>
            <a:r>
              <a:rPr lang="ru-RU" sz="1600" noProof="1"/>
              <a:t>таке </a:t>
            </a:r>
            <a:r>
              <a:rPr lang="ru-RU" sz="1600" noProof="1" smtClean="0"/>
              <a:t>Акція? </a:t>
            </a:r>
            <a:r>
              <a:rPr lang="ru-RU" sz="1600" b="1" noProof="1" smtClean="0"/>
              <a:t>Акція (</a:t>
            </a:r>
            <a:r>
              <a:rPr lang="en-GB" sz="1600" b="1" noProof="1"/>
              <a:t>Promotion/Sales Promotion</a:t>
            </a:r>
            <a:r>
              <a:rPr lang="en-GB" sz="1600" b="1" noProof="1"/>
              <a:t>)</a:t>
            </a:r>
            <a:r>
              <a:rPr lang="ru-RU" sz="1600" noProof="1" smtClean="0"/>
              <a:t> — </a:t>
            </a:r>
            <a:r>
              <a:rPr lang="ru-RU" sz="1600" noProof="1"/>
              <a:t>це широкий комплекс короткострокових заходів, спрямованих на стимулювання негайної покупки або збільшення обсягу продажу через створення додаткової цінності, а не лише зниження </a:t>
            </a:r>
            <a:r>
              <a:rPr lang="ru-RU" sz="1600" noProof="1"/>
              <a:t>ціни</a:t>
            </a:r>
            <a:r>
              <a:rPr lang="ru-RU" sz="1600" noProof="1" smtClean="0"/>
              <a:t>.</a:t>
            </a:r>
          </a:p>
          <a:p>
            <a:r>
              <a:rPr lang="ru-RU" sz="1600" noProof="1" smtClean="0"/>
              <a:t>Акція </a:t>
            </a:r>
            <a:r>
              <a:rPr lang="ru-RU" sz="1600" noProof="1"/>
              <a:t>завжди має елемент гри, терміновості або </a:t>
            </a:r>
            <a:r>
              <a:rPr lang="ru-RU" sz="1600" noProof="1"/>
              <a:t>додаткової </a:t>
            </a:r>
            <a:r>
              <a:rPr lang="ru-RU" sz="1600" noProof="1" smtClean="0"/>
              <a:t>игоди, а метою може бути не </a:t>
            </a:r>
            <a:r>
              <a:rPr lang="ru-RU" sz="1600" noProof="1"/>
              <a:t>лише збільшити обсяг продажу, але й підвищити залученість, спровокувати імпульсивну дію та створити емоційний </a:t>
            </a:r>
            <a:r>
              <a:rPr lang="ru-RU" sz="1600" noProof="1"/>
              <a:t>зв'язок</a:t>
            </a:r>
            <a:r>
              <a:rPr lang="ru-RU" sz="1600" noProof="1" smtClean="0"/>
              <a:t>. </a:t>
            </a:r>
          </a:p>
          <a:p>
            <a:r>
              <a:rPr lang="ru-RU" sz="1600" noProof="1" smtClean="0"/>
              <a:t>Акції </a:t>
            </a:r>
            <a:r>
              <a:rPr lang="ru-RU" sz="1600" noProof="1"/>
              <a:t>використовують принципи дефіциту ("Тільки сьогодні!"), взаємності (бонуси, подарунки) та гейміфікації (конкурси, лотереї).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02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" y="1175657"/>
            <a:ext cx="2816678" cy="28166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175657"/>
            <a:ext cx="2530928" cy="2816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706" y="1175657"/>
            <a:ext cx="2718708" cy="281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27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noProof="1" smtClean="0"/>
              <a:t>Як це працює?</a:t>
            </a:r>
          </a:p>
          <a:p>
            <a:pPr marL="381000" indent="-342900">
              <a:buAutoNum type="arabicPeriod"/>
            </a:pPr>
            <a:r>
              <a:rPr lang="ru-RU" sz="1600" noProof="1" smtClean="0"/>
              <a:t>Технологія соціального дефіциту та терміновості.</a:t>
            </a:r>
          </a:p>
          <a:p>
            <a:pPr marL="38100" indent="0">
              <a:buNone/>
            </a:pPr>
            <a:r>
              <a:rPr lang="ru-RU" sz="1600" noProof="1" smtClean="0"/>
              <a:t>Цей </a:t>
            </a:r>
            <a:r>
              <a:rPr lang="ru-RU" sz="1600" noProof="1"/>
              <a:t>механізм ґрунтується на нашому природному страху щось </a:t>
            </a:r>
            <a:r>
              <a:rPr lang="ru-RU" sz="1600" noProof="1"/>
              <a:t>втратити </a:t>
            </a:r>
            <a:r>
              <a:rPr lang="ru-RU" sz="1600" noProof="1" smtClean="0"/>
              <a:t>і </a:t>
            </a:r>
            <a:r>
              <a:rPr lang="ru-RU" sz="1600" noProof="1"/>
              <a:t>на ідеї, що рідкісні чи обмежені речі є більш </a:t>
            </a:r>
            <a:r>
              <a:rPr lang="ru-RU" sz="1600" noProof="1"/>
              <a:t>цінними</a:t>
            </a:r>
            <a:r>
              <a:rPr lang="ru-RU" sz="1600" noProof="1" smtClean="0"/>
              <a:t>.</a:t>
            </a:r>
          </a:p>
          <a:p>
            <a:pPr marL="38100" indent="0">
              <a:buNone/>
            </a:pPr>
            <a:r>
              <a:rPr lang="ru-RU" sz="1600" noProof="1" smtClean="0"/>
              <a:t>1.1. Принцип дефіциту – це використання </a:t>
            </a:r>
            <a:r>
              <a:rPr lang="ru-RU" sz="1600" noProof="1"/>
              <a:t>обмежень у кількості товару ("Залишилося лише 5 одиниць!") або його доступності ("Ексклюзивна колекція"). Коли товарів мало, вони автоматично набувають більшої цінності в очах масової свідомості. Це стимулює конкуренцію серед споживачів і примушує діяти швидко, щоб "випередити" </a:t>
            </a:r>
            <a:r>
              <a:rPr lang="ru-RU" sz="1600" noProof="1"/>
              <a:t>інших</a:t>
            </a:r>
            <a:r>
              <a:rPr lang="ru-RU" sz="1600" noProof="1" smtClean="0"/>
              <a:t>.</a:t>
            </a:r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40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noProof="1" smtClean="0"/>
              <a:t>Як це працює?</a:t>
            </a:r>
          </a:p>
          <a:p>
            <a:pPr marL="38100" indent="0">
              <a:buNone/>
            </a:pPr>
            <a:r>
              <a:rPr lang="ru-RU" sz="1600" noProof="1" smtClean="0"/>
              <a:t>1. Технологія соціального дефіциту та терміновості.</a:t>
            </a:r>
          </a:p>
          <a:p>
            <a:pPr marL="38100" indent="0">
              <a:buNone/>
            </a:pPr>
            <a:r>
              <a:rPr lang="ru-RU" sz="1600" noProof="1" smtClean="0"/>
              <a:t>1.2. Принцип терміновості - це </a:t>
            </a:r>
            <a:r>
              <a:rPr lang="ru-RU" sz="1600" noProof="1"/>
              <a:t>використання обмежень у часі ("Пропозиція діє лише 24 години</a:t>
            </a:r>
            <a:r>
              <a:rPr lang="ru-RU" sz="1600" noProof="1"/>
              <a:t>!", </a:t>
            </a:r>
            <a:r>
              <a:rPr lang="ru-RU" sz="1600" noProof="1" smtClean="0"/>
              <a:t>«тільки 2 дні"). </a:t>
            </a:r>
            <a:r>
              <a:rPr lang="ru-RU" sz="1600" noProof="1"/>
              <a:t>Це створює психологічний тиск, який паралізує раціональне мислення. Споживач зосереджується на тому, як не втратити вигоду, замість того, щоб аналізувати, чи дійсно йому потрібен </a:t>
            </a:r>
            <a:r>
              <a:rPr lang="ru-RU" sz="1600" noProof="1"/>
              <a:t>цей </a:t>
            </a:r>
            <a:r>
              <a:rPr lang="ru-RU" sz="1600" noProof="1" smtClean="0"/>
              <a:t>товар. </a:t>
            </a:r>
          </a:p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r>
              <a:rPr lang="ru-RU" sz="1600" noProof="1" smtClean="0"/>
              <a:t>Дефіцит </a:t>
            </a:r>
            <a:r>
              <a:rPr lang="ru-RU" sz="1600" noProof="1"/>
              <a:t>і терміновість перетворюють покупку на "змагання", де успішний споживач — це той, хто встиг скористатися "</a:t>
            </a:r>
            <a:r>
              <a:rPr lang="ru-RU" sz="1600" noProof="1"/>
              <a:t>моментом</a:t>
            </a:r>
            <a:r>
              <a:rPr lang="ru-RU" sz="1600" noProof="1" smtClean="0"/>
              <a:t>".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6933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noProof="1" smtClean="0"/>
              <a:t>Як це працює?</a:t>
            </a:r>
            <a:endParaRPr lang="ru-RU" sz="1600" noProof="1"/>
          </a:p>
          <a:p>
            <a:pPr marL="381000" indent="-342900">
              <a:buAutoNum type="arabicPeriod" startAt="2"/>
            </a:pPr>
            <a:r>
              <a:rPr lang="ru-RU" sz="1600" noProof="1" smtClean="0"/>
              <a:t>Якірний ефект — </a:t>
            </a:r>
            <a:r>
              <a:rPr lang="ru-RU" sz="1600" noProof="1"/>
              <a:t>це когнітивне упередження, при якому людина, приймаючи рішення, занадто сильно покладається на першу отриману інформацію (якір). У рекламі цим якорем є завищена або початкова </a:t>
            </a:r>
            <a:r>
              <a:rPr lang="ru-RU" sz="1600" noProof="1"/>
              <a:t>ціна</a:t>
            </a:r>
            <a:r>
              <a:rPr lang="ru-RU" sz="1600" noProof="1" smtClean="0"/>
              <a:t>. Спочатку </a:t>
            </a:r>
            <a:r>
              <a:rPr lang="ru-RU" sz="1600" noProof="1"/>
              <a:t>демонструється "стара" ціна (наприклад, 1000 грн). Це стає нашим "якорем" — точкою відліку. Потім поруч подається "нова" ціна (500 грн). Свідомість споживача фіксується не на абсолютній вартості (чи вартий товар 500 грн?), а на відносній вигоді (Я економлю 500 </a:t>
            </a:r>
            <a:r>
              <a:rPr lang="ru-RU" sz="1600" noProof="1"/>
              <a:t>грн</a:t>
            </a:r>
            <a:r>
              <a:rPr lang="ru-RU" sz="1600" noProof="1" smtClean="0"/>
              <a:t>!). </a:t>
            </a:r>
          </a:p>
          <a:p>
            <a:pPr marL="38100" indent="0">
              <a:buNone/>
            </a:pPr>
            <a:r>
              <a:rPr lang="ru-RU" sz="1600" noProof="1" smtClean="0"/>
              <a:t>Цей </a:t>
            </a:r>
            <a:r>
              <a:rPr lang="ru-RU" sz="1600" noProof="1"/>
              <a:t>ефект штучно змінює сприйняття цінності товару. Споживач відчуває себе "розумним покупцем", який "обіграв систему" і отримав товар із великою знижкою, навіть якщо початкова ціна ніколи не була </a:t>
            </a:r>
            <a:r>
              <a:rPr lang="ru-RU" sz="1600" noProof="1"/>
              <a:t>реальною</a:t>
            </a:r>
            <a:r>
              <a:rPr lang="ru-RU" sz="1600" noProof="1" smtClean="0"/>
              <a:t>. 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945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942" y="1260274"/>
            <a:ext cx="2760182" cy="26530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3" y="1115990"/>
            <a:ext cx="2098221" cy="2941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070" y="1888924"/>
            <a:ext cx="3640666" cy="26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98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25185" y="1025175"/>
            <a:ext cx="3232171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600" noProof="1"/>
              <a:t>Ціни, що закінчуються на 99 (наприклад, 999,99 грн), використовуються як одна з найдавніших і найефективніших психологічних технологій ціноутворення, відома як чарм-ціноутворення (</a:t>
            </a:r>
            <a:r>
              <a:rPr lang="en-GB" sz="1600" noProof="1"/>
              <a:t>charm pricing) </a:t>
            </a:r>
            <a:r>
              <a:rPr lang="ru-RU" sz="1600" noProof="1"/>
              <a:t>або ціноутворення з непарними закінченнями.</a:t>
            </a:r>
            <a:endParaRPr lang="ru-RU" sz="1600" noProof="1" smtClean="0"/>
          </a:p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endParaRPr lang="ru-RU" sz="1600" noProof="1" smtClean="0"/>
          </a:p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endParaRPr lang="ru-RU" sz="1600" noProof="1" smtClean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076" y="1187981"/>
            <a:ext cx="2748931" cy="234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727" y="1187981"/>
            <a:ext cx="2530330" cy="35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70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endParaRPr lang="ru-RU" sz="1600" noProof="1" smtClean="0"/>
          </a:p>
          <a:p>
            <a:pPr marL="38100" indent="0">
              <a:buNone/>
            </a:pPr>
            <a:r>
              <a:rPr lang="ru-RU" sz="1600" noProof="1"/>
              <a:t>Акція "Усі товари за одну ціну" (наприклад, "Все по 99 гривень" або "Все по 5 доларів") є дуже потужною та простою соціальною технологією стимулювання збуту. Її ефективність ґрунтується на кількох психологічних та когнітивних механізмах.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156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endParaRPr lang="ru-RU" sz="1600" noProof="1" smtClean="0"/>
          </a:p>
          <a:p>
            <a:pPr marL="38100" indent="0">
              <a:buNone/>
            </a:pPr>
            <a:r>
              <a:rPr lang="ru-RU" sz="1600" b="1" noProof="1" smtClean="0"/>
              <a:t>1. Зниження </a:t>
            </a:r>
            <a:r>
              <a:rPr lang="ru-RU" sz="1600" b="1" noProof="1"/>
              <a:t>когнітивного </a:t>
            </a:r>
            <a:r>
              <a:rPr lang="ru-RU" sz="1600" b="1" noProof="1" smtClean="0"/>
              <a:t>навантаження. </a:t>
            </a:r>
          </a:p>
          <a:p>
            <a:pPr marL="38100" indent="0">
              <a:buNone/>
            </a:pPr>
            <a:r>
              <a:rPr lang="ru-RU" sz="1600" noProof="1" smtClean="0"/>
              <a:t>У </a:t>
            </a:r>
            <a:r>
              <a:rPr lang="ru-RU" sz="1600" noProof="1"/>
              <a:t>сучасному світі, перевантаженому вибором і цінами, ця акція миттєво знімає необхідність аналізувати цінність кожного окремого товару. Споживачеві не потрібно порівнювати ціни, рахувати знижки чи шукати найвигіднішу </a:t>
            </a:r>
            <a:r>
              <a:rPr lang="ru-RU" sz="1600" noProof="1"/>
              <a:t>пропозицію</a:t>
            </a:r>
            <a:r>
              <a:rPr lang="ru-RU" sz="1600" noProof="1"/>
              <a:t>. Мозок отримує простий сигнал: "Я можу собі це дозволити" або "Ціна відома". Це сприяє імпульсивній покупці, оскільки процес прийняття рішення є максимально спрощеним.</a:t>
            </a:r>
          </a:p>
          <a:p>
            <a:pPr marL="381000" indent="-342900">
              <a:buAutoNum type="arabicPeriod"/>
            </a:pP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294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920898" y="1632653"/>
            <a:ext cx="6959078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1.</a:t>
            </a:r>
            <a:endParaRPr sz="4000" dirty="0"/>
          </a:p>
          <a:p>
            <a:pPr lvl="0"/>
            <a:r>
              <a:rPr lang="uk-UA" sz="4000" dirty="0" smtClean="0"/>
              <a:t>Технології формування соціальної прихильності (програми лояльності). </a:t>
            </a:r>
            <a:endParaRPr lang="uk-UA" sz="4000" dirty="0"/>
          </a:p>
        </p:txBody>
      </p:sp>
      <p:sp>
        <p:nvSpPr>
          <p:cNvPr id="133" name="Google Shape;133;p1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endParaRPr lang="ru-RU" sz="1600" noProof="1" smtClean="0"/>
          </a:p>
          <a:p>
            <a:pPr marL="38100" indent="0">
              <a:buNone/>
            </a:pPr>
            <a:r>
              <a:rPr lang="ru-RU" sz="1600" b="1" noProof="1" smtClean="0"/>
              <a:t>2. Ефект «прихованої вигоди»</a:t>
            </a:r>
          </a:p>
          <a:p>
            <a:pPr marL="38100" indent="0">
              <a:buNone/>
            </a:pPr>
            <a:r>
              <a:rPr lang="ru-RU" sz="1600" noProof="1" smtClean="0"/>
              <a:t>Споживач </a:t>
            </a:r>
            <a:r>
              <a:rPr lang="ru-RU" sz="1600" noProof="1"/>
              <a:t>підсвідомо шукає товари, справжня вартість яких вища за акційну ціну. Це перетворює шопінг на "гру" або "полювання", де успіх визначається знаходженням "найдорожчого" товару за фіксованою низькою </a:t>
            </a:r>
            <a:r>
              <a:rPr lang="ru-RU" sz="1600" noProof="1"/>
              <a:t>ціною</a:t>
            </a:r>
            <a:r>
              <a:rPr lang="ru-RU" sz="1600" noProof="1" smtClean="0"/>
              <a:t>. Знаходячи </a:t>
            </a:r>
            <a:r>
              <a:rPr lang="ru-RU" sz="1600" noProof="1"/>
              <a:t>такий товар, споживач відчуває себе розумним покупцем, який "обіграв" систему, що створює позитивний емоційний зв'язок із брендом.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929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297450" y="1126670"/>
            <a:ext cx="4503150" cy="3616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r>
              <a:rPr lang="ru-RU" sz="1600" b="1" noProof="1" smtClean="0"/>
              <a:t>3. Стимулювання об'єму покупки</a:t>
            </a:r>
          </a:p>
          <a:p>
            <a:pPr marL="38100" indent="0">
              <a:buNone/>
            </a:pPr>
            <a:r>
              <a:rPr lang="ru-RU" sz="1600" noProof="1" smtClean="0"/>
              <a:t>Низький </a:t>
            </a:r>
            <a:r>
              <a:rPr lang="ru-RU" sz="1600" noProof="1"/>
              <a:t>поріг </a:t>
            </a:r>
            <a:r>
              <a:rPr lang="ru-RU" sz="1600" noProof="1" smtClean="0"/>
              <a:t>входу. Оскільки </a:t>
            </a:r>
            <a:r>
              <a:rPr lang="ru-RU" sz="1600" noProof="1"/>
              <a:t>ціна за одиницю товару є низькою і фіксованою, це спонукає покупця купувати більше товарів для формування "повної" вигоди. Споживач розмірковує не "Чи потрібен мені цей товар?", а "Скільки товарів я можу купити, щоб максимально використати цю вигідну </a:t>
            </a:r>
            <a:r>
              <a:rPr lang="ru-RU" sz="1600" noProof="1"/>
              <a:t>ціну</a:t>
            </a:r>
            <a:r>
              <a:rPr lang="ru-RU" sz="1600" noProof="1" smtClean="0"/>
              <a:t>?"</a:t>
            </a:r>
          </a:p>
          <a:p>
            <a:pPr marL="38100" indent="0">
              <a:buNone/>
            </a:pPr>
            <a:r>
              <a:rPr lang="ru-RU" sz="1600" noProof="1" smtClean="0"/>
              <a:t>Ефект «дрібних» витрат. </a:t>
            </a:r>
            <a:r>
              <a:rPr lang="ru-RU" sz="1600" noProof="1"/>
              <a:t>Через низьку ціну за одиницю, витрати на багато товарів здаються менш значними, </a:t>
            </a:r>
            <a:r>
              <a:rPr lang="ru-RU" sz="1600" noProof="1"/>
              <a:t>ніж </a:t>
            </a:r>
            <a:r>
              <a:rPr lang="ru-RU" sz="1600" noProof="1" smtClean="0"/>
              <a:t>одна велика покупка. 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87210"/>
            <a:ext cx="2466975" cy="17376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336" y="2935060"/>
            <a:ext cx="2612571" cy="19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6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noProof="1"/>
              <a:t>Технології використання принципів дефіциту та терміновості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025175"/>
            <a:ext cx="7581900" cy="39007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indent="0">
              <a:buNone/>
            </a:pPr>
            <a:endParaRPr lang="ru-RU" sz="1600" noProof="1"/>
          </a:p>
          <a:p>
            <a:pPr marL="38100" indent="0">
              <a:buNone/>
            </a:pPr>
            <a:endParaRPr lang="ru-RU" sz="1600" noProof="1" smtClean="0"/>
          </a:p>
          <a:p>
            <a:pPr marL="38100" indent="0">
              <a:buNone/>
            </a:pPr>
            <a:r>
              <a:rPr lang="ru-RU" sz="1600" noProof="1" smtClean="0"/>
              <a:t>Ці технології та ефекти, працюючи разом, перетворюють акції та знижки з простого інструменту ціноутворення на потужний засіб соціального та психологічного впливу.</a:t>
            </a:r>
            <a:endParaRPr lang="ru-RU" sz="1600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514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309" name="Google Shape;309;p36"/>
          <p:cNvSpPr txBox="1">
            <a:spLocks noGrp="1"/>
          </p:cNvSpPr>
          <p:nvPr>
            <p:ph type="ctrTitle" idx="4294967295"/>
          </p:nvPr>
        </p:nvSpPr>
        <p:spPr>
          <a:xfrm>
            <a:off x="1033300" y="1583350"/>
            <a:ext cx="6672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000" dirty="0" smtClean="0">
                <a:solidFill>
                  <a:schemeClr val="accent1"/>
                </a:solidFill>
              </a:rPr>
              <a:t>Дякую за увагу!</a:t>
            </a:r>
            <a:endParaRPr sz="6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/>
              <a:t>У попередніх темах ми детально розібрали, як реклама працює на рівні масової </a:t>
            </a:r>
            <a:r>
              <a:rPr lang="uk-UA" sz="1600" dirty="0" smtClean="0"/>
              <a:t>свідомості, </a:t>
            </a:r>
            <a:r>
              <a:rPr lang="uk-UA" sz="1600" dirty="0"/>
              <a:t>як вона конструює соціальні ідеали, міфи та формує довгострокову прихильність до бренду. </a:t>
            </a:r>
            <a:endParaRPr lang="uk-UA" sz="1600" dirty="0" smtClean="0"/>
          </a:p>
          <a:p>
            <a:pPr lvl="0"/>
            <a:r>
              <a:rPr lang="uk-UA" sz="1600" dirty="0" smtClean="0"/>
              <a:t>Однак </a:t>
            </a:r>
            <a:r>
              <a:rPr lang="uk-UA" sz="1600" dirty="0"/>
              <a:t>між ідеологічним впливом брендингу та фінальним актом покупки завжди існує розрив. Саме тут у гру вступають </a:t>
            </a:r>
            <a:r>
              <a:rPr lang="uk-UA" sz="1600" b="1" dirty="0"/>
              <a:t>технології стимулювання збуту. </a:t>
            </a:r>
            <a:r>
              <a:rPr lang="uk-UA" sz="1600" dirty="0"/>
              <a:t>Це не просто </a:t>
            </a:r>
            <a:r>
              <a:rPr lang="uk-UA" sz="1600" dirty="0" smtClean="0"/>
              <a:t>цінові знижки, </a:t>
            </a:r>
            <a:r>
              <a:rPr lang="uk-UA" sz="1600" dirty="0"/>
              <a:t>це соціальні технології, спрямовані на те, щоб спонукати споживача до негайної дії, використовуючи принципи, які мають глибоке психологічне та </a:t>
            </a:r>
            <a:r>
              <a:rPr lang="uk-UA" sz="1600" dirty="0" smtClean="0"/>
              <a:t>соціальне </a:t>
            </a:r>
            <a:r>
              <a:rPr lang="uk-UA" sz="1600" dirty="0"/>
              <a:t>коріння.</a:t>
            </a:r>
            <a:endParaRPr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/>
              <a:t>На відміну від іміджевої реклами, яка працює на довгострокове формування цінності, стимулювання збуту застосовує конкретні соціальні важелі — від принципу дефіциту та терміновості до створення почуття взаємності та соціальної винятковості. </a:t>
            </a:r>
            <a:endParaRPr lang="uk-UA" sz="1600" dirty="0" smtClean="0"/>
          </a:p>
          <a:p>
            <a:pPr lvl="0"/>
            <a:r>
              <a:rPr lang="uk-UA" sz="1600" dirty="0" smtClean="0"/>
              <a:t>Тож </a:t>
            </a:r>
            <a:r>
              <a:rPr lang="uk-UA" sz="1600" dirty="0"/>
              <a:t>як програми лояльності, акції та спеціальні пропозиції перетворюють потенційного покупця на активного учасника комерційної "гри", ефективно закриваючи розрив між бажанням та фінальною </a:t>
            </a:r>
            <a:r>
              <a:rPr lang="uk-UA" sz="1600" dirty="0" smtClean="0"/>
              <a:t>покупкою?</a:t>
            </a:r>
            <a:endParaRPr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720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 smtClean="0"/>
              <a:t>Для розуміння цього питання необхідно розмежувати два ключові поняття: </a:t>
            </a:r>
            <a:r>
              <a:rPr lang="uk-UA" sz="1600" b="1" dirty="0" smtClean="0"/>
              <a:t>соціальну прихильність </a:t>
            </a:r>
            <a:r>
              <a:rPr lang="uk-UA" sz="1600" dirty="0" smtClean="0"/>
              <a:t>(як емоційне ставлення) та </a:t>
            </a:r>
            <a:r>
              <a:rPr lang="uk-UA" sz="1600" b="1" dirty="0" smtClean="0"/>
              <a:t>лояльність </a:t>
            </a:r>
            <a:r>
              <a:rPr lang="uk-UA" sz="1600" dirty="0" smtClean="0"/>
              <a:t>до бренду (як стійку поведінку та установку).</a:t>
            </a:r>
          </a:p>
          <a:p>
            <a:pPr lvl="0"/>
            <a:r>
              <a:rPr lang="uk-UA" sz="1600" b="1" u="sng" dirty="0"/>
              <a:t>Соціальна прихильність </a:t>
            </a:r>
            <a:r>
              <a:rPr lang="uk-UA" sz="1600" dirty="0"/>
              <a:t>— це глибоке, часто ірраціональне, почуття зв'язку, довіри та ідентичності, яке споживач відчуває до бренду чи спільноти, що стоїть за цим брендом</a:t>
            </a:r>
            <a:r>
              <a:rPr lang="uk-UA" sz="1600" dirty="0" smtClean="0"/>
              <a:t>. </a:t>
            </a:r>
          </a:p>
          <a:p>
            <a:pPr lvl="0"/>
            <a:r>
              <a:rPr lang="uk-UA" sz="1600" dirty="0" smtClean="0"/>
              <a:t>Бренд </a:t>
            </a:r>
            <a:r>
              <a:rPr lang="uk-UA" sz="1600" dirty="0"/>
              <a:t>виступає як </a:t>
            </a:r>
            <a:r>
              <a:rPr lang="uk-UA" sz="1600" dirty="0" smtClean="0"/>
              <a:t>соціальний </a:t>
            </a:r>
            <a:r>
              <a:rPr lang="uk-UA" sz="1600" dirty="0"/>
              <a:t>символ, який допомагає людині виразити себе та знайти "своїх". Прихильність виходить за рамки функціональної користі товару</a:t>
            </a:r>
            <a:r>
              <a:rPr lang="uk-UA" sz="1600" dirty="0" smtClean="0"/>
              <a:t>. Споживач</a:t>
            </a:r>
            <a:r>
              <a:rPr lang="uk-UA" sz="1600" dirty="0"/>
              <a:t>, купуючи товар, відчуває, що його цінності </a:t>
            </a:r>
            <a:r>
              <a:rPr lang="uk-UA" sz="1600" dirty="0" smtClean="0"/>
              <a:t>розділяються </a:t>
            </a:r>
            <a:r>
              <a:rPr lang="uk-UA" sz="1600" dirty="0"/>
              <a:t>брендом та іншими його прихильниками. Програми лояльності створюють цю прихильність, надаючи соціальні переваги (членство в клубі, ексклюзивний доступ), а не лише </a:t>
            </a:r>
            <a:r>
              <a:rPr lang="uk-UA" sz="1600" dirty="0" smtClean="0"/>
              <a:t>економічні (цінові знижки</a:t>
            </a:r>
            <a:r>
              <a:rPr lang="uk-UA" sz="1600" dirty="0"/>
              <a:t>).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50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b="1" u="sng" dirty="0"/>
              <a:t>Лояльність до бренду/марки </a:t>
            </a:r>
            <a:r>
              <a:rPr lang="en-GB" sz="1600" b="1" u="sng" dirty="0" smtClean="0"/>
              <a:t>(brand loyalty)</a:t>
            </a:r>
            <a:r>
              <a:rPr lang="uk-UA" sz="1600" dirty="0" smtClean="0"/>
              <a:t> </a:t>
            </a:r>
            <a:r>
              <a:rPr lang="en-US" sz="1600" dirty="0" smtClean="0"/>
              <a:t>– </a:t>
            </a:r>
            <a:r>
              <a:rPr lang="uk-UA" sz="1600" dirty="0" smtClean="0"/>
              <a:t>це </a:t>
            </a:r>
            <a:r>
              <a:rPr lang="uk-UA" sz="1600" dirty="0"/>
              <a:t>стійка поведінкова та психологічна установка, що виражається у свідомому та послідовному повторному придбанні товару чи послуги цього бренду, навіть попри наявність вигідних пропозицій від конкурентів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lvl="0"/>
            <a:r>
              <a:rPr lang="uk-UA" sz="1600" dirty="0" smtClean="0"/>
              <a:t>Лояльність </a:t>
            </a:r>
            <a:r>
              <a:rPr lang="uk-UA" sz="1600" dirty="0"/>
              <a:t>має дві ключові складові, які необхідно </a:t>
            </a:r>
            <a:r>
              <a:rPr lang="uk-UA" sz="1600" dirty="0" smtClean="0"/>
              <a:t>розрізняти</a:t>
            </a:r>
            <a:r>
              <a:rPr lang="en-US" sz="1600" dirty="0" smtClean="0"/>
              <a:t>.</a:t>
            </a:r>
          </a:p>
          <a:p>
            <a:pPr marL="381000" lvl="0" indent="-342900">
              <a:buAutoNum type="arabicPeriod"/>
            </a:pPr>
            <a:r>
              <a:rPr lang="uk-UA" sz="1600" b="1" dirty="0" smtClean="0"/>
              <a:t>Поведінкова </a:t>
            </a:r>
            <a:r>
              <a:rPr lang="uk-UA" sz="1600" b="1" dirty="0"/>
              <a:t>лояльність </a:t>
            </a:r>
            <a:r>
              <a:rPr lang="en-US" sz="1600" dirty="0" smtClean="0"/>
              <a:t>– </a:t>
            </a:r>
            <a:r>
              <a:rPr lang="uk-UA" sz="1600" dirty="0" smtClean="0"/>
              <a:t>проста </a:t>
            </a:r>
            <a:r>
              <a:rPr lang="uk-UA" sz="1600" dirty="0"/>
              <a:t>частота повторних покупок. Споживач завжди купує цей бренд, але це може бути лише звичка, зручність або відсутність альтернатив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marL="381000" lvl="0" indent="-342900">
              <a:buAutoNum type="arabicPeriod"/>
            </a:pPr>
            <a:r>
              <a:rPr lang="uk-UA" sz="1600" b="1" dirty="0" smtClean="0"/>
              <a:t>Емоційна лояльність</a:t>
            </a:r>
            <a:r>
              <a:rPr lang="en-US" sz="1600" b="1" dirty="0"/>
              <a:t>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uk-UA" sz="1600" dirty="0" smtClean="0"/>
              <a:t>це</a:t>
            </a:r>
            <a:r>
              <a:rPr lang="en-US" sz="1600" dirty="0" smtClean="0"/>
              <a:t> </a:t>
            </a:r>
            <a:r>
              <a:rPr lang="uk-UA" sz="1600" dirty="0" smtClean="0"/>
              <a:t> </a:t>
            </a:r>
            <a:r>
              <a:rPr lang="uk-UA" sz="1600" dirty="0"/>
              <a:t>глибоке психологічне </a:t>
            </a:r>
            <a:r>
              <a:rPr lang="uk-UA" sz="1600" dirty="0" smtClean="0"/>
              <a:t>позитивне </a:t>
            </a:r>
            <a:r>
              <a:rPr lang="uk-UA" sz="1600" dirty="0"/>
              <a:t>ставлення, яке виникає завдяки соціальній прихильності. Це рівень, коли споживач готовий рекомендувати бренд іншим і захищати його</a:t>
            </a:r>
            <a:r>
              <a:rPr lang="uk-UA" sz="1600" dirty="0" smtClean="0"/>
              <a:t>.</a:t>
            </a:r>
            <a:r>
              <a:rPr lang="en-US" sz="1600" dirty="0" smtClean="0"/>
              <a:t> </a:t>
            </a:r>
            <a:r>
              <a:rPr lang="uk-UA" sz="1600" dirty="0" smtClean="0"/>
              <a:t>Мета </a:t>
            </a:r>
            <a:r>
              <a:rPr lang="uk-UA" sz="1600" dirty="0"/>
              <a:t>програм лояльності </a:t>
            </a:r>
            <a:r>
              <a:rPr lang="en-US" sz="1600" dirty="0" smtClean="0"/>
              <a:t>–</a:t>
            </a:r>
            <a:r>
              <a:rPr lang="uk-UA" sz="1600" dirty="0" smtClean="0"/>
              <a:t> перетворити </a:t>
            </a:r>
            <a:r>
              <a:rPr lang="uk-UA" sz="1600" dirty="0"/>
              <a:t>просту поведінкову лояльність на глибоку емоційну.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899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4" name="Google Shape;144;p1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uk-UA" sz="1600" dirty="0"/>
              <a:t>Як лояльність визначають (вимірюють</a:t>
            </a:r>
            <a:r>
              <a:rPr lang="uk-UA" sz="1600" dirty="0" smtClean="0"/>
              <a:t>)? </a:t>
            </a:r>
          </a:p>
          <a:p>
            <a:pPr lvl="0"/>
            <a:r>
              <a:rPr lang="uk-UA" sz="1600" dirty="0" smtClean="0"/>
              <a:t>Для </a:t>
            </a:r>
            <a:r>
              <a:rPr lang="uk-UA" sz="1600" dirty="0"/>
              <a:t>визначення лояльності до бренду використовують комплексний підхід, що охоплює як поведінкові, так і емоційні </a:t>
            </a:r>
            <a:r>
              <a:rPr lang="uk-UA" sz="1600" dirty="0" smtClean="0"/>
              <a:t>показники.</a:t>
            </a:r>
            <a:endParaRPr lang="uk-UA" sz="1600" dirty="0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651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1104899" y="276075"/>
            <a:ext cx="7108371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uk-UA" noProof="1"/>
              <a:t>Технології формування соціальної прихильності </a:t>
            </a:r>
            <a:endParaRPr lang="uk-UA" noProof="1"/>
          </a:p>
        </p:txBody>
      </p:sp>
      <p:sp>
        <p:nvSpPr>
          <p:cNvPr id="145" name="Google Shape;145;p1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aphicFrame>
        <p:nvGraphicFramePr>
          <p:cNvPr id="2" name="Таблиця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761571"/>
              </p:ext>
            </p:extLst>
          </p:nvPr>
        </p:nvGraphicFramePr>
        <p:xfrm>
          <a:off x="1104899" y="1180296"/>
          <a:ext cx="7821388" cy="3285569"/>
        </p:xfrm>
        <a:graphic>
          <a:graphicData uri="http://schemas.openxmlformats.org/drawingml/2006/table">
            <a:tbl>
              <a:tblPr/>
              <a:tblGrid>
                <a:gridCol w="1885953"/>
                <a:gridCol w="1752598"/>
                <a:gridCol w="4182837"/>
              </a:tblGrid>
              <a:tr h="368244">
                <a:tc>
                  <a:txBody>
                    <a:bodyPr/>
                    <a:lstStyle/>
                    <a:p>
                      <a:r>
                        <a:rPr lang="uk-UA" sz="1600" b="1" noProof="0" dirty="0"/>
                        <a:t>Показник</a:t>
                      </a:r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noProof="0" dirty="0"/>
                        <a:t>Спрямованість</a:t>
                      </a:r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600" b="1" noProof="0" dirty="0"/>
                        <a:t>Опис</a:t>
                      </a:r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3690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Share of Wallet </a:t>
                      </a:r>
                      <a:r>
                        <a:rPr lang="uk-UA" sz="1400" b="1" noProof="0" dirty="0" smtClean="0"/>
                        <a:t>(Частка гаманця)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/>
                        <a:t>Поведінкова</a:t>
                      </a:r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Яку частину загальних витрат споживача в даній категорії займає бренд.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3690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Purchase Frequency </a:t>
                      </a:r>
                      <a:r>
                        <a:rPr lang="uk-UA" sz="1400" b="1" noProof="0" dirty="0" smtClean="0"/>
                        <a:t>(Частота покупок)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/>
                        <a:t>Поведінкова</a:t>
                      </a:r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Як часто споживач купує продукт бренду протягом певного періоду.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63968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Net Promoter Score </a:t>
                      </a:r>
                      <a:r>
                        <a:rPr lang="uk-UA" sz="1400" b="1" noProof="0" dirty="0" smtClean="0"/>
                        <a:t>(NPS) (Індекс лояльності клієнтів)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Емоційна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Вимірює готовність клієнтів </a:t>
                      </a:r>
                      <a:r>
                        <a:rPr lang="uk-UA" sz="1400" b="1" noProof="0" dirty="0" smtClean="0"/>
                        <a:t>рекомендувати</a:t>
                      </a:r>
                      <a:r>
                        <a:rPr lang="uk-UA" sz="1400" noProof="0" dirty="0" smtClean="0"/>
                        <a:t> бренд друзям (з якою вірогідністю від 0 до 10). 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5977">
                <a:tc>
                  <a:txBody>
                    <a:bodyPr/>
                    <a:lstStyle/>
                    <a:p>
                      <a:r>
                        <a:rPr lang="en-US" sz="1400" b="1" noProof="0" dirty="0" smtClean="0"/>
                        <a:t>Customer Lifetime Value </a:t>
                      </a:r>
                      <a:r>
                        <a:rPr lang="uk-UA" sz="1400" b="1" noProof="0" dirty="0" smtClean="0"/>
                        <a:t>(CLV) Цінність клієнта 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Фінансова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noProof="0" dirty="0" smtClean="0"/>
                        <a:t>Розрахунок загального прибутку, який клієнт принесе компанії протягом усього періоду співпраці</a:t>
                      </a:r>
                      <a:r>
                        <a:rPr lang="uk-UA" sz="1400" noProof="0" smtClean="0"/>
                        <a:t>. </a:t>
                      </a:r>
                      <a:endParaRPr lang="uk-UA" sz="1400" noProof="0" dirty="0"/>
                    </a:p>
                  </a:txBody>
                  <a:tcPr marL="60095" marR="60095" marT="30047" marB="300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0823287"/>
      </p:ext>
    </p:extLst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1933</Words>
  <Application>Microsoft Office PowerPoint</Application>
  <PresentationFormat>Екран (16:9)</PresentationFormat>
  <Paragraphs>158</Paragraphs>
  <Slides>33</Slides>
  <Notes>33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33</vt:i4>
      </vt:variant>
    </vt:vector>
  </HeadingPairs>
  <TitlesOfParts>
    <vt:vector size="37" baseType="lpstr">
      <vt:lpstr>Dosis</vt:lpstr>
      <vt:lpstr>Arial</vt:lpstr>
      <vt:lpstr>Roboto</vt:lpstr>
      <vt:lpstr>William template</vt:lpstr>
      <vt:lpstr>Лекція 4. Соціальні технології стимулювання збуту (Ч.1)</vt:lpstr>
      <vt:lpstr>План</vt:lpstr>
      <vt:lpstr>1. Технології формування соціальної прихильності (програми лояльності).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Технології формування соціальної прихильності </vt:lpstr>
      <vt:lpstr>2. Технології використання принципів дефіциту та терміновості (акції та знижки)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Технології використання принципів дефіциту та терміновості 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3. Реклама як технологія брендингу та позиціонування</dc:title>
  <cp:lastModifiedBy>Taisiia</cp:lastModifiedBy>
  <cp:revision>67</cp:revision>
  <dcterms:modified xsi:type="dcterms:W3CDTF">2025-10-05T21:28:23Z</dcterms:modified>
</cp:coreProperties>
</file>