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8" r:id="rId2"/>
    <p:sldId id="274" r:id="rId3"/>
    <p:sldId id="275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276" r:id="rId13"/>
    <p:sldId id="278" r:id="rId14"/>
    <p:sldId id="279" r:id="rId15"/>
    <p:sldId id="322" r:id="rId16"/>
    <p:sldId id="287" r:id="rId17"/>
    <p:sldId id="319" r:id="rId18"/>
    <p:sldId id="320" r:id="rId19"/>
    <p:sldId id="289" r:id="rId20"/>
    <p:sldId id="323" r:id="rId21"/>
    <p:sldId id="324" r:id="rId22"/>
    <p:sldId id="325" r:id="rId23"/>
    <p:sldId id="326" r:id="rId24"/>
    <p:sldId id="321" r:id="rId25"/>
    <p:sldId id="292" r:id="rId26"/>
    <p:sldId id="328" r:id="rId27"/>
    <p:sldId id="329" r:id="rId28"/>
    <p:sldId id="348" r:id="rId29"/>
    <p:sldId id="349" r:id="rId30"/>
    <p:sldId id="332" r:id="rId31"/>
    <p:sldId id="333" r:id="rId32"/>
    <p:sldId id="334" r:id="rId33"/>
    <p:sldId id="350" r:id="rId34"/>
    <p:sldId id="351" r:id="rId35"/>
    <p:sldId id="335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273" r:id="rId4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022F5-9703-4B90-8B21-0C65ABD44F7E}" type="datetime1">
              <a:rPr lang="ru-RU" smtClean="0"/>
              <a:pPr rtl="0"/>
              <a:t>17.11.2020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41C1F1-A08D-408C-828C-5DFF929E3B24}" type="datetime1">
              <a:rPr lang="ru-RU" noProof="0" smtClean="0"/>
              <a:pPr rtl="0"/>
              <a:t>17.11.2020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187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29B01-D91F-4418-A7A8-E692214653FD}" type="datetime1">
              <a:rPr lang="ru-RU" smtClean="0"/>
              <a:pPr rtl="0"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13FBEF-9622-4E6F-91AD-1A84854E32E7}" type="datetime1">
              <a:rPr lang="ru-RU" smtClean="0"/>
              <a:pPr rtl="0"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CFE9D-5CCC-4847-8922-E0970AB07C5B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30942-AF54-4C43-B596-0C50C99B8721}" type="datetime1">
              <a:rPr lang="ru-RU" smtClean="0"/>
              <a:pPr rtl="0"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F214E-7C63-48DE-8A97-7C10AE756013}" type="datetime1">
              <a:rPr lang="ru-RU" smtClean="0"/>
              <a:pPr rtl="0"/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5BAC24-0F4C-4972-B608-4468E9B3B8B9}" type="datetime1">
              <a:rPr lang="ru-RU" smtClean="0"/>
              <a:pPr rtl="0"/>
              <a:t>17.11.2020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2DAB0-1689-47C6-B468-472EFBE3E427}" type="datetime1">
              <a:rPr lang="ru-RU" smtClean="0"/>
              <a:pPr rtl="0"/>
              <a:t>17.11.2020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16D4A-7D3C-4EDC-9E62-93A6D001134D}" type="datetime1">
              <a:rPr lang="ru-RU" smtClean="0"/>
              <a:pPr rtl="0"/>
              <a:t>17.11.2020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0B32A-A506-4EC1-9ACB-B65F7A3BE5FC}" type="datetime1">
              <a:rPr lang="ru-RU" smtClean="0"/>
              <a:pPr rtl="0"/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6EC540-81EE-43C0-909D-5BD43B41EC30}" type="datetime1">
              <a:rPr lang="ru-RU" smtClean="0"/>
              <a:pPr rtl="0"/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gif"/><Relationship Id="rId7" Type="http://schemas.openxmlformats.org/officeDocument/2006/relationships/image" Target="../media/image2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19.jpe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789" y="849087"/>
            <a:ext cx="9326880" cy="3971108"/>
          </a:xfrm>
        </p:spPr>
        <p:txBody>
          <a:bodyPr rtlCol="0">
            <a:normAutofit/>
          </a:bodyPr>
          <a:lstStyle/>
          <a:p>
            <a:pPr algn="ctr"/>
            <a:r>
              <a:rPr lang="ru-RU" sz="7200" b="1" dirty="0" err="1" smtClean="0">
                <a:solidFill>
                  <a:srgbClr val="FF0000"/>
                </a:solidFill>
              </a:rPr>
              <a:t>Лекція</a:t>
            </a:r>
            <a:r>
              <a:rPr lang="ru-RU" sz="7200" b="1" dirty="0" smtClean="0">
                <a:solidFill>
                  <a:srgbClr val="FF0000"/>
                </a:solidFill>
              </a:rPr>
              <a:t> № </a:t>
            </a:r>
            <a:r>
              <a:rPr lang="ru-RU" sz="7200" b="1" dirty="0" smtClean="0">
                <a:solidFill>
                  <a:srgbClr val="FF0000"/>
                </a:solidFill>
              </a:rPr>
              <a:t>7</a:t>
            </a:r>
            <a:r>
              <a:rPr lang="ru-RU" sz="7200" dirty="0" smtClean="0">
                <a:solidFill>
                  <a:srgbClr val="002060"/>
                </a:solidFill>
              </a:rPr>
              <a:t/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Тема: «</a:t>
            </a:r>
            <a:r>
              <a:rPr lang="ru-RU" sz="5400" b="1" i="1" dirty="0" err="1" smtClean="0">
                <a:solidFill>
                  <a:srgbClr val="002060"/>
                </a:solidFill>
              </a:rPr>
              <a:t>Кумарини</a:t>
            </a:r>
            <a:r>
              <a:rPr lang="ru-RU" sz="5400" b="1" i="1" dirty="0" smtClean="0">
                <a:solidFill>
                  <a:srgbClr val="002060"/>
                </a:solidFill>
              </a:rPr>
              <a:t>. </a:t>
            </a:r>
            <a:r>
              <a:rPr lang="ru-RU" sz="5400" b="1" i="1" dirty="0" smtClean="0">
                <a:solidFill>
                  <a:srgbClr val="002060"/>
                </a:solidFill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err="1" smtClean="0">
                <a:solidFill>
                  <a:srgbClr val="002060"/>
                </a:solidFill>
              </a:rPr>
              <a:t>Дубильні</a:t>
            </a:r>
            <a:r>
              <a:rPr lang="ru-RU" sz="5400" b="1" i="1" dirty="0" smtClean="0">
                <a:solidFill>
                  <a:srgbClr val="002060"/>
                </a:solidFill>
              </a:rPr>
              <a:t> </a:t>
            </a:r>
            <a:r>
              <a:rPr lang="ru-RU" sz="5400" b="1" i="1" dirty="0" err="1" smtClean="0">
                <a:solidFill>
                  <a:srgbClr val="002060"/>
                </a:solidFill>
              </a:rPr>
              <a:t>речовини</a:t>
            </a:r>
            <a:r>
              <a:rPr lang="ru-RU" sz="5400" b="1" i="1" dirty="0" smtClean="0">
                <a:solidFill>
                  <a:srgbClr val="002060"/>
                </a:solidFill>
              </a:rPr>
              <a:t>»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88259" y="0"/>
            <a:ext cx="11766176" cy="583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Методи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якісного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кількісного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аналізу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сполук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рослинній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сировині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Якісні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реакції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Приготування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витягу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 г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подрібненої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сировини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вміщують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колбу на 100 мл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шліфом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заливають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30 мл 95 %-го спирту, колбу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закривають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повітряним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холодильником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кип’ятять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водяному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нагрівнику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20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охолодження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витяг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фільтрують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проведення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реакцій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хроматографічних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досліджень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algn="just"/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Лактонна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проба.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До 3 – 5 мл спиртового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витягу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додають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краплин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10 %-го спиртового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розчину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калію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гідроксиду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нагрівають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на водяному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нагрівнику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хв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 (за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наявності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кумаринів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розчин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жовтіє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),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потім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приливають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– 10 мл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очищеної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води, добре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перемішують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(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може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з’явитися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каламуть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або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осад за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рахунок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ліпофільних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сполук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), а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потім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додають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10 %-ну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хлороводневу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кислоту до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кислої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реакції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Поява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каламуті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або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осаду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вказує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на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можливу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наявність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кумаринів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у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сировині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  <a:p>
            <a:pPr algn="just"/>
            <a:endParaRPr lang="ru-RU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just"/>
            <a:endParaRPr lang="ru-RU" i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just"/>
            <a:endParaRPr lang="ru-RU" i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just"/>
            <a:endParaRPr lang="ru-RU" i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just"/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Реакція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з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лугом та </a:t>
            </a:r>
            <a:r>
              <a:rPr lang="ru-RU" i="1" dirty="0" err="1" smtClean="0">
                <a:solidFill>
                  <a:srgbClr val="0070C0"/>
                </a:solidFill>
                <a:latin typeface="Arial Black" pitchFamily="34" charset="0"/>
              </a:rPr>
              <a:t>діазореактивом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До 3 – 5 мл спиртового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витягу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додають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10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краплин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10 %-го спиртового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розчину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калію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гідроксиду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нагрівають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на водяному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нагрівнику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– 6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хв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.,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потім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додають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5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краплин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свіжоприготованої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діазотованої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сульфанілової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кислоти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. При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наявності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кумаринів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розчин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u="sng" dirty="0" err="1" smtClean="0">
                <a:solidFill>
                  <a:srgbClr val="7030A0"/>
                </a:solidFill>
                <a:latin typeface="Arial Black" pitchFamily="34" charset="0"/>
              </a:rPr>
              <a:t>забарвлюється</a:t>
            </a:r>
            <a:r>
              <a:rPr lang="ru-RU" u="sng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u="sng" dirty="0" err="1" smtClean="0">
                <a:solidFill>
                  <a:srgbClr val="7030A0"/>
                </a:solidFill>
                <a:latin typeface="Arial Black" pitchFamily="34" charset="0"/>
              </a:rPr>
              <a:t>від</a:t>
            </a:r>
            <a:r>
              <a:rPr lang="ru-RU" u="sng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u="sng" dirty="0" err="1" smtClean="0">
                <a:solidFill>
                  <a:srgbClr val="7030A0"/>
                </a:solidFill>
                <a:latin typeface="Arial Black" pitchFamily="34" charset="0"/>
              </a:rPr>
              <a:t>коричнево-червоного</a:t>
            </a:r>
            <a:r>
              <a:rPr lang="ru-RU" u="sng" dirty="0" smtClean="0">
                <a:solidFill>
                  <a:srgbClr val="7030A0"/>
                </a:solidFill>
                <a:latin typeface="Arial Black" pitchFamily="34" charset="0"/>
              </a:rPr>
              <a:t> до вишневого </a:t>
            </a:r>
            <a:r>
              <a:rPr lang="ru-RU" u="sng" dirty="0" err="1" smtClean="0">
                <a:solidFill>
                  <a:srgbClr val="7030A0"/>
                </a:solidFill>
                <a:latin typeface="Arial Black" pitchFamily="34" charset="0"/>
              </a:rPr>
              <a:t>кольору</a:t>
            </a:r>
            <a:r>
              <a:rPr lang="ru-RU" u="sng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5820" t="26996" r="41101" b="62167"/>
          <a:stretch>
            <a:fillRect/>
          </a:stretch>
        </p:blipFill>
        <p:spPr bwMode="auto">
          <a:xfrm>
            <a:off x="2650223" y="3165054"/>
            <a:ext cx="6376211" cy="10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/>
          <a:srcRect l="9834" t="59125" r="33939" b="27377"/>
          <a:stretch>
            <a:fillRect/>
          </a:stretch>
        </p:blipFill>
        <p:spPr bwMode="auto">
          <a:xfrm>
            <a:off x="1750422" y="5551714"/>
            <a:ext cx="9222377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31074" y="235131"/>
            <a:ext cx="1145612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Реакція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азосполучення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специфічна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реакцію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окислення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дезалкілування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Йодоводневою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бромоводневою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кислотою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фенолу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оцтового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ангідриду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відщеплюються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радикали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фуранові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піранові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бензо-α-пірон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(кумарин),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ідентифікують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блакитною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флуоресценцією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Хроматографічне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Спиртовий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витяг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наносять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капіляром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старту пластинки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Силуфол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висушують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поміщають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камеру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розчинників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бензол-етилацетат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(2:1)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ацетон-гексан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(2:8).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хроматографування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пластинку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витримують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сушильній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шафі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110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1200 С 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обприскують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10 %-м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спиртовим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калію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гідроксиду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розглядають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денному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обробки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діазотованою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сульфаніловою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кислотою.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блакитну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фіолетову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флуоресценцію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дією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лугу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підсилюється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обприскування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діазореактивом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забарвлені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плями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цеглясто-червоного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фіолетового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помітні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денному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49624" y="457200"/>
            <a:ext cx="1121484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вмісту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сировині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методу не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фізико-хімічні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гравіметричні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титриметричні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хроматоспектрофотометричні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полярографічні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флуорометричні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35131" y="369459"/>
            <a:ext cx="1175657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Поширення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локалiзацiя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бiологiчна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функцiя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знайденi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рiзних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Найбiльш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типовi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вони для родин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Apiaceae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Rutaceae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iнших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родин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Asteraceae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Hіppocastanaceae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Solanaceae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зустрiчаються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вiдносно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рiдко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Найпоширенiшi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похiднi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кумарину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фурокумарину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кiлькiсть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знаходиться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вiльному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рiдше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глiкозидiв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розподiляються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нерiвномiрно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Кiлькiсть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коливається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 до 10%.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накопичуються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переважно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плодах,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насiннi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коренях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квiтках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листках.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селерових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кумариновi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локалiзуються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ефiроолiйних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канальцях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Часто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зустрiти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кумаринiв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рiзної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хiмiчної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однiй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Якiсний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кiлькiсний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вiдмiнний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рiзних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видiв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навiть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усерединi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одного роду.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вiдмiнностi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всерединi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одного виду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пiдвиду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хемотипу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кумаринiв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змiнюється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онтогенезi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концентрацiях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посилюють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рiст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у великих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навпаки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уповiльнюють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5155" y="0"/>
            <a:ext cx="115779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Біогенез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Бiосинтез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синтезується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шикiмової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(див. схему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біосинтезу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флавоноїдів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крізь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n-кумарової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гiдроксилювання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глікозиду-попередника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одночасним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транс-цис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перегрупуванням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подальшим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замиканням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лактонного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4950" t="24343" r="41710" b="15425"/>
          <a:stretch>
            <a:fillRect/>
          </a:stretch>
        </p:blipFill>
        <p:spPr bwMode="auto">
          <a:xfrm>
            <a:off x="2246810" y="1515291"/>
            <a:ext cx="6988629" cy="53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56754" y="0"/>
            <a:ext cx="1170432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Біологічні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характерних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біологічних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відносити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антикоагулянтну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спазмолітичну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фотосенсибілізуючу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реалізується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використовуваних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лікарських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засобах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Антикоагулянтна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Типовим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представником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буркун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лікарський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донник лекарственный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(кумарин,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дикумарин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виражені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антикоагулянтні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Спазмолітична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проявляються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дигідросамідину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віснадину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вздутоплодника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сибірського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вздутоплодника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 сибирского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(препарат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Фловерин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"), пастернаку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посівного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Пастіпацин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плодів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кропу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городнього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причому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випадках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виявляються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коронаророзширювальні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Фотосенсибілізуюча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Особливу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фотосенсибілізуючу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проявляють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фурокумарини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виробляють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цілий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ряд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препаратів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Псорален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псоралея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костянкова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),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Бероксан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(пастернак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посівний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),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Аммііфурин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аммі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велика),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Псоберан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інжиру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ефективними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кумаринами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псорален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бергаптен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ксантотоксин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Венотонізуючу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каштана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кінського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Капілярозміцнювальну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каштана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кінського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Протипухлинна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горічника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гірського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горичник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 горний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Деяким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кумаринам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інсектицидні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74766" y="248194"/>
            <a:ext cx="9196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</a:pPr>
            <a:r>
              <a:rPr lang="ru-RU" sz="2800" b="1" dirty="0" err="1" smtClean="0">
                <a:solidFill>
                  <a:srgbClr val="FF0000"/>
                </a:solidFill>
              </a:rPr>
              <a:t>Представники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err="1" smtClean="0">
                <a:solidFill>
                  <a:srgbClr val="FF0000"/>
                </a:solidFill>
              </a:rPr>
              <a:t>Рослини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які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містять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ці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сполуки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2069" y="888274"/>
            <a:ext cx="629373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Fructus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Pastinacae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sativae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плоди пастернаку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посівного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Зібрані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стиглості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висушені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плоди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культивованої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дворічної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трав’янистої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рослини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пастернаку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посівного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Pastinaca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sativa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L.,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род.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селерових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зонтичних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Apiaceae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Umbelliferae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Зовнішні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ознаки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вислоплідник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округло-овальний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сочевицеподібно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сплюснутий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розпадається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половинки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мерикарпії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Мерикарпії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округло-еліптичні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невеликою округлою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виїмкою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біля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основи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довжина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4 — 7 мм, ширина 3 — 6 мм; 5 ребер: 2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крилоподібно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розрослі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ледь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потовщений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по краю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обідок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облямівкою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мерикарпію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тонкі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розміщені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спинному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боці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Поверхня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плода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матова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колір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світлобуруватий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Запах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слабкий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ароматний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Смак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пряний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злегка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пекучий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Вміст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суми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фурокумаринів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становити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менше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1% (ФС 42-2548-88).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Застосування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Виготовляють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препарати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: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Бероксан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”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фотосенсибілізуючої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Пастинацин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”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протиспазматичної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коронаролітик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64" name="Picture 4" descr="ÐÐ°ÑÑÐ¸Ð½ÐºÐ¸ Ð¿Ð¾ Ð·Ð°Ð¿ÑÐ¾ÑÑ Ð¿Ð°ÑÑÐµÑÐ½Ð°Ðº Ð¿Ð¾ÑÑÐ²Ð½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1009" y="1423851"/>
            <a:ext cx="3295951" cy="4362995"/>
          </a:xfrm>
          <a:prstGeom prst="rect">
            <a:avLst/>
          </a:prstGeom>
          <a:noFill/>
        </p:spPr>
      </p:pic>
      <p:pic>
        <p:nvPicPr>
          <p:cNvPr id="40966" name="Picture 6" descr="ÐÐ°ÑÑÐ¸Ð½ÐºÐ¸ Ð¿Ð¾ Ð·Ð°Ð¿ÑÐ¾ÑÑ Ð¿Ð°ÑÑÐµÑÐ½Ð°Ðº Ð¿Ð¾ÑÑÐ²Ð½Ð¸Ð¹"/>
          <p:cNvPicPr>
            <a:picLocks noChangeAspect="1" noChangeArrowheads="1"/>
          </p:cNvPicPr>
          <p:nvPr/>
        </p:nvPicPr>
        <p:blipFill>
          <a:blip r:embed="rId3"/>
          <a:srcRect l="22421" r="21122"/>
          <a:stretch>
            <a:fillRect/>
          </a:stretch>
        </p:blipFill>
        <p:spPr bwMode="auto">
          <a:xfrm>
            <a:off x="10071464" y="3722913"/>
            <a:ext cx="2120536" cy="2547257"/>
          </a:xfrm>
          <a:prstGeom prst="rect">
            <a:avLst/>
          </a:prstGeom>
          <a:noFill/>
        </p:spPr>
      </p:pic>
      <p:pic>
        <p:nvPicPr>
          <p:cNvPr id="40968" name="Picture 8" descr="ÐÐ°ÑÑÐ¸Ð½ÐºÐ¸ Ð¿Ð¾ Ð·Ð°Ð¿ÑÐ¾ÑÑ Ð¿Ð°ÑÑÐµÑÐ½Ð°Ðº Ð¿Ð¾ÑÑÐ²Ð½Ð¸Ð¹"/>
          <p:cNvPicPr>
            <a:picLocks noChangeAspect="1" noChangeArrowheads="1"/>
          </p:cNvPicPr>
          <p:nvPr/>
        </p:nvPicPr>
        <p:blipFill>
          <a:blip r:embed="rId4"/>
          <a:srcRect r="10241"/>
          <a:stretch>
            <a:fillRect/>
          </a:stretch>
        </p:blipFill>
        <p:spPr bwMode="auto">
          <a:xfrm>
            <a:off x="10071463" y="627017"/>
            <a:ext cx="2120537" cy="21814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431075" y="352698"/>
            <a:ext cx="706700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Pastinacinum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Пастинацин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(список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чотирьох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фурокумаринів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сфондину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бергаптену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ксантотоксину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ізопімпінеліну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вмісту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хроматоспектрофотометричний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0,025 г (точна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наважка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препарату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розчиняють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мірній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колбі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25 мл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доводять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спиртом до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позначки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0,2 мл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одержаного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мікропіпеткою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наносять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пластинку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кислим оксидом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алюмінію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хроматографують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триступінчасто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розчинників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бензол-ефір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(14:1).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Хроматограму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розлядають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смуги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сфондину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блакитна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флуоресценція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ксантотоксину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жовта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бергаптену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зеленаво-жовта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ізопімпінеліну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темно-жовта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флуоресценція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збирають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колби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Сфондин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екстрагують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мл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суміші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спирт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хлороформ (7:3),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мл 50 %-го спирту.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Екстрагування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постійному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перемішуванні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суспензію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центрифугують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4000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5000 об./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10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Паралельно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здійснюють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Вимірюють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оптичну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густину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спектрофотометрі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довжині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хвилі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бергаптен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310 нм;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ксантотоксин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сфондин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301,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ізопімпінелін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312 нм.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Аналогічне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вимірювання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0,005 %-ми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спиртовими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фурокумаринів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3" name="Picture 3" descr="ÐÐ°ÑÑÐ¸Ð½ÐºÐ¸ Ð¿Ð¾ Ð·Ð°Ð¿ÑÐ¾ÑÑ Ð¿Ð°ÑÑÐ¸Ð½Ð°ÑÐ¸Ð½"/>
          <p:cNvPicPr>
            <a:picLocks noChangeAspect="1" noChangeArrowheads="1"/>
          </p:cNvPicPr>
          <p:nvPr/>
        </p:nvPicPr>
        <p:blipFill>
          <a:blip r:embed="rId2"/>
          <a:srcRect l="19030" t="1379" r="22672"/>
          <a:stretch>
            <a:fillRect/>
          </a:stretch>
        </p:blipFill>
        <p:spPr bwMode="auto">
          <a:xfrm>
            <a:off x="8098971" y="872599"/>
            <a:ext cx="3801292" cy="54890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56757" y="339635"/>
            <a:ext cx="508145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Folia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Fici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coricae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смоковниці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звичайної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Зібране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черешків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червні-липні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висушене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дикорослого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культивованого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дводомного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смоковниці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інжир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фігове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дерево)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Ficus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carica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шовковицевих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коноплевих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Moraceae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Connabaceae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довжина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см, ширина 13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 см), три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ятилопатеві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жорсткі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Зверху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зісподу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сірувато-зелені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внаслідок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волосків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Запах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ароматний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(ТФС 42-878-79).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виготовляють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Псоберан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препарат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фотосенсибілізуючої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Плоди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входять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складу проносного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засобу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Кафіол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7" name="Picture 3" descr="ÐÐ°ÑÑÐ¸Ð½ÐºÐ¸ Ð¿Ð¾ Ð·Ð°Ð¿ÑÐ¾ÑÑ ÑÐ¼Ð¾ÐºÐ¾Ð²Ð½Ð¸ÑÑ Ð·Ð²Ð¸ÑÐ°Ð¹Ð½Ð¾Ñ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7671" y="0"/>
            <a:ext cx="4244329" cy="4532811"/>
          </a:xfrm>
          <a:prstGeom prst="rect">
            <a:avLst/>
          </a:prstGeom>
          <a:noFill/>
        </p:spPr>
      </p:pic>
      <p:pic>
        <p:nvPicPr>
          <p:cNvPr id="77829" name="Picture 5" descr="ÐÐ°ÑÑÐ¸Ð½ÐºÐ¸ Ð¿Ð¾ Ð·Ð°Ð¿ÑÐ¾ÑÑ ÑÐ¼Ð¾ÐºÐ¾Ð²Ð½Ð¸ÑÑ Ð·Ð²Ð¸ÑÐ°Ð¹Ð½Ð¾Ñ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540" y="4547474"/>
            <a:ext cx="3214643" cy="2310526"/>
          </a:xfrm>
          <a:prstGeom prst="rect">
            <a:avLst/>
          </a:prstGeom>
          <a:noFill/>
        </p:spPr>
      </p:pic>
      <p:pic>
        <p:nvPicPr>
          <p:cNvPr id="77833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4994" y="4598126"/>
            <a:ext cx="3257006" cy="2259874"/>
          </a:xfrm>
          <a:prstGeom prst="rect">
            <a:avLst/>
          </a:prstGeom>
          <a:noFill/>
        </p:spPr>
      </p:pic>
      <p:pic>
        <p:nvPicPr>
          <p:cNvPr id="77839" name="Picture 15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77.jpg"/>
          <p:cNvPicPr>
            <a:picLocks noChangeAspect="1" noChangeArrowheads="1"/>
          </p:cNvPicPr>
          <p:nvPr/>
        </p:nvPicPr>
        <p:blipFill>
          <a:blip r:embed="rId5"/>
          <a:srcRect l="8530" r="3300"/>
          <a:stretch>
            <a:fillRect/>
          </a:stretch>
        </p:blipFill>
        <p:spPr bwMode="auto">
          <a:xfrm>
            <a:off x="5434148" y="1776548"/>
            <a:ext cx="2690949" cy="20247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 descr="ÐÐ°ÑÑÐ¸Ð½ÐºÐ¸ Ð¿Ð¾ Ð·Ð°Ð¿ÑÐ¾ÑÑ Ð±ÑÑÑÐ½Ð¸Ñ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9" name="AutoShape 5" descr="ÐÐ°ÑÑÐ¸Ð½ÐºÐ¸ Ð¿Ð¾ Ð·Ð°Ð¿ÑÐ¾ÑÑ Ð±ÑÑÑÐ½Ð¸Ñ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ÐÐ°ÑÑÐ¸Ð½ÐºÐ¸ Ð¿Ð¾ Ð·Ð°Ð¿ÑÐ¾ÑÑ ÐºÑÐ¼Ð°ÑÐ¸Ð½Ð¸ ÐºÑÐ»ÑÐºÑÑÐ½Ð¸Ð¹ Ð°Ð½Ð°Ð»ÑÐ·"/>
          <p:cNvPicPr>
            <a:picLocks noChangeAspect="1" noChangeArrowheads="1"/>
          </p:cNvPicPr>
          <p:nvPr/>
        </p:nvPicPr>
        <p:blipFill>
          <a:blip r:embed="rId2"/>
          <a:srcRect t="2039" r="3477" b="11850"/>
          <a:stretch>
            <a:fillRect/>
          </a:stretch>
        </p:blipFill>
        <p:spPr bwMode="auto">
          <a:xfrm>
            <a:off x="0" y="313509"/>
            <a:ext cx="9065623" cy="5695406"/>
          </a:xfrm>
          <a:prstGeom prst="rect">
            <a:avLst/>
          </a:prstGeom>
          <a:noFill/>
        </p:spPr>
      </p:pic>
      <p:pic>
        <p:nvPicPr>
          <p:cNvPr id="39940" name="Picture 4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3895" y="0"/>
            <a:ext cx="2305050" cy="3457576"/>
          </a:xfrm>
          <a:prstGeom prst="rect">
            <a:avLst/>
          </a:prstGeom>
          <a:noFill/>
        </p:spPr>
      </p:pic>
      <p:pic>
        <p:nvPicPr>
          <p:cNvPr id="39948" name="Picture 1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2195" y="3519170"/>
            <a:ext cx="2534194" cy="31298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0263" y="182879"/>
            <a:ext cx="1152144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7200" algn="l"/>
              </a:tabLst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План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КУМАРИНИ: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1. </a:t>
            </a:r>
            <a:r>
              <a:rPr lang="ru-RU" sz="2400" dirty="0" err="1" smtClean="0">
                <a:solidFill>
                  <a:schemeClr val="tx2"/>
                </a:solidFill>
              </a:rPr>
              <a:t>Визначення</a:t>
            </a:r>
            <a:r>
              <a:rPr lang="ru-RU" sz="2400" dirty="0" smtClean="0">
                <a:solidFill>
                  <a:schemeClr val="tx2"/>
                </a:solidFill>
              </a:rPr>
              <a:t> та </a:t>
            </a:r>
            <a:r>
              <a:rPr lang="ru-RU" sz="2400" dirty="0" err="1" smtClean="0">
                <a:solidFill>
                  <a:schemeClr val="tx2"/>
                </a:solidFill>
              </a:rPr>
              <a:t>класифікація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фізико-хімічні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властивості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2. </a:t>
            </a:r>
            <a:r>
              <a:rPr lang="ru-RU" sz="2400" dirty="0" err="1" smtClean="0">
                <a:solidFill>
                  <a:schemeClr val="tx2"/>
                </a:solidFill>
              </a:rPr>
              <a:t>Методи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вилучення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з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рослинної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сировини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3. </a:t>
            </a:r>
            <a:r>
              <a:rPr lang="ru-RU" sz="2400" dirty="0" err="1" smtClean="0">
                <a:solidFill>
                  <a:schemeClr val="tx2"/>
                </a:solidFill>
              </a:rPr>
              <a:t>Методи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якісного</a:t>
            </a:r>
            <a:r>
              <a:rPr lang="ru-RU" sz="2400" dirty="0" smtClean="0">
                <a:solidFill>
                  <a:schemeClr val="tx2"/>
                </a:solidFill>
              </a:rPr>
              <a:t> та </a:t>
            </a:r>
            <a:r>
              <a:rPr lang="ru-RU" sz="2400" dirty="0" err="1" smtClean="0">
                <a:solidFill>
                  <a:schemeClr val="tx2"/>
                </a:solidFill>
              </a:rPr>
              <a:t>кількісного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аналізу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цих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сполук</a:t>
            </a:r>
            <a:r>
              <a:rPr lang="ru-RU" sz="2400" dirty="0" smtClean="0">
                <a:solidFill>
                  <a:schemeClr val="tx2"/>
                </a:solidFill>
              </a:rPr>
              <a:t> в </a:t>
            </a:r>
            <a:r>
              <a:rPr lang="ru-RU" sz="2400" dirty="0" err="1" smtClean="0">
                <a:solidFill>
                  <a:schemeClr val="tx2"/>
                </a:solidFill>
              </a:rPr>
              <a:t>рослинній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сировині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4. </a:t>
            </a:r>
            <a:r>
              <a:rPr lang="ru-RU" sz="2400" dirty="0" err="1" smtClean="0">
                <a:solidFill>
                  <a:schemeClr val="tx2"/>
                </a:solidFill>
              </a:rPr>
              <a:t>Біологічна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дія</a:t>
            </a:r>
            <a:r>
              <a:rPr lang="ru-RU" sz="2400" dirty="0" smtClean="0">
                <a:solidFill>
                  <a:schemeClr val="tx2"/>
                </a:solidFill>
              </a:rPr>
              <a:t> та </a:t>
            </a:r>
            <a:r>
              <a:rPr lang="ru-RU" sz="2400" dirty="0" err="1" smtClean="0">
                <a:solidFill>
                  <a:schemeClr val="tx2"/>
                </a:solidFill>
              </a:rPr>
              <a:t>застосування</a:t>
            </a:r>
            <a:r>
              <a:rPr lang="ru-RU" sz="2400" dirty="0" smtClean="0">
                <a:solidFill>
                  <a:schemeClr val="tx2"/>
                </a:solidFill>
              </a:rPr>
              <a:t> в </a:t>
            </a:r>
            <a:r>
              <a:rPr lang="ru-RU" sz="2400" dirty="0" err="1" smtClean="0">
                <a:solidFill>
                  <a:schemeClr val="tx2"/>
                </a:solidFill>
              </a:rPr>
              <a:t>медицині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5. </a:t>
            </a:r>
            <a:r>
              <a:rPr lang="ru-RU" sz="2400" dirty="0" err="1" smtClean="0">
                <a:solidFill>
                  <a:schemeClr val="tx2"/>
                </a:solidFill>
              </a:rPr>
              <a:t>Біогенез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6. </a:t>
            </a:r>
            <a:r>
              <a:rPr lang="ru-RU" sz="2400" dirty="0" err="1" smtClean="0">
                <a:solidFill>
                  <a:schemeClr val="tx2"/>
                </a:solidFill>
              </a:rPr>
              <a:t>Представники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  <a:r>
              <a:rPr lang="ru-RU" sz="2400" dirty="0" err="1" smtClean="0">
                <a:solidFill>
                  <a:schemeClr val="tx2"/>
                </a:solidFill>
              </a:rPr>
              <a:t>Рослини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які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містять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ці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сполуки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2. ДУБИЛЬНІ РЕЧОВИНИ: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1. </a:t>
            </a:r>
            <a:r>
              <a:rPr lang="ru-RU" sz="2400" dirty="0" err="1" smtClean="0">
                <a:solidFill>
                  <a:schemeClr val="tx2"/>
                </a:solidFill>
              </a:rPr>
              <a:t>Визначення</a:t>
            </a:r>
            <a:r>
              <a:rPr lang="ru-RU" sz="2400" dirty="0" smtClean="0">
                <a:solidFill>
                  <a:schemeClr val="tx2"/>
                </a:solidFill>
              </a:rPr>
              <a:t> та </a:t>
            </a:r>
            <a:r>
              <a:rPr lang="ru-RU" sz="2400" dirty="0" err="1" smtClean="0">
                <a:solidFill>
                  <a:schemeClr val="tx2"/>
                </a:solidFill>
              </a:rPr>
              <a:t>класифікація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фізико-хімічні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властивості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2. </a:t>
            </a:r>
            <a:r>
              <a:rPr lang="ru-RU" sz="2400" dirty="0" err="1" smtClean="0">
                <a:solidFill>
                  <a:schemeClr val="tx2"/>
                </a:solidFill>
              </a:rPr>
              <a:t>Методи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вилучення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з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рослинної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сировини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3. </a:t>
            </a:r>
            <a:r>
              <a:rPr lang="ru-RU" sz="2400" dirty="0" err="1" smtClean="0">
                <a:solidFill>
                  <a:schemeClr val="tx2"/>
                </a:solidFill>
              </a:rPr>
              <a:t>Методи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якісного</a:t>
            </a:r>
            <a:r>
              <a:rPr lang="ru-RU" sz="2400" dirty="0" smtClean="0">
                <a:solidFill>
                  <a:schemeClr val="tx2"/>
                </a:solidFill>
              </a:rPr>
              <a:t> та </a:t>
            </a:r>
            <a:r>
              <a:rPr lang="ru-RU" sz="2400" dirty="0" err="1" smtClean="0">
                <a:solidFill>
                  <a:schemeClr val="tx2"/>
                </a:solidFill>
              </a:rPr>
              <a:t>кількісного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аналізу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цих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сполук</a:t>
            </a:r>
            <a:r>
              <a:rPr lang="ru-RU" sz="2400" dirty="0" smtClean="0">
                <a:solidFill>
                  <a:schemeClr val="tx2"/>
                </a:solidFill>
              </a:rPr>
              <a:t> в </a:t>
            </a:r>
            <a:r>
              <a:rPr lang="ru-RU" sz="2400" dirty="0" err="1" smtClean="0">
                <a:solidFill>
                  <a:schemeClr val="tx2"/>
                </a:solidFill>
              </a:rPr>
              <a:t>рослинній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сировині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4. </a:t>
            </a:r>
            <a:r>
              <a:rPr lang="ru-RU" sz="2400" dirty="0" err="1" smtClean="0">
                <a:solidFill>
                  <a:schemeClr val="tx2"/>
                </a:solidFill>
              </a:rPr>
              <a:t>Біологічна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дія</a:t>
            </a:r>
            <a:r>
              <a:rPr lang="ru-RU" sz="2400" dirty="0" smtClean="0">
                <a:solidFill>
                  <a:schemeClr val="tx2"/>
                </a:solidFill>
              </a:rPr>
              <a:t> та </a:t>
            </a:r>
            <a:r>
              <a:rPr lang="ru-RU" sz="2400" dirty="0" err="1" smtClean="0">
                <a:solidFill>
                  <a:schemeClr val="tx2"/>
                </a:solidFill>
              </a:rPr>
              <a:t>застосування</a:t>
            </a:r>
            <a:r>
              <a:rPr lang="ru-RU" sz="2400" dirty="0" smtClean="0">
                <a:solidFill>
                  <a:schemeClr val="tx2"/>
                </a:solidFill>
              </a:rPr>
              <a:t> в </a:t>
            </a:r>
            <a:r>
              <a:rPr lang="ru-RU" sz="2400" dirty="0" err="1" smtClean="0">
                <a:solidFill>
                  <a:schemeClr val="tx2"/>
                </a:solidFill>
              </a:rPr>
              <a:t>медицині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5. </a:t>
            </a:r>
            <a:r>
              <a:rPr lang="ru-RU" sz="2400" dirty="0" err="1" smtClean="0">
                <a:solidFill>
                  <a:schemeClr val="tx2"/>
                </a:solidFill>
              </a:rPr>
              <a:t>Біогенез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6. </a:t>
            </a:r>
            <a:r>
              <a:rPr lang="ru-RU" sz="2400" dirty="0" err="1" smtClean="0">
                <a:solidFill>
                  <a:schemeClr val="tx2"/>
                </a:solidFill>
              </a:rPr>
              <a:t>Представники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  <a:r>
              <a:rPr lang="ru-RU" sz="2400" dirty="0" err="1" smtClean="0">
                <a:solidFill>
                  <a:schemeClr val="tx2"/>
                </a:solidFill>
              </a:rPr>
              <a:t>Рослини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які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містять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ці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сполуки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209007"/>
            <a:ext cx="6583678" cy="664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БУРКУНУ ТРАВА - MELILOTI HERBA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БУРКУН ЛІКАРСЬКИЙ – 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ELLILOTUS OFFICINALIS (L.) Pall.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РОДИНИ БОБОВІ – FABACEAE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7030A0"/>
                </a:solidFill>
              </a:rPr>
              <a:t>Зовнішні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</a:rPr>
              <a:t>ознаки</a:t>
            </a:r>
            <a:r>
              <a:rPr lang="ru-RU" sz="1600" b="1" dirty="0" smtClean="0">
                <a:solidFill>
                  <a:srgbClr val="7030A0"/>
                </a:solidFill>
              </a:rPr>
              <a:t>. </a:t>
            </a:r>
            <a:r>
              <a:rPr lang="ru-RU" sz="1600" b="1" dirty="0" err="1" smtClean="0">
                <a:solidFill>
                  <a:schemeClr val="tx2"/>
                </a:solidFill>
              </a:rPr>
              <a:t>Цілі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квітучі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верхівки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бічні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гілочки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рослин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із</a:t>
            </a:r>
            <a:r>
              <a:rPr lang="ru-RU" sz="1600" b="1" dirty="0" smtClean="0">
                <a:solidFill>
                  <a:schemeClr val="tx2"/>
                </a:solidFill>
              </a:rPr>
              <a:t> стеблом та листочками. Стебло </a:t>
            </a:r>
            <a:r>
              <a:rPr lang="ru-RU" sz="1600" b="1" dirty="0" err="1" smtClean="0">
                <a:solidFill>
                  <a:schemeClr val="tx2"/>
                </a:solidFill>
              </a:rPr>
              <a:t>діаметром</a:t>
            </a:r>
            <a:r>
              <a:rPr lang="ru-RU" sz="1600" b="1" dirty="0" smtClean="0">
                <a:solidFill>
                  <a:schemeClr val="tx2"/>
                </a:solidFill>
              </a:rPr>
              <a:t> до 3 мм </a:t>
            </a:r>
            <a:r>
              <a:rPr lang="ru-RU" sz="1600" b="1" dirty="0" err="1" smtClean="0">
                <a:solidFill>
                  <a:schemeClr val="tx2"/>
                </a:solidFill>
              </a:rPr>
              <a:t>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довжиною</a:t>
            </a:r>
            <a:r>
              <a:rPr lang="ru-RU" sz="1600" b="1" dirty="0" smtClean="0">
                <a:solidFill>
                  <a:schemeClr val="tx2"/>
                </a:solidFill>
              </a:rPr>
              <a:t> до 30 см. Листочки </a:t>
            </a:r>
            <a:r>
              <a:rPr lang="ru-RU" sz="1600" b="1" dirty="0" err="1" smtClean="0">
                <a:solidFill>
                  <a:schemeClr val="tx2"/>
                </a:solidFill>
              </a:rPr>
              <a:t>трійчасті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дрібнозубчасті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</a:rPr>
              <a:t>Нижні</a:t>
            </a:r>
            <a:r>
              <a:rPr lang="ru-RU" sz="1600" b="1" dirty="0" smtClean="0">
                <a:solidFill>
                  <a:schemeClr val="tx2"/>
                </a:solidFill>
              </a:rPr>
              <a:t> листки </a:t>
            </a:r>
            <a:r>
              <a:rPr lang="ru-RU" sz="1600" b="1" dirty="0" err="1" smtClean="0">
                <a:solidFill>
                  <a:schemeClr val="tx2"/>
                </a:solidFill>
              </a:rPr>
              <a:t>оберненояйцеподібні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верхні</a:t>
            </a:r>
            <a:r>
              <a:rPr lang="ru-RU" sz="1600" b="1" dirty="0" smtClean="0">
                <a:solidFill>
                  <a:schemeClr val="tx2"/>
                </a:solidFill>
              </a:rPr>
              <a:t> - </a:t>
            </a:r>
            <a:r>
              <a:rPr lang="ru-RU" sz="1600" b="1" dirty="0" err="1" smtClean="0">
                <a:solidFill>
                  <a:schemeClr val="tx2"/>
                </a:solidFill>
              </a:rPr>
              <a:t>довгасті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або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ланцетоподібні</a:t>
            </a:r>
            <a:r>
              <a:rPr lang="ru-RU" sz="1600" b="1" dirty="0" smtClean="0">
                <a:solidFill>
                  <a:schemeClr val="tx2"/>
                </a:solidFill>
              </a:rPr>
              <a:t>, край </a:t>
            </a:r>
            <a:r>
              <a:rPr lang="ru-RU" sz="1600" b="1" dirty="0" err="1" smtClean="0">
                <a:solidFill>
                  <a:schemeClr val="tx2"/>
                </a:solidFill>
              </a:rPr>
              <a:t>з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обох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боків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</a:t>
            </a:r>
            <a:r>
              <a:rPr lang="ru-RU" sz="1600" b="1" dirty="0" smtClean="0">
                <a:solidFill>
                  <a:schemeClr val="tx2"/>
                </a:solidFill>
              </a:rPr>
              <a:t> 10-13 </a:t>
            </a:r>
            <a:r>
              <a:rPr lang="ru-RU" sz="1600" b="1" dirty="0" err="1" smtClean="0">
                <a:solidFill>
                  <a:schemeClr val="tx2"/>
                </a:solidFill>
              </a:rPr>
              <a:t>нерівними</a:t>
            </a:r>
            <a:r>
              <a:rPr lang="ru-RU" sz="1600" b="1" dirty="0" smtClean="0">
                <a:solidFill>
                  <a:schemeClr val="tx2"/>
                </a:solidFill>
              </a:rPr>
              <a:t> зубчиками. </a:t>
            </a:r>
            <a:r>
              <a:rPr lang="ru-RU" sz="1600" b="1" dirty="0" err="1" smtClean="0">
                <a:solidFill>
                  <a:schemeClr val="tx2"/>
                </a:solidFill>
              </a:rPr>
              <a:t>Квітки</a:t>
            </a:r>
            <a:r>
              <a:rPr lang="ru-RU" sz="1600" b="1" dirty="0" smtClean="0">
                <a:solidFill>
                  <a:schemeClr val="tx2"/>
                </a:solidFill>
              </a:rPr>
              <a:t>  </a:t>
            </a:r>
            <a:r>
              <a:rPr lang="ru-RU" sz="1600" b="1" dirty="0" err="1" smtClean="0">
                <a:solidFill>
                  <a:schemeClr val="tx2"/>
                </a:solidFill>
              </a:rPr>
              <a:t>метеликові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дрібні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жовті</a:t>
            </a:r>
            <a:r>
              <a:rPr lang="ru-RU" sz="1600" b="1" dirty="0" smtClean="0">
                <a:solidFill>
                  <a:schemeClr val="tx2"/>
                </a:solidFill>
              </a:rPr>
              <a:t> у </a:t>
            </a:r>
            <a:r>
              <a:rPr lang="ru-RU" sz="1600" b="1" dirty="0" err="1" smtClean="0">
                <a:solidFill>
                  <a:schemeClr val="tx2"/>
                </a:solidFill>
              </a:rPr>
              <a:t>багатоквіткових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пазушних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китицях</a:t>
            </a:r>
            <a:r>
              <a:rPr lang="ru-RU" sz="1600" b="1" dirty="0" smtClean="0">
                <a:solidFill>
                  <a:schemeClr val="tx2"/>
                </a:solidFill>
              </a:rPr>
              <a:t>. Чашечка </a:t>
            </a:r>
            <a:r>
              <a:rPr lang="ru-RU" sz="1600" b="1" dirty="0" err="1" smtClean="0">
                <a:solidFill>
                  <a:schemeClr val="tx2"/>
                </a:solidFill>
              </a:rPr>
              <a:t>дзвоникоподібна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п'ятизубчаста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залишається</a:t>
            </a:r>
            <a:r>
              <a:rPr lang="ru-RU" sz="1600" b="1" dirty="0" smtClean="0">
                <a:solidFill>
                  <a:schemeClr val="tx2"/>
                </a:solidFill>
              </a:rPr>
              <a:t> при </a:t>
            </a:r>
            <a:r>
              <a:rPr lang="ru-RU" sz="1600" b="1" dirty="0" err="1" smtClean="0">
                <a:solidFill>
                  <a:schemeClr val="tx2"/>
                </a:solidFill>
              </a:rPr>
              <a:t>плоді</a:t>
            </a:r>
            <a:r>
              <a:rPr lang="ru-RU" sz="1600" b="1" dirty="0" smtClean="0">
                <a:solidFill>
                  <a:schemeClr val="tx2"/>
                </a:solidFill>
              </a:rPr>
              <a:t>, гола. </a:t>
            </a:r>
            <a:r>
              <a:rPr lang="ru-RU" sz="1600" b="1" dirty="0" err="1" smtClean="0">
                <a:solidFill>
                  <a:schemeClr val="tx2"/>
                </a:solidFill>
              </a:rPr>
              <a:t>Іноді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зустрічаються</a:t>
            </a:r>
            <a:r>
              <a:rPr lang="ru-RU" sz="1600" b="1" dirty="0" smtClean="0">
                <a:solidFill>
                  <a:schemeClr val="tx2"/>
                </a:solidFill>
              </a:rPr>
              <a:t> в </a:t>
            </a:r>
            <a:r>
              <a:rPr lang="ru-RU" sz="1600" b="1" dirty="0" err="1" smtClean="0">
                <a:solidFill>
                  <a:schemeClr val="tx2"/>
                </a:solidFill>
              </a:rPr>
              <a:t>незначній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кількості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дрібні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незрілі</a:t>
            </a:r>
            <a:r>
              <a:rPr lang="ru-RU" sz="1600" b="1" dirty="0" smtClean="0">
                <a:solidFill>
                  <a:schemeClr val="tx2"/>
                </a:solidFill>
              </a:rPr>
              <a:t> плоди – </a:t>
            </a:r>
            <a:r>
              <a:rPr lang="ru-RU" sz="1600" b="1" dirty="0" err="1" smtClean="0">
                <a:solidFill>
                  <a:schemeClr val="tx2"/>
                </a:solidFill>
              </a:rPr>
              <a:t>боби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голі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або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покриті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рідкими</a:t>
            </a:r>
            <a:r>
              <a:rPr lang="ru-RU" sz="1600" b="1" dirty="0" smtClean="0">
                <a:solidFill>
                  <a:schemeClr val="tx2"/>
                </a:solidFill>
              </a:rPr>
              <a:t> волосками. </a:t>
            </a:r>
            <a:r>
              <a:rPr lang="ru-RU" sz="1600" b="1" dirty="0" err="1" smtClean="0">
                <a:solidFill>
                  <a:schemeClr val="tx2"/>
                </a:solidFill>
              </a:rPr>
              <a:t>Колір</a:t>
            </a:r>
            <a:r>
              <a:rPr lang="ru-RU" sz="1600" b="1" dirty="0" smtClean="0">
                <a:solidFill>
                  <a:schemeClr val="tx2"/>
                </a:solidFill>
              </a:rPr>
              <a:t> стебел, чашечки </a:t>
            </a:r>
            <a:r>
              <a:rPr lang="ru-RU" sz="1600" b="1" dirty="0" err="1" smtClean="0">
                <a:solidFill>
                  <a:schemeClr val="tx2"/>
                </a:solidFill>
              </a:rPr>
              <a:t>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плодів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зелений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віночка</a:t>
            </a:r>
            <a:r>
              <a:rPr lang="ru-RU" sz="1600" b="1" dirty="0" smtClean="0">
                <a:solidFill>
                  <a:schemeClr val="tx2"/>
                </a:solidFill>
              </a:rPr>
              <a:t> - </a:t>
            </a:r>
            <a:r>
              <a:rPr lang="ru-RU" sz="1600" b="1" dirty="0" err="1" smtClean="0">
                <a:solidFill>
                  <a:schemeClr val="tx2"/>
                </a:solidFill>
              </a:rPr>
              <a:t>жовтий</a:t>
            </a:r>
            <a:r>
              <a:rPr lang="ru-RU" sz="1600" b="1" dirty="0" smtClean="0">
                <a:solidFill>
                  <a:schemeClr val="tx2"/>
                </a:solidFill>
              </a:rPr>
              <a:t>. Запах </a:t>
            </a:r>
            <a:r>
              <a:rPr lang="ru-RU" sz="1600" b="1" dirty="0" err="1" smtClean="0">
                <a:solidFill>
                  <a:schemeClr val="tx2"/>
                </a:solidFill>
              </a:rPr>
              <a:t>ароматний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кумариновий</a:t>
            </a:r>
            <a:r>
              <a:rPr lang="ru-RU" sz="1600" b="1" dirty="0" smtClean="0">
                <a:solidFill>
                  <a:schemeClr val="tx2"/>
                </a:solidFill>
              </a:rPr>
              <a:t>. Смак </a:t>
            </a:r>
            <a:r>
              <a:rPr lang="ru-RU" sz="1600" b="1" dirty="0" err="1" smtClean="0">
                <a:solidFill>
                  <a:schemeClr val="tx2"/>
                </a:solidFill>
              </a:rPr>
              <a:t>гіркуватий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1600" b="1" dirty="0" err="1" smtClean="0">
                <a:solidFill>
                  <a:srgbClr val="7030A0"/>
                </a:solidFill>
              </a:rPr>
              <a:t>Лікарські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</a:rPr>
              <a:t>засоби</a:t>
            </a:r>
            <a:r>
              <a:rPr lang="ru-RU" sz="1600" b="1" dirty="0" smtClean="0">
                <a:solidFill>
                  <a:srgbClr val="7030A0"/>
                </a:solidFill>
              </a:rPr>
              <a:t>. </a:t>
            </a:r>
            <a:r>
              <a:rPr lang="ru-RU" sz="1600" b="1" dirty="0" smtClean="0">
                <a:solidFill>
                  <a:schemeClr val="tx2"/>
                </a:solidFill>
              </a:rPr>
              <a:t>Трава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буркуну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лікарського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настій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збори</a:t>
            </a:r>
            <a:r>
              <a:rPr lang="ru-RU" sz="1600" b="1" dirty="0" smtClean="0">
                <a:solidFill>
                  <a:schemeClr val="tx2"/>
                </a:solidFill>
              </a:rPr>
              <a:t>. Входить до складу </a:t>
            </a:r>
            <a:r>
              <a:rPr lang="ru-RU" sz="1600" b="1" dirty="0" err="1" smtClean="0">
                <a:solidFill>
                  <a:schemeClr val="tx2"/>
                </a:solidFill>
              </a:rPr>
              <a:t>кардіофіту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1600" b="1" dirty="0" err="1" smtClean="0">
                <a:solidFill>
                  <a:srgbClr val="7030A0"/>
                </a:solidFill>
              </a:rPr>
              <a:t>Застосування</a:t>
            </a:r>
            <a:r>
              <a:rPr lang="ru-RU" sz="1600" b="1" dirty="0" smtClean="0">
                <a:solidFill>
                  <a:srgbClr val="7030A0"/>
                </a:solidFill>
              </a:rPr>
              <a:t>. </a:t>
            </a:r>
            <a:r>
              <a:rPr lang="ru-RU" sz="1600" b="1" dirty="0" smtClean="0">
                <a:solidFill>
                  <a:schemeClr val="tx2"/>
                </a:solidFill>
              </a:rPr>
              <a:t>Трава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буркуну</a:t>
            </a:r>
            <a:r>
              <a:rPr lang="ru-RU" sz="1600" b="1" dirty="0" smtClean="0">
                <a:solidFill>
                  <a:schemeClr val="tx2"/>
                </a:solidFill>
              </a:rPr>
              <a:t> входить до складу </a:t>
            </a:r>
            <a:r>
              <a:rPr lang="ru-RU" sz="1600" b="1" dirty="0" err="1" smtClean="0">
                <a:solidFill>
                  <a:schemeClr val="tx2"/>
                </a:solidFill>
              </a:rPr>
              <a:t>пом'якшувальних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зборів</a:t>
            </a:r>
            <a:r>
              <a:rPr lang="ru-RU" sz="1600" b="1" dirty="0" smtClean="0">
                <a:solidFill>
                  <a:schemeClr val="tx2"/>
                </a:solidFill>
              </a:rPr>
              <a:t> для припарок, за </a:t>
            </a:r>
            <a:r>
              <a:rPr lang="ru-RU" sz="1600" b="1" dirty="0" err="1" smtClean="0">
                <a:solidFill>
                  <a:schemeClr val="tx2"/>
                </a:solidFill>
              </a:rPr>
              <a:t>допомогою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яких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швидшає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розсмоктуються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нариви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</a:rPr>
              <a:t>Екстракт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буркуну</a:t>
            </a:r>
            <a:r>
              <a:rPr lang="ru-RU" sz="1600" b="1" dirty="0" smtClean="0">
                <a:solidFill>
                  <a:schemeClr val="tx2"/>
                </a:solidFill>
              </a:rPr>
              <a:t> входив до складу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буркунового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пластиру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що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застосовувався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цією</a:t>
            </a:r>
            <a:r>
              <a:rPr lang="ru-RU" sz="1600" b="1" dirty="0" smtClean="0">
                <a:solidFill>
                  <a:schemeClr val="tx2"/>
                </a:solidFill>
              </a:rPr>
              <a:t> ж метою.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У </a:t>
            </a:r>
            <a:r>
              <a:rPr lang="ru-RU" sz="1600" b="1" dirty="0" err="1" smtClean="0">
                <a:solidFill>
                  <a:schemeClr val="tx2"/>
                </a:solidFill>
              </a:rPr>
              <a:t>народній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медицині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використовують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відхаркувальну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пом'якшувальну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вітрогонну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болезаспокійливу</a:t>
            </a:r>
            <a:r>
              <a:rPr lang="ru-RU" sz="1600" b="1" dirty="0" smtClean="0">
                <a:solidFill>
                  <a:schemeClr val="tx2"/>
                </a:solidFill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</a:rPr>
              <a:t>заспокійливу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властивості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буркуну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</a:rPr>
              <a:t>Найчастіше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буркун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застосовують</a:t>
            </a:r>
            <a:r>
              <a:rPr lang="ru-RU" sz="1600" b="1" dirty="0" smtClean="0">
                <a:solidFill>
                  <a:schemeClr val="tx2"/>
                </a:solidFill>
              </a:rPr>
              <a:t> при </a:t>
            </a:r>
            <a:r>
              <a:rPr lang="ru-RU" sz="1600" b="1" dirty="0" err="1" smtClean="0">
                <a:solidFill>
                  <a:schemeClr val="tx2"/>
                </a:solidFill>
              </a:rPr>
              <a:t>запальних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захворюваннях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органів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дихання</a:t>
            </a:r>
            <a:r>
              <a:rPr lang="ru-RU" sz="1600" b="1" dirty="0" smtClean="0">
                <a:solidFill>
                  <a:schemeClr val="tx2"/>
                </a:solidFill>
              </a:rPr>
              <a:t>, а </a:t>
            </a:r>
            <a:r>
              <a:rPr lang="ru-RU" sz="1600" b="1" dirty="0" err="1" smtClean="0">
                <a:solidFill>
                  <a:schemeClr val="tx2"/>
                </a:solidFill>
              </a:rPr>
              <a:t>також</a:t>
            </a:r>
            <a:r>
              <a:rPr lang="ru-RU" sz="1600" b="1" dirty="0" smtClean="0">
                <a:solidFill>
                  <a:schemeClr val="tx2"/>
                </a:solidFill>
              </a:rPr>
              <a:t> при </a:t>
            </a:r>
            <a:r>
              <a:rPr lang="ru-RU" sz="1600" b="1" dirty="0" err="1" smtClean="0">
                <a:solidFill>
                  <a:schemeClr val="tx2"/>
                </a:solidFill>
              </a:rPr>
              <a:t>підвищеній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збудливості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і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безсонні</a:t>
            </a:r>
            <a:r>
              <a:rPr lang="ru-RU" sz="1600" b="1" dirty="0" smtClean="0">
                <a:solidFill>
                  <a:schemeClr val="tx2"/>
                </a:solidFill>
              </a:rPr>
              <a:t>. </a:t>
            </a:r>
            <a:r>
              <a:rPr lang="ru-RU" sz="1600" b="1" dirty="0" err="1" smtClean="0">
                <a:solidFill>
                  <a:schemeClr val="tx2"/>
                </a:solidFill>
              </a:rPr>
              <a:t>Настій</a:t>
            </a:r>
            <a:r>
              <a:rPr lang="ru-RU" sz="1600" b="1" dirty="0" smtClean="0">
                <a:solidFill>
                  <a:schemeClr val="tx2"/>
                </a:solidFill>
              </a:rPr>
              <a:t> трави </a:t>
            </a:r>
            <a:r>
              <a:rPr lang="ru-RU" sz="1600" b="1" dirty="0" err="1" smtClean="0">
                <a:solidFill>
                  <a:schemeClr val="tx2"/>
                </a:solidFill>
              </a:rPr>
              <a:t>використовують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також</a:t>
            </a:r>
            <a:r>
              <a:rPr lang="ru-RU" sz="1600" b="1" dirty="0" smtClean="0">
                <a:solidFill>
                  <a:schemeClr val="tx2"/>
                </a:solidFill>
              </a:rPr>
              <a:t> як </a:t>
            </a:r>
            <a:r>
              <a:rPr lang="ru-RU" sz="1600" b="1" dirty="0" err="1" smtClean="0">
                <a:solidFill>
                  <a:schemeClr val="tx2"/>
                </a:solidFill>
              </a:rPr>
              <a:t>антикоагулюючий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</a:rPr>
              <a:t>засіб</a:t>
            </a:r>
            <a:r>
              <a:rPr lang="ru-RU" sz="1600" b="1" dirty="0" smtClean="0">
                <a:solidFill>
                  <a:schemeClr val="tx2"/>
                </a:solidFill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9" name="Picture 3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569" y="218666"/>
            <a:ext cx="5147945" cy="3686176"/>
          </a:xfrm>
          <a:prstGeom prst="rect">
            <a:avLst/>
          </a:prstGeom>
          <a:noFill/>
        </p:spPr>
      </p:pic>
      <p:pic>
        <p:nvPicPr>
          <p:cNvPr id="80901" name="Picture 5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823" y="4075611"/>
            <a:ext cx="3580675" cy="23773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522" y="627017"/>
            <a:ext cx="4455614" cy="2978331"/>
          </a:xfrm>
          <a:prstGeom prst="rect">
            <a:avLst/>
          </a:prstGeom>
          <a:noFill/>
        </p:spPr>
      </p:pic>
      <p:pic>
        <p:nvPicPr>
          <p:cNvPr id="81928" name="Picture 8" descr="image032.gif (318Ã17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99" y="3471453"/>
            <a:ext cx="3923869" cy="2171701"/>
          </a:xfrm>
          <a:prstGeom prst="rect">
            <a:avLst/>
          </a:prstGeom>
          <a:noFill/>
        </p:spPr>
      </p:pic>
      <p:pic>
        <p:nvPicPr>
          <p:cNvPr id="81930" name="Picture 10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4.jpg"/>
          <p:cNvPicPr>
            <a:picLocks noChangeAspect="1" noChangeArrowheads="1"/>
          </p:cNvPicPr>
          <p:nvPr/>
        </p:nvPicPr>
        <p:blipFill>
          <a:blip r:embed="rId4"/>
          <a:srcRect r="9306" b="5925"/>
          <a:stretch>
            <a:fillRect/>
          </a:stretch>
        </p:blipFill>
        <p:spPr bwMode="auto">
          <a:xfrm>
            <a:off x="9683841" y="182880"/>
            <a:ext cx="2333987" cy="3265714"/>
          </a:xfrm>
          <a:prstGeom prst="rect">
            <a:avLst/>
          </a:prstGeom>
          <a:noFill/>
        </p:spPr>
      </p:pic>
      <p:pic>
        <p:nvPicPr>
          <p:cNvPr id="81932" name="Picture 1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3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872" y="444137"/>
            <a:ext cx="3122010" cy="3246892"/>
          </a:xfrm>
          <a:prstGeom prst="rect">
            <a:avLst/>
          </a:prstGeom>
          <a:noFill/>
        </p:spPr>
      </p:pic>
      <p:pic>
        <p:nvPicPr>
          <p:cNvPr id="81938" name="Picture 18" descr="image037.jpg (178Ã178)"/>
          <p:cNvPicPr>
            <a:picLocks noChangeAspect="1" noChangeArrowheads="1"/>
          </p:cNvPicPr>
          <p:nvPr/>
        </p:nvPicPr>
        <p:blipFill>
          <a:blip r:embed="rId6"/>
          <a:srcRect l="24719" r="24271"/>
          <a:stretch>
            <a:fillRect/>
          </a:stretch>
        </p:blipFill>
        <p:spPr bwMode="auto">
          <a:xfrm>
            <a:off x="10241281" y="3682545"/>
            <a:ext cx="1619794" cy="3175455"/>
          </a:xfrm>
          <a:prstGeom prst="rect">
            <a:avLst/>
          </a:prstGeom>
          <a:noFill/>
        </p:spPr>
      </p:pic>
      <p:pic>
        <p:nvPicPr>
          <p:cNvPr id="81940" name="Picture 20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6455" y="3931920"/>
            <a:ext cx="2265977" cy="2704011"/>
          </a:xfrm>
          <a:prstGeom prst="rect">
            <a:avLst/>
          </a:prstGeom>
          <a:noFill/>
        </p:spPr>
      </p:pic>
      <p:pic>
        <p:nvPicPr>
          <p:cNvPr id="81942" name="Picture 2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4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7666" y="3500846"/>
            <a:ext cx="2315991" cy="310628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316256" y="318254"/>
            <a:ext cx="217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БУРКУНУ ТРАВА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22068" y="0"/>
            <a:ext cx="706700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КАШТАН У НАСІННЯ –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Hippocastani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semina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ГІРК</a:t>
            </a:r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ru-RU" b="1" dirty="0" smtClean="0">
                <a:solidFill>
                  <a:schemeClr val="tx2"/>
                </a:solidFill>
              </a:rPr>
              <a:t>КАШТАН ЗВИЧАЙНИЙ – </a:t>
            </a:r>
            <a:r>
              <a:rPr lang="en-US" b="1" dirty="0" err="1" smtClean="0">
                <a:solidFill>
                  <a:schemeClr val="tx2"/>
                </a:solidFill>
              </a:rPr>
              <a:t>Aesculus</a:t>
            </a:r>
            <a:r>
              <a:rPr lang="en-US" b="1" dirty="0" smtClean="0">
                <a:solidFill>
                  <a:schemeClr val="tx2"/>
                </a:solidFill>
              </a:rPr>
              <a:t> </a:t>
            </a:r>
            <a:r>
              <a:rPr lang="en-US" b="1" dirty="0" err="1" smtClean="0">
                <a:solidFill>
                  <a:schemeClr val="tx2"/>
                </a:solidFill>
              </a:rPr>
              <a:t>hippocastanum</a:t>
            </a:r>
            <a:r>
              <a:rPr lang="en-US" b="1" dirty="0" smtClean="0">
                <a:solidFill>
                  <a:schemeClr val="tx2"/>
                </a:solidFill>
              </a:rPr>
              <a:t> L.</a:t>
            </a:r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ГІРК</a:t>
            </a:r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ru-RU" b="1" dirty="0" smtClean="0">
                <a:solidFill>
                  <a:schemeClr val="tx2"/>
                </a:solidFill>
              </a:rPr>
              <a:t>КАШТАНОВІ – </a:t>
            </a:r>
            <a:r>
              <a:rPr lang="en-US" b="1" dirty="0" err="1" smtClean="0">
                <a:solidFill>
                  <a:schemeClr val="tx2"/>
                </a:solidFill>
              </a:rPr>
              <a:t>Hippocastanaceae</a:t>
            </a:r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Зовнішні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ознаки</a:t>
            </a:r>
            <a:r>
              <a:rPr lang="ru-RU" b="1" dirty="0" smtClean="0">
                <a:solidFill>
                  <a:schemeClr val="tx2"/>
                </a:solidFill>
              </a:rPr>
              <a:t>. </a:t>
            </a:r>
            <a:r>
              <a:rPr lang="ru-RU" dirty="0" err="1" smtClean="0">
                <a:solidFill>
                  <a:schemeClr val="tx2"/>
                </a:solidFill>
              </a:rPr>
              <a:t>Цв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те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травня</a:t>
            </a:r>
            <a:r>
              <a:rPr lang="ru-RU" dirty="0" smtClean="0">
                <a:solidFill>
                  <a:schemeClr val="tx2"/>
                </a:solidFill>
              </a:rPr>
              <a:t> по </a:t>
            </a:r>
            <a:r>
              <a:rPr lang="ru-RU" dirty="0" err="1" smtClean="0">
                <a:solidFill>
                  <a:schemeClr val="tx2"/>
                </a:solidFill>
              </a:rPr>
              <a:t>червень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Дає</a:t>
            </a:r>
            <a:r>
              <a:rPr lang="ru-RU" dirty="0" smtClean="0">
                <a:solidFill>
                  <a:schemeClr val="tx2"/>
                </a:solidFill>
              </a:rPr>
              <a:t> плоди у </a:t>
            </a:r>
            <a:r>
              <a:rPr lang="ru-RU" dirty="0" err="1" smtClean="0">
                <a:solidFill>
                  <a:schemeClr val="tx2"/>
                </a:solidFill>
              </a:rPr>
              <a:t>вересн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ru-RU" dirty="0" err="1" smtClean="0">
                <a:solidFill>
                  <a:schemeClr val="tx2"/>
                </a:solidFill>
              </a:rPr>
              <a:t>жовтн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Поширення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Родом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Балканського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вострова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Культивується</a:t>
            </a:r>
            <a:r>
              <a:rPr lang="ru-RU" dirty="0" smtClean="0">
                <a:solidFill>
                  <a:schemeClr val="tx2"/>
                </a:solidFill>
              </a:rPr>
              <a:t> як </a:t>
            </a:r>
            <a:r>
              <a:rPr lang="ru-RU" dirty="0" err="1" smtClean="0">
                <a:solidFill>
                  <a:schemeClr val="tx2"/>
                </a:solidFill>
              </a:rPr>
              <a:t>декоративне</a:t>
            </a:r>
            <a:r>
              <a:rPr lang="ru-RU" dirty="0" smtClean="0">
                <a:solidFill>
                  <a:schemeClr val="tx2"/>
                </a:solidFill>
              </a:rPr>
              <a:t> дерево у </a:t>
            </a:r>
            <a:r>
              <a:rPr lang="ru-RU" dirty="0" err="1" smtClean="0">
                <a:solidFill>
                  <a:schemeClr val="tx2"/>
                </a:solidFill>
              </a:rPr>
              <a:t>всьому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світі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Загот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вля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Збирають</a:t>
            </a:r>
            <a:r>
              <a:rPr lang="ru-RU" dirty="0" smtClean="0">
                <a:solidFill>
                  <a:schemeClr val="tx2"/>
                </a:solidFill>
              </a:rPr>
              <a:t> нас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восени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висушують</a:t>
            </a:r>
            <a:r>
              <a:rPr lang="ru-RU" dirty="0" smtClean="0">
                <a:solidFill>
                  <a:schemeClr val="tx2"/>
                </a:solidFill>
              </a:rPr>
              <a:t> на 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дкритому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тр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або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сушарках</a:t>
            </a:r>
            <a:r>
              <a:rPr lang="ru-RU" dirty="0" smtClean="0">
                <a:solidFill>
                  <a:schemeClr val="tx2"/>
                </a:solidFill>
              </a:rPr>
              <a:t> при температур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40–50 °</a:t>
            </a:r>
            <a:r>
              <a:rPr lang="ru-RU" dirty="0" smtClean="0">
                <a:solidFill>
                  <a:schemeClr val="tx2"/>
                </a:solidFill>
              </a:rPr>
              <a:t>С. </a:t>
            </a:r>
            <a:r>
              <a:rPr lang="ru-RU" dirty="0" err="1" smtClean="0">
                <a:solidFill>
                  <a:schemeClr val="tx2"/>
                </a:solidFill>
              </a:rPr>
              <a:t>Збер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гають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сировину</a:t>
            </a:r>
            <a:r>
              <a:rPr lang="ru-RU" dirty="0" smtClean="0">
                <a:solidFill>
                  <a:schemeClr val="tx2"/>
                </a:solidFill>
              </a:rPr>
              <a:t> у сухому 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сц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до </a:t>
            </a:r>
            <a:r>
              <a:rPr lang="ru-RU" dirty="0" err="1" smtClean="0">
                <a:solidFill>
                  <a:schemeClr val="tx2"/>
                </a:solidFill>
              </a:rPr>
              <a:t>п’яти</a:t>
            </a:r>
            <a:r>
              <a:rPr lang="ru-RU" dirty="0" smtClean="0">
                <a:solidFill>
                  <a:schemeClr val="tx2"/>
                </a:solidFill>
              </a:rPr>
              <a:t> рок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 err="1" smtClean="0">
                <a:solidFill>
                  <a:schemeClr val="tx2"/>
                </a:solidFill>
              </a:rPr>
              <a:t>в</a:t>
            </a:r>
            <a:r>
              <a:rPr lang="ru-RU" dirty="0" smtClean="0">
                <a:solidFill>
                  <a:schemeClr val="tx2"/>
                </a:solidFill>
              </a:rPr>
              <a:t> добре </a:t>
            </a:r>
            <a:r>
              <a:rPr lang="ru-RU" dirty="0" err="1" smtClean="0">
                <a:solidFill>
                  <a:schemeClr val="tx2"/>
                </a:solidFill>
              </a:rPr>
              <a:t>пров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трюваному</a:t>
            </a:r>
            <a:r>
              <a:rPr lang="ru-RU" dirty="0" smtClean="0">
                <a:solidFill>
                  <a:schemeClr val="tx2"/>
                </a:solidFill>
              </a:rPr>
              <a:t> прим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щенн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Листки </a:t>
            </a:r>
            <a:r>
              <a:rPr lang="ru-RU" dirty="0" err="1" smtClean="0">
                <a:solidFill>
                  <a:schemeClr val="tx2"/>
                </a:solidFill>
              </a:rPr>
              <a:t>можна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заготовляти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протягом</a:t>
            </a:r>
            <a:r>
              <a:rPr lang="ru-RU" dirty="0" smtClean="0">
                <a:solidFill>
                  <a:schemeClr val="tx2"/>
                </a:solidFill>
              </a:rPr>
              <a:t> л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та; </a:t>
            </a:r>
            <a:r>
              <a:rPr lang="ru-RU" dirty="0" err="1" smtClean="0">
                <a:solidFill>
                  <a:schemeClr val="tx2"/>
                </a:solidFill>
              </a:rPr>
              <a:t>сушать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їх</a:t>
            </a:r>
            <a:r>
              <a:rPr lang="ru-RU" dirty="0" smtClean="0">
                <a:solidFill>
                  <a:schemeClr val="tx2"/>
                </a:solidFill>
              </a:rPr>
              <a:t> на </a:t>
            </a:r>
            <a:r>
              <a:rPr lang="ru-RU" dirty="0" err="1" smtClean="0">
                <a:solidFill>
                  <a:schemeClr val="tx2"/>
                </a:solidFill>
              </a:rPr>
              <a:t>пов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тр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у </a:t>
            </a:r>
            <a:r>
              <a:rPr lang="ru-RU" dirty="0" err="1" smtClean="0">
                <a:solidFill>
                  <a:schemeClr val="tx2"/>
                </a:solidFill>
              </a:rPr>
              <a:t>зат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нку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Х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м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чний</a:t>
            </a:r>
            <a:r>
              <a:rPr lang="ru-RU" b="1" dirty="0" smtClean="0">
                <a:solidFill>
                  <a:schemeClr val="tx2"/>
                </a:solidFill>
              </a:rPr>
              <a:t> склад </a:t>
            </a:r>
            <a:r>
              <a:rPr lang="ru-RU" b="1" dirty="0" err="1" smtClean="0">
                <a:solidFill>
                  <a:schemeClr val="tx2"/>
                </a:solidFill>
              </a:rPr>
              <a:t>сировини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Нас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ння</a:t>
            </a:r>
            <a:r>
              <a:rPr lang="ru-RU" dirty="0" smtClean="0">
                <a:solidFill>
                  <a:schemeClr val="tx2"/>
                </a:solidFill>
              </a:rPr>
              <a:t> 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стить</a:t>
            </a:r>
            <a:r>
              <a:rPr lang="ru-RU" dirty="0" smtClean="0">
                <a:solidFill>
                  <a:schemeClr val="tx2"/>
                </a:solidFill>
              </a:rPr>
              <a:t> гл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козиди</a:t>
            </a:r>
            <a:r>
              <a:rPr lang="ru-RU" dirty="0" smtClean="0">
                <a:solidFill>
                  <a:schemeClr val="tx2"/>
                </a:solidFill>
              </a:rPr>
              <a:t> кумарин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в - </a:t>
            </a:r>
            <a:r>
              <a:rPr lang="ru-RU" dirty="0" err="1" smtClean="0">
                <a:solidFill>
                  <a:schemeClr val="tx2"/>
                </a:solidFill>
              </a:rPr>
              <a:t>ескул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який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розщеплюється</a:t>
            </a:r>
            <a:r>
              <a:rPr lang="ru-RU" dirty="0" smtClean="0">
                <a:solidFill>
                  <a:schemeClr val="tx2"/>
                </a:solidFill>
              </a:rPr>
              <a:t> на </a:t>
            </a:r>
            <a:r>
              <a:rPr lang="ru-RU" dirty="0" err="1" smtClean="0">
                <a:solidFill>
                  <a:schemeClr val="tx2"/>
                </a:solidFill>
              </a:rPr>
              <a:t>ескулетин</a:t>
            </a:r>
            <a:r>
              <a:rPr lang="ru-RU" dirty="0" smtClean="0">
                <a:solidFill>
                  <a:schemeClr val="tx2"/>
                </a:solidFill>
              </a:rPr>
              <a:t> (6,7-д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оксикумарин</a:t>
            </a:r>
            <a:r>
              <a:rPr lang="ru-RU" dirty="0" smtClean="0">
                <a:solidFill>
                  <a:schemeClr val="tx2"/>
                </a:solidFill>
              </a:rPr>
              <a:t>)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D-</a:t>
            </a:r>
            <a:r>
              <a:rPr lang="ru-RU" dirty="0" smtClean="0">
                <a:solidFill>
                  <a:schemeClr val="tx2"/>
                </a:solidFill>
              </a:rPr>
              <a:t>глюкозу, а </a:t>
            </a:r>
            <a:r>
              <a:rPr lang="ru-RU" dirty="0" err="1" smtClean="0">
                <a:solidFill>
                  <a:schemeClr val="tx2"/>
                </a:solidFill>
              </a:rPr>
              <a:t>також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фраксин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що</a:t>
            </a:r>
            <a:r>
              <a:rPr lang="ru-RU" dirty="0" smtClean="0">
                <a:solidFill>
                  <a:schemeClr val="tx2"/>
                </a:solidFill>
              </a:rPr>
              <a:t> 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дщеплює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D-</a:t>
            </a:r>
            <a:r>
              <a:rPr lang="ru-RU" dirty="0" smtClean="0">
                <a:solidFill>
                  <a:schemeClr val="tx2"/>
                </a:solidFill>
              </a:rPr>
              <a:t>глюкозу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фраксетин</a:t>
            </a:r>
            <a:r>
              <a:rPr lang="ru-RU" dirty="0" smtClean="0">
                <a:solidFill>
                  <a:schemeClr val="tx2"/>
                </a:solidFill>
              </a:rPr>
              <a:t> (6-метокси-7,8-д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оксикумарин</a:t>
            </a:r>
            <a:r>
              <a:rPr lang="ru-RU" dirty="0" smtClean="0">
                <a:solidFill>
                  <a:schemeClr val="tx2"/>
                </a:solidFill>
              </a:rPr>
              <a:t>).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У нас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нин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к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нського</a:t>
            </a:r>
            <a:r>
              <a:rPr lang="ru-RU" dirty="0" smtClean="0">
                <a:solidFill>
                  <a:schemeClr val="tx2"/>
                </a:solidFill>
              </a:rPr>
              <a:t> каштана 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стяться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тритерпенов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сапон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ни, а </a:t>
            </a:r>
            <a:r>
              <a:rPr lang="ru-RU" dirty="0" err="1" smtClean="0">
                <a:solidFill>
                  <a:schemeClr val="tx2"/>
                </a:solidFill>
              </a:rPr>
              <a:t>також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флавоноїди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пох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дн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кверцетину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кемпферолу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багато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крохмалю</a:t>
            </a:r>
            <a:r>
              <a:rPr lang="ru-RU" dirty="0" smtClean="0">
                <a:solidFill>
                  <a:schemeClr val="tx2"/>
                </a:solidFill>
              </a:rPr>
              <a:t> (до 50 %), </a:t>
            </a:r>
            <a:r>
              <a:rPr lang="ru-RU" dirty="0" err="1" smtClean="0">
                <a:solidFill>
                  <a:schemeClr val="tx2"/>
                </a:solidFill>
              </a:rPr>
              <a:t>є</a:t>
            </a:r>
            <a:r>
              <a:rPr lang="ru-RU" dirty="0" smtClean="0">
                <a:solidFill>
                  <a:schemeClr val="tx2"/>
                </a:solidFill>
              </a:rPr>
              <a:t> жирна </a:t>
            </a:r>
            <a:r>
              <a:rPr lang="ru-RU" dirty="0" err="1" smtClean="0">
                <a:solidFill>
                  <a:schemeClr val="tx2"/>
                </a:solidFill>
              </a:rPr>
              <a:t>ол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я, </a:t>
            </a:r>
            <a:r>
              <a:rPr lang="ru-RU" dirty="0" err="1" smtClean="0">
                <a:solidFill>
                  <a:schemeClr val="tx2"/>
                </a:solidFill>
              </a:rPr>
              <a:t>ам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нокислоти</a:t>
            </a:r>
            <a:r>
              <a:rPr lang="ru-RU" dirty="0" smtClean="0">
                <a:solidFill>
                  <a:schemeClr val="tx2"/>
                </a:solidFill>
              </a:rPr>
              <a:t>, б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лков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дубильн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та г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рк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речовини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ферменти</a:t>
            </a:r>
            <a:r>
              <a:rPr lang="ru-RU" dirty="0" smtClean="0">
                <a:solidFill>
                  <a:schemeClr val="tx2"/>
                </a:solidFill>
              </a:rPr>
              <a:t>. В листках </a:t>
            </a:r>
            <a:r>
              <a:rPr lang="ru-RU" dirty="0" err="1" smtClean="0">
                <a:solidFill>
                  <a:schemeClr val="tx2"/>
                </a:solidFill>
              </a:rPr>
              <a:t>поряд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кумаринами та </a:t>
            </a:r>
            <a:r>
              <a:rPr lang="ru-RU" dirty="0" err="1" smtClean="0">
                <a:solidFill>
                  <a:schemeClr val="tx2"/>
                </a:solidFill>
              </a:rPr>
              <a:t>сапон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нами </a:t>
            </a:r>
            <a:r>
              <a:rPr lang="ru-RU" dirty="0" err="1" smtClean="0">
                <a:solidFill>
                  <a:schemeClr val="tx2"/>
                </a:solidFill>
              </a:rPr>
              <a:t>синтезуються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флавоноїди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Б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олог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чна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я та </a:t>
            </a:r>
            <a:r>
              <a:rPr lang="ru-RU" b="1" dirty="0" err="1" smtClean="0">
                <a:solidFill>
                  <a:schemeClr val="tx2"/>
                </a:solidFill>
              </a:rPr>
              <a:t>застосування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 З нас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виробляють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водно-спиртовий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екстракт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назвою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ескузан</a:t>
            </a:r>
            <a:r>
              <a:rPr lang="ru-RU" dirty="0" smtClean="0">
                <a:solidFill>
                  <a:schemeClr val="tx2"/>
                </a:solidFill>
              </a:rPr>
              <a:t> та </a:t>
            </a:r>
            <a:r>
              <a:rPr lang="ru-RU" dirty="0" err="1" smtClean="0">
                <a:solidFill>
                  <a:schemeClr val="tx2"/>
                </a:solidFill>
              </a:rPr>
              <a:t>есцин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що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застосовуються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самост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йно</a:t>
            </a:r>
            <a:r>
              <a:rPr lang="ru-RU" dirty="0" smtClean="0">
                <a:solidFill>
                  <a:schemeClr val="tx2"/>
                </a:solidFill>
              </a:rPr>
              <a:t> та у склад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комб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нованих</a:t>
            </a:r>
            <a:r>
              <a:rPr lang="ru-RU" dirty="0" smtClean="0">
                <a:solidFill>
                  <a:schemeClr val="tx2"/>
                </a:solidFill>
              </a:rPr>
              <a:t> препарат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 err="1" smtClean="0">
                <a:solidFill>
                  <a:schemeClr val="tx2"/>
                </a:solidFill>
              </a:rPr>
              <a:t>венотон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зуючої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ru-RU" dirty="0" err="1" smtClean="0">
                <a:solidFill>
                  <a:schemeClr val="tx2"/>
                </a:solidFill>
              </a:rPr>
              <a:t>ї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7" name="Picture 3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8079" y="1295083"/>
            <a:ext cx="4376058" cy="35909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482" y="0"/>
            <a:ext cx="11313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Препарати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есцин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есцингель</a:t>
            </a:r>
            <a:r>
              <a:rPr lang="ru-RU" b="1" dirty="0" smtClean="0">
                <a:solidFill>
                  <a:schemeClr val="tx2"/>
                </a:solidFill>
              </a:rPr>
              <a:t> на основ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  </a:t>
            </a:r>
            <a:r>
              <a:rPr lang="ru-RU" b="1" dirty="0" err="1" smtClean="0">
                <a:solidFill>
                  <a:schemeClr val="tx2"/>
                </a:solidFill>
              </a:rPr>
              <a:t>сапон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в, </a:t>
            </a:r>
            <a:r>
              <a:rPr lang="ru-RU" b="1" dirty="0" err="1" smtClean="0">
                <a:solidFill>
                  <a:schemeClr val="tx2"/>
                </a:solidFill>
              </a:rPr>
              <a:t>есфлазид</a:t>
            </a:r>
            <a:r>
              <a:rPr lang="ru-RU" b="1" dirty="0" smtClean="0">
                <a:solidFill>
                  <a:schemeClr val="tx2"/>
                </a:solidFill>
              </a:rPr>
              <a:t> (</a:t>
            </a:r>
            <a:r>
              <a:rPr lang="ru-RU" b="1" dirty="0" err="1" smtClean="0">
                <a:solidFill>
                  <a:schemeClr val="tx2"/>
                </a:solidFill>
              </a:rPr>
              <a:t>есцин</a:t>
            </a:r>
            <a:r>
              <a:rPr lang="ru-RU" b="1" dirty="0" smtClean="0">
                <a:solidFill>
                  <a:schemeClr val="tx2"/>
                </a:solidFill>
              </a:rPr>
              <a:t> разом </a:t>
            </a:r>
            <a:r>
              <a:rPr lang="ru-RU" b="1" dirty="0" err="1" smtClean="0">
                <a:solidFill>
                  <a:schemeClr val="tx2"/>
                </a:solidFill>
              </a:rPr>
              <a:t>з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флавоноїдами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листк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в) та </a:t>
            </a:r>
            <a:r>
              <a:rPr lang="ru-RU" b="1" dirty="0" err="1" smtClean="0">
                <a:solidFill>
                  <a:schemeClr val="tx2"/>
                </a:solidFill>
              </a:rPr>
              <a:t>ескувазин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зм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цнюють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ст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нки</a:t>
            </a:r>
            <a:r>
              <a:rPr lang="ru-RU" b="1" dirty="0" smtClean="0">
                <a:solidFill>
                  <a:schemeClr val="tx2"/>
                </a:solidFill>
              </a:rPr>
              <a:t> кап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ляр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smtClean="0">
                <a:solidFill>
                  <a:schemeClr val="tx2"/>
                </a:solidFill>
              </a:rPr>
              <a:t>в, тон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зують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венозн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судини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п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двищують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їх</a:t>
            </a:r>
            <a:r>
              <a:rPr lang="ru-RU" b="1" dirty="0" smtClean="0">
                <a:solidFill>
                  <a:schemeClr val="tx2"/>
                </a:solidFill>
              </a:rPr>
              <a:t> оп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рн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сть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зменшують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запальний</a:t>
            </a:r>
            <a:r>
              <a:rPr lang="ru-RU" b="1" dirty="0" smtClean="0">
                <a:solidFill>
                  <a:schemeClr val="tx2"/>
                </a:solidFill>
              </a:rPr>
              <a:t> та </a:t>
            </a:r>
            <a:r>
              <a:rPr lang="ru-RU" b="1" dirty="0" err="1" smtClean="0">
                <a:solidFill>
                  <a:schemeClr val="tx2"/>
                </a:solidFill>
              </a:rPr>
              <a:t>алерг</a:t>
            </a:r>
            <a:r>
              <a:rPr lang="en-US" b="1" dirty="0" err="1" smtClean="0">
                <a:solidFill>
                  <a:schemeClr val="tx2"/>
                </a:solidFill>
              </a:rPr>
              <a:t>i</a:t>
            </a:r>
            <a:r>
              <a:rPr lang="ru-RU" b="1" dirty="0" err="1" smtClean="0">
                <a:solidFill>
                  <a:schemeClr val="tx2"/>
                </a:solidFill>
              </a:rPr>
              <a:t>чний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набряки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83971" name="Picture 3" descr="image052.jpg (336Ã207)"/>
          <p:cNvPicPr>
            <a:picLocks noChangeAspect="1" noChangeArrowheads="1"/>
          </p:cNvPicPr>
          <p:nvPr/>
        </p:nvPicPr>
        <p:blipFill>
          <a:blip r:embed="rId2"/>
          <a:srcRect b="9206"/>
          <a:stretch>
            <a:fillRect/>
          </a:stretch>
        </p:blipFill>
        <p:spPr bwMode="auto">
          <a:xfrm>
            <a:off x="338456" y="901336"/>
            <a:ext cx="3439138" cy="1724297"/>
          </a:xfrm>
          <a:prstGeom prst="rect">
            <a:avLst/>
          </a:prstGeom>
          <a:noFill/>
        </p:spPr>
      </p:pic>
      <p:pic>
        <p:nvPicPr>
          <p:cNvPr id="83973" name="Picture 5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407"/>
            <a:ext cx="3631474" cy="1576704"/>
          </a:xfrm>
          <a:prstGeom prst="rect">
            <a:avLst/>
          </a:prstGeom>
          <a:noFill/>
        </p:spPr>
      </p:pic>
      <p:pic>
        <p:nvPicPr>
          <p:cNvPr id="83977" name="Picture 9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2226" y="839714"/>
            <a:ext cx="1979478" cy="3056916"/>
          </a:xfrm>
          <a:prstGeom prst="rect">
            <a:avLst/>
          </a:prstGeom>
          <a:noFill/>
        </p:spPr>
      </p:pic>
      <p:pic>
        <p:nvPicPr>
          <p:cNvPr id="83981" name="Picture 13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1553" y="1064486"/>
            <a:ext cx="3240768" cy="2495551"/>
          </a:xfrm>
          <a:prstGeom prst="rect">
            <a:avLst/>
          </a:prstGeom>
          <a:noFill/>
        </p:spPr>
      </p:pic>
      <p:pic>
        <p:nvPicPr>
          <p:cNvPr id="83985" name="Picture 17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3359" y="4023360"/>
            <a:ext cx="2414693" cy="2834640"/>
          </a:xfrm>
          <a:prstGeom prst="rect">
            <a:avLst/>
          </a:prstGeom>
          <a:noFill/>
        </p:spPr>
      </p:pic>
      <p:pic>
        <p:nvPicPr>
          <p:cNvPr id="83987" name="Picture 19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3.jpg"/>
          <p:cNvPicPr>
            <a:picLocks noChangeAspect="1" noChangeArrowheads="1"/>
          </p:cNvPicPr>
          <p:nvPr/>
        </p:nvPicPr>
        <p:blipFill>
          <a:blip r:embed="rId7"/>
          <a:srcRect t="29496" b="22552"/>
          <a:stretch>
            <a:fillRect/>
          </a:stretch>
        </p:blipFill>
        <p:spPr bwMode="auto">
          <a:xfrm>
            <a:off x="0" y="4101738"/>
            <a:ext cx="3910149" cy="1750423"/>
          </a:xfrm>
          <a:prstGeom prst="rect">
            <a:avLst/>
          </a:prstGeom>
          <a:noFill/>
        </p:spPr>
      </p:pic>
      <p:pic>
        <p:nvPicPr>
          <p:cNvPr id="83989" name="Picture 21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5.jpg"/>
          <p:cNvPicPr>
            <a:picLocks noChangeAspect="1" noChangeArrowheads="1"/>
          </p:cNvPicPr>
          <p:nvPr/>
        </p:nvPicPr>
        <p:blipFill>
          <a:blip r:embed="rId8"/>
          <a:srcRect l="8798" t="12690" r="15822" b="15814"/>
          <a:stretch>
            <a:fillRect/>
          </a:stretch>
        </p:blipFill>
        <p:spPr bwMode="auto">
          <a:xfrm>
            <a:off x="7106192" y="1254034"/>
            <a:ext cx="2687385" cy="1907177"/>
          </a:xfrm>
          <a:prstGeom prst="rect">
            <a:avLst/>
          </a:prstGeom>
          <a:noFill/>
        </p:spPr>
      </p:pic>
      <p:pic>
        <p:nvPicPr>
          <p:cNvPr id="83991" name="Picture 23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6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570" y="3619499"/>
            <a:ext cx="1543050" cy="3238501"/>
          </a:xfrm>
          <a:prstGeom prst="rect">
            <a:avLst/>
          </a:prstGeom>
          <a:noFill/>
        </p:spPr>
      </p:pic>
      <p:pic>
        <p:nvPicPr>
          <p:cNvPr id="83993" name="Picture 25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7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7023" y="5328110"/>
            <a:ext cx="2050052" cy="1529890"/>
          </a:xfrm>
          <a:prstGeom prst="rect">
            <a:avLst/>
          </a:prstGeom>
          <a:noFill/>
        </p:spPr>
      </p:pic>
      <p:pic>
        <p:nvPicPr>
          <p:cNvPr id="83995" name="Picture 27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7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08134" y="4072617"/>
            <a:ext cx="2261053" cy="25241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6" y="156755"/>
            <a:ext cx="871292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АМІ ВЕЛИКОЇ ПЛОДИ - </a:t>
            </a:r>
            <a:r>
              <a:rPr lang="en-US" b="1" dirty="0" smtClean="0">
                <a:solidFill>
                  <a:srgbClr val="FF0000"/>
                </a:solidFill>
              </a:rPr>
              <a:t>AMMI MAJORIS FRUCTUS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АМІ ВЕЛИКА - </a:t>
            </a:r>
            <a:r>
              <a:rPr lang="en-US" b="1" dirty="0" err="1" smtClean="0">
                <a:solidFill>
                  <a:schemeClr val="tx2"/>
                </a:solidFill>
              </a:rPr>
              <a:t>Ammi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majus</a:t>
            </a:r>
            <a:r>
              <a:rPr lang="en-US" b="1" dirty="0" smtClean="0">
                <a:solidFill>
                  <a:schemeClr val="tx2"/>
                </a:solidFill>
              </a:rPr>
              <a:t> L.</a:t>
            </a:r>
            <a:r>
              <a:rPr lang="ru-RU" b="1" dirty="0" smtClean="0">
                <a:solidFill>
                  <a:schemeClr val="tx2"/>
                </a:solidFill>
              </a:rPr>
              <a:t>      РОДИНА  СЕЛЕРОВІ - </a:t>
            </a:r>
            <a:r>
              <a:rPr lang="en-US" b="1" dirty="0" err="1" smtClean="0">
                <a:solidFill>
                  <a:schemeClr val="tx2"/>
                </a:solidFill>
              </a:rPr>
              <a:t>Apiaceae</a:t>
            </a:r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Зовнішні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ознаки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 smtClean="0">
                <a:solidFill>
                  <a:schemeClr val="tx2"/>
                </a:solidFill>
              </a:rPr>
              <a:t> </a:t>
            </a:r>
            <a:r>
              <a:rPr lang="ru-RU" dirty="0" smtClean="0">
                <a:solidFill>
                  <a:schemeClr val="tx2"/>
                </a:solidFill>
              </a:rPr>
              <a:t>Плоди </a:t>
            </a:r>
            <a:r>
              <a:rPr lang="ru-RU" dirty="0" err="1" smtClean="0">
                <a:solidFill>
                  <a:schemeClr val="tx2"/>
                </a:solidFill>
              </a:rPr>
              <a:t>від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сіро-зеленого</a:t>
            </a:r>
            <a:r>
              <a:rPr lang="ru-RU" dirty="0" smtClean="0">
                <a:solidFill>
                  <a:schemeClr val="tx2"/>
                </a:solidFill>
              </a:rPr>
              <a:t> до </a:t>
            </a:r>
            <a:r>
              <a:rPr lang="ru-RU" dirty="0" err="1" smtClean="0">
                <a:solidFill>
                  <a:schemeClr val="tx2"/>
                </a:solidFill>
              </a:rPr>
              <a:t>червонувато-коричневого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кольору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Сировина</a:t>
            </a:r>
            <a:r>
              <a:rPr lang="ru-RU" dirty="0" smtClean="0">
                <a:solidFill>
                  <a:schemeClr val="tx2"/>
                </a:solidFill>
              </a:rPr>
              <a:t> служить </a:t>
            </a:r>
            <a:r>
              <a:rPr lang="ru-RU" dirty="0" err="1" smtClean="0">
                <a:solidFill>
                  <a:schemeClr val="tx2"/>
                </a:solidFill>
              </a:rPr>
              <a:t>джерелом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промислового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отримання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аміфурину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Лікарські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засоби</a:t>
            </a:r>
            <a:r>
              <a:rPr lang="ru-RU" b="1" dirty="0" smtClean="0">
                <a:solidFill>
                  <a:srgbClr val="7030A0"/>
                </a:solidFill>
              </a:rPr>
              <a:t>. </a:t>
            </a:r>
            <a:r>
              <a:rPr lang="ru-RU" dirty="0" smtClean="0">
                <a:solidFill>
                  <a:schemeClr val="tx2"/>
                </a:solidFill>
              </a:rPr>
              <a:t>Сума </a:t>
            </a:r>
            <a:r>
              <a:rPr lang="ru-RU" dirty="0" err="1" smtClean="0">
                <a:solidFill>
                  <a:schemeClr val="tx2"/>
                </a:solidFill>
              </a:rPr>
              <a:t>фурокумаринів</a:t>
            </a:r>
            <a:r>
              <a:rPr lang="ru-RU" dirty="0" smtClean="0">
                <a:solidFill>
                  <a:schemeClr val="tx2"/>
                </a:solidFill>
              </a:rPr>
              <a:t> - "</a:t>
            </a:r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".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Застосування</a:t>
            </a:r>
            <a:r>
              <a:rPr lang="ru-RU" b="1" dirty="0" smtClean="0">
                <a:solidFill>
                  <a:srgbClr val="7030A0"/>
                </a:solidFill>
              </a:rPr>
              <a:t>. </a:t>
            </a:r>
            <a:r>
              <a:rPr lang="ru-RU" dirty="0" err="1" smtClean="0">
                <a:solidFill>
                  <a:schemeClr val="tx2"/>
                </a:solidFill>
              </a:rPr>
              <a:t>Ще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давньому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Єгипті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хворі</a:t>
            </a:r>
            <a:r>
              <a:rPr lang="ru-RU" dirty="0" smtClean="0">
                <a:solidFill>
                  <a:schemeClr val="tx2"/>
                </a:solidFill>
              </a:rPr>
              <a:t> "</a:t>
            </a:r>
            <a:r>
              <a:rPr lang="ru-RU" dirty="0" err="1" smtClean="0">
                <a:solidFill>
                  <a:schemeClr val="tx2"/>
                </a:solidFill>
              </a:rPr>
              <a:t>білими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плямами</a:t>
            </a:r>
            <a:r>
              <a:rPr lang="ru-RU" dirty="0" smtClean="0">
                <a:solidFill>
                  <a:schemeClr val="tx2"/>
                </a:solidFill>
              </a:rPr>
              <a:t>" </a:t>
            </a:r>
            <a:r>
              <a:rPr lang="ru-RU" dirty="0" err="1" smtClean="0">
                <a:solidFill>
                  <a:schemeClr val="tx2"/>
                </a:solidFill>
              </a:rPr>
              <a:t>приймали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всередину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подріднене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насіння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амі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потім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піддавали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шкіру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сонячному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опромінюванню</a:t>
            </a:r>
            <a:r>
              <a:rPr lang="ru-RU" dirty="0" smtClean="0">
                <a:solidFill>
                  <a:schemeClr val="tx2"/>
                </a:solidFill>
              </a:rPr>
              <a:t>. Про </a:t>
            </a:r>
            <a:r>
              <a:rPr lang="ru-RU" dirty="0" err="1" smtClean="0">
                <a:solidFill>
                  <a:schemeClr val="tx2"/>
                </a:solidFill>
              </a:rPr>
              <a:t>лікувальні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властивості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амі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великої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було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відомо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en-US" dirty="0" smtClean="0">
                <a:solidFill>
                  <a:schemeClr val="tx2"/>
                </a:solidFill>
              </a:rPr>
              <a:t>XIII </a:t>
            </a:r>
            <a:r>
              <a:rPr lang="ru-RU" dirty="0" err="1" smtClean="0">
                <a:solidFill>
                  <a:schemeClr val="tx2"/>
                </a:solidFill>
              </a:rPr>
              <a:t>столітті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Арабські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лікарі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застосовували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її</a:t>
            </a:r>
            <a:r>
              <a:rPr lang="ru-RU" dirty="0" smtClean="0">
                <a:solidFill>
                  <a:schemeClr val="tx2"/>
                </a:solidFill>
              </a:rPr>
              <a:t> для </a:t>
            </a:r>
            <a:r>
              <a:rPr lang="ru-RU" dirty="0" err="1" smtClean="0">
                <a:solidFill>
                  <a:schemeClr val="tx2"/>
                </a:solidFill>
              </a:rPr>
              <a:t>лікування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лейкодермії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поєднуючи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сонячним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опромінюванням</a:t>
            </a:r>
            <a:r>
              <a:rPr lang="ru-RU" dirty="0" smtClean="0">
                <a:solidFill>
                  <a:schemeClr val="tx2"/>
                </a:solidFill>
              </a:rPr>
              <a:t>. У 60-х роках у ВІЛР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амі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великої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був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отриманий</a:t>
            </a:r>
            <a:r>
              <a:rPr lang="ru-RU" dirty="0" smtClean="0">
                <a:solidFill>
                  <a:schemeClr val="tx2"/>
                </a:solidFill>
              </a:rPr>
              <a:t> „</a:t>
            </a:r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». „</a:t>
            </a:r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” (</a:t>
            </a:r>
            <a:r>
              <a:rPr lang="en-US" dirty="0" err="1" smtClean="0">
                <a:solidFill>
                  <a:schemeClr val="tx2"/>
                </a:solidFill>
              </a:rPr>
              <a:t>Ammifurinum</a:t>
            </a:r>
            <a:r>
              <a:rPr lang="en-US" dirty="0" smtClean="0">
                <a:solidFill>
                  <a:schemeClr val="tx2"/>
                </a:solidFill>
              </a:rPr>
              <a:t>) </a:t>
            </a:r>
            <a:r>
              <a:rPr lang="ru-RU" dirty="0" err="1" smtClean="0">
                <a:solidFill>
                  <a:schemeClr val="tx2"/>
                </a:solidFill>
              </a:rPr>
              <a:t>містить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суміш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трьох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фурокумаринів</a:t>
            </a:r>
            <a:r>
              <a:rPr lang="ru-RU" dirty="0" smtClean="0">
                <a:solidFill>
                  <a:schemeClr val="tx2"/>
                </a:solidFill>
              </a:rPr>
              <a:t> - </a:t>
            </a:r>
            <a:r>
              <a:rPr lang="ru-RU" dirty="0" err="1" smtClean="0">
                <a:solidFill>
                  <a:schemeClr val="tx2"/>
                </a:solidFill>
              </a:rPr>
              <a:t>бергаптену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ізопімпінеліну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ксантотоксину</a:t>
            </a:r>
            <a:r>
              <a:rPr lang="ru-RU" dirty="0" smtClean="0">
                <a:solidFill>
                  <a:schemeClr val="tx2"/>
                </a:solidFill>
              </a:rPr>
              <a:t>. „</a:t>
            </a:r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” </a:t>
            </a:r>
            <a:r>
              <a:rPr lang="ru-RU" dirty="0" err="1" smtClean="0">
                <a:solidFill>
                  <a:schemeClr val="tx2"/>
                </a:solidFill>
              </a:rPr>
              <a:t>застосовують</a:t>
            </a:r>
            <a:r>
              <a:rPr lang="ru-RU" dirty="0" smtClean="0">
                <a:solidFill>
                  <a:schemeClr val="tx2"/>
                </a:solidFill>
              </a:rPr>
              <a:t> при </a:t>
            </a:r>
            <a:r>
              <a:rPr lang="ru-RU" dirty="0" err="1" smtClean="0">
                <a:solidFill>
                  <a:schemeClr val="tx2"/>
                </a:solidFill>
              </a:rPr>
              <a:t>вітиліго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гніздовому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тотальному </a:t>
            </a:r>
            <a:r>
              <a:rPr lang="ru-RU" dirty="0" err="1" smtClean="0">
                <a:solidFill>
                  <a:schemeClr val="tx2"/>
                </a:solidFill>
              </a:rPr>
              <a:t>облисінні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псоріазі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нейродерміті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червоному</a:t>
            </a:r>
            <a:r>
              <a:rPr lang="ru-RU" dirty="0" smtClean="0">
                <a:solidFill>
                  <a:schemeClr val="tx2"/>
                </a:solidFill>
              </a:rPr>
              <a:t> плоскому </a:t>
            </a:r>
            <a:r>
              <a:rPr lang="ru-RU" dirty="0" err="1" smtClean="0">
                <a:solidFill>
                  <a:schemeClr val="tx2"/>
                </a:solidFill>
              </a:rPr>
              <a:t>лишаї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Під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впливом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аміфурину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хворих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псоріазом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припиняється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сверблячка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поступово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зменшується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кількість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висипань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ступінь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інфільтрації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шкіри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місцях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бляшок</a:t>
            </a:r>
            <a:r>
              <a:rPr lang="ru-RU" dirty="0" smtClean="0">
                <a:solidFill>
                  <a:schemeClr val="tx2"/>
                </a:solidFill>
              </a:rPr>
              <a:t>. У </a:t>
            </a:r>
            <a:r>
              <a:rPr lang="ru-RU" dirty="0" err="1" smtClean="0">
                <a:solidFill>
                  <a:schemeClr val="tx2"/>
                </a:solidFill>
              </a:rPr>
              <a:t>хворих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вітиліго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процесі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лікування</a:t>
            </a:r>
            <a:r>
              <a:rPr lang="ru-RU" dirty="0" smtClean="0">
                <a:solidFill>
                  <a:schemeClr val="tx2"/>
                </a:solidFill>
              </a:rPr>
              <a:t> методом </a:t>
            </a:r>
            <a:r>
              <a:rPr lang="ru-RU" dirty="0" err="1" smtClean="0">
                <a:solidFill>
                  <a:schemeClr val="tx2"/>
                </a:solidFill>
              </a:rPr>
              <a:t>фотохімії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з'являються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вкраплення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пігменту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зникають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білі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плями</a:t>
            </a:r>
            <a:r>
              <a:rPr lang="ru-RU" dirty="0" smtClean="0">
                <a:solidFill>
                  <a:schemeClr val="tx2"/>
                </a:solidFill>
              </a:rPr>
              <a:t>. В </a:t>
            </a:r>
            <a:r>
              <a:rPr lang="ru-RU" dirty="0" err="1" smtClean="0">
                <a:solidFill>
                  <a:schemeClr val="tx2"/>
                </a:solidFill>
              </a:rPr>
              <a:t>період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лікування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аміфурином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err="1" smtClean="0">
                <a:solidFill>
                  <a:schemeClr val="tx2"/>
                </a:solidFill>
              </a:rPr>
              <a:t>рекомендують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носити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сонцезахисні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окуляри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уникати</a:t>
            </a:r>
            <a:r>
              <a:rPr lang="ru-RU" dirty="0" smtClean="0">
                <a:solidFill>
                  <a:schemeClr val="tx2"/>
                </a:solidFill>
              </a:rPr>
              <a:t> прямого </a:t>
            </a:r>
            <a:r>
              <a:rPr lang="ru-RU" dirty="0" err="1" smtClean="0">
                <a:solidFill>
                  <a:schemeClr val="tx2"/>
                </a:solidFill>
              </a:rPr>
              <a:t>сонячного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проміння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Аміфурин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ультрафіолетова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терапія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протипоказані</a:t>
            </a:r>
            <a:r>
              <a:rPr lang="ru-RU" dirty="0" smtClean="0">
                <a:solidFill>
                  <a:schemeClr val="tx2"/>
                </a:solidFill>
              </a:rPr>
              <a:t> при </a:t>
            </a:r>
            <a:r>
              <a:rPr lang="ru-RU" dirty="0" err="1" smtClean="0">
                <a:solidFill>
                  <a:schemeClr val="tx2"/>
                </a:solidFill>
              </a:rPr>
              <a:t>туберкульозі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шкіри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захворюваннях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крові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печінки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нирок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центральної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нервової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системи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при</a:t>
            </a:r>
            <a:r>
              <a:rPr lang="ru-RU" dirty="0" smtClean="0">
                <a:solidFill>
                  <a:schemeClr val="tx2"/>
                </a:solidFill>
              </a:rPr>
              <a:t>  </a:t>
            </a:r>
            <a:r>
              <a:rPr lang="ru-RU" dirty="0" err="1" smtClean="0">
                <a:solidFill>
                  <a:schemeClr val="tx2"/>
                </a:solidFill>
              </a:rPr>
              <a:t>гіпертонії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цукровому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діабеті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тиреотоксикозі</a:t>
            </a:r>
            <a:r>
              <a:rPr lang="ru-RU" dirty="0" smtClean="0">
                <a:solidFill>
                  <a:schemeClr val="tx2"/>
                </a:solidFill>
              </a:rPr>
              <a:t>, </a:t>
            </a:r>
            <a:r>
              <a:rPr lang="ru-RU" dirty="0" err="1" smtClean="0">
                <a:solidFill>
                  <a:schemeClr val="tx2"/>
                </a:solidFill>
              </a:rPr>
              <a:t>доброякісних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злоякісних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пухлинах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при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вагітності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період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лактації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9874" name="Picture 2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435" y="219792"/>
            <a:ext cx="3165566" cy="3720804"/>
          </a:xfrm>
          <a:prstGeom prst="rect">
            <a:avLst/>
          </a:prstGeom>
          <a:noFill/>
        </p:spPr>
      </p:pic>
      <p:pic>
        <p:nvPicPr>
          <p:cNvPr id="79876" name="Picture 4" descr="http://intranet.tdmu.edu.ua/data/kafedra/internal/pharma_1/classes_stud/uk/pharm/prov_pharm/ptn/%D1%84%D0%B0%D1%80%D0%BC%D0%B0%D0%BA%D0%BE%D0%B3%D0%BD%D0%BE%D0%B7%D1%96%D1%8F/3%20%D0%BA%D1%83%D1%80%D1%81/20.%20%D0%90%D0%BD%D0%B0%D0%BB%D1%96%D0%B7%20%D0%9B%D0%A0%D0%A1,%20%D1%8F%D0%BA%D0%B0%20%D0%BC%D1%96%D1%81%D1%82%D0%B8%D1%82%D1%8C%20%D0%BA%D1%83%D0%BC%D0%B0%D1%80%D0%B8%D0%BD%D0%B8,%20%D1%85%D1%80%D0%BE%D0%BC%D0%BE%D0%BD%D0%B8%20%D1%82%D0%B0%20%D0%B4%D1%83%D0%B1%D0%B8%D0%BB%D1%8C%D0%BD%D1%96%20%D1%80%D0%B5%D1%87%D0%BE%D0%B2%D0%B8%D0%BD%D0%B8.files/image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6694" y="4247281"/>
            <a:ext cx="2796631" cy="2221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744583" y="346935"/>
            <a:ext cx="5225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2. ДУБИЛЬНІ РЕЧОВИНИ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4764" y="925831"/>
            <a:ext cx="11168745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uk-UA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Дубильні  речовини </a:t>
            </a:r>
            <a:r>
              <a:rPr kumimoji="0" lang="uk-UA" b="1" dirty="0">
                <a:solidFill>
                  <a:schemeClr val="tx2"/>
                </a:solidFill>
                <a:latin typeface="Arial" pitchFamily="34" charset="0"/>
              </a:rPr>
              <a:t>– комплекс </a:t>
            </a:r>
            <a:r>
              <a:rPr kumimoji="0" lang="uk-UA" b="1" dirty="0" err="1">
                <a:solidFill>
                  <a:schemeClr val="tx2"/>
                </a:solidFill>
                <a:latin typeface="Arial" pitchFamily="34" charset="0"/>
              </a:rPr>
              <a:t>низько-</a:t>
            </a:r>
            <a:r>
              <a:rPr kumimoji="0" lang="uk-UA" b="1" dirty="0">
                <a:solidFill>
                  <a:schemeClr val="tx2"/>
                </a:solidFill>
                <a:latin typeface="Arial" pitchFamily="34" charset="0"/>
              </a:rPr>
              <a:t> та високомолекулярних </a:t>
            </a:r>
            <a:r>
              <a:rPr kumimoji="0" lang="uk-UA" b="1" dirty="0" err="1">
                <a:solidFill>
                  <a:schemeClr val="tx2"/>
                </a:solidFill>
                <a:latin typeface="Arial" pitchFamily="34" charset="0"/>
              </a:rPr>
              <a:t>поліфенолів</a:t>
            </a:r>
            <a:r>
              <a:rPr kumimoji="0" lang="uk-UA" b="1" dirty="0">
                <a:solidFill>
                  <a:schemeClr val="tx2"/>
                </a:solidFill>
                <a:latin typeface="Arial" pitchFamily="34" charset="0"/>
              </a:rPr>
              <a:t>, генетично зв'язаних між собою,в</a:t>
            </a:r>
            <a:r>
              <a:rPr kumimoji="0" lang="en-US" b="1" dirty="0">
                <a:solidFill>
                  <a:schemeClr val="tx2"/>
                </a:solidFill>
                <a:latin typeface="Arial" pitchFamily="34" charset="0"/>
              </a:rPr>
              <a:t>’</a:t>
            </a:r>
            <a:r>
              <a:rPr kumimoji="0" lang="uk-UA" b="1" dirty="0" err="1">
                <a:solidFill>
                  <a:schemeClr val="tx2"/>
                </a:solidFill>
                <a:latin typeface="Arial" pitchFamily="34" charset="0"/>
              </a:rPr>
              <a:t>яжучих</a:t>
            </a:r>
            <a:r>
              <a:rPr kumimoji="0" lang="uk-UA" b="1" dirty="0">
                <a:solidFill>
                  <a:schemeClr val="tx2"/>
                </a:solidFill>
                <a:latin typeface="Arial" pitchFamily="34" charset="0"/>
              </a:rPr>
              <a:t> на смак і здатних ущільнювати тканини, таким чином перетворюючи шкіру на шкуру.</a:t>
            </a:r>
          </a:p>
          <a:p>
            <a:pPr algn="ctr">
              <a:defRPr/>
            </a:pPr>
            <a:endParaRPr kumimoji="0" lang="uk-UA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kumimoji="0" lang="uk-UA" sz="2400" b="1" dirty="0" smtClean="0">
                <a:solidFill>
                  <a:srgbClr val="FF0000"/>
                </a:solidFill>
                <a:latin typeface="Arial" pitchFamily="34" charset="0"/>
              </a:rPr>
              <a:t>Класифікація </a:t>
            </a:r>
            <a:r>
              <a:rPr kumimoji="0" lang="uk-UA" sz="2400" b="1" dirty="0" smtClean="0">
                <a:solidFill>
                  <a:srgbClr val="FF0000"/>
                </a:solidFill>
                <a:latin typeface="Arial" pitchFamily="34" charset="0"/>
              </a:rPr>
              <a:t>(за </a:t>
            </a:r>
            <a:r>
              <a:rPr kumimoji="0" lang="uk-UA" sz="2400" b="1" dirty="0" err="1">
                <a:solidFill>
                  <a:srgbClr val="FF0000"/>
                </a:solidFill>
                <a:latin typeface="Arial" pitchFamily="34" charset="0"/>
              </a:rPr>
              <a:t>Фрейденбергом</a:t>
            </a:r>
            <a:r>
              <a:rPr kumimoji="0" lang="uk-UA" sz="2400" b="1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>
              <a:defRPr/>
            </a:pPr>
            <a:r>
              <a:rPr kumimoji="0" lang="uk-UA" sz="2400" b="1" dirty="0">
                <a:solidFill>
                  <a:srgbClr val="002060"/>
                </a:solidFill>
                <a:latin typeface="Arial" pitchFamily="34" charset="0"/>
              </a:rPr>
              <a:t>1. Дубильні речовини, що гідролізуються ( пірогалові):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галотаніни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– складні ефіри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галової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кислоти і моносахаридів;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елаготаніни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– складні ефіри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гексагідроксидифенової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кислоти та моносахаридів;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складні ефіри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фенолкарбонових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кислот, у яких роль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цукрів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виконують інші природні сполуки (наприклад, хінна кислота).</a:t>
            </a:r>
          </a:p>
          <a:p>
            <a:pPr>
              <a:defRPr/>
            </a:pPr>
            <a:r>
              <a:rPr kumimoji="0" lang="uk-UA" sz="2400" b="1" dirty="0">
                <a:solidFill>
                  <a:srgbClr val="002060"/>
                </a:solidFill>
                <a:latin typeface="Arial" pitchFamily="34" charset="0"/>
              </a:rPr>
              <a:t>2. Конденсовані дубильні речовини (</a:t>
            </a:r>
            <a:r>
              <a:rPr kumimoji="0" lang="uk-UA" sz="2400" b="1" dirty="0" err="1">
                <a:solidFill>
                  <a:srgbClr val="002060"/>
                </a:solidFill>
                <a:latin typeface="Arial" pitchFamily="34" charset="0"/>
              </a:rPr>
              <a:t>пірокатехіни</a:t>
            </a:r>
            <a:r>
              <a:rPr kumimoji="0" lang="uk-UA" sz="2400" b="1" dirty="0">
                <a:solidFill>
                  <a:srgbClr val="002060"/>
                </a:solidFill>
                <a:latin typeface="Arial" pitchFamily="34" charset="0"/>
              </a:rPr>
              <a:t>): </a:t>
            </a:r>
          </a:p>
          <a:p>
            <a:pPr>
              <a:defRPr/>
            </a:pPr>
            <a:r>
              <a:rPr kumimoji="0" lang="uk-UA" sz="2400" b="1" dirty="0">
                <a:latin typeface="Arial" pitchFamily="34" charset="0"/>
              </a:rPr>
              <a:t> 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- похідні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флаван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-3-олів (катехіни);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флаван-3,4-діолів (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лейкоантоціани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);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оксистільбени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658905" y="282388"/>
            <a:ext cx="1071730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Хімічна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складна, а тому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непроста. В основу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Проктера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(1894)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покладено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властивість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розкладатися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нагріванні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180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2000С (без доступу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повітря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виділенням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пірогалолу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пірокатехіну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пірогаловими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пірокатехіновими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Пірогал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480" y="3203352"/>
            <a:ext cx="2725783" cy="19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Пірокатехі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725" y="3069771"/>
            <a:ext cx="2397193" cy="223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605118" y="242048"/>
            <a:ext cx="1126863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другою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загальноприйнятою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запропонованою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Фрейденбергом,пірогалові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віднесено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пірокатехінові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першої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належать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галотаніни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моносахаридів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елаготаніни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гексагідроксидифенової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гексагідроксидифенова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кислота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невідома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вона зразу переходить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елагову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кислоту)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моносахаридів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фенолкарбонових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кислот,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цукрів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хінна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лугів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елагову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моносахариди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4003" t="44677" r="39177" b="29277"/>
          <a:stretch>
            <a:fillRect/>
          </a:stretch>
        </p:blipFill>
        <p:spPr bwMode="auto">
          <a:xfrm>
            <a:off x="1425388" y="3227295"/>
            <a:ext cx="9883588" cy="309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1062318" y="336176"/>
            <a:ext cx="104618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дубильніречовини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дією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складніші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цієї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входить три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підгрупи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похідні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флаван-3-олів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катехіни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флаван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- 3,4-діолів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лейкоантоціани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оксистільбенів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5655" t="57605" r="53608" b="26616"/>
          <a:stretch>
            <a:fillRect/>
          </a:stretch>
        </p:blipFill>
        <p:spPr bwMode="auto">
          <a:xfrm>
            <a:off x="3550024" y="2974165"/>
            <a:ext cx="6199093" cy="23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274319" y="0"/>
            <a:ext cx="11639007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Фізико-хімічні та біологічні властивості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безбарвні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бурувато-жовті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високомолекулярні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аморфні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низькомолекулярні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кристалічні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смак,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розчиняються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ацетоні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етилацетаті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нерозчинні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ухлороформі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діетиловому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Більшість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них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оптично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легко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окислюються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перетворюються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флобафени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нерозчинні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солями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важких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металів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забарвлені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желатиною,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свинцю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ацетатом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солями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алкалоїдів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дають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осади.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участь в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окислювально-відновлювальних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процесах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широкий спектр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фармакологічної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застосовуються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протизапальний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антибактеріальний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кровоспинний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Р-вітамінний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засіб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антидоти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отруєнні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алкалоїдами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солями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важких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металів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97" y="535577"/>
            <a:ext cx="11573691" cy="143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1. </a:t>
            </a:r>
            <a:r>
              <a:rPr lang="ru-RU" sz="2400" b="1" dirty="0" err="1" smtClean="0">
                <a:solidFill>
                  <a:srgbClr val="FF0000"/>
                </a:solidFill>
              </a:rPr>
              <a:t>Визначення</a:t>
            </a:r>
            <a:r>
              <a:rPr lang="ru-RU" sz="2400" b="1" dirty="0" smtClean="0">
                <a:solidFill>
                  <a:srgbClr val="FF0000"/>
                </a:solidFill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фізико-хімічні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Кумарини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— </a:t>
            </a:r>
            <a:r>
              <a:rPr lang="ru-RU" sz="2000" dirty="0" err="1" smtClean="0">
                <a:solidFill>
                  <a:schemeClr val="tx2"/>
                </a:solidFill>
              </a:rPr>
              <a:t>це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група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біологічно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активних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сполук</a:t>
            </a:r>
            <a:r>
              <a:rPr lang="ru-RU" sz="2000" dirty="0" smtClean="0">
                <a:solidFill>
                  <a:schemeClr val="tx2"/>
                </a:solidFill>
              </a:rPr>
              <a:t> фенольного характеру </a:t>
            </a:r>
            <a:r>
              <a:rPr lang="ru-RU" sz="2000" dirty="0" err="1" smtClean="0">
                <a:solidFill>
                  <a:schemeClr val="tx2"/>
                </a:solidFill>
              </a:rPr>
              <a:t>із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загальною</a:t>
            </a:r>
            <a:r>
              <a:rPr lang="ru-RU" sz="2000" dirty="0" smtClean="0">
                <a:solidFill>
                  <a:schemeClr val="tx2"/>
                </a:solidFill>
              </a:rPr>
              <a:t> формулою С6-С3, в </a:t>
            </a:r>
            <a:r>
              <a:rPr lang="ru-RU" sz="2000" dirty="0" err="1" smtClean="0">
                <a:solidFill>
                  <a:schemeClr val="tx2"/>
                </a:solidFill>
              </a:rPr>
              <a:t>основі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яких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лежить</a:t>
            </a:r>
            <a:r>
              <a:rPr lang="ru-RU" sz="2000" dirty="0" smtClean="0">
                <a:solidFill>
                  <a:schemeClr val="tx2"/>
                </a:solidFill>
              </a:rPr>
              <a:t> 9,10-бензо-α-пірон. Структуру кумарину </a:t>
            </a:r>
            <a:r>
              <a:rPr lang="ru-RU" sz="2000" dirty="0" err="1" smtClean="0">
                <a:solidFill>
                  <a:schemeClr val="tx2"/>
                </a:solidFill>
              </a:rPr>
              <a:t>можна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розглядати</a:t>
            </a:r>
            <a:r>
              <a:rPr lang="ru-RU" sz="2000" dirty="0" smtClean="0">
                <a:solidFill>
                  <a:schemeClr val="tx2"/>
                </a:solidFill>
              </a:rPr>
              <a:t> як </a:t>
            </a:r>
            <a:r>
              <a:rPr lang="ru-RU" sz="2000" dirty="0" err="1" smtClean="0">
                <a:solidFill>
                  <a:schemeClr val="tx2"/>
                </a:solidFill>
              </a:rPr>
              <a:t>циклічну</a:t>
            </a:r>
            <a:r>
              <a:rPr lang="ru-RU" sz="2000" dirty="0" smtClean="0">
                <a:solidFill>
                  <a:schemeClr val="tx2"/>
                </a:solidFill>
              </a:rPr>
              <a:t> форму </a:t>
            </a:r>
            <a:r>
              <a:rPr lang="ru-RU" sz="2000" dirty="0" err="1" smtClean="0">
                <a:solidFill>
                  <a:schemeClr val="tx2"/>
                </a:solidFill>
              </a:rPr>
              <a:t>цис-о-гідроксикоричної</a:t>
            </a:r>
            <a:r>
              <a:rPr lang="ru-RU" sz="2000" dirty="0" smtClean="0">
                <a:solidFill>
                  <a:schemeClr val="tx2"/>
                </a:solidFill>
              </a:rPr>
              <a:t> (</a:t>
            </a:r>
            <a:r>
              <a:rPr lang="ru-RU" sz="2000" dirty="0" err="1" smtClean="0">
                <a:solidFill>
                  <a:schemeClr val="tx2"/>
                </a:solidFill>
              </a:rPr>
              <a:t>кумаринової</a:t>
            </a:r>
            <a:r>
              <a:rPr lang="ru-RU" sz="2000" dirty="0" smtClean="0">
                <a:solidFill>
                  <a:schemeClr val="tx2"/>
                </a:solidFill>
              </a:rPr>
              <a:t>) </a:t>
            </a:r>
            <a:r>
              <a:rPr lang="ru-RU" sz="2000" dirty="0" err="1" smtClean="0">
                <a:solidFill>
                  <a:schemeClr val="tx2"/>
                </a:solidFill>
              </a:rPr>
              <a:t>кислоти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тобто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її</a:t>
            </a:r>
            <a:r>
              <a:rPr lang="ru-RU" sz="2000" dirty="0" smtClean="0">
                <a:solidFill>
                  <a:schemeClr val="tx2"/>
                </a:solidFill>
              </a:rPr>
              <a:t> лактон.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886" y="130629"/>
            <a:ext cx="11090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КУМАРИНИ.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6034" t="34630" r="37146" b="48698"/>
          <a:stretch>
            <a:fillRect/>
          </a:stretch>
        </p:blipFill>
        <p:spPr bwMode="auto">
          <a:xfrm>
            <a:off x="2325187" y="1907177"/>
            <a:ext cx="7210699" cy="13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61256" y="3317966"/>
            <a:ext cx="1174350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огляду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структуру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фурокумарини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піранокумарини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бензокумарини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куместани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заміщення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бензольному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ступеня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насиченості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піронового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кумарин,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дигідрокумарин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</a:rPr>
              <a:t>окси-, </a:t>
            </a:r>
            <a:r>
              <a:rPr lang="ru-RU" sz="2000" dirty="0" err="1" smtClean="0">
                <a:solidFill>
                  <a:schemeClr val="tx2"/>
                </a:solidFill>
              </a:rPr>
              <a:t>метокси</a:t>
            </a:r>
            <a:r>
              <a:rPr lang="ru-RU" sz="2000" dirty="0" smtClean="0">
                <a:solidFill>
                  <a:schemeClr val="tx2"/>
                </a:solidFill>
              </a:rPr>
              <a:t>- (</a:t>
            </a:r>
            <a:r>
              <a:rPr lang="ru-RU" sz="2000" dirty="0" err="1" smtClean="0">
                <a:solidFill>
                  <a:schemeClr val="tx2"/>
                </a:solidFill>
              </a:rPr>
              <a:t>алкокси</a:t>
            </a:r>
            <a:r>
              <a:rPr lang="ru-RU" sz="2000" dirty="0" smtClean="0">
                <a:solidFill>
                  <a:schemeClr val="tx2"/>
                </a:solidFill>
              </a:rPr>
              <a:t>-), </a:t>
            </a:r>
            <a:r>
              <a:rPr lang="ru-RU" sz="2000" dirty="0" err="1" smtClean="0">
                <a:solidFill>
                  <a:schemeClr val="tx2"/>
                </a:solidFill>
              </a:rPr>
              <a:t>метилендіоксикумарини</a:t>
            </a:r>
            <a:r>
              <a:rPr lang="ru-RU" sz="2000" dirty="0" smtClean="0">
                <a:solidFill>
                  <a:schemeClr val="tx2"/>
                </a:solidFill>
              </a:rPr>
              <a:t> та </a:t>
            </a:r>
            <a:r>
              <a:rPr lang="ru-RU" sz="2000" dirty="0" err="1" smtClean="0">
                <a:solidFill>
                  <a:schemeClr val="tx2"/>
                </a:solidFill>
              </a:rPr>
              <a:t>їх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глікозиди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27365" t="32700" r="55211" b="51521"/>
          <a:stretch>
            <a:fillRect/>
          </a:stretch>
        </p:blipFill>
        <p:spPr bwMode="auto">
          <a:xfrm>
            <a:off x="509047" y="5199018"/>
            <a:ext cx="2939548" cy="122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9407" t="56844" r="37039" b="22434"/>
          <a:stretch>
            <a:fillRect/>
          </a:stretch>
        </p:blipFill>
        <p:spPr bwMode="auto">
          <a:xfrm>
            <a:off x="3840480" y="4767944"/>
            <a:ext cx="7837714" cy="17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81000" y="285751"/>
            <a:ext cx="11811000" cy="4286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дубильних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952500" y="928689"/>
            <a:ext cx="1038225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сировини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дубильні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екстрагують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гарячою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водою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а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потім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екстракт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очищають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від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супутніх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сполук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послідовною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обробкою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його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петролейним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ефіром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бензолом,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сумішшю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бензол — хлороформ (1:1),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діетиловим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ефіром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етилацетатом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latin typeface="Arial Black" pitchFamily="34" charset="0"/>
            </a:endParaRPr>
          </a:p>
          <a:p>
            <a:pPr indent="450850" algn="just" eaLnBrk="0" hangingPunct="0"/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Часто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застосовують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попередню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екстракцію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сировини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органічними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розчинниками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—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неполярними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або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малополярними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щоб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видалити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хлорофіл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ліпіди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терпеноїди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), а для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виділення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сировину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екстрагують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етанолом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latin typeface="Arial Black" pitchFamily="34" charset="0"/>
            </a:endParaRPr>
          </a:p>
          <a:p>
            <a:pPr indent="450850" algn="just" eaLnBrk="0" hangingPunct="0"/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Низькомолекулярні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дубильні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речовини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(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катехіни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лейкоантоціанідини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оксистільбени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тощо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)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виділяють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колонковою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хроматографією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застосуванням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сорбентів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—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силікагелю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поліаміду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целюлози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ін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342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Якісні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реакції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381001" y="714375"/>
            <a:ext cx="116205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Реакція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желатиною.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До 2 мл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очищеного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краплями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smtClean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1%-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й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розчин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желатини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;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з’являється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каламуть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яка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зникає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додаванні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надлишку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желатини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1750" b="1" dirty="0">
              <a:latin typeface="Arial Black" pitchFamily="34" charset="0"/>
            </a:endParaRPr>
          </a:p>
          <a:p>
            <a:pPr indent="450850" algn="just" eaLnBrk="0" hangingPunct="0"/>
            <a:endParaRPr kumimoji="0" lang="ru-RU" sz="175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Реакція</a:t>
            </a:r>
            <a:r>
              <a:rPr kumimoji="0" lang="ru-RU" sz="175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солями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алкалоїдів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kumimoji="0" lang="ru-RU" sz="175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 2 мл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кілька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крапель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smtClean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1%-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го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розчину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хініну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гідрохлориду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або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сіль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іншого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алкалоїду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);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з’являється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аморфний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осад.</a:t>
            </a:r>
            <a:endParaRPr kumimoji="0" lang="ru-RU" sz="1750" b="1" dirty="0">
              <a:latin typeface="Arial Black" pitchFamily="34" charset="0"/>
            </a:endParaRPr>
          </a:p>
          <a:p>
            <a:pPr indent="450850" algn="just" eaLnBrk="0" hangingPunct="0"/>
            <a:endParaRPr kumimoji="0" lang="ru-RU" sz="175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Реакція</a:t>
            </a:r>
            <a:r>
              <a:rPr kumimoji="0" lang="ru-RU" sz="175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залізоамонієвими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галунами.</a:t>
            </a:r>
            <a:r>
              <a:rPr kumimoji="0" lang="ru-RU" sz="175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 2 – 3 мл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2 – 3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краплі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розчину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залізоамонієвих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галунів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kumimoji="0" lang="ru-RU" sz="175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присутності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які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гідролізуються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з’являється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чорно-синє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забарвлення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а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конденсованих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—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чорно-зелене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1750" b="1" dirty="0">
              <a:latin typeface="Arial Black" pitchFamily="34" charset="0"/>
            </a:endParaRPr>
          </a:p>
          <a:p>
            <a:pPr indent="450850" algn="just" eaLnBrk="0" hangingPunct="0"/>
            <a:endParaRPr kumimoji="0" lang="ru-RU" sz="175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Реакції</a:t>
            </a:r>
            <a:r>
              <a:rPr kumimoji="0" lang="ru-RU" sz="175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відмінності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конденсованої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групи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від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що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гідролізуються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До 1 мл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2 </a:t>
            </a:r>
            <a:r>
              <a:rPr kumimoji="0" lang="ru-RU" sz="175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мл 10%-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ї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оцтової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кислоти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і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1 мл </a:t>
            </a:r>
            <a:r>
              <a:rPr kumimoji="0" lang="ru-RU" sz="175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10%-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го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розчину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середньої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солі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свинцю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ацетату.</a:t>
            </a:r>
            <a:r>
              <a:rPr kumimoji="0" lang="ru-RU" sz="175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присутності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групи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які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гідролізуються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утворюється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осад. Осад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відфільтровують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 До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фільтрату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5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крапель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smtClean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1%-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го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розчину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залізоамонієвих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галунівта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0,1 г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кристалічного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натрію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ацетату. В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присутності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конденсованих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з’являється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чорно-зелене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забарвлення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endParaRPr kumimoji="0" lang="ru-RU" sz="175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Реакція</a:t>
            </a:r>
            <a:r>
              <a:rPr kumimoji="0" lang="ru-RU" sz="175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бромною водою</a:t>
            </a:r>
            <a:r>
              <a:rPr kumimoji="0" lang="ru-RU" sz="1750" b="1" i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До 2 мл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краплями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бромну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воду (5 г брому в 1 л води) до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появи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запаху брому.</a:t>
            </a:r>
            <a:r>
              <a:rPr kumimoji="0" lang="ru-RU" sz="1750" b="1" dirty="0">
                <a:latin typeface="Arial Black" pitchFamily="34" charset="0"/>
                <a:cs typeface="Times New Roman" pitchFamily="18" charset="0"/>
              </a:rPr>
              <a:t> </a:t>
            </a:r>
            <a:endParaRPr kumimoji="0" lang="ru-RU" sz="1750" b="1" dirty="0" smtClean="0"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dirty="0" smtClean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присутності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конденсованих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одразу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утворюється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осад.</a:t>
            </a:r>
            <a:endParaRPr kumimoji="0" lang="ru-RU" sz="175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8879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600" b="1" dirty="0" smtClean="0">
                <a:solidFill>
                  <a:srgbClr val="FF0000"/>
                </a:solidFill>
              </a:rPr>
              <a:t>Кількісне визначення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762000" y="1500189"/>
            <a:ext cx="10668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для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кількісного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визначення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дубильних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речовин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у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сировині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застосовують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різні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фізико-хімічні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методи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: </a:t>
            </a:r>
          </a:p>
          <a:p>
            <a:pPr indent="450850">
              <a:buFont typeface="Wingdings" pitchFamily="2" charset="2"/>
              <a:buChar char="ü"/>
            </a:pPr>
            <a:r>
              <a:rPr kumimoji="0" lang="ru-RU" sz="3600" b="1" i="1" dirty="0" err="1">
                <a:solidFill>
                  <a:srgbClr val="0070C0"/>
                </a:solidFill>
                <a:cs typeface="Times New Roman" pitchFamily="18" charset="0"/>
              </a:rPr>
              <a:t>гравіметричний</a:t>
            </a:r>
            <a:r>
              <a:rPr kumimoji="0" lang="ru-RU" sz="3600" b="1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</a:p>
          <a:p>
            <a:pPr indent="450850">
              <a:buFont typeface="Wingdings" pitchFamily="2" charset="2"/>
              <a:buChar char="ü"/>
            </a:pPr>
            <a:r>
              <a:rPr kumimoji="0" lang="ru-RU" sz="3600" b="1" i="1" dirty="0" err="1">
                <a:solidFill>
                  <a:srgbClr val="0070C0"/>
                </a:solidFill>
                <a:cs typeface="Times New Roman" pitchFamily="18" charset="0"/>
              </a:rPr>
              <a:t>окислювально-відновлювальний</a:t>
            </a:r>
            <a:r>
              <a:rPr kumimoji="0" lang="ru-RU" sz="3600" b="1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</a:p>
          <a:p>
            <a:pPr indent="450850">
              <a:buFont typeface="Wingdings" pitchFamily="2" charset="2"/>
              <a:buChar char="ü"/>
            </a:pPr>
            <a:r>
              <a:rPr kumimoji="0" lang="ru-RU" sz="3600" b="1" i="1" dirty="0" err="1">
                <a:solidFill>
                  <a:srgbClr val="0070C0"/>
                </a:solidFill>
                <a:cs typeface="Times New Roman" pitchFamily="18" charset="0"/>
              </a:rPr>
              <a:t>комплексонометричний</a:t>
            </a:r>
            <a:r>
              <a:rPr kumimoji="0" lang="ru-RU" sz="3600" b="1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</a:p>
          <a:p>
            <a:pPr indent="450850">
              <a:buFont typeface="Wingdings" pitchFamily="2" charset="2"/>
              <a:buChar char="ü"/>
            </a:pPr>
            <a:r>
              <a:rPr kumimoji="0" lang="ru-RU" sz="3600" b="1" i="1" dirty="0" err="1">
                <a:solidFill>
                  <a:srgbClr val="0070C0"/>
                </a:solidFill>
                <a:cs typeface="Times New Roman" pitchFamily="18" charset="0"/>
              </a:rPr>
              <a:t>фотоколориметричний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.</a:t>
            </a:r>
            <a:endParaRPr kumimoji="0" lang="ru-RU" sz="3600" b="1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274320" y="1"/>
            <a:ext cx="11586754" cy="63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Поширення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локалізація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зустрічаються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переважно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високим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вмістом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відзначено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родинах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Рolygonaceae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Anacardiaceae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Myrtaceae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Hamamelidaceae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Salicaceae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Geraniaceae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Plumbaginaceae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Asteraceae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Надзвичайно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натанін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45%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стручки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цизальпінії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коротколистої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цезальпінії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CaesalpiniabrevifoliaiC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coriaria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деяких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евкаліптів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Eucalyptussp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64%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накопичуються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патологічних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утвореннях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сумаха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напівкрилатого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Rhus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semialata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та дуба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лузитанського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Quercus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lusitanica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усьому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відомі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джерела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танінів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катеху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екстракт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індійської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акації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Acacia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catechu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Катеху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нерівномірні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шматки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темно-брунатного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гіркого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смаку,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цілком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розчиняються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Містять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плоди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міробалану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Terminalia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chedula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род.Anacardiaceae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містять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40%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танідів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шлунково-кишкових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розладах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дизентерії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гамбір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екстракт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пагонів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Uncaria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gambir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Rubiaceae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шляхом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екстракції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водою.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сік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тропічних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барвники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Південної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Pterocarpus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marsupium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Австралії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Eucalуptus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rostrata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Myrtaceae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Центральній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Америці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Butea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frondоsa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надрізанні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витікає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темно-червоний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сік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збирають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висушують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сонці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Сік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розчиняється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гарячій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Застосовується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корінь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ратанії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Krameria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briandra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20%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ратанієвої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красені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флобафенів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яка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нерозчинна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ÐÐ°ÑÑÐ¸Ð½ÐºÐ¸ Ð¿Ð¾ Ð·Ð°Ð¿ÑÐ¾ÑÑ Ð³Ð°Ð¼Ð±Ñ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7598" y="0"/>
            <a:ext cx="3828596" cy="3828596"/>
          </a:xfrm>
          <a:prstGeom prst="rect">
            <a:avLst/>
          </a:prstGeom>
          <a:noFill/>
        </p:spPr>
      </p:pic>
      <p:sp>
        <p:nvSpPr>
          <p:cNvPr id="110596" name="AutoShape 4" descr="ÐÐ°ÑÑÐ¸Ð½ÐºÐ¸ Ð¿Ð¾ Ð·Ð°Ð¿ÑÐ¾ÑÑ ÐºÐ°ÑÐµÑ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0598" name="Picture 6" descr="ÐÐ°ÑÑÐ¸Ð½ÐºÐ¸ Ð¿Ð¾ Ð·Ð°Ð¿ÑÐ¾ÑÑ ÐºÐ°ÑÐµÑÑ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095" y="0"/>
            <a:ext cx="4855765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96253" y="3657600"/>
            <a:ext cx="92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катеху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0602" name="Picture 10" descr="ÐÐ°ÑÑÐ¸Ð½ÐºÐ¸ Ð¿Ð¾ Ð·Ð°Ð¿ÑÐ¾ÑÑ Ð¼ÑÑÐ¾Ð±Ð°Ð»Ð°Ð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04487"/>
            <a:ext cx="5278573" cy="27836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98125" y="5982789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міробалан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0604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2067"/>
            <a:ext cx="3354728" cy="269094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9531" y="312202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ратанія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0606" name="Picture 14" descr="ÐÐ°ÑÑÐ¸Ð½ÐºÐ¸ Ð¿Ð¾ Ð·Ð°Ð¿ÑÐ¾ÑÑ ÐºÐ¸Ð½Ð¾ Ð´ÑÐ±Ð¸Ð»ÑÐ½ÑÐµ Ð²ÐµÑÐµÑÑÐ²Ð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643" y="4143374"/>
            <a:ext cx="3175453" cy="27146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63349" y="5695406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кино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2701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</a:rPr>
              <a:t>Біологічна дія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35131" y="628242"/>
            <a:ext cx="1169125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Вони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виявляють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в’яжучу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протизапальну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і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антимікробну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дію</a:t>
            </a:r>
            <a:r>
              <a:rPr kumimoji="0" lang="ru-RU" sz="2400" b="1" dirty="0">
                <a:latin typeface="Arial Black" pitchFamily="34" charset="0"/>
                <a:cs typeface="Times New Roman" pitchFamily="18" charset="0"/>
              </a:rPr>
              <a:t>.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Препарати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що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містять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дубильні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речовини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застосовують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внутрішньо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гострих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хронічних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колітах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ентеритах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гастритах,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іноді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як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кровоспинний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засіб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маткових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гемороїдальних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кровотечах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 Широко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використовують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дубильні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речовини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запальних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процесах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ротової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порожнини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гортані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носа у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вигляді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полоскань,а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також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опіках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пролежнях,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виразках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вигляді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зрошень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змащувань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Хоча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властивість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зміцнювати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капіляри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мають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всі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поліфеноли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протигеморагічний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ефект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рослинних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можливо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зумовлений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не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тільки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їхнім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впливом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судини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й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пов’язанийз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посиленням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згортання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крові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solidFill>
                <a:schemeClr val="tx2"/>
              </a:solidFill>
              <a:latin typeface="Arial Black" pitchFamily="34" charset="0"/>
            </a:endParaRPr>
          </a:p>
          <a:p>
            <a:pPr indent="450850" algn="just" eaLnBrk="0" hangingPunct="0"/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Катехіни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призначають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як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Р-вітамінні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засоби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Встановлена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радіопротекторна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дія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більшості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а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також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здатність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їх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до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видалення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організму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радіоактивних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ізотопів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цезію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стронцію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96389" y="496389"/>
            <a:ext cx="5264331" cy="603504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КОРА ДУБА – </a:t>
            </a:r>
            <a:r>
              <a:rPr lang="en-US" sz="2400" b="1" dirty="0" smtClean="0">
                <a:solidFill>
                  <a:srgbClr val="FF0000"/>
                </a:solidFill>
              </a:rPr>
              <a:t>CORTEX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QUERCUS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ДУБ ЗВИЧАЙНИЙ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QUERCUS ROBUR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РОДИНА БУКОВІ – </a:t>
            </a:r>
            <a:r>
              <a:rPr lang="en-US" sz="2400" b="1" dirty="0" smtClean="0">
                <a:solidFill>
                  <a:srgbClr val="FF0000"/>
                </a:solidFill>
              </a:rPr>
              <a:t>FAGACEAE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uk-UA" sz="24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b="1" u="sng" dirty="0" smtClean="0">
                <a:solidFill>
                  <a:schemeClr val="tx2"/>
                </a:solidFill>
              </a:rPr>
              <a:t>БАР</a:t>
            </a:r>
            <a:r>
              <a:rPr lang="uk-UA" dirty="0" smtClean="0">
                <a:solidFill>
                  <a:schemeClr val="tx2"/>
                </a:solidFill>
              </a:rPr>
              <a:t>: </a:t>
            </a:r>
            <a:endParaRPr lang="uk-UA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конденсовані </a:t>
            </a:r>
            <a:r>
              <a:rPr lang="uk-UA" dirty="0" smtClean="0">
                <a:solidFill>
                  <a:schemeClr val="tx2"/>
                </a:solidFill>
              </a:rPr>
              <a:t>дубильні </a:t>
            </a:r>
            <a:r>
              <a:rPr lang="uk-UA" dirty="0" smtClean="0">
                <a:solidFill>
                  <a:schemeClr val="tx2"/>
                </a:solidFill>
              </a:rPr>
              <a:t>речовини (12%), </a:t>
            </a:r>
            <a:r>
              <a:rPr lang="uk-UA" dirty="0" err="1" smtClean="0">
                <a:solidFill>
                  <a:schemeClr val="tx2"/>
                </a:solidFill>
              </a:rPr>
              <a:t>галова</a:t>
            </a:r>
            <a:r>
              <a:rPr lang="uk-UA" dirty="0" smtClean="0">
                <a:solidFill>
                  <a:schemeClr val="tx2"/>
                </a:solidFill>
              </a:rPr>
              <a:t> та </a:t>
            </a:r>
            <a:r>
              <a:rPr lang="uk-UA" dirty="0" err="1" smtClean="0">
                <a:solidFill>
                  <a:schemeClr val="tx2"/>
                </a:solidFill>
              </a:rPr>
              <a:t>елагова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кислоти, </a:t>
            </a:r>
            <a:r>
              <a:rPr lang="uk-UA" dirty="0" smtClean="0">
                <a:solidFill>
                  <a:schemeClr val="tx2"/>
                </a:solidFill>
              </a:rPr>
              <a:t>сапоніни, </a:t>
            </a:r>
            <a:r>
              <a:rPr lang="uk-UA" dirty="0" err="1" smtClean="0">
                <a:solidFill>
                  <a:schemeClr val="tx2"/>
                </a:solidFill>
              </a:rPr>
              <a:t>флавоноїди</a:t>
            </a:r>
            <a:r>
              <a:rPr lang="uk-UA" dirty="0" smtClean="0">
                <a:solidFill>
                  <a:schemeClr val="tx2"/>
                </a:solidFill>
              </a:rPr>
              <a:t>, </a:t>
            </a:r>
            <a:r>
              <a:rPr lang="uk-UA" dirty="0" smtClean="0">
                <a:solidFill>
                  <a:schemeClr val="tx2"/>
                </a:solidFill>
              </a:rPr>
              <a:t>вуглеводи.</a:t>
            </a:r>
            <a:endParaRPr lang="uk-UA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Фармакологічна дія: в'яжучий, </a:t>
            </a:r>
            <a:r>
              <a:rPr lang="uk-UA" dirty="0" smtClean="0">
                <a:solidFill>
                  <a:schemeClr val="tx2"/>
                </a:solidFill>
              </a:rPr>
              <a:t> протизапальний засіб.</a:t>
            </a:r>
            <a:endParaRPr lang="uk-UA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Відвар,  </a:t>
            </a:r>
            <a:r>
              <a:rPr lang="uk-UA" dirty="0" err="1" smtClean="0">
                <a:solidFill>
                  <a:schemeClr val="tx2"/>
                </a:solidFill>
              </a:rPr>
              <a:t>протигемороїдальний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 збір</a:t>
            </a:r>
            <a:r>
              <a:rPr lang="uk-UA" dirty="0" smtClean="0">
                <a:solidFill>
                  <a:schemeClr val="tx2"/>
                </a:solidFill>
              </a:rPr>
              <a:t>, комплексний препарат </a:t>
            </a:r>
            <a:r>
              <a:rPr lang="uk-UA" dirty="0" smtClean="0">
                <a:solidFill>
                  <a:schemeClr val="tx2"/>
                </a:solidFill>
              </a:rPr>
              <a:t>– </a:t>
            </a:r>
            <a:r>
              <a:rPr lang="uk-UA" dirty="0" err="1" smtClean="0">
                <a:solidFill>
                  <a:schemeClr val="tx2"/>
                </a:solidFill>
              </a:rPr>
              <a:t>“</a:t>
            </a:r>
            <a:r>
              <a:rPr lang="uk-UA" dirty="0" err="1" smtClean="0">
                <a:solidFill>
                  <a:srgbClr val="0070C0"/>
                </a:solidFill>
              </a:rPr>
              <a:t>Поліфітол</a:t>
            </a:r>
            <a:r>
              <a:rPr lang="uk-UA" dirty="0" smtClean="0">
                <a:solidFill>
                  <a:srgbClr val="0070C0"/>
                </a:solidFill>
              </a:rPr>
              <a:t> - 1</a:t>
            </a:r>
            <a:r>
              <a:rPr lang="uk-UA" dirty="0" smtClean="0">
                <a:solidFill>
                  <a:schemeClr val="tx2"/>
                </a:solidFill>
              </a:rPr>
              <a:t>”, </a:t>
            </a:r>
            <a:r>
              <a:rPr lang="uk-UA" dirty="0" err="1" smtClean="0">
                <a:solidFill>
                  <a:schemeClr val="tx2"/>
                </a:solidFill>
              </a:rPr>
              <a:t>фітобальзами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 smtClean="0">
                <a:solidFill>
                  <a:schemeClr val="tx2"/>
                </a:solidFill>
              </a:rPr>
              <a:t>“</a:t>
            </a:r>
            <a:r>
              <a:rPr lang="uk-UA" dirty="0" err="1" smtClean="0">
                <a:solidFill>
                  <a:srgbClr val="0070C0"/>
                </a:solidFill>
              </a:rPr>
              <a:t>Фітулвент</a:t>
            </a:r>
            <a:r>
              <a:rPr lang="uk-UA" dirty="0" err="1" smtClean="0">
                <a:solidFill>
                  <a:schemeClr val="tx2"/>
                </a:solidFill>
              </a:rPr>
              <a:t>”</a:t>
            </a:r>
            <a:r>
              <a:rPr lang="uk-UA" dirty="0" smtClean="0">
                <a:solidFill>
                  <a:schemeClr val="tx2"/>
                </a:solidFill>
              </a:rPr>
              <a:t> та </a:t>
            </a:r>
            <a:r>
              <a:rPr lang="uk-UA" dirty="0" err="1" smtClean="0">
                <a:solidFill>
                  <a:schemeClr val="tx2"/>
                </a:solidFill>
              </a:rPr>
              <a:t>“</a:t>
            </a:r>
            <a:r>
              <a:rPr lang="uk-UA" dirty="0" err="1" smtClean="0">
                <a:solidFill>
                  <a:srgbClr val="0070C0"/>
                </a:solidFill>
              </a:rPr>
              <a:t>Грааль</a:t>
            </a:r>
            <a:r>
              <a:rPr lang="uk-UA" dirty="0" err="1" smtClean="0">
                <a:solidFill>
                  <a:schemeClr val="tx2"/>
                </a:solidFill>
              </a:rPr>
              <a:t>”</a:t>
            </a:r>
            <a:r>
              <a:rPr lang="uk-UA" dirty="0" smtClean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14339" name="Picture 4" descr="Дуб черешчатый (обыкновенный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937" y="531222"/>
            <a:ext cx="538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96387" y="378824"/>
            <a:ext cx="5637349" cy="5917474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КОРЕНЕВИЩА ТА КОРЕНІ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РОДОВИКА -  </a:t>
            </a:r>
            <a:r>
              <a:rPr lang="en-US" sz="2400" b="1" dirty="0" smtClean="0">
                <a:solidFill>
                  <a:srgbClr val="FF0000"/>
                </a:solidFill>
              </a:rPr>
              <a:t>RHIZOMATA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ET RADICES SANGUISORBAE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РОДОВИК ЛІКАРСЬКИЙ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SANGUISORBA OFFICINALIS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РОДИНА РОЗОВІ – </a:t>
            </a:r>
            <a:r>
              <a:rPr lang="en-US" sz="2400" b="1" dirty="0" smtClean="0">
                <a:solidFill>
                  <a:srgbClr val="FF0000"/>
                </a:solidFill>
              </a:rPr>
              <a:t>ROSACEAE</a:t>
            </a:r>
            <a:endParaRPr lang="uk-UA" sz="24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u="sng" dirty="0" smtClean="0">
                <a:solidFill>
                  <a:schemeClr val="tx2"/>
                </a:solidFill>
              </a:rPr>
              <a:t>БАР</a:t>
            </a:r>
            <a:r>
              <a:rPr lang="uk-UA" sz="2400" b="1" dirty="0" smtClean="0">
                <a:solidFill>
                  <a:schemeClr val="tx2"/>
                </a:solidFill>
              </a:rPr>
              <a:t>:  </a:t>
            </a:r>
            <a:endParaRPr lang="uk-UA" sz="2400" b="1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таніни </a:t>
            </a:r>
            <a:r>
              <a:rPr lang="uk-UA" sz="2400" b="1" dirty="0" smtClean="0">
                <a:solidFill>
                  <a:schemeClr val="tx2"/>
                </a:solidFill>
              </a:rPr>
              <a:t>(20 %), </a:t>
            </a:r>
            <a:r>
              <a:rPr lang="uk-UA" sz="2400" b="1" dirty="0" err="1" smtClean="0">
                <a:solidFill>
                  <a:schemeClr val="tx2"/>
                </a:solidFill>
              </a:rPr>
              <a:t>галова</a:t>
            </a:r>
            <a:r>
              <a:rPr lang="uk-UA" sz="2400" b="1" dirty="0" smtClean="0">
                <a:solidFill>
                  <a:schemeClr val="tx2"/>
                </a:solidFill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</a:rPr>
              <a:t>та </a:t>
            </a:r>
            <a:r>
              <a:rPr lang="uk-UA" sz="2400" b="1" dirty="0" err="1" smtClean="0">
                <a:solidFill>
                  <a:schemeClr val="tx2"/>
                </a:solidFill>
              </a:rPr>
              <a:t>елагова</a:t>
            </a:r>
            <a:r>
              <a:rPr lang="uk-UA" sz="2400" b="1" dirty="0" smtClean="0">
                <a:solidFill>
                  <a:schemeClr val="tx2"/>
                </a:solidFill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</a:rPr>
              <a:t>кислоти, сапоніни, </a:t>
            </a:r>
            <a:r>
              <a:rPr lang="uk-UA" sz="2400" b="1" dirty="0" smtClean="0">
                <a:solidFill>
                  <a:schemeClr val="tx2"/>
                </a:solidFill>
              </a:rPr>
              <a:t>стерини.</a:t>
            </a:r>
            <a:endParaRPr lang="uk-UA" sz="2400" b="1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Фармакологічна дія: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протизапальний, кровоспинний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засіб.</a:t>
            </a:r>
            <a:endParaRPr lang="uk-UA" sz="2400" b="1" u="sng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Відвар, рідкий </a:t>
            </a:r>
            <a:r>
              <a:rPr lang="uk-UA" sz="2400" b="1" dirty="0" smtClean="0">
                <a:solidFill>
                  <a:schemeClr val="tx2"/>
                </a:solidFill>
              </a:rPr>
              <a:t>екстракт.</a:t>
            </a:r>
            <a:r>
              <a:rPr lang="uk-UA" sz="2400" dirty="0" smtClean="0">
                <a:solidFill>
                  <a:schemeClr val="tx2"/>
                </a:solidFill>
              </a:rPr>
              <a:t/>
            </a:r>
            <a:br>
              <a:rPr lang="uk-UA" sz="2400" dirty="0" smtClean="0">
                <a:solidFill>
                  <a:schemeClr val="tx2"/>
                </a:solidFill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2755" y="569867"/>
            <a:ext cx="5725584" cy="554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0891" y="378823"/>
            <a:ext cx="5682344" cy="4506686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КОРЕНЕВИЩА </a:t>
            </a:r>
            <a:r>
              <a:rPr lang="uk-UA" sz="2400" b="1" dirty="0" smtClean="0">
                <a:solidFill>
                  <a:srgbClr val="FF0000"/>
                </a:solidFill>
              </a:rPr>
              <a:t>БАДАНУ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RHIZOMATA </a:t>
            </a:r>
            <a:r>
              <a:rPr lang="uk-UA" sz="2400" b="1" dirty="0" smtClean="0">
                <a:solidFill>
                  <a:srgbClr val="FF0000"/>
                </a:solidFill>
              </a:rPr>
              <a:t>В</a:t>
            </a:r>
            <a:r>
              <a:rPr lang="en-US" sz="2400" b="1" dirty="0" smtClean="0">
                <a:solidFill>
                  <a:srgbClr val="FF0000"/>
                </a:solidFill>
              </a:rPr>
              <a:t>ERGENIAE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БАДАН ТОВСТОЛИСТИЙ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BERGENIA CRASSIFOLIA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РОДИНА ЛОМИКАМЕНЕВІ  </a:t>
            </a:r>
            <a:r>
              <a:rPr lang="en-US" sz="2400" b="1" dirty="0" smtClean="0">
                <a:solidFill>
                  <a:srgbClr val="FF0000"/>
                </a:solidFill>
              </a:rPr>
              <a:t>SAXIFRAGACEAE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</a:pPr>
            <a:endParaRPr lang="uk-UA" sz="24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u="sng" dirty="0" smtClean="0"/>
              <a:t>БАР: </a:t>
            </a:r>
            <a:endParaRPr lang="uk-UA" sz="2400" b="1" u="sng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dirty="0" err="1" smtClean="0"/>
              <a:t>галотанін</a:t>
            </a:r>
            <a:r>
              <a:rPr lang="uk-UA" sz="2400" dirty="0" smtClean="0"/>
              <a:t> </a:t>
            </a:r>
            <a:r>
              <a:rPr lang="uk-UA" sz="2400" dirty="0" smtClean="0"/>
              <a:t>та </a:t>
            </a:r>
            <a:r>
              <a:rPr lang="uk-UA" sz="2400" dirty="0" smtClean="0"/>
              <a:t>конденсовані дубильні </a:t>
            </a:r>
            <a:r>
              <a:rPr lang="uk-UA" sz="2400" dirty="0" smtClean="0"/>
              <a:t>речовини (до </a:t>
            </a:r>
            <a:r>
              <a:rPr lang="uk-UA" sz="2400" dirty="0" smtClean="0"/>
              <a:t>25%), </a:t>
            </a:r>
            <a:r>
              <a:rPr lang="uk-UA" sz="2400" dirty="0" err="1" smtClean="0"/>
              <a:t>арбутин</a:t>
            </a:r>
            <a:r>
              <a:rPr lang="uk-UA" sz="2400" dirty="0" smtClean="0"/>
              <a:t>, катехін, </a:t>
            </a:r>
            <a:r>
              <a:rPr lang="uk-UA" sz="2400" dirty="0" err="1" smtClean="0"/>
              <a:t>галова</a:t>
            </a:r>
            <a:r>
              <a:rPr lang="uk-UA" sz="2400" dirty="0" smtClean="0"/>
              <a:t> </a:t>
            </a:r>
            <a:r>
              <a:rPr lang="uk-UA" sz="2400" dirty="0" smtClean="0"/>
              <a:t>кислота, сліди </a:t>
            </a:r>
            <a:r>
              <a:rPr lang="uk-UA" sz="2400" dirty="0" smtClean="0"/>
              <a:t>рутину та </a:t>
            </a:r>
            <a:r>
              <a:rPr lang="uk-UA" sz="2400" dirty="0" err="1" smtClean="0"/>
              <a:t>кверцетину</a:t>
            </a:r>
            <a:r>
              <a:rPr lang="uk-UA" dirty="0" smtClean="0"/>
              <a:t>.</a:t>
            </a:r>
            <a:endParaRPr lang="uk-UA" sz="24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/>
              <a:t>Фармакологічна дія:</a:t>
            </a:r>
            <a:r>
              <a:rPr lang="uk-UA" sz="2400" dirty="0" smtClean="0"/>
              <a:t> </a:t>
            </a:r>
            <a:r>
              <a:rPr lang="uk-UA" sz="2400" dirty="0" smtClean="0"/>
              <a:t>в'яжучий антимікробний</a:t>
            </a:r>
            <a:r>
              <a:rPr lang="uk-UA" sz="2400" dirty="0" smtClean="0"/>
              <a:t>, </a:t>
            </a:r>
            <a:r>
              <a:rPr lang="uk-UA" sz="2400" dirty="0" smtClean="0"/>
              <a:t>протизапальний засіб</a:t>
            </a:r>
            <a:r>
              <a:rPr lang="uk-UA" sz="2400" dirty="0" smtClean="0"/>
              <a:t>. </a:t>
            </a:r>
            <a:endParaRPr lang="uk-UA" sz="2400" b="1" u="sng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dirty="0" smtClean="0"/>
              <a:t>Відвар.</a:t>
            </a:r>
            <a:endParaRPr lang="ru-RU" sz="2400" dirty="0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9989" y="615316"/>
            <a:ext cx="559525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9635" y="352697"/>
            <a:ext cx="6035040" cy="5891349"/>
          </a:xfrm>
        </p:spPr>
        <p:txBody>
          <a:bodyPr>
            <a:normAutofit/>
          </a:bodyPr>
          <a:lstStyle/>
          <a:p>
            <a:pPr marL="0" lvl="4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ЛИСТЯ </a:t>
            </a:r>
            <a:r>
              <a:rPr lang="uk-UA" sz="2400" b="1" dirty="0" smtClean="0">
                <a:solidFill>
                  <a:srgbClr val="FF0000"/>
                </a:solidFill>
              </a:rPr>
              <a:t>СКУМПІЇ – 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lvl="4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FOLIA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COTINI </a:t>
            </a:r>
            <a:r>
              <a:rPr lang="uk-UA" sz="2400" b="1" dirty="0" smtClean="0">
                <a:solidFill>
                  <a:srgbClr val="FF0000"/>
                </a:solidFill>
              </a:rPr>
              <a:t>С</a:t>
            </a:r>
            <a:r>
              <a:rPr lang="en-US" sz="2400" b="1" dirty="0" smtClean="0">
                <a:solidFill>
                  <a:srgbClr val="FF0000"/>
                </a:solidFill>
              </a:rPr>
              <a:t>OGGYGRIAE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СКУМПІЯ ЗВИЧАЙНА –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COTINUS </a:t>
            </a:r>
            <a:r>
              <a:rPr lang="en-US" b="1" i="1" dirty="0" smtClean="0">
                <a:solidFill>
                  <a:srgbClr val="FF0000"/>
                </a:solidFill>
              </a:rPr>
              <a:t>COGGYIGRIA</a:t>
            </a:r>
            <a:endParaRPr lang="uk-UA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РОДИНА СУМАХОВІ </a:t>
            </a:r>
            <a:r>
              <a:rPr lang="en-US" b="1" dirty="0" smtClean="0">
                <a:solidFill>
                  <a:srgbClr val="FF0000"/>
                </a:solidFill>
              </a:rPr>
              <a:t>ANACARDIACEAE</a:t>
            </a:r>
            <a:r>
              <a:rPr lang="en-US" b="1" dirty="0" smtClean="0"/>
              <a:t> </a:t>
            </a:r>
            <a:endParaRPr lang="uk-UA" b="1" dirty="0" smtClean="0"/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sz="2000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b="1" u="sng" dirty="0" smtClean="0">
                <a:solidFill>
                  <a:schemeClr val="tx2"/>
                </a:solidFill>
              </a:rPr>
              <a:t>БАР</a:t>
            </a:r>
            <a:r>
              <a:rPr lang="uk-UA" sz="2000" dirty="0" smtClean="0">
                <a:solidFill>
                  <a:schemeClr val="tx2"/>
                </a:solidFill>
              </a:rPr>
              <a:t>: </a:t>
            </a:r>
            <a:endParaRPr lang="uk-UA" sz="2000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дубильні </a:t>
            </a:r>
            <a:r>
              <a:rPr lang="uk-UA" sz="2000" dirty="0" err="1" smtClean="0">
                <a:solidFill>
                  <a:schemeClr val="tx2"/>
                </a:solidFill>
              </a:rPr>
              <a:t>речовини-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  <a:r>
              <a:rPr lang="uk-UA" sz="2000" dirty="0" err="1" smtClean="0">
                <a:solidFill>
                  <a:schemeClr val="tx2"/>
                </a:solidFill>
              </a:rPr>
              <a:t>галотанін</a:t>
            </a:r>
            <a:r>
              <a:rPr lang="uk-UA" sz="2000" dirty="0" smtClean="0">
                <a:solidFill>
                  <a:schemeClr val="tx2"/>
                </a:solidFill>
              </a:rPr>
              <a:t>, </a:t>
            </a:r>
            <a:r>
              <a:rPr lang="uk-UA" sz="2000" dirty="0" err="1" smtClean="0">
                <a:solidFill>
                  <a:schemeClr val="tx2"/>
                </a:solidFill>
              </a:rPr>
              <a:t>галова</a:t>
            </a:r>
            <a:r>
              <a:rPr lang="uk-UA" sz="2000" dirty="0" smtClean="0">
                <a:solidFill>
                  <a:schemeClr val="tx2"/>
                </a:solidFill>
              </a:rPr>
              <a:t> кислота, </a:t>
            </a:r>
            <a:r>
              <a:rPr lang="uk-UA" sz="2000" dirty="0" err="1" smtClean="0">
                <a:solidFill>
                  <a:schemeClr val="tx2"/>
                </a:solidFill>
              </a:rPr>
              <a:t>флавоноїди</a:t>
            </a:r>
            <a:r>
              <a:rPr lang="uk-UA" sz="2000" dirty="0" smtClean="0">
                <a:solidFill>
                  <a:schemeClr val="tx2"/>
                </a:solidFill>
              </a:rPr>
              <a:t>, ефірна олія, вітамін С.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Фармакологічна дія: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  <a:endParaRPr lang="uk-UA" sz="2000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в'яжучий</a:t>
            </a:r>
            <a:r>
              <a:rPr lang="uk-UA" sz="2000" dirty="0" smtClean="0">
                <a:solidFill>
                  <a:schemeClr val="tx2"/>
                </a:solidFill>
              </a:rPr>
              <a:t>, протизапальний, </a:t>
            </a:r>
            <a:r>
              <a:rPr lang="uk-UA" sz="2000" dirty="0" err="1" smtClean="0">
                <a:solidFill>
                  <a:schemeClr val="tx2"/>
                </a:solidFill>
              </a:rPr>
              <a:t>капілярозміцнювальний</a:t>
            </a:r>
            <a:r>
              <a:rPr lang="uk-UA" sz="2000" dirty="0" smtClean="0">
                <a:solidFill>
                  <a:schemeClr val="tx2"/>
                </a:solidFill>
              </a:rPr>
              <a:t>, репаративний </a:t>
            </a:r>
            <a:r>
              <a:rPr lang="uk-UA" sz="2000" dirty="0" smtClean="0">
                <a:solidFill>
                  <a:schemeClr val="tx2"/>
                </a:solidFill>
              </a:rPr>
              <a:t>засіб.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Промислове </a:t>
            </a:r>
            <a:r>
              <a:rPr lang="uk-UA" sz="2000" dirty="0" smtClean="0">
                <a:solidFill>
                  <a:schemeClr val="tx2"/>
                </a:solidFill>
              </a:rPr>
              <a:t>джерело </a:t>
            </a:r>
            <a:r>
              <a:rPr lang="uk-UA" sz="2000" dirty="0" smtClean="0">
                <a:solidFill>
                  <a:schemeClr val="tx2"/>
                </a:solidFill>
              </a:rPr>
              <a:t>таніну.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err="1" smtClean="0">
                <a:solidFill>
                  <a:schemeClr val="tx2"/>
                </a:solidFill>
              </a:rPr>
              <a:t>“Тансал</a:t>
            </a:r>
            <a:r>
              <a:rPr lang="uk-UA" sz="2000" dirty="0" err="1" smtClean="0">
                <a:solidFill>
                  <a:schemeClr val="tx2"/>
                </a:solidFill>
              </a:rPr>
              <a:t>”</a:t>
            </a:r>
            <a:r>
              <a:rPr lang="uk-UA" sz="2000" dirty="0" smtClean="0">
                <a:solidFill>
                  <a:schemeClr val="tx2"/>
                </a:solidFill>
              </a:rPr>
              <a:t>, </a:t>
            </a:r>
            <a:r>
              <a:rPr lang="uk-UA" sz="2000" dirty="0" err="1" smtClean="0">
                <a:solidFill>
                  <a:schemeClr val="tx2"/>
                </a:solidFill>
              </a:rPr>
              <a:t>“Танальбін</a:t>
            </a:r>
            <a:r>
              <a:rPr lang="uk-UA" sz="2000" dirty="0" err="1" smtClean="0">
                <a:solidFill>
                  <a:schemeClr val="tx2"/>
                </a:solidFill>
              </a:rPr>
              <a:t>”</a:t>
            </a:r>
            <a:r>
              <a:rPr lang="uk-UA" sz="2000" dirty="0" smtClean="0">
                <a:solidFill>
                  <a:schemeClr val="tx2"/>
                </a:solidFill>
              </a:rPr>
              <a:t>.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  <a:endParaRPr lang="uk-UA" sz="2000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err="1" smtClean="0">
                <a:solidFill>
                  <a:schemeClr val="tx2"/>
                </a:solidFill>
              </a:rPr>
              <a:t>Галаскорбін</a:t>
            </a:r>
            <a:r>
              <a:rPr lang="uk-UA" sz="2000" dirty="0" smtClean="0">
                <a:solidFill>
                  <a:schemeClr val="tx2"/>
                </a:solidFill>
              </a:rPr>
              <a:t>.</a:t>
            </a:r>
            <a:endParaRPr lang="uk-UA" sz="2000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err="1" smtClean="0">
                <a:solidFill>
                  <a:schemeClr val="tx2"/>
                </a:solidFill>
              </a:rPr>
              <a:t>“Флакумін”</a:t>
            </a:r>
            <a:r>
              <a:rPr lang="uk-UA" sz="2000" dirty="0" smtClean="0">
                <a:solidFill>
                  <a:schemeClr val="tx2"/>
                </a:solidFill>
              </a:rPr>
              <a:t> – жовчогінний і </a:t>
            </a:r>
            <a:r>
              <a:rPr lang="uk-UA" sz="2000" dirty="0" err="1" smtClean="0">
                <a:solidFill>
                  <a:schemeClr val="tx2"/>
                </a:solidFill>
              </a:rPr>
              <a:t>гепатопротекторний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  <a:r>
              <a:rPr lang="uk-UA" sz="2000" dirty="0" smtClean="0">
                <a:solidFill>
                  <a:schemeClr val="tx2"/>
                </a:solidFill>
              </a:rPr>
              <a:t>засіб.</a:t>
            </a:r>
            <a:endParaRPr lang="ru-RU" sz="2000" b="1" u="sng" dirty="0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4468" y="412648"/>
            <a:ext cx="5297532" cy="555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" y="300446"/>
            <a:ext cx="11743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Фурокумарини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(кумарон-α-пірони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— </a:t>
            </a:r>
            <a:r>
              <a:rPr lang="ru-RU" sz="2400" dirty="0" err="1" smtClean="0">
                <a:solidFill>
                  <a:schemeClr val="tx2"/>
                </a:solidFill>
              </a:rPr>
              <a:t>сполуки</a:t>
            </a:r>
            <a:r>
              <a:rPr lang="ru-RU" sz="2400" dirty="0" smtClean="0">
                <a:solidFill>
                  <a:schemeClr val="tx2"/>
                </a:solidFill>
              </a:rPr>
              <a:t>, у </a:t>
            </a:r>
            <a:r>
              <a:rPr lang="ru-RU" sz="2400" dirty="0" err="1" smtClean="0">
                <a:solidFill>
                  <a:schemeClr val="tx2"/>
                </a:solidFill>
              </a:rPr>
              <a:t>яких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фурановий</a:t>
            </a:r>
            <a:r>
              <a:rPr lang="ru-RU" sz="2400" dirty="0" smtClean="0">
                <a:solidFill>
                  <a:schemeClr val="tx2"/>
                </a:solidFill>
              </a:rPr>
              <a:t> цикл </a:t>
            </a:r>
            <a:r>
              <a:rPr lang="ru-RU" sz="2400" dirty="0" err="1" smtClean="0">
                <a:solidFill>
                  <a:schemeClr val="tx2"/>
                </a:solidFill>
              </a:rPr>
              <a:t>сконденсований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з</a:t>
            </a:r>
            <a:r>
              <a:rPr lang="ru-RU" sz="2400" dirty="0" smtClean="0">
                <a:solidFill>
                  <a:schemeClr val="tx2"/>
                </a:solidFill>
              </a:rPr>
              <a:t> кумарином у 6,7-положенні (</a:t>
            </a:r>
            <a:r>
              <a:rPr lang="ru-RU" sz="2400" dirty="0" err="1" smtClean="0">
                <a:solidFill>
                  <a:schemeClr val="tx2"/>
                </a:solidFill>
              </a:rPr>
              <a:t>псорален</a:t>
            </a:r>
            <a:r>
              <a:rPr lang="ru-RU" sz="2400" dirty="0" smtClean="0">
                <a:solidFill>
                  <a:schemeClr val="tx2"/>
                </a:solidFill>
              </a:rPr>
              <a:t>), </a:t>
            </a:r>
            <a:r>
              <a:rPr lang="ru-RU" sz="2400" dirty="0" err="1" smtClean="0">
                <a:solidFill>
                  <a:schemeClr val="tx2"/>
                </a:solidFill>
              </a:rPr>
              <a:t>або</a:t>
            </a:r>
            <a:r>
              <a:rPr lang="ru-RU" sz="2400" dirty="0" smtClean="0">
                <a:solidFill>
                  <a:schemeClr val="tx2"/>
                </a:solidFill>
              </a:rPr>
              <a:t> у 7,8-положенні (</a:t>
            </a:r>
            <a:r>
              <a:rPr lang="ru-RU" sz="2400" dirty="0" err="1" smtClean="0">
                <a:solidFill>
                  <a:schemeClr val="tx2"/>
                </a:solidFill>
              </a:rPr>
              <a:t>ангеліцин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або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ізопсорален</a:t>
            </a:r>
            <a:r>
              <a:rPr lang="ru-RU" sz="2400" dirty="0" smtClean="0">
                <a:solidFill>
                  <a:schemeClr val="tx2"/>
                </a:solidFill>
              </a:rPr>
              <a:t>). </a:t>
            </a:r>
            <a:r>
              <a:rPr lang="ru-RU" sz="2400" dirty="0" err="1" smtClean="0">
                <a:solidFill>
                  <a:schemeClr val="tx2"/>
                </a:solidFill>
              </a:rPr>
              <a:t>Похідні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псоралену</a:t>
            </a:r>
            <a:r>
              <a:rPr lang="ru-RU" sz="2400" dirty="0" smtClean="0">
                <a:solidFill>
                  <a:schemeClr val="tx2"/>
                </a:solidFill>
              </a:rPr>
              <a:t> — фуро-2',3':7,6-кумарини </a:t>
            </a:r>
            <a:r>
              <a:rPr lang="ru-RU" sz="2400" dirty="0" err="1" smtClean="0">
                <a:solidFill>
                  <a:schemeClr val="tx2"/>
                </a:solidFill>
              </a:rPr>
              <a:t>мають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лінійну</a:t>
            </a:r>
            <a:r>
              <a:rPr lang="ru-RU" sz="2400" dirty="0" smtClean="0">
                <a:solidFill>
                  <a:schemeClr val="tx2"/>
                </a:solidFill>
              </a:rPr>
              <a:t>, а </a:t>
            </a:r>
            <a:r>
              <a:rPr lang="ru-RU" sz="2400" dirty="0" err="1" smtClean="0">
                <a:solidFill>
                  <a:schemeClr val="tx2"/>
                </a:solidFill>
              </a:rPr>
              <a:t>похідні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ангеліцину</a:t>
            </a:r>
            <a:r>
              <a:rPr lang="ru-RU" sz="2400" dirty="0" smtClean="0">
                <a:solidFill>
                  <a:schemeClr val="tx2"/>
                </a:solidFill>
              </a:rPr>
              <a:t> — фуро-2',3': 7,8-кумарини — </a:t>
            </a:r>
            <a:r>
              <a:rPr lang="ru-RU" sz="2400" dirty="0" err="1" smtClean="0">
                <a:solidFill>
                  <a:schemeClr val="tx2"/>
                </a:solidFill>
              </a:rPr>
              <a:t>ангулярну</a:t>
            </a:r>
            <a:r>
              <a:rPr lang="ru-RU" sz="2400" dirty="0" smtClean="0">
                <a:solidFill>
                  <a:schemeClr val="tx2"/>
                </a:solidFill>
              </a:rPr>
              <a:t> структуру.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8765" t="53066" r="35542" b="24715"/>
          <a:stretch>
            <a:fillRect/>
          </a:stretch>
        </p:blipFill>
        <p:spPr bwMode="auto">
          <a:xfrm>
            <a:off x="1240971" y="2037806"/>
            <a:ext cx="8882743" cy="242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12614" t="30608" r="36932" b="47719"/>
          <a:stretch>
            <a:fillRect/>
          </a:stretch>
        </p:blipFill>
        <p:spPr bwMode="auto">
          <a:xfrm>
            <a:off x="1463040" y="4532811"/>
            <a:ext cx="8543109" cy="20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61703" y="574766"/>
            <a:ext cx="5590903" cy="5525589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КОРЕНЕВИЩА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ЗМІЙОВИКА –</a:t>
            </a:r>
            <a:r>
              <a:rPr lang="en-US" sz="2800" b="1" dirty="0" smtClean="0">
                <a:solidFill>
                  <a:srgbClr val="FF0000"/>
                </a:solidFill>
              </a:rPr>
              <a:t>RHIZOMATA 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BISTORTAE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ГІРЧАК ЗМІЇНИЙ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POLYGONUM BISTORTA</a:t>
            </a:r>
            <a:endParaRPr lang="uk-UA" sz="2800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РОДИНА ГРЕЧКОВІ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POLYGONACEAE</a:t>
            </a:r>
            <a:endParaRPr lang="uk-UA" sz="28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sz="2000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b="1" u="sng" dirty="0" smtClean="0">
                <a:solidFill>
                  <a:schemeClr val="tx2"/>
                </a:solidFill>
              </a:rPr>
              <a:t>БАР</a:t>
            </a:r>
            <a:r>
              <a:rPr lang="uk-UA" sz="2000" b="1" u="sng" dirty="0" smtClean="0">
                <a:solidFill>
                  <a:schemeClr val="tx2"/>
                </a:solidFill>
              </a:rPr>
              <a:t>: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  <a:endParaRPr lang="uk-UA" sz="2000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таніни </a:t>
            </a:r>
            <a:r>
              <a:rPr lang="uk-UA" sz="2000" dirty="0" smtClean="0">
                <a:solidFill>
                  <a:schemeClr val="tx2"/>
                </a:solidFill>
              </a:rPr>
              <a:t>(</a:t>
            </a:r>
            <a:r>
              <a:rPr lang="uk-UA" sz="2000" dirty="0" smtClean="0">
                <a:solidFill>
                  <a:schemeClr val="tx2"/>
                </a:solidFill>
              </a:rPr>
              <a:t>25%), </a:t>
            </a:r>
            <a:r>
              <a:rPr lang="uk-UA" sz="2000" dirty="0" err="1" smtClean="0">
                <a:solidFill>
                  <a:schemeClr val="tx2"/>
                </a:solidFill>
              </a:rPr>
              <a:t>галова</a:t>
            </a:r>
            <a:r>
              <a:rPr lang="uk-UA" sz="2000" dirty="0" smtClean="0">
                <a:solidFill>
                  <a:schemeClr val="tx2"/>
                </a:solidFill>
              </a:rPr>
              <a:t>, </a:t>
            </a:r>
            <a:r>
              <a:rPr lang="uk-UA" sz="2000" dirty="0" err="1" smtClean="0">
                <a:solidFill>
                  <a:schemeClr val="tx2"/>
                </a:solidFill>
              </a:rPr>
              <a:t>елагова</a:t>
            </a:r>
            <a:r>
              <a:rPr lang="uk-UA" sz="2000" dirty="0" smtClean="0">
                <a:solidFill>
                  <a:schemeClr val="tx2"/>
                </a:solidFill>
              </a:rPr>
              <a:t> кислоти, </a:t>
            </a:r>
            <a:r>
              <a:rPr lang="uk-UA" sz="2000" dirty="0" smtClean="0">
                <a:solidFill>
                  <a:schemeClr val="tx2"/>
                </a:solidFill>
              </a:rPr>
              <a:t>катехіни.</a:t>
            </a:r>
            <a:endParaRPr lang="uk-UA" sz="2000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sz="2000" b="1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Фармакологічна </a:t>
            </a:r>
            <a:r>
              <a:rPr lang="uk-UA" sz="2000" b="1" dirty="0" smtClean="0">
                <a:solidFill>
                  <a:schemeClr val="tx2"/>
                </a:solidFill>
              </a:rPr>
              <a:t>дія: </a:t>
            </a:r>
            <a:endParaRPr lang="uk-UA" sz="2000" b="1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в'яжучий</a:t>
            </a:r>
            <a:r>
              <a:rPr lang="uk-UA" sz="2000" dirty="0" smtClean="0">
                <a:solidFill>
                  <a:schemeClr val="tx2"/>
                </a:solidFill>
              </a:rPr>
              <a:t>, протизапальний,  кровоспинний засіб </a:t>
            </a:r>
            <a:endParaRPr lang="uk-UA" sz="2000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sz="2000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Відвар</a:t>
            </a:r>
            <a:r>
              <a:rPr lang="uk-UA" sz="2000" dirty="0" smtClean="0">
                <a:solidFill>
                  <a:schemeClr val="tx2"/>
                </a:solidFill>
              </a:rPr>
              <a:t>, рідкий екстракт, шлункові збори.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4126" y="401885"/>
            <a:ext cx="4480559" cy="609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74766" y="692332"/>
            <a:ext cx="5878286" cy="5094514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СУПЛІДДЯ ВІЛЬХИ – </a:t>
            </a:r>
            <a:r>
              <a:rPr lang="en-US" b="1" dirty="0" smtClean="0">
                <a:solidFill>
                  <a:srgbClr val="FF0000"/>
                </a:solidFill>
              </a:rPr>
              <a:t>FRUCTUS ALNI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ВІЛЬХА СІРА – </a:t>
            </a:r>
            <a:r>
              <a:rPr lang="en-US" b="1" i="1" dirty="0" smtClean="0">
                <a:solidFill>
                  <a:srgbClr val="FF0000"/>
                </a:solidFill>
              </a:rPr>
              <a:t>ALNUS INCANA</a:t>
            </a:r>
            <a:endParaRPr lang="uk-UA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ВІЛЬХА КЛЕЙКА – </a:t>
            </a:r>
            <a:r>
              <a:rPr lang="en-US" b="1" i="1" dirty="0" smtClean="0">
                <a:solidFill>
                  <a:srgbClr val="FF0000"/>
                </a:solidFill>
              </a:rPr>
              <a:t>ALNUS GLUTINOSA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РОДИНА БЕРЕЗОВІ – </a:t>
            </a:r>
            <a:r>
              <a:rPr lang="en-US" b="1" dirty="0" smtClean="0">
                <a:solidFill>
                  <a:srgbClr val="FF0000"/>
                </a:solidFill>
              </a:rPr>
              <a:t>BETULACEAE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</a:pPr>
            <a:endParaRPr lang="uk-UA" b="1" u="sng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u="sng" dirty="0" smtClean="0">
                <a:solidFill>
                  <a:schemeClr val="tx2"/>
                </a:solidFill>
              </a:rPr>
              <a:t>БАР</a:t>
            </a:r>
            <a:r>
              <a:rPr lang="uk-UA" dirty="0" smtClean="0">
                <a:solidFill>
                  <a:schemeClr val="tx2"/>
                </a:solidFill>
              </a:rPr>
              <a:t>: </a:t>
            </a:r>
            <a:endParaRPr lang="uk-UA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dirty="0" err="1" smtClean="0">
                <a:solidFill>
                  <a:schemeClr val="tx2"/>
                </a:solidFill>
              </a:rPr>
              <a:t>елаготаніни</a:t>
            </a:r>
            <a:r>
              <a:rPr lang="uk-UA" dirty="0" smtClean="0">
                <a:solidFill>
                  <a:schemeClr val="tx2"/>
                </a:solidFill>
              </a:rPr>
              <a:t>, </a:t>
            </a:r>
            <a:r>
              <a:rPr lang="uk-UA" dirty="0" err="1" smtClean="0">
                <a:solidFill>
                  <a:schemeClr val="tx2"/>
                </a:solidFill>
              </a:rPr>
              <a:t>галотаніни</a:t>
            </a:r>
            <a:r>
              <a:rPr lang="uk-UA" dirty="0" smtClean="0">
                <a:solidFill>
                  <a:schemeClr val="tx2"/>
                </a:solidFill>
              </a:rPr>
              <a:t>, </a:t>
            </a:r>
            <a:r>
              <a:rPr lang="uk-UA" dirty="0" err="1" smtClean="0">
                <a:solidFill>
                  <a:schemeClr val="tx2"/>
                </a:solidFill>
              </a:rPr>
              <a:t>галова</a:t>
            </a:r>
            <a:r>
              <a:rPr lang="uk-UA" dirty="0" smtClean="0">
                <a:solidFill>
                  <a:schemeClr val="tx2"/>
                </a:solidFill>
              </a:rPr>
              <a:t> та </a:t>
            </a:r>
            <a:r>
              <a:rPr lang="uk-UA" dirty="0" err="1" smtClean="0">
                <a:solidFill>
                  <a:schemeClr val="tx2"/>
                </a:solidFill>
              </a:rPr>
              <a:t>елагова</a:t>
            </a:r>
            <a:r>
              <a:rPr lang="uk-UA" dirty="0" smtClean="0">
                <a:solidFill>
                  <a:schemeClr val="tx2"/>
                </a:solidFill>
              </a:rPr>
              <a:t> кислоти</a:t>
            </a:r>
            <a:r>
              <a:rPr lang="uk-UA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uk-UA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2"/>
                </a:solidFill>
              </a:rPr>
              <a:t>Фармакологічна дія: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endParaRPr lang="uk-UA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2"/>
                </a:solidFill>
              </a:rPr>
              <a:t>в'яжучий</a:t>
            </a:r>
            <a:r>
              <a:rPr lang="uk-UA" dirty="0" smtClean="0">
                <a:solidFill>
                  <a:schemeClr val="tx2"/>
                </a:solidFill>
              </a:rPr>
              <a:t>, протизапальний, </a:t>
            </a:r>
            <a:r>
              <a:rPr lang="uk-UA" dirty="0" err="1" smtClean="0">
                <a:solidFill>
                  <a:schemeClr val="tx2"/>
                </a:solidFill>
              </a:rPr>
              <a:t>ранозагоювальний</a:t>
            </a:r>
            <a:r>
              <a:rPr lang="uk-UA" dirty="0" smtClean="0">
                <a:solidFill>
                  <a:schemeClr val="tx2"/>
                </a:solidFill>
              </a:rPr>
              <a:t>, антиоксидантний, кровоспинний засіб</a:t>
            </a:r>
            <a:r>
              <a:rPr lang="uk-UA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uk-UA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u="sng" dirty="0" smtClean="0">
                <a:solidFill>
                  <a:schemeClr val="tx2"/>
                </a:solidFill>
              </a:rPr>
              <a:t>Відвар, </a:t>
            </a:r>
            <a:r>
              <a:rPr lang="uk-UA" b="1" u="sng" dirty="0" err="1" smtClean="0">
                <a:solidFill>
                  <a:schemeClr val="tx2"/>
                </a:solidFill>
              </a:rPr>
              <a:t>“Альтан”</a:t>
            </a:r>
            <a:r>
              <a:rPr lang="uk-UA" dirty="0" smtClean="0">
                <a:solidFill>
                  <a:schemeClr val="tx2"/>
                </a:solidFill>
              </a:rPr>
              <a:t> (таблетки, мазь), </a:t>
            </a:r>
            <a:endParaRPr lang="uk-UA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err="1" smtClean="0">
                <a:solidFill>
                  <a:schemeClr val="tx2"/>
                </a:solidFill>
              </a:rPr>
              <a:t>К</a:t>
            </a:r>
            <a:r>
              <a:rPr lang="uk-UA" b="1" u="sng" dirty="0" err="1" smtClean="0">
                <a:solidFill>
                  <a:schemeClr val="tx2"/>
                </a:solidFill>
              </a:rPr>
              <a:t>амілаль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(</a:t>
            </a:r>
            <a:r>
              <a:rPr lang="uk-UA" dirty="0" err="1" smtClean="0">
                <a:solidFill>
                  <a:schemeClr val="tx2"/>
                </a:solidFill>
              </a:rPr>
              <a:t>супозиторії</a:t>
            </a:r>
            <a:r>
              <a:rPr lang="uk-UA" dirty="0" smtClean="0">
                <a:solidFill>
                  <a:schemeClr val="tx2"/>
                </a:solidFill>
              </a:rPr>
              <a:t>), </a:t>
            </a:r>
            <a:r>
              <a:rPr lang="uk-UA" b="1" u="sng" dirty="0" smtClean="0">
                <a:solidFill>
                  <a:schemeClr val="tx2"/>
                </a:solidFill>
              </a:rPr>
              <a:t> </a:t>
            </a:r>
            <a:endParaRPr lang="uk-UA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u="sng" dirty="0" smtClean="0">
                <a:solidFill>
                  <a:schemeClr val="tx2"/>
                </a:solidFill>
              </a:rPr>
              <a:t>шлункові </a:t>
            </a:r>
            <a:r>
              <a:rPr lang="uk-UA" b="1" u="sng" dirty="0" smtClean="0">
                <a:solidFill>
                  <a:schemeClr val="tx2"/>
                </a:solidFill>
              </a:rPr>
              <a:t>збори.</a:t>
            </a:r>
            <a:endParaRPr lang="ru-RU" b="1" u="sng" dirty="0" smtClean="0">
              <a:solidFill>
                <a:schemeClr val="tx2"/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305" y="396328"/>
            <a:ext cx="5529398" cy="562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35130" y="365760"/>
            <a:ext cx="6897189" cy="5277394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>
                <a:solidFill>
                  <a:srgbClr val="FF0000"/>
                </a:solidFill>
              </a:rPr>
              <a:t>ПЛОДИ ЧОРНИЦІ – </a:t>
            </a:r>
            <a:r>
              <a:rPr lang="en-US" b="1" i="1" dirty="0">
                <a:solidFill>
                  <a:srgbClr val="FF0000"/>
                </a:solidFill>
              </a:rPr>
              <a:t>FRUCTUS </a:t>
            </a:r>
            <a:endParaRPr lang="uk-UA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MYRTILLI</a:t>
            </a:r>
            <a:endParaRPr lang="uk-UA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>
                <a:solidFill>
                  <a:srgbClr val="FF0000"/>
                </a:solidFill>
              </a:rPr>
              <a:t>ПАГОНИ ЧОРНИЦІ – </a:t>
            </a:r>
            <a:r>
              <a:rPr lang="en-US" b="1" i="1" dirty="0">
                <a:solidFill>
                  <a:srgbClr val="FF0000"/>
                </a:solidFill>
              </a:rPr>
              <a:t>CORMI </a:t>
            </a:r>
            <a:endParaRPr lang="uk-UA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VACCINII MYRTILLI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VACCINIUM MYRTILLUS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ERICACEAE</a:t>
            </a:r>
            <a:endParaRPr lang="uk-UA" b="1" i="1" u="sng" dirty="0" smtClean="0"/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uk-UA" b="1" i="1" u="sng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u="sng" dirty="0" smtClean="0">
                <a:solidFill>
                  <a:schemeClr val="tx2"/>
                </a:solidFill>
              </a:rPr>
              <a:t>БАР</a:t>
            </a:r>
            <a:r>
              <a:rPr lang="uk-UA" b="1" i="1" dirty="0">
                <a:solidFill>
                  <a:schemeClr val="tx2"/>
                </a:solidFill>
              </a:rPr>
              <a:t>:   </a:t>
            </a:r>
            <a:endParaRPr lang="uk-UA" b="1" i="1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листки</a:t>
            </a:r>
            <a:r>
              <a:rPr lang="uk-UA" b="1" i="1" dirty="0" smtClean="0">
                <a:solidFill>
                  <a:schemeClr val="tx2"/>
                </a:solidFill>
              </a:rPr>
              <a:t> - конденсовані  </a:t>
            </a:r>
            <a:r>
              <a:rPr lang="uk-UA" b="1" i="1" dirty="0" smtClean="0">
                <a:solidFill>
                  <a:schemeClr val="tx2"/>
                </a:solidFill>
              </a:rPr>
              <a:t>дубильні </a:t>
            </a:r>
            <a:r>
              <a:rPr lang="uk-UA" b="1" i="1" dirty="0">
                <a:solidFill>
                  <a:schemeClr val="tx2"/>
                </a:solidFill>
              </a:rPr>
              <a:t>речовини (7-20 %), </a:t>
            </a:r>
            <a:r>
              <a:rPr lang="uk-UA" b="1" i="1" dirty="0" smtClean="0">
                <a:solidFill>
                  <a:schemeClr val="tx2"/>
                </a:solidFill>
              </a:rPr>
              <a:t> фенольні </a:t>
            </a:r>
            <a:r>
              <a:rPr lang="uk-UA" b="1" i="1" dirty="0">
                <a:solidFill>
                  <a:schemeClr val="tx2"/>
                </a:solidFill>
              </a:rPr>
              <a:t>сполуки – </a:t>
            </a:r>
            <a:r>
              <a:rPr lang="uk-UA" b="1" i="1" dirty="0" err="1">
                <a:solidFill>
                  <a:schemeClr val="tx2"/>
                </a:solidFill>
              </a:rPr>
              <a:t>міртилін</a:t>
            </a:r>
            <a:r>
              <a:rPr lang="uk-UA" b="1" i="1" dirty="0">
                <a:solidFill>
                  <a:schemeClr val="tx2"/>
                </a:solidFill>
              </a:rPr>
              <a:t>, </a:t>
            </a:r>
            <a:r>
              <a:rPr lang="uk-UA" b="1" i="1" dirty="0" smtClean="0">
                <a:solidFill>
                  <a:schemeClr val="tx2"/>
                </a:solidFill>
              </a:rPr>
              <a:t> </a:t>
            </a:r>
            <a:r>
              <a:rPr lang="uk-UA" b="1" i="1" dirty="0" err="1" smtClean="0">
                <a:solidFill>
                  <a:schemeClr val="tx2"/>
                </a:solidFill>
              </a:rPr>
              <a:t>арбутин</a:t>
            </a:r>
            <a:r>
              <a:rPr lang="uk-UA" b="1" i="1" dirty="0">
                <a:solidFill>
                  <a:schemeClr val="tx2"/>
                </a:solidFill>
              </a:rPr>
              <a:t>; </a:t>
            </a:r>
            <a:r>
              <a:rPr lang="uk-UA" b="1" i="1" dirty="0" err="1">
                <a:solidFill>
                  <a:schemeClr val="tx2"/>
                </a:solidFill>
              </a:rPr>
              <a:t>флавоноїди</a:t>
            </a:r>
            <a:r>
              <a:rPr lang="uk-UA" b="1" i="1" dirty="0">
                <a:solidFill>
                  <a:schemeClr val="tx2"/>
                </a:solidFill>
              </a:rPr>
              <a:t> – </a:t>
            </a:r>
            <a:r>
              <a:rPr lang="uk-UA" b="1" i="1" dirty="0" err="1">
                <a:solidFill>
                  <a:schemeClr val="tx2"/>
                </a:solidFill>
              </a:rPr>
              <a:t>кверцетин</a:t>
            </a:r>
            <a:r>
              <a:rPr lang="uk-UA" b="1" i="1" dirty="0">
                <a:solidFill>
                  <a:schemeClr val="tx2"/>
                </a:solidFill>
              </a:rPr>
              <a:t>, </a:t>
            </a:r>
            <a:r>
              <a:rPr lang="uk-UA" b="1" i="1" dirty="0" smtClean="0">
                <a:solidFill>
                  <a:schemeClr val="tx2"/>
                </a:solidFill>
              </a:rPr>
              <a:t> </a:t>
            </a:r>
            <a:r>
              <a:rPr lang="uk-UA" b="1" i="1" dirty="0" err="1" smtClean="0">
                <a:solidFill>
                  <a:schemeClr val="tx2"/>
                </a:solidFill>
              </a:rPr>
              <a:t>гіперозид</a:t>
            </a:r>
            <a:r>
              <a:rPr lang="uk-UA" b="1" i="1" dirty="0" smtClean="0">
                <a:solidFill>
                  <a:schemeClr val="tx2"/>
                </a:solidFill>
              </a:rPr>
              <a:t>. </a:t>
            </a:r>
            <a:endParaRPr lang="uk-UA" b="1" i="1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Плоди</a:t>
            </a:r>
            <a:r>
              <a:rPr lang="uk-UA" b="1" i="1" dirty="0" smtClean="0">
                <a:solidFill>
                  <a:schemeClr val="tx2"/>
                </a:solidFill>
              </a:rPr>
              <a:t> </a:t>
            </a:r>
            <a:r>
              <a:rPr lang="uk-UA" b="1" i="1" dirty="0">
                <a:solidFill>
                  <a:schemeClr val="tx2"/>
                </a:solidFill>
              </a:rPr>
              <a:t>–  конденсовані </a:t>
            </a:r>
            <a:r>
              <a:rPr lang="uk-UA" b="1" i="1" dirty="0" smtClean="0">
                <a:solidFill>
                  <a:schemeClr val="tx2"/>
                </a:solidFill>
              </a:rPr>
              <a:t> дубильні </a:t>
            </a:r>
            <a:r>
              <a:rPr lang="uk-UA" b="1" i="1" dirty="0">
                <a:solidFill>
                  <a:schemeClr val="tx2"/>
                </a:solidFill>
              </a:rPr>
              <a:t>речовини (12 %), </a:t>
            </a:r>
            <a:r>
              <a:rPr lang="uk-UA" b="1" i="1" dirty="0" smtClean="0">
                <a:solidFill>
                  <a:schemeClr val="tx2"/>
                </a:solidFill>
              </a:rPr>
              <a:t>органічні кислоти</a:t>
            </a:r>
            <a:r>
              <a:rPr lang="uk-UA" b="1" i="1" dirty="0">
                <a:solidFill>
                  <a:schemeClr val="tx2"/>
                </a:solidFill>
              </a:rPr>
              <a:t>, вітамін С, каротин, </a:t>
            </a:r>
            <a:r>
              <a:rPr lang="uk-UA" b="1" i="1" dirty="0" smtClean="0">
                <a:solidFill>
                  <a:schemeClr val="tx2"/>
                </a:solidFill>
              </a:rPr>
              <a:t> пектинові  </a:t>
            </a:r>
            <a:r>
              <a:rPr lang="uk-UA" b="1" i="1" dirty="0" smtClean="0">
                <a:solidFill>
                  <a:schemeClr val="tx2"/>
                </a:solidFill>
              </a:rPr>
              <a:t>речовини.</a:t>
            </a: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uk-UA" b="1" i="1" dirty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>
                <a:solidFill>
                  <a:schemeClr val="tx2"/>
                </a:solidFill>
              </a:rPr>
              <a:t>Фармакологічна дія: </a:t>
            </a:r>
            <a:endParaRPr lang="uk-UA" b="1" i="1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плоди </a:t>
            </a:r>
            <a:r>
              <a:rPr lang="uk-UA" b="1" i="1" dirty="0">
                <a:solidFill>
                  <a:schemeClr val="tx2"/>
                </a:solidFill>
              </a:rPr>
              <a:t>– </a:t>
            </a:r>
            <a:r>
              <a:rPr lang="uk-UA" b="1" i="1" dirty="0" smtClean="0">
                <a:solidFill>
                  <a:schemeClr val="tx2"/>
                </a:solidFill>
              </a:rPr>
              <a:t> в'яжучий </a:t>
            </a:r>
            <a:r>
              <a:rPr lang="uk-UA" b="1" i="1" dirty="0">
                <a:solidFill>
                  <a:schemeClr val="tx2"/>
                </a:solidFill>
              </a:rPr>
              <a:t>і дієтичний засіб; </a:t>
            </a:r>
            <a:endParaRPr lang="uk-UA" b="1" i="1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пагони</a:t>
            </a:r>
            <a:r>
              <a:rPr lang="uk-UA" b="1" i="1" dirty="0" smtClean="0">
                <a:solidFill>
                  <a:schemeClr val="tx2"/>
                </a:solidFill>
              </a:rPr>
              <a:t> </a:t>
            </a:r>
            <a:r>
              <a:rPr lang="uk-UA" b="1" i="1" dirty="0" smtClean="0">
                <a:solidFill>
                  <a:schemeClr val="tx2"/>
                </a:solidFill>
              </a:rPr>
              <a:t>входять </a:t>
            </a:r>
            <a:r>
              <a:rPr lang="uk-UA" b="1" i="1" dirty="0">
                <a:solidFill>
                  <a:schemeClr val="tx2"/>
                </a:solidFill>
              </a:rPr>
              <a:t>до складу </a:t>
            </a:r>
            <a:r>
              <a:rPr lang="uk-UA" b="1" i="1" dirty="0" err="1" smtClean="0">
                <a:solidFill>
                  <a:schemeClr val="tx2"/>
                </a:solidFill>
              </a:rPr>
              <a:t>протидіабетичного</a:t>
            </a:r>
            <a:r>
              <a:rPr lang="uk-UA" b="1" i="1" dirty="0" smtClean="0">
                <a:solidFill>
                  <a:schemeClr val="tx2"/>
                </a:solidFill>
              </a:rPr>
              <a:t> збору  </a:t>
            </a:r>
            <a:r>
              <a:rPr lang="uk-UA" b="1" i="1" dirty="0" err="1">
                <a:solidFill>
                  <a:schemeClr val="tx2"/>
                </a:solidFill>
              </a:rPr>
              <a:t>„</a:t>
            </a:r>
            <a:r>
              <a:rPr lang="uk-UA" b="1" i="1" dirty="0" err="1">
                <a:solidFill>
                  <a:srgbClr val="7030A0"/>
                </a:solidFill>
              </a:rPr>
              <a:t>Арфазетин</a:t>
            </a:r>
            <a:r>
              <a:rPr lang="uk-UA" b="1" i="1" dirty="0" err="1" smtClean="0">
                <a:solidFill>
                  <a:schemeClr val="tx2"/>
                </a:solidFill>
              </a:rPr>
              <a:t>”</a:t>
            </a:r>
            <a:r>
              <a:rPr lang="uk-UA" b="1" i="1" dirty="0" smtClean="0">
                <a:solidFill>
                  <a:schemeClr val="tx2"/>
                </a:solidFill>
              </a:rPr>
              <a:t>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880" y="480060"/>
            <a:ext cx="4438651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378822" y="248194"/>
            <a:ext cx="6439989" cy="6296297"/>
          </a:xfrm>
        </p:spPr>
        <p:txBody>
          <a:bodyPr>
            <a:noAutofit/>
          </a:bodyPr>
          <a:lstStyle/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dirty="0" smtClean="0">
                <a:solidFill>
                  <a:srgbClr val="FF0000"/>
                </a:solidFill>
                <a:latin typeface="Arial Black" pitchFamily="34" charset="0"/>
              </a:rPr>
              <a:t>ЛИСТЯ СУМАХА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</a:rPr>
              <a:t>FOLIA  RHOIS CORIARIAE</a:t>
            </a:r>
            <a:endParaRPr lang="uk-UA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dirty="0" smtClean="0">
                <a:solidFill>
                  <a:srgbClr val="FF0000"/>
                </a:solidFill>
                <a:latin typeface="Arial Black" pitchFamily="34" charset="0"/>
              </a:rPr>
              <a:t>СУМАХ ДУБИЛЬНИЙ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i="1" dirty="0" smtClean="0">
                <a:solidFill>
                  <a:srgbClr val="FF0000"/>
                </a:solidFill>
                <a:latin typeface="Arial Black" pitchFamily="34" charset="0"/>
              </a:rPr>
              <a:t>RHUS CORIARIA</a:t>
            </a:r>
            <a:endParaRPr lang="uk-UA" sz="22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dirty="0" smtClean="0">
                <a:solidFill>
                  <a:srgbClr val="FF0000"/>
                </a:solidFill>
                <a:latin typeface="Arial Black" pitchFamily="34" charset="0"/>
              </a:rPr>
              <a:t>РОДИНА СУМАХОВІ</a:t>
            </a:r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uk-UA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</a:rPr>
              <a:t>ANACARDIACEAE</a:t>
            </a:r>
            <a:endParaRPr lang="ru-RU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endParaRPr lang="uk-UA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u="sng" dirty="0" smtClean="0">
                <a:solidFill>
                  <a:srgbClr val="FF0000"/>
                </a:solidFill>
                <a:latin typeface="Arial Black" pitchFamily="34" charset="0"/>
              </a:rPr>
              <a:t>БАР:</a:t>
            </a:r>
            <a:r>
              <a:rPr lang="uk-UA" sz="2200" b="1" u="sng" dirty="0" smtClean="0">
                <a:latin typeface="Arial Black" pitchFamily="34" charset="0"/>
              </a:rPr>
              <a:t> </a:t>
            </a:r>
            <a:endParaRPr lang="uk-UA" sz="2200" b="1" u="sng" dirty="0" smtClean="0"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dirty="0" smtClean="0">
                <a:latin typeface="Arial Black" pitchFamily="34" charset="0"/>
              </a:rPr>
              <a:t>дубильні </a:t>
            </a:r>
            <a:r>
              <a:rPr lang="uk-UA" sz="2200" dirty="0" smtClean="0">
                <a:latin typeface="Arial Black" pitchFamily="34" charset="0"/>
              </a:rPr>
              <a:t>речовини </a:t>
            </a:r>
            <a:r>
              <a:rPr lang="en-US" sz="2200" dirty="0" smtClean="0">
                <a:latin typeface="Arial Black" pitchFamily="34" charset="0"/>
              </a:rPr>
              <a:t>(</a:t>
            </a:r>
            <a:r>
              <a:rPr lang="uk-UA" sz="2200" dirty="0" smtClean="0">
                <a:latin typeface="Arial Black" pitchFamily="34" charset="0"/>
              </a:rPr>
              <a:t>до </a:t>
            </a:r>
            <a:r>
              <a:rPr lang="uk-UA" sz="2200" dirty="0" smtClean="0">
                <a:latin typeface="Arial Black" pitchFamily="34" charset="0"/>
              </a:rPr>
              <a:t>25%</a:t>
            </a:r>
            <a:r>
              <a:rPr lang="en-US" sz="2200" dirty="0" smtClean="0">
                <a:latin typeface="Arial Black" pitchFamily="34" charset="0"/>
              </a:rPr>
              <a:t>)</a:t>
            </a:r>
            <a:r>
              <a:rPr lang="uk-UA" sz="2200" dirty="0" smtClean="0">
                <a:latin typeface="Arial Black" pitchFamily="34" charset="0"/>
              </a:rPr>
              <a:t>, </a:t>
            </a:r>
            <a:r>
              <a:rPr lang="uk-UA" sz="2200" dirty="0" smtClean="0">
                <a:latin typeface="Arial Black" pitchFamily="34" charset="0"/>
              </a:rPr>
              <a:t>– </a:t>
            </a:r>
            <a:r>
              <a:rPr lang="uk-UA" sz="2200" dirty="0" err="1" smtClean="0">
                <a:latin typeface="Arial Black" pitchFamily="34" charset="0"/>
              </a:rPr>
              <a:t>галотанін</a:t>
            </a:r>
            <a:r>
              <a:rPr lang="uk-UA" sz="2200" dirty="0" smtClean="0">
                <a:latin typeface="Arial Black" pitchFamily="34" charset="0"/>
              </a:rPr>
              <a:t>, </a:t>
            </a:r>
            <a:r>
              <a:rPr lang="uk-UA" sz="2200" dirty="0" err="1" smtClean="0">
                <a:latin typeface="Arial Black" pitchFamily="34" charset="0"/>
              </a:rPr>
              <a:t>галова</a:t>
            </a:r>
            <a:r>
              <a:rPr lang="uk-UA" sz="2200" dirty="0" smtClean="0">
                <a:latin typeface="Arial Black" pitchFamily="34" charset="0"/>
              </a:rPr>
              <a:t> кислота та </a:t>
            </a:r>
            <a:r>
              <a:rPr lang="uk-UA" sz="2200" dirty="0" smtClean="0">
                <a:latin typeface="Arial Black" pitchFamily="34" charset="0"/>
              </a:rPr>
              <a:t>її </a:t>
            </a:r>
            <a:r>
              <a:rPr lang="uk-UA" sz="2200" dirty="0" err="1" smtClean="0">
                <a:latin typeface="Arial Black" pitchFamily="34" charset="0"/>
              </a:rPr>
              <a:t>метильні</a:t>
            </a:r>
            <a:r>
              <a:rPr lang="uk-UA" sz="2200" dirty="0" smtClean="0">
                <a:latin typeface="Arial Black" pitchFamily="34" charset="0"/>
              </a:rPr>
              <a:t> </a:t>
            </a:r>
            <a:r>
              <a:rPr lang="uk-UA" sz="2200" dirty="0" smtClean="0">
                <a:latin typeface="Arial Black" pitchFamily="34" charset="0"/>
              </a:rPr>
              <a:t>ефіри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uk-UA" sz="2200" dirty="0" err="1" smtClean="0">
                <a:latin typeface="Arial Black" pitchFamily="34" charset="0"/>
              </a:rPr>
              <a:t>флавоноїди</a:t>
            </a:r>
            <a:r>
              <a:rPr lang="uk-UA" sz="2200" dirty="0" smtClean="0">
                <a:latin typeface="Arial Black" pitchFamily="34" charset="0"/>
              </a:rPr>
              <a:t>, ефірна </a:t>
            </a:r>
            <a:r>
              <a:rPr lang="uk-UA" sz="2200" dirty="0" smtClean="0">
                <a:latin typeface="Arial Black" pitchFamily="34" charset="0"/>
              </a:rPr>
              <a:t>олія. </a:t>
            </a:r>
            <a:endParaRPr lang="uk-UA" sz="2200" dirty="0" smtClean="0"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dirty="0" smtClean="0">
                <a:solidFill>
                  <a:srgbClr val="00B050"/>
                </a:solidFill>
                <a:latin typeface="Arial Black" pitchFamily="34" charset="0"/>
              </a:rPr>
              <a:t>Листя </a:t>
            </a:r>
            <a:r>
              <a:rPr lang="uk-UA" sz="2200" dirty="0" err="1" smtClean="0">
                <a:solidFill>
                  <a:srgbClr val="00B050"/>
                </a:solidFill>
                <a:latin typeface="Arial Black" pitchFamily="34" charset="0"/>
              </a:rPr>
              <a:t>сумаха</a:t>
            </a:r>
            <a:r>
              <a:rPr lang="uk-UA" sz="22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uk-UA" sz="2200" dirty="0" smtClean="0">
                <a:latin typeface="Arial Black" pitchFamily="34" charset="0"/>
              </a:rPr>
              <a:t>– сировина </a:t>
            </a:r>
            <a:r>
              <a:rPr lang="uk-UA" sz="2200" dirty="0" smtClean="0">
                <a:latin typeface="Arial Black" pitchFamily="34" charset="0"/>
              </a:rPr>
              <a:t>для одержання </a:t>
            </a:r>
            <a:r>
              <a:rPr lang="uk-UA" sz="2200" dirty="0" smtClean="0">
                <a:latin typeface="Arial Black" pitchFamily="34" charset="0"/>
              </a:rPr>
              <a:t>таніну. 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dirty="0" smtClean="0">
                <a:solidFill>
                  <a:srgbClr val="7030A0"/>
                </a:solidFill>
                <a:latin typeface="Arial Black" pitchFamily="34" charset="0"/>
              </a:rPr>
              <a:t>Танін </a:t>
            </a:r>
            <a:r>
              <a:rPr lang="uk-UA" sz="2200" dirty="0" smtClean="0">
                <a:latin typeface="Arial Black" pitchFamily="34" charset="0"/>
              </a:rPr>
              <a:t>входить до </a:t>
            </a:r>
            <a:r>
              <a:rPr lang="uk-UA" sz="2200" dirty="0" err="1" smtClean="0">
                <a:latin typeface="Arial Black" pitchFamily="34" charset="0"/>
              </a:rPr>
              <a:t>галаскорбіну</a:t>
            </a:r>
            <a:r>
              <a:rPr lang="uk-UA" sz="2200" dirty="0" smtClean="0">
                <a:latin typeface="Arial Black" pitchFamily="34" charset="0"/>
              </a:rPr>
              <a:t> </a:t>
            </a:r>
            <a:r>
              <a:rPr lang="uk-UA" sz="2200" dirty="0" smtClean="0">
                <a:latin typeface="Arial Black" pitchFamily="34" charset="0"/>
              </a:rPr>
              <a:t>та рідини </a:t>
            </a:r>
            <a:r>
              <a:rPr lang="uk-UA" sz="2200" dirty="0" smtClean="0">
                <a:latin typeface="Arial Black" pitchFamily="34" charset="0"/>
              </a:rPr>
              <a:t>Новикова (</a:t>
            </a:r>
            <a:r>
              <a:rPr lang="uk-UA" sz="2200" dirty="0" smtClean="0">
                <a:latin typeface="Arial Black" pitchFamily="34" charset="0"/>
              </a:rPr>
              <a:t>бактерицидний засіб).</a:t>
            </a:r>
            <a:endParaRPr lang="ru-RU" sz="2200" dirty="0" smtClean="0"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dirty="0" err="1" smtClean="0">
                <a:solidFill>
                  <a:srgbClr val="7030A0"/>
                </a:solidFill>
                <a:latin typeface="Arial Black" pitchFamily="34" charset="0"/>
              </a:rPr>
              <a:t>Фармакологіна</a:t>
            </a:r>
            <a:r>
              <a:rPr lang="uk-UA" sz="2200" b="1" dirty="0" smtClean="0">
                <a:solidFill>
                  <a:srgbClr val="7030A0"/>
                </a:solidFill>
                <a:latin typeface="Arial Black" pitchFamily="34" charset="0"/>
              </a:rPr>
              <a:t> дія:</a:t>
            </a:r>
            <a:r>
              <a:rPr lang="uk-UA" sz="2200" dirty="0" smtClean="0">
                <a:latin typeface="Arial Black" pitchFamily="34" charset="0"/>
              </a:rPr>
              <a:t> </a:t>
            </a:r>
            <a:endParaRPr lang="uk-UA" sz="2200" dirty="0" smtClean="0"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dirty="0" smtClean="0">
                <a:latin typeface="Arial Black" pitchFamily="34" charset="0"/>
              </a:rPr>
              <a:t>в'яжучий, протизапальний</a:t>
            </a:r>
            <a:r>
              <a:rPr lang="uk-UA" sz="2200" dirty="0" smtClean="0">
                <a:latin typeface="Arial Black" pitchFamily="34" charset="0"/>
              </a:rPr>
              <a:t>, </a:t>
            </a:r>
            <a:r>
              <a:rPr lang="uk-UA" sz="2200" dirty="0" smtClean="0">
                <a:latin typeface="Arial Black" pitchFamily="34" charset="0"/>
              </a:rPr>
              <a:t>репаративний засіб</a:t>
            </a:r>
            <a:r>
              <a:rPr lang="uk-UA" sz="2200" dirty="0" smtClean="0">
                <a:latin typeface="Arial Black" pitchFamily="34" charset="0"/>
              </a:rPr>
              <a:t>. 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0768" y="928689"/>
            <a:ext cx="5211233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134" y="1628776"/>
            <a:ext cx="345651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436741" y="3822384"/>
            <a:ext cx="6952161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b="1" dirty="0" err="1">
                <a:solidFill>
                  <a:schemeClr val="tx2"/>
                </a:solidFill>
              </a:rPr>
              <a:t>В'яжучий</a:t>
            </a:r>
            <a:r>
              <a:rPr kumimoji="0" lang="ru-RU" b="1" dirty="0">
                <a:solidFill>
                  <a:schemeClr val="tx2"/>
                </a:solidFill>
              </a:rPr>
              <a:t> </a:t>
            </a:r>
            <a:r>
              <a:rPr kumimoji="0" lang="ru-RU" b="1" dirty="0" err="1">
                <a:solidFill>
                  <a:schemeClr val="tx2"/>
                </a:solidFill>
              </a:rPr>
              <a:t>засіб</a:t>
            </a:r>
            <a:r>
              <a:rPr kumimoji="0" lang="ru-RU" b="1" dirty="0">
                <a:solidFill>
                  <a:schemeClr val="tx2"/>
                </a:solidFill>
              </a:rPr>
              <a:t> при </a:t>
            </a:r>
            <a:r>
              <a:rPr kumimoji="0" lang="ru-RU" b="1" dirty="0" err="1">
                <a:solidFill>
                  <a:schemeClr val="tx2"/>
                </a:solidFill>
              </a:rPr>
              <a:t>гострих</a:t>
            </a:r>
            <a:r>
              <a:rPr kumimoji="0" lang="ru-RU" b="1" dirty="0">
                <a:solidFill>
                  <a:schemeClr val="tx2"/>
                </a:solidFill>
              </a:rPr>
              <a:t> та </a:t>
            </a:r>
            <a:r>
              <a:rPr kumimoji="0" lang="ru-RU" b="1" dirty="0" err="1">
                <a:solidFill>
                  <a:schemeClr val="tx2"/>
                </a:solidFill>
              </a:rPr>
              <a:t>хронічних</a:t>
            </a:r>
            <a:r>
              <a:rPr kumimoji="0" lang="ru-RU" b="1" dirty="0">
                <a:solidFill>
                  <a:schemeClr val="tx2"/>
                </a:solidFill>
              </a:rPr>
              <a:t> </a:t>
            </a:r>
            <a:r>
              <a:rPr kumimoji="0" lang="ru-RU" b="1" dirty="0" err="1">
                <a:solidFill>
                  <a:schemeClr val="tx2"/>
                </a:solidFill>
              </a:rPr>
              <a:t>ентеритах</a:t>
            </a:r>
            <a:r>
              <a:rPr kumimoji="0" lang="ru-RU" b="1" dirty="0">
                <a:solidFill>
                  <a:schemeClr val="tx2"/>
                </a:solidFill>
              </a:rPr>
              <a:t>, </a:t>
            </a:r>
            <a:r>
              <a:rPr kumimoji="0" lang="ru-RU" b="1" dirty="0" err="1">
                <a:solidFill>
                  <a:schemeClr val="tx2"/>
                </a:solidFill>
              </a:rPr>
              <a:t>колітах</a:t>
            </a:r>
            <a:r>
              <a:rPr kumimoji="0" lang="ru-RU" b="1" dirty="0">
                <a:solidFill>
                  <a:schemeClr val="tx2"/>
                </a:solidFill>
              </a:rPr>
              <a:t> </a:t>
            </a:r>
            <a:r>
              <a:rPr kumimoji="0" lang="ru-RU" b="1" dirty="0"/>
              <a:t/>
            </a:r>
            <a:br>
              <a:rPr kumimoji="0" lang="ru-RU" b="1" dirty="0"/>
            </a:br>
            <a:endParaRPr kumimoji="0" lang="ru-RU" b="1" dirty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5333" y="1700214"/>
            <a:ext cx="3098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952500" y="4857750"/>
            <a:ext cx="10136717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kumimoji="0" lang="uk-UA" sz="2000" b="1" dirty="0">
                <a:solidFill>
                  <a:srgbClr val="FF0000"/>
                </a:solidFill>
              </a:rPr>
              <a:t>Мазь </a:t>
            </a:r>
            <a:r>
              <a:rPr kumimoji="0" lang="uk-UA" sz="2000" b="1" dirty="0" err="1">
                <a:solidFill>
                  <a:srgbClr val="FF0000"/>
                </a:solidFill>
              </a:rPr>
              <a:t>альтанова</a:t>
            </a:r>
            <a:r>
              <a:rPr kumimoji="0" lang="uk-UA" sz="2000" b="1" dirty="0">
                <a:solidFill>
                  <a:srgbClr val="FF0000"/>
                </a:solidFill>
              </a:rPr>
              <a:t>: </a:t>
            </a:r>
            <a:r>
              <a:rPr kumimoji="0" lang="uk-UA" sz="2000" b="1" dirty="0">
                <a:solidFill>
                  <a:schemeClr val="tx2"/>
                </a:solidFill>
              </a:rPr>
              <a:t>п</a:t>
            </a:r>
            <a:r>
              <a:rPr kumimoji="0" lang="ru-RU" sz="2000" b="1" dirty="0" err="1">
                <a:solidFill>
                  <a:schemeClr val="tx2"/>
                </a:solidFill>
              </a:rPr>
              <a:t>іодермії</a:t>
            </a:r>
            <a:r>
              <a:rPr kumimoji="0" lang="ru-RU" sz="2000" b="1" dirty="0">
                <a:solidFill>
                  <a:schemeClr val="tx2"/>
                </a:solidFill>
              </a:rPr>
              <a:t>, </a:t>
            </a:r>
            <a:r>
              <a:rPr kumimoji="0" lang="ru-RU" sz="2000" b="1" dirty="0" err="1">
                <a:solidFill>
                  <a:schemeClr val="tx2"/>
                </a:solidFill>
              </a:rPr>
              <a:t>інфіковані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стафілококом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трофічні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виразки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гомілки</a:t>
            </a:r>
            <a:r>
              <a:rPr kumimoji="0" lang="ru-RU" sz="2000" b="1" dirty="0">
                <a:solidFill>
                  <a:schemeClr val="tx2"/>
                </a:solidFill>
              </a:rPr>
              <a:t>, </a:t>
            </a:r>
            <a:r>
              <a:rPr kumimoji="0" lang="ru-RU" sz="2000" b="1" dirty="0" err="1">
                <a:solidFill>
                  <a:schemeClr val="tx2"/>
                </a:solidFill>
              </a:rPr>
              <a:t>ускладнені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гнійною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інфекцією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опіки</a:t>
            </a:r>
            <a:r>
              <a:rPr kumimoji="0" lang="ru-RU" sz="2000" b="1" dirty="0">
                <a:solidFill>
                  <a:schemeClr val="tx2"/>
                </a:solidFill>
              </a:rPr>
              <a:t> легкого </a:t>
            </a:r>
            <a:r>
              <a:rPr kumimoji="0" lang="ru-RU" sz="2000" b="1" dirty="0" err="1">
                <a:solidFill>
                  <a:schemeClr val="tx2"/>
                </a:solidFill>
              </a:rPr>
              <a:t>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середнього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ступеня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гнійні</a:t>
            </a:r>
            <a:r>
              <a:rPr kumimoji="0" lang="ru-RU" sz="2000" b="1" dirty="0">
                <a:solidFill>
                  <a:schemeClr val="tx2"/>
                </a:solidFill>
              </a:rPr>
              <a:t> рани у I </a:t>
            </a:r>
            <a:r>
              <a:rPr kumimoji="0" lang="ru-RU" sz="2000" b="1" dirty="0" err="1">
                <a:solidFill>
                  <a:schemeClr val="tx2"/>
                </a:solidFill>
              </a:rPr>
              <a:t>фазі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ранового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процесу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дерматози</a:t>
            </a:r>
            <a:r>
              <a:rPr kumimoji="0" lang="ru-RU" sz="2000" b="1" dirty="0">
                <a:solidFill>
                  <a:schemeClr val="tx2"/>
                </a:solidFill>
              </a:rPr>
              <a:t>, </a:t>
            </a:r>
            <a:r>
              <a:rPr kumimoji="0" lang="ru-RU" sz="2000" b="1" dirty="0" err="1">
                <a:solidFill>
                  <a:schemeClr val="tx2"/>
                </a:solidFill>
              </a:rPr>
              <a:t>ускладнені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піококовою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інфекцією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генералізовані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пародонти</a:t>
            </a:r>
            <a:r>
              <a:rPr kumimoji="0" lang="ru-RU" sz="2000" b="1" dirty="0">
                <a:solidFill>
                  <a:schemeClr val="tx2"/>
                </a:solidFill>
              </a:rPr>
              <a:t> І-ІІ </a:t>
            </a:r>
            <a:r>
              <a:rPr kumimoji="0" lang="ru-RU" sz="2000" b="1" dirty="0" err="1">
                <a:solidFill>
                  <a:schemeClr val="tx2"/>
                </a:solidFill>
              </a:rPr>
              <a:t>ступеня</a:t>
            </a:r>
            <a:r>
              <a:rPr kumimoji="0" lang="ru-RU" sz="2000" b="1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09006" y="261257"/>
            <a:ext cx="6048103" cy="6322423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КОРЕНЕВИЩА ПЕРСТАЧУ –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RHIZOMATA TORMENTILLAE</a:t>
            </a:r>
            <a:endParaRPr lang="uk-UA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ПЕРСТАЧ ПРЯМОСТОЯЧИЙ –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  <a:t>POTENTILLA ERECTA</a:t>
            </a:r>
            <a:endParaRPr lang="uk-UA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РОДИНА РОЗОВІ –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ROSACEAE</a:t>
            </a:r>
            <a:endParaRPr lang="uk-UA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</a:pPr>
            <a:endParaRPr lang="uk-UA" sz="2000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u="sng" dirty="0" smtClean="0">
                <a:solidFill>
                  <a:srgbClr val="FF0000"/>
                </a:solidFill>
                <a:latin typeface="Arial Black" pitchFamily="34" charset="0"/>
              </a:rPr>
              <a:t>БАР: </a:t>
            </a:r>
            <a:endParaRPr lang="uk-UA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конденсовані </a:t>
            </a:r>
            <a:r>
              <a:rPr lang="uk-UA" dirty="0" smtClean="0">
                <a:latin typeface="Arial Black" pitchFamily="34" charset="0"/>
              </a:rPr>
              <a:t>дубильні </a:t>
            </a:r>
            <a:r>
              <a:rPr lang="uk-UA" dirty="0" smtClean="0">
                <a:latin typeface="Arial Black" pitchFamily="34" charset="0"/>
              </a:rPr>
              <a:t> речовини </a:t>
            </a:r>
            <a:r>
              <a:rPr lang="uk-UA" dirty="0" smtClean="0">
                <a:latin typeface="Arial Black" pitchFamily="34" charset="0"/>
              </a:rPr>
              <a:t>(</a:t>
            </a:r>
            <a:r>
              <a:rPr lang="uk-UA" dirty="0" smtClean="0">
                <a:latin typeface="Arial Black" pitchFamily="34" charset="0"/>
              </a:rPr>
              <a:t>30%), </a:t>
            </a:r>
            <a:r>
              <a:rPr lang="uk-UA" dirty="0" err="1" smtClean="0">
                <a:latin typeface="Arial Black" pitchFamily="34" charset="0"/>
              </a:rPr>
              <a:t>галова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smtClean="0">
                <a:latin typeface="Arial Black" pitchFamily="34" charset="0"/>
              </a:rPr>
              <a:t>та </a:t>
            </a:r>
            <a:r>
              <a:rPr lang="uk-UA" dirty="0" err="1" smtClean="0">
                <a:latin typeface="Arial Black" pitchFamily="34" charset="0"/>
              </a:rPr>
              <a:t>елагова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smtClean="0">
                <a:latin typeface="Arial Black" pitchFamily="34" charset="0"/>
              </a:rPr>
              <a:t>кислоти, </a:t>
            </a:r>
            <a:r>
              <a:rPr lang="uk-UA" dirty="0" err="1" smtClean="0">
                <a:latin typeface="Arial Black" pitchFamily="34" charset="0"/>
              </a:rPr>
              <a:t>тритерпенові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smtClean="0">
                <a:latin typeface="Arial Black" pitchFamily="34" charset="0"/>
              </a:rPr>
              <a:t> сапоніни</a:t>
            </a:r>
            <a:r>
              <a:rPr lang="uk-UA" dirty="0" smtClean="0">
                <a:latin typeface="Arial Black" pitchFamily="34" charset="0"/>
              </a:rPr>
              <a:t>, ефірна </a:t>
            </a:r>
            <a:r>
              <a:rPr lang="uk-UA" dirty="0" smtClean="0">
                <a:latin typeface="Arial Black" pitchFamily="34" charset="0"/>
              </a:rPr>
              <a:t>олія.</a:t>
            </a:r>
            <a:endParaRPr lang="uk-UA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Фармакологічна дія: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протизапальний, </a:t>
            </a:r>
            <a:endParaRPr lang="uk-UA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в'яжучий</a:t>
            </a:r>
            <a:r>
              <a:rPr lang="uk-UA" dirty="0" smtClean="0">
                <a:latin typeface="Arial Black" pitchFamily="34" charset="0"/>
              </a:rPr>
              <a:t>, </a:t>
            </a:r>
            <a:r>
              <a:rPr lang="uk-UA" dirty="0" smtClean="0">
                <a:latin typeface="Arial Black" pitchFamily="34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репаративний,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err="1" smtClean="0">
                <a:latin typeface="Arial Black" pitchFamily="34" charset="0"/>
              </a:rPr>
              <a:t>ранозагоювальний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smtClean="0">
                <a:latin typeface="Arial Black" pitchFamily="34" charset="0"/>
              </a:rPr>
              <a:t>засіб.</a:t>
            </a:r>
            <a:endParaRPr lang="uk-UA" u="sng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Відвар, в'яжучі збори, </a:t>
            </a:r>
            <a:endParaRPr lang="uk-UA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мазь  </a:t>
            </a:r>
            <a:r>
              <a:rPr lang="uk-UA" dirty="0" err="1" smtClean="0">
                <a:solidFill>
                  <a:srgbClr val="7030A0"/>
                </a:solidFill>
                <a:latin typeface="Arial Black" pitchFamily="34" charset="0"/>
              </a:rPr>
              <a:t>“</a:t>
            </a:r>
            <a:r>
              <a:rPr lang="uk-UA" dirty="0" err="1" smtClean="0">
                <a:solidFill>
                  <a:srgbClr val="7030A0"/>
                </a:solidFill>
                <a:latin typeface="Arial Black" pitchFamily="34" charset="0"/>
              </a:rPr>
              <a:t>Вундехіл”</a:t>
            </a: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,  </a:t>
            </a:r>
            <a:endParaRPr lang="uk-UA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комплексний препарат  </a:t>
            </a: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“</a:t>
            </a: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Поліфітол–1”.</a:t>
            </a: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8586" y="370251"/>
            <a:ext cx="573828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285750" y="209006"/>
            <a:ext cx="6637563" cy="6283234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ПЛОДИ ЧЕРЕМХИ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FRUCTUS PADI</a:t>
            </a:r>
            <a:endParaRPr lang="uk-UA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ЧЕРЕМХА ЗВИЧАЙНА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PADUS RACEMOS</a:t>
            </a:r>
            <a:r>
              <a:rPr lang="uk-UA" b="1" i="1" dirty="0" smtClean="0">
                <a:solidFill>
                  <a:srgbClr val="FF0000"/>
                </a:solidFill>
                <a:latin typeface="Arial Black" pitchFamily="34" charset="0"/>
              </a:rPr>
              <a:t>А (</a:t>
            </a:r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PRUNUS</a:t>
            </a:r>
            <a:endParaRPr lang="uk-UA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PADUS</a:t>
            </a:r>
            <a:r>
              <a:rPr lang="uk-UA" b="1" i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ROSACEAE</a:t>
            </a: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 – РОЗОВІ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b="1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u="sng" dirty="0" smtClean="0">
                <a:solidFill>
                  <a:srgbClr val="FF0000"/>
                </a:solidFill>
                <a:latin typeface="Arial Black" pitchFamily="34" charset="0"/>
              </a:rPr>
              <a:t>БАР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uk-UA" dirty="0" smtClean="0">
                <a:latin typeface="Arial Black" pitchFamily="34" charset="0"/>
              </a:rPr>
              <a:t> </a:t>
            </a:r>
            <a:endParaRPr lang="uk-UA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конденсовані дубильні речовини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(</a:t>
            </a:r>
            <a:r>
              <a:rPr lang="en-US" dirty="0" smtClean="0">
                <a:latin typeface="Arial Black" pitchFamily="34" charset="0"/>
              </a:rPr>
              <a:t>15%)</a:t>
            </a:r>
            <a:r>
              <a:rPr lang="uk-UA" dirty="0" smtClean="0">
                <a:latin typeface="Arial Black" pitchFamily="34" charset="0"/>
              </a:rPr>
              <a:t>, </a:t>
            </a:r>
            <a:r>
              <a:rPr lang="uk-UA" dirty="0" smtClean="0">
                <a:latin typeface="Arial Black" pitchFamily="34" charset="0"/>
              </a:rPr>
              <a:t>антоціани, </a:t>
            </a:r>
            <a:r>
              <a:rPr lang="uk-UA" dirty="0" err="1" smtClean="0">
                <a:latin typeface="Arial Black" pitchFamily="34" charset="0"/>
              </a:rPr>
              <a:t>цукри</a:t>
            </a:r>
            <a:r>
              <a:rPr lang="uk-UA" dirty="0" smtClean="0">
                <a:latin typeface="Arial Black" pitchFamily="34" charset="0"/>
              </a:rPr>
              <a:t>, органічні кислоти. 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Насіння містить </a:t>
            </a:r>
            <a:r>
              <a:rPr lang="uk-UA" dirty="0" err="1" smtClean="0">
                <a:latin typeface="Arial Black" pitchFamily="34" charset="0"/>
              </a:rPr>
              <a:t>ам</a:t>
            </a:r>
            <a:r>
              <a:rPr lang="ru-RU" dirty="0" err="1" smtClean="0">
                <a:latin typeface="Arial Black" pitchFamily="34" charset="0"/>
              </a:rPr>
              <a:t>і</a:t>
            </a:r>
            <a:r>
              <a:rPr lang="uk-UA" dirty="0" err="1" smtClean="0">
                <a:latin typeface="Arial Black" pitchFamily="34" charset="0"/>
              </a:rPr>
              <a:t>гдалін</a:t>
            </a:r>
            <a:r>
              <a:rPr lang="uk-UA" dirty="0" smtClean="0">
                <a:latin typeface="Arial Black" pitchFamily="34" charset="0"/>
              </a:rPr>
              <a:t>; квітки і листя – 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проназин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smtClean="0">
                <a:latin typeface="Arial Black" pitchFamily="34" charset="0"/>
              </a:rPr>
              <a:t>(зумовлюють їх запах</a:t>
            </a:r>
            <a:r>
              <a:rPr lang="uk-UA" dirty="0" smtClean="0">
                <a:latin typeface="Arial Black" pitchFamily="34" charset="0"/>
              </a:rPr>
              <a:t>).</a:t>
            </a:r>
            <a:endParaRPr lang="uk-UA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7030A0"/>
                </a:solidFill>
                <a:latin typeface="Arial Black" pitchFamily="34" charset="0"/>
              </a:rPr>
              <a:t>Фармакологічна дія:</a:t>
            </a:r>
            <a:r>
              <a:rPr lang="uk-UA" dirty="0" smtClean="0">
                <a:latin typeface="Arial Black" pitchFamily="34" charset="0"/>
              </a:rPr>
              <a:t> </a:t>
            </a:r>
            <a:endParaRPr lang="uk-UA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в'яжучий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smtClean="0">
                <a:latin typeface="Arial Black" pitchFamily="34" charset="0"/>
              </a:rPr>
              <a:t>засіб</a:t>
            </a:r>
            <a:r>
              <a:rPr lang="uk-UA" dirty="0" smtClean="0">
                <a:latin typeface="Arial Black" pitchFamily="34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Свіжі плоди, квітки та </a:t>
            </a:r>
            <a:r>
              <a:rPr lang="uk-UA" dirty="0" smtClean="0">
                <a:latin typeface="Arial Black" pitchFamily="34" charset="0"/>
              </a:rPr>
              <a:t>листки проявляють </a:t>
            </a:r>
            <a:r>
              <a:rPr lang="uk-UA" dirty="0" smtClean="0">
                <a:latin typeface="Arial Black" pitchFamily="34" charset="0"/>
              </a:rPr>
              <a:t>фітонцидну </a:t>
            </a:r>
            <a:r>
              <a:rPr lang="uk-UA" dirty="0" smtClean="0">
                <a:latin typeface="Arial Black" pitchFamily="34" charset="0"/>
              </a:rPr>
              <a:t>активність. </a:t>
            </a:r>
            <a:endParaRPr lang="uk-UA" b="1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Відвар.</a:t>
            </a:r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4754" y="649773"/>
            <a:ext cx="5177246" cy="494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1063690"/>
            <a:ext cx="11440886" cy="243995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Дякую</a:t>
            </a:r>
            <a:r>
              <a:rPr lang="ru-RU" b="1" dirty="0" smtClean="0">
                <a:solidFill>
                  <a:schemeClr val="tx2"/>
                </a:solidFill>
              </a:rPr>
              <a:t> за </a:t>
            </a:r>
            <a:r>
              <a:rPr lang="ru-RU" b="1" dirty="0" err="1" smtClean="0">
                <a:solidFill>
                  <a:schemeClr val="tx2"/>
                </a:solidFill>
              </a:rPr>
              <a:t>увагу</a:t>
            </a:r>
            <a:r>
              <a:rPr lang="ru-RU" b="1" dirty="0" smtClean="0">
                <a:solidFill>
                  <a:schemeClr val="tx2"/>
                </a:solidFill>
              </a:rPr>
              <a:t>!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560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00445" y="274320"/>
            <a:ext cx="11717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Піранокумарини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(хромено-α-пірони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2',2'-диметилпіран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сконденсований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кумарином у 5,6; 6,7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7,8 -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положеннях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0583" t="63688" r="37039" b="6844"/>
          <a:stretch>
            <a:fillRect/>
          </a:stretch>
        </p:blipFill>
        <p:spPr bwMode="auto">
          <a:xfrm>
            <a:off x="2050869" y="1149530"/>
            <a:ext cx="7748699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0446" y="3435532"/>
            <a:ext cx="116390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Заслуговують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похідні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сезеліну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келлактонову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будову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виготовляють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фітопрепарати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10689" t="32510" r="32870" b="41825"/>
          <a:stretch>
            <a:fillRect/>
          </a:stretch>
        </p:blipFill>
        <p:spPr bwMode="auto">
          <a:xfrm>
            <a:off x="1959429" y="4454433"/>
            <a:ext cx="8477794" cy="21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26571" y="248195"/>
            <a:ext cx="115345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Бензокумарини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бензольне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ядро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сконденсоване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кумарином у 3,4-положеннях.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47889" t="51711" r="34901" b="26806"/>
          <a:stretch>
            <a:fillRect/>
          </a:stretch>
        </p:blipFill>
        <p:spPr bwMode="auto">
          <a:xfrm>
            <a:off x="4070373" y="936944"/>
            <a:ext cx="3401582" cy="21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48194" y="3148149"/>
            <a:ext cx="11665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Куместани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бензофуран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сконденсований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кумарином у 3,4-положеннях.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9621" t="32700" r="72955" b="46578"/>
          <a:stretch>
            <a:fillRect/>
          </a:stretch>
        </p:blipFill>
        <p:spPr bwMode="auto">
          <a:xfrm>
            <a:off x="3801290" y="4127863"/>
            <a:ext cx="4062549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006" y="221456"/>
            <a:ext cx="11717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Кумарин </a:t>
            </a:r>
            <a:r>
              <a:rPr lang="ru-RU" sz="2400" b="1" dirty="0" err="1" smtClean="0">
                <a:solidFill>
                  <a:srgbClr val="7030A0"/>
                </a:solidFill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фенільним</a:t>
            </a:r>
            <a:r>
              <a:rPr lang="ru-RU" sz="2400" b="1" dirty="0" smtClean="0">
                <a:solidFill>
                  <a:srgbClr val="7030A0"/>
                </a:solidFill>
              </a:rPr>
              <a:t> радикалом у С-4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(</a:t>
            </a:r>
            <a:r>
              <a:rPr lang="ru-RU" sz="2400" dirty="0" err="1" smtClean="0">
                <a:solidFill>
                  <a:schemeClr val="tx2"/>
                </a:solidFill>
              </a:rPr>
              <a:t>дальбергін</a:t>
            </a:r>
            <a:r>
              <a:rPr lang="ru-RU" sz="2400" dirty="0" smtClean="0">
                <a:solidFill>
                  <a:schemeClr val="tx2"/>
                </a:solidFill>
              </a:rPr>
              <a:t>). </a:t>
            </a:r>
            <a:r>
              <a:rPr lang="ru-RU" sz="2400" dirty="0" err="1" smtClean="0">
                <a:solidFill>
                  <a:schemeClr val="tx2"/>
                </a:solidFill>
              </a:rPr>
              <a:t>Cполуки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такої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будови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вступають</a:t>
            </a:r>
            <a:r>
              <a:rPr lang="ru-RU" sz="2400" dirty="0" smtClean="0">
                <a:solidFill>
                  <a:schemeClr val="tx2"/>
                </a:solidFill>
              </a:rPr>
              <a:t> у </a:t>
            </a:r>
            <a:r>
              <a:rPr lang="ru-RU" sz="2400" dirty="0" err="1" smtClean="0">
                <a:solidFill>
                  <a:schemeClr val="tx2"/>
                </a:solidFill>
              </a:rPr>
              <a:t>реакцію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відновлення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з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магнієм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у</a:t>
            </a:r>
            <a:r>
              <a:rPr lang="ru-RU" sz="2400" dirty="0" smtClean="0">
                <a:solidFill>
                  <a:schemeClr val="tx2"/>
                </a:solidFill>
              </a:rPr>
              <a:t> кислому </a:t>
            </a:r>
            <a:r>
              <a:rPr lang="ru-RU" sz="2400" dirty="0" err="1" smtClean="0">
                <a:solidFill>
                  <a:schemeClr val="tx2"/>
                </a:solidFill>
              </a:rPr>
              <a:t>середовищі</a:t>
            </a:r>
            <a:r>
              <a:rPr lang="ru-RU" sz="2400" dirty="0" smtClean="0">
                <a:solidFill>
                  <a:schemeClr val="tx2"/>
                </a:solidFill>
              </a:rPr>
              <a:t>, яка </a:t>
            </a:r>
            <a:r>
              <a:rPr lang="ru-RU" sz="2400" dirty="0" err="1" smtClean="0">
                <a:solidFill>
                  <a:schemeClr val="tx2"/>
                </a:solidFill>
              </a:rPr>
              <a:t>є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специфічною</a:t>
            </a:r>
            <a:r>
              <a:rPr lang="ru-RU" sz="2400" dirty="0" smtClean="0">
                <a:solidFill>
                  <a:schemeClr val="tx2"/>
                </a:solidFill>
              </a:rPr>
              <a:t> для </a:t>
            </a:r>
            <a:r>
              <a:rPr lang="ru-RU" sz="2400" dirty="0" err="1" smtClean="0">
                <a:solidFill>
                  <a:schemeClr val="tx2"/>
                </a:solidFill>
              </a:rPr>
              <a:t>флавоноїдів</a:t>
            </a:r>
            <a:r>
              <a:rPr lang="ru-RU" sz="2400" dirty="0" smtClean="0">
                <a:solidFill>
                  <a:schemeClr val="tx2"/>
                </a:solidFill>
              </a:rPr>
              <a:t>. 4-Фенілкумарини </a:t>
            </a:r>
            <a:r>
              <a:rPr lang="ru-RU" sz="2400" dirty="0" err="1" smtClean="0">
                <a:solidFill>
                  <a:schemeClr val="tx2"/>
                </a:solidFill>
              </a:rPr>
              <a:t>відносять</a:t>
            </a:r>
            <a:r>
              <a:rPr lang="ru-RU" sz="2400" dirty="0" smtClean="0">
                <a:solidFill>
                  <a:schemeClr val="tx2"/>
                </a:solidFill>
              </a:rPr>
              <a:t> до </a:t>
            </a:r>
            <a:r>
              <a:rPr lang="ru-RU" sz="2400" dirty="0" err="1" smtClean="0">
                <a:solidFill>
                  <a:schemeClr val="tx2"/>
                </a:solidFill>
              </a:rPr>
              <a:t>підгрупи</a:t>
            </a:r>
            <a:r>
              <a:rPr lang="ru-RU" sz="2400" dirty="0" smtClean="0">
                <a:solidFill>
                  <a:schemeClr val="tx2"/>
                </a:solidFill>
              </a:rPr>
              <a:t> “</a:t>
            </a:r>
            <a:r>
              <a:rPr lang="ru-RU" sz="2400" dirty="0" err="1" smtClean="0">
                <a:solidFill>
                  <a:schemeClr val="tx2"/>
                </a:solidFill>
              </a:rPr>
              <a:t>неофлавоноїдів</a:t>
            </a:r>
            <a:r>
              <a:rPr lang="ru-RU" sz="2400" dirty="0" smtClean="0">
                <a:solidFill>
                  <a:schemeClr val="tx2"/>
                </a:solidFill>
              </a:rPr>
              <a:t>”.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0369" t="53422" r="73490" b="22624"/>
          <a:stretch>
            <a:fillRect/>
          </a:stretch>
        </p:blipFill>
        <p:spPr bwMode="auto">
          <a:xfrm>
            <a:off x="2534193" y="1920240"/>
            <a:ext cx="3461657" cy="253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32828" y="4534348"/>
            <a:ext cx="115106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Iзокумарини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ізомерами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здебільшого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містяться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оцтової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масляної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ізовалеріанової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глікозидній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зустрічаються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52058" t="56844" r="34794" b="23194"/>
          <a:stretch>
            <a:fillRect/>
          </a:stretch>
        </p:blipFill>
        <p:spPr bwMode="auto">
          <a:xfrm>
            <a:off x="7158446" y="2037806"/>
            <a:ext cx="3108960" cy="22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91886" y="156754"/>
            <a:ext cx="1150837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Фізико-хімічні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біологічні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безбарвні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жовті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кристалічні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органічних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розчинниках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нерозчинні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Глікозиди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навпаки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розчиняються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органічних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розчинниках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практично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нерозчинні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нагріванні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до 1000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сублімуються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вигляді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голчастих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кристалів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Вони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флуоресціюють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УФ-світлі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Лактонний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цикл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стійкий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тривалому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нагріванні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розщеплюється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 кислотами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аміаку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вони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взаємодіють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Однією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характерних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особливостей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лактонів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специфічне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відношення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до лугу. Вони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повільно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дією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розбавленого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лугу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жовтий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солей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кумаринової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цис-о-гідроксикорична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підкисленні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лужних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розчинів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цис-о-гідроксикорична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кислота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циклізується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утворюється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кумарин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лактонна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проба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Кумаринам,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іншим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фенольним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сполукам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притаманна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реакція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сполучення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діазореактивами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широкий спектр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антикоагуляційну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фотосенсибілізуючу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спазмолітичну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коронаророзширюючу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Р-вітамінну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протипухлинну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Вони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застосовуються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лікування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тромбозів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пігментних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розладів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вітиліго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”,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гніздовому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облисінні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стенокардії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стимулюють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проростання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насіння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ріст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коренів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інгібіторами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росту. Вони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впливають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функцію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ядра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клітини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проявляють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мутагенну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активність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селекції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Ряд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інсектицидні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фурокумарини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отруйні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молюсків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риб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тому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назвали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риб’ячою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отрутою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”. Сам кумарин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проявляє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наркотичну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земляних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черв’яків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кроликів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гіпнотичну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седативну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мишей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12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отрутою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овець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собак та коней.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708" y="444137"/>
            <a:ext cx="10907485" cy="6178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Методи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виділення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аналіз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кумаринів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Для </a:t>
            </a:r>
            <a:r>
              <a:rPr lang="ru-RU" sz="2400" b="1" dirty="0" err="1" smtClean="0">
                <a:solidFill>
                  <a:schemeClr val="tx2"/>
                </a:solidFill>
              </a:rPr>
              <a:t>виділення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кумаринів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сировини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застосовують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розчинники</a:t>
            </a:r>
            <a:r>
              <a:rPr lang="ru-RU" sz="2400" b="1" dirty="0" smtClean="0">
                <a:solidFill>
                  <a:srgbClr val="7030A0"/>
                </a:solidFill>
              </a:rPr>
              <a:t>: хлороформ, бензол, </a:t>
            </a:r>
            <a:r>
              <a:rPr lang="ru-RU" sz="2400" b="1" dirty="0" err="1" smtClean="0">
                <a:solidFill>
                  <a:srgbClr val="7030A0"/>
                </a:solidFill>
              </a:rPr>
              <a:t>діетиловий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петролейний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ефіри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спирти</a:t>
            </a:r>
            <a:r>
              <a:rPr lang="ru-RU" sz="2400" b="1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Суму </a:t>
            </a:r>
            <a:r>
              <a:rPr lang="ru-RU" sz="2400" b="1" dirty="0" err="1" smtClean="0">
                <a:solidFill>
                  <a:schemeClr val="tx2"/>
                </a:solidFill>
              </a:rPr>
              <a:t>вільних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глікозидованих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кумаринів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повністю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екстрагують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сировини</a:t>
            </a:r>
            <a:r>
              <a:rPr lang="ru-RU" sz="2400" b="1" dirty="0" smtClean="0">
                <a:solidFill>
                  <a:schemeClr val="tx2"/>
                </a:solidFill>
              </a:rPr>
              <a:t> метанолом </a:t>
            </a:r>
            <a:r>
              <a:rPr lang="ru-RU" sz="2400" b="1" dirty="0" err="1" smtClean="0">
                <a:solidFill>
                  <a:schemeClr val="tx2"/>
                </a:solidFill>
              </a:rPr>
              <a:t>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етанолом</a:t>
            </a:r>
            <a:r>
              <a:rPr lang="ru-RU" sz="2400" b="1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sz="2400" b="1" dirty="0" err="1" smtClean="0">
                <a:solidFill>
                  <a:schemeClr val="tx2"/>
                </a:solidFill>
              </a:rPr>
              <a:t>Аглікони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суми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можна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виділити</a:t>
            </a:r>
            <a:r>
              <a:rPr lang="ru-RU" sz="2400" b="1" dirty="0" smtClean="0">
                <a:solidFill>
                  <a:schemeClr val="tx2"/>
                </a:solidFill>
              </a:rPr>
              <a:t> хлороформом </a:t>
            </a:r>
            <a:r>
              <a:rPr lang="ru-RU" sz="2400" b="1" dirty="0" err="1" smtClean="0">
                <a:solidFill>
                  <a:schemeClr val="tx2"/>
                </a:solidFill>
              </a:rPr>
              <a:t>або</a:t>
            </a:r>
            <a:r>
              <a:rPr lang="ru-RU" sz="2400" b="1" dirty="0" smtClean="0">
                <a:solidFill>
                  <a:schemeClr val="tx2"/>
                </a:solidFill>
              </a:rPr>
              <a:t> бензолом, </a:t>
            </a:r>
            <a:r>
              <a:rPr lang="ru-RU" sz="2400" b="1" dirty="0" err="1" smtClean="0">
                <a:solidFill>
                  <a:schemeClr val="tx2"/>
                </a:solidFill>
              </a:rPr>
              <a:t>діетиловим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ефіром</a:t>
            </a:r>
            <a:r>
              <a:rPr lang="ru-RU" sz="2400" b="1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Часто </a:t>
            </a:r>
            <a:r>
              <a:rPr lang="ru-RU" sz="2400" b="1" dirty="0" err="1" smtClean="0">
                <a:solidFill>
                  <a:schemeClr val="tx2"/>
                </a:solidFill>
              </a:rPr>
              <a:t>сировину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попередньо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очищають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ліпофільних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речовин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екстрагуванням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петролейним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ефіром</a:t>
            </a:r>
            <a:r>
              <a:rPr lang="ru-RU" sz="2400" b="1" dirty="0" smtClean="0">
                <a:solidFill>
                  <a:schemeClr val="tx2"/>
                </a:solidFill>
              </a:rPr>
              <a:t>, а </a:t>
            </a:r>
            <a:r>
              <a:rPr lang="ru-RU" sz="2400" b="1" dirty="0" err="1" smtClean="0">
                <a:solidFill>
                  <a:schemeClr val="tx2"/>
                </a:solidFill>
              </a:rPr>
              <a:t>потім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із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очищеної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сировини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кумарини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екстрагують</a:t>
            </a:r>
            <a:r>
              <a:rPr lang="ru-RU" sz="2400" b="1" dirty="0" smtClean="0">
                <a:solidFill>
                  <a:schemeClr val="tx2"/>
                </a:solidFill>
              </a:rPr>
              <a:t> хлороформом. </a:t>
            </a:r>
          </a:p>
          <a:p>
            <a:pPr algn="just"/>
            <a:r>
              <a:rPr lang="ru-RU" sz="2400" b="1" dirty="0" err="1" smtClean="0">
                <a:solidFill>
                  <a:schemeClr val="tx2"/>
                </a:solidFill>
              </a:rPr>
              <a:t>Враховуючи</a:t>
            </a:r>
            <a:r>
              <a:rPr lang="ru-RU" sz="2400" b="1" dirty="0" smtClean="0">
                <a:solidFill>
                  <a:schemeClr val="tx2"/>
                </a:solidFill>
              </a:rPr>
              <a:t> те, </a:t>
            </a:r>
            <a:r>
              <a:rPr lang="ru-RU" sz="2400" b="1" dirty="0" err="1" smtClean="0">
                <a:solidFill>
                  <a:schemeClr val="tx2"/>
                </a:solidFill>
              </a:rPr>
              <a:t>що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кумарини</a:t>
            </a:r>
            <a:r>
              <a:rPr lang="ru-RU" sz="2400" b="1" dirty="0" smtClean="0">
                <a:solidFill>
                  <a:schemeClr val="tx2"/>
                </a:solidFill>
              </a:rPr>
              <a:t> — </a:t>
            </a:r>
            <a:r>
              <a:rPr lang="ru-RU" sz="2400" b="1" dirty="0" err="1" smtClean="0">
                <a:solidFill>
                  <a:schemeClr val="tx2"/>
                </a:solidFill>
              </a:rPr>
              <a:t>це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малополярні</a:t>
            </a:r>
            <a:r>
              <a:rPr lang="ru-RU" sz="2400" b="1" dirty="0" smtClean="0">
                <a:solidFill>
                  <a:schemeClr val="tx2"/>
                </a:solidFill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</a:rPr>
              <a:t>ненасичені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сполуки</a:t>
            </a:r>
            <a:r>
              <a:rPr lang="ru-RU" sz="2400" b="1" dirty="0" smtClean="0">
                <a:solidFill>
                  <a:schemeClr val="tx2"/>
                </a:solidFill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</a:rPr>
              <a:t>що</a:t>
            </a:r>
            <a:r>
              <a:rPr lang="ru-RU" sz="2400" b="1" dirty="0" smtClean="0">
                <a:solidFill>
                  <a:schemeClr val="tx2"/>
                </a:solidFill>
              </a:rPr>
              <a:t> добре </a:t>
            </a:r>
            <a:r>
              <a:rPr lang="ru-RU" sz="2400" b="1" dirty="0" err="1" smtClean="0">
                <a:solidFill>
                  <a:schemeClr val="tx2"/>
                </a:solidFill>
              </a:rPr>
              <a:t>сорбуються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гідрофільними</a:t>
            </a:r>
            <a:r>
              <a:rPr lang="ru-RU" sz="2400" b="1" dirty="0" smtClean="0">
                <a:solidFill>
                  <a:schemeClr val="tx2"/>
                </a:solidFill>
              </a:rPr>
              <a:t> сорбентами, для очистки та </a:t>
            </a:r>
            <a:r>
              <a:rPr lang="ru-RU" sz="2400" b="1" dirty="0" err="1" smtClean="0">
                <a:solidFill>
                  <a:schemeClr val="tx2"/>
                </a:solidFill>
              </a:rPr>
              <a:t>розділення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суми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їх</a:t>
            </a:r>
            <a:r>
              <a:rPr lang="ru-RU" sz="2400" b="1" dirty="0" smtClean="0">
                <a:solidFill>
                  <a:schemeClr val="tx2"/>
                </a:solidFill>
              </a:rPr>
              <a:t> на </a:t>
            </a:r>
            <a:r>
              <a:rPr lang="ru-RU" sz="2400" b="1" dirty="0" err="1" smtClean="0">
                <a:solidFill>
                  <a:schemeClr val="tx2"/>
                </a:solidFill>
              </a:rPr>
              <a:t>окремі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компоненти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одержані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екстракти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хроматографують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на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алюмінію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оксиді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силікагелі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рідше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поліаміді</a:t>
            </a:r>
            <a:r>
              <a:rPr lang="ru-RU" sz="2400" b="1" dirty="0" smtClean="0">
                <a:solidFill>
                  <a:srgbClr val="7030A0"/>
                </a:solidFill>
              </a:rPr>
              <a:t> та </a:t>
            </a:r>
            <a:r>
              <a:rPr lang="ru-RU" sz="2400" b="1" dirty="0" err="1" smtClean="0">
                <a:solidFill>
                  <a:srgbClr val="7030A0"/>
                </a:solidFill>
              </a:rPr>
              <a:t>сефадексі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uk-UA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Цветущая вишня (16x9)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365_TF03031002_TF03031002.potx" id="{B37DE52E-BB74-47B4-A26A-EACB9BE9CDE9}" vid="{5EB45FF9-A214-4937-A534-89A8ED04E80B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377</TotalTime>
  <Words>3862</Words>
  <Application>Microsoft Office PowerPoint</Application>
  <PresentationFormat>Произвольный</PresentationFormat>
  <Paragraphs>319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Цветущая вишня (16x9)</vt:lpstr>
      <vt:lpstr>Лекція № 7 Тема: «Кумарини.  Дубильні речовини»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Методи виділення і аналіз дубильних речовин </vt:lpstr>
      <vt:lpstr>Якісні реакції</vt:lpstr>
      <vt:lpstr>Кількісне визначення</vt:lpstr>
      <vt:lpstr>Слайд 33</vt:lpstr>
      <vt:lpstr>Слайд 34</vt:lpstr>
      <vt:lpstr>Біологічна дія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Флавоноїди</dc:title>
  <dc:creator>Моя семья</dc:creator>
  <cp:lastModifiedBy>hp</cp:lastModifiedBy>
  <cp:revision>52</cp:revision>
  <dcterms:created xsi:type="dcterms:W3CDTF">2018-05-06T13:50:42Z</dcterms:created>
  <dcterms:modified xsi:type="dcterms:W3CDTF">2020-11-17T00:34:14Z</dcterms:modified>
</cp:coreProperties>
</file>