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57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08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71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74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95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32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46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33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70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31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09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11E0D04-956A-433A-B786-2788BC886AD0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693F24B-4A15-48B7-B1F8-A65A632D253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32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png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629878" y="2361397"/>
            <a:ext cx="13452910" cy="3566160"/>
          </a:xfrm>
        </p:spPr>
        <p:txBody>
          <a:bodyPr>
            <a:normAutofit/>
          </a:bodyPr>
          <a:lstStyle/>
          <a:p>
            <a:pPr indent="449580" algn="r">
              <a:lnSpc>
                <a:spcPct val="100000"/>
              </a:lnSpc>
              <a:spcAft>
                <a:spcPts val="0"/>
              </a:spcAft>
              <a:tabLst>
                <a:tab pos="1933575" algn="l"/>
                <a:tab pos="3465195" algn="ctr"/>
              </a:tabLst>
            </a:pPr>
            <a:r>
              <a:rPr lang="uk-UA" sz="7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Основні поняття надійності</a:t>
            </a:r>
            <a:endParaRPr lang="ru-RU" sz="7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7172" name="Picture 4" descr="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780" y="119726"/>
            <a:ext cx="6043026" cy="402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57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462" y="153503"/>
            <a:ext cx="712269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Працездатною</a:t>
            </a:r>
            <a:r>
              <a:rPr lang="uk-UA" sz="20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називають апаратуру, що виконує у</a:t>
            </a:r>
            <a:r>
              <a:rPr lang="uk-UA" sz="20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функції, на які вона розрахована. Якщо ж вона перестає нормально виконувати хоч би одну з функцій, це вважають втратою працездатності.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Відмовою</a:t>
            </a:r>
            <a:r>
              <a:rPr lang="uk-UA" sz="20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називають такий стан приладу, при якому повністю або частково порушена його працездатність.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Безвідмовністю</a:t>
            </a:r>
            <a:r>
              <a:rPr lang="uk-UA" sz="20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напівпровідникового приладу називають його властивість зберігати працездатність протягом заданого часу в певних умовах експлуатації, без вимушених перерв.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Властивість напівпровідникового приладу виконувати задані функції, зберігаючи свої експлуатаційні показники в заданих межах протягом необхідного проміжку часу або необхідного напрацювання називається його </a:t>
            </a: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надійністю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194" name="Picture 2" descr="Основные элементы электроники. Радиодетали классификация электронных  компонентов. Электронно-дырочный р-n перехо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002" y="946483"/>
            <a:ext cx="4681998" cy="415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71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0021" y="390144"/>
            <a:ext cx="8903368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характеру зміни основних параметрів в часі відмови напівпровідникових приладів можуть бути двох видів: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раптові відмови, що виникають в результаті стрибкоподібної зміни значень одного або декількох основних параметрів.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поступові відмови, що виникають в результаті плавної зміни значень основних параметрів.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218" name="Picture 2" descr="Комп&amp;#39;ютерна електроні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736" y="3090096"/>
            <a:ext cx="5371264" cy="376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3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5796" y="167149"/>
            <a:ext cx="60694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Кількісні показники надійності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521275" y="786980"/>
          <a:ext cx="1906805" cy="805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926698" imgH="393529" progId="Equation.3">
                  <p:embed/>
                </p:oleObj>
              </mc:Choice>
              <mc:Fallback>
                <p:oleObj name="Equation" r:id="rId3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275" y="786980"/>
                        <a:ext cx="1906805" cy="8059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/>
          </p:nvPr>
        </p:nvGraphicFramePr>
        <p:xfrm>
          <a:off x="747730" y="1841899"/>
          <a:ext cx="1807229" cy="1035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851269" imgH="482810" progId="Equation.3">
                  <p:embed/>
                </p:oleObj>
              </mc:Choice>
              <mc:Fallback>
                <p:oleObj name="Equation" r:id="rId5" imgW="851269" imgH="48281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30" y="1841899"/>
                        <a:ext cx="1807229" cy="10356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91771" y="27014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/>
          </p:nvPr>
        </p:nvGraphicFramePr>
        <p:xfrm>
          <a:off x="747731" y="2790850"/>
          <a:ext cx="1680350" cy="985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825500" imgH="482600" progId="Equation.3">
                  <p:embed/>
                </p:oleObj>
              </mc:Choice>
              <mc:Fallback>
                <p:oleObj name="Equation" r:id="rId7" imgW="8255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31" y="2790850"/>
                        <a:ext cx="1680350" cy="9850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600129" y="889310"/>
            <a:ext cx="3675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 розподілу відмов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99000" y="2431131"/>
            <a:ext cx="4671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середній час безвідмовної роботи </a:t>
            </a:r>
            <a:endParaRPr lang="ru-RU" sz="2400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/>
          </p:nvPr>
        </p:nvGraphicFramePr>
        <p:xfrm>
          <a:off x="747730" y="4149273"/>
          <a:ext cx="1851479" cy="877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901700" imgH="431800" progId="Equation.3">
                  <p:embed/>
                </p:oleObj>
              </mc:Choice>
              <mc:Fallback>
                <p:oleObj name="Equation" r:id="rId9" imgW="901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30" y="4149273"/>
                        <a:ext cx="1851479" cy="8770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/>
          </p:nvPr>
        </p:nvGraphicFramePr>
        <p:xfrm>
          <a:off x="880896" y="5214692"/>
          <a:ext cx="1547184" cy="881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748975" imgH="431613" progId="Equation.3">
                  <p:embed/>
                </p:oleObj>
              </mc:Choice>
              <mc:Fallback>
                <p:oleObj name="Equation" r:id="rId11" imgW="74897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0896" y="5214692"/>
                        <a:ext cx="1547184" cy="881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091225" y="4818120"/>
            <a:ext cx="3017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інтенсивність відмов </a:t>
            </a:r>
            <a:endParaRPr lang="ru-RU" sz="2400" dirty="0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/>
          </p:nvPr>
        </p:nvGraphicFramePr>
        <p:xfrm>
          <a:off x="8143319" y="1183844"/>
          <a:ext cx="2063918" cy="1001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3" imgW="1002960" imgH="482400" progId="Equation.3">
                  <p:embed/>
                </p:oleObj>
              </mc:Choice>
              <mc:Fallback>
                <p:oleObj name="Equation" r:id="rId13" imgW="10029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319" y="1183844"/>
                        <a:ext cx="2063918" cy="10014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" name="Рисунок 2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087771" y="2923646"/>
            <a:ext cx="4914640" cy="332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86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4563" y="2796299"/>
            <a:ext cx="10870131" cy="3566160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err="1"/>
              <a:t>Основні</a:t>
            </a:r>
            <a:r>
              <a:rPr lang="ru-RU" sz="7200" b="1" dirty="0"/>
              <a:t> характеристики </a:t>
            </a:r>
            <a:r>
              <a:rPr lang="ru-RU" sz="7200" b="1" dirty="0" err="1"/>
              <a:t>процесу</a:t>
            </a:r>
            <a:r>
              <a:rPr lang="ru-RU" sz="7200" b="1" dirty="0"/>
              <a:t> </a:t>
            </a:r>
            <a:r>
              <a:rPr lang="ru-RU" sz="7200" b="1" dirty="0" err="1"/>
              <a:t>виміру</a:t>
            </a:r>
            <a:endParaRPr lang="ru-RU" sz="7200" b="1" dirty="0"/>
          </a:p>
        </p:txBody>
      </p:sp>
      <p:pic>
        <p:nvPicPr>
          <p:cNvPr id="14338" name="Picture 2" descr="Тема 2 похибки вимірюван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072" y="751722"/>
            <a:ext cx="7440949" cy="319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57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841" y="279738"/>
            <a:ext cx="11678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Похибка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відхилення результату виміру від істинного значення вхідної величини.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841" y="926069"/>
            <a:ext cx="110369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інструментальна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похибки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вимірів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методична,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6706" y="2367029"/>
            <a:ext cx="6542788" cy="36166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841" y="2151280"/>
            <a:ext cx="51358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похибка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(∆)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вхідної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∆=</a:t>
            </a:r>
            <a:r>
              <a:rPr lang="ru-RU" sz="2400" dirty="0" smtClean="0"/>
              <a:t> Х - </a:t>
            </a:r>
            <a:r>
              <a:rPr lang="ru-RU" sz="2400" dirty="0" err="1" smtClean="0"/>
              <a:t>Хі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2400" dirty="0" smtClean="0"/>
              <a:t>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841" y="4621490"/>
            <a:ext cx="47738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похибка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ẟ=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∆/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)·100%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68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225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Ретро</vt:lpstr>
      <vt:lpstr>Equation</vt:lpstr>
      <vt:lpstr>Основні поняття надійності</vt:lpstr>
      <vt:lpstr>Презентация PowerPoint</vt:lpstr>
      <vt:lpstr>Презентация PowerPoint</vt:lpstr>
      <vt:lpstr>Презентация PowerPoint</vt:lpstr>
      <vt:lpstr>Основні характеристики процесу виміру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поняття надійності</dc:title>
  <dc:creator>User</dc:creator>
  <cp:lastModifiedBy>User</cp:lastModifiedBy>
  <cp:revision>1</cp:revision>
  <dcterms:created xsi:type="dcterms:W3CDTF">2022-01-08T12:20:40Z</dcterms:created>
  <dcterms:modified xsi:type="dcterms:W3CDTF">2022-01-08T12:21:40Z</dcterms:modified>
</cp:coreProperties>
</file>