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6"/>
  </p:notesMasterIdLst>
  <p:sldIdLst>
    <p:sldId id="256" r:id="rId2"/>
    <p:sldId id="263" r:id="rId3"/>
    <p:sldId id="257" r:id="rId4"/>
    <p:sldId id="261" r:id="rId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-162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AB3F062A-989B-4F27-A8EE-BB447C0A4F3E}" type="datetimeFigureOut">
              <a:rPr lang="ru-RU"/>
              <a:pPr>
                <a:defRPr/>
              </a:pPr>
              <a:t>13.11.2025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ACD8E05-2A13-4E0F-8486-D3D5D27D64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  <p:sp>
        <p:nvSpPr>
          <p:cNvPr id="18435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87B7AAB0-50DF-4CC0-88E1-4ABABD7E1ED8}" type="slidenum">
              <a:rPr lang="ru-RU"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3</a:t>
            </a:fld>
            <a:endParaRPr lang="ru-RU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5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9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681" y="4499676"/>
              <a:ext cx="4295219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8538" y="4319027"/>
              <a:ext cx="8280254" cy="1208092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4014" y="4334834"/>
              <a:ext cx="8164231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7164" y="4316769"/>
              <a:ext cx="4939265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 useBgFill="1">
          <p:nvSpPr>
            <p:cNvPr id="10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EB205-08E2-44AF-9B50-0104C02E36DE}" type="datetimeFigureOut">
              <a:rPr lang="ru-RU"/>
              <a:pPr>
                <a:defRPr/>
              </a:pPr>
              <a:t>13.11.2025</a:t>
            </a:fld>
            <a:endParaRPr lang="ru-RU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E3DA8C-40C6-4FAE-88F5-AF058BCC0B8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20"/>
          <p:cNvSpPr/>
          <p:nvPr/>
        </p:nvSpPr>
        <p:spPr bwMode="hidden"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5" name="Group 14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1913"/>
            <a:chOff x="-3905250" y="4294188"/>
            <a:chExt cx="13011150" cy="1892300"/>
          </a:xfrm>
        </p:grpSpPr>
        <p:sp>
          <p:nvSpPr>
            <p:cNvPr id="6" name="Freeform 14"/>
            <p:cNvSpPr>
              <a:spLocks/>
            </p:cNvSpPr>
            <p:nvPr/>
          </p:nvSpPr>
          <p:spPr bwMode="hidden">
            <a:xfrm>
              <a:off x="4810681" y="4501687"/>
              <a:ext cx="4295219" cy="101494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" name="Freeform 18"/>
            <p:cNvSpPr>
              <a:spLocks/>
            </p:cNvSpPr>
            <p:nvPr/>
          </p:nvSpPr>
          <p:spPr bwMode="hidden">
            <a:xfrm>
              <a:off x="-308538" y="4318998"/>
              <a:ext cx="8280254" cy="1208906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" name="Freeform 22"/>
            <p:cNvSpPr>
              <a:spLocks/>
            </p:cNvSpPr>
            <p:nvPr/>
          </p:nvSpPr>
          <p:spPr bwMode="hidden">
            <a:xfrm>
              <a:off x="4014" y="4334786"/>
              <a:ext cx="8164231" cy="1102902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9" name="Freeform 26"/>
            <p:cNvSpPr>
              <a:spLocks/>
            </p:cNvSpPr>
            <p:nvPr/>
          </p:nvSpPr>
          <p:spPr bwMode="hidden">
            <a:xfrm>
              <a:off x="4157164" y="4316742"/>
              <a:ext cx="4939265" cy="926979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 useBgFill="1">
          <p:nvSpPr>
            <p:cNvPr id="1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C8277D-2E08-40C7-AA88-F480A4E96A7B}" type="datetimeFigureOut">
              <a:rPr lang="ru-RU"/>
              <a:pPr>
                <a:defRPr/>
              </a:pPr>
              <a:t>13.11.2025</a:t>
            </a:fld>
            <a:endParaRPr lang="ru-RU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EAF2BD-253E-4BD6-B4F1-E560C5806AC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5FB149-53A0-4AC5-A0D5-9B22DA1A7EBD}" type="datetimeFigureOut">
              <a:rPr lang="ru-RU"/>
              <a:pPr>
                <a:defRPr/>
              </a:pPr>
              <a:t>13.11.2025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57E7CB-2FB5-4EBA-B2DE-E1CD8FE4912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13"/>
          <p:cNvSpPr/>
          <p:nvPr/>
        </p:nvSpPr>
        <p:spPr>
          <a:xfrm>
            <a:off x="228600" y="228600"/>
            <a:ext cx="8696325" cy="473710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Freeform 14"/>
          <p:cNvSpPr>
            <a:spLocks/>
          </p:cNvSpPr>
          <p:nvPr/>
        </p:nvSpPr>
        <p:spPr bwMode="hidden">
          <a:xfrm>
            <a:off x="6046788" y="4203700"/>
            <a:ext cx="2876550" cy="714375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6" name="Freeform 18"/>
          <p:cNvSpPr>
            <a:spLocks/>
          </p:cNvSpPr>
          <p:nvPr/>
        </p:nvSpPr>
        <p:spPr bwMode="hidden">
          <a:xfrm>
            <a:off x="2619375" y="4075113"/>
            <a:ext cx="5545138" cy="850900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7" name="Freeform 22"/>
          <p:cNvSpPr>
            <a:spLocks/>
          </p:cNvSpPr>
          <p:nvPr/>
        </p:nvSpPr>
        <p:spPr bwMode="hidden">
          <a:xfrm>
            <a:off x="2828925" y="4087813"/>
            <a:ext cx="5467350" cy="774700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26"/>
          <p:cNvSpPr>
            <a:spLocks/>
          </p:cNvSpPr>
          <p:nvPr/>
        </p:nvSpPr>
        <p:spPr bwMode="hidden">
          <a:xfrm>
            <a:off x="5610225" y="4073525"/>
            <a:ext cx="3306763" cy="652463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 useBgFill="1">
        <p:nvSpPr>
          <p:cNvPr id="9" name="Freeform 10"/>
          <p:cNvSpPr>
            <a:spLocks/>
          </p:cNvSpPr>
          <p:nvPr/>
        </p:nvSpPr>
        <p:spPr bwMode="hidden">
          <a:xfrm>
            <a:off x="211138" y="4059238"/>
            <a:ext cx="8723312" cy="1328737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216F10-0AFC-4926-A10C-D94DB18B0B50}" type="datetimeFigureOut">
              <a:rPr lang="ru-RU"/>
              <a:pPr>
                <a:defRPr/>
              </a:pPr>
              <a:t>13.11.2025</a:t>
            </a:fld>
            <a:endParaRPr lang="ru-RU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D42F84-D637-49A5-90B0-03D070EF7CA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35387A-9679-481F-AB54-0DB2116291F0}" type="datetimeFigureOut">
              <a:rPr lang="ru-RU"/>
              <a:pPr>
                <a:defRPr/>
              </a:pPr>
              <a:t>13.11.2025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3B5B72-8017-47FE-83F6-8CBEE08DA4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2D4761-5B07-470E-9332-E2EFA9143899}" type="datetimeFigureOut">
              <a:rPr lang="ru-RU"/>
              <a:pPr>
                <a:defRPr/>
              </a:pPr>
              <a:t>13.11.2025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FE04B7-0E1C-414F-BCA3-78ACF47B1F8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93AA42-9C07-4421-BF6F-91F82E8C3CC9}" type="datetimeFigureOut">
              <a:rPr lang="ru-RU"/>
              <a:pPr>
                <a:defRPr/>
              </a:pPr>
              <a:t>13.11.2025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3AE0F5-3929-4775-A398-FB00D0106B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1"/>
          <p:cNvSpPr/>
          <p:nvPr/>
        </p:nvSpPr>
        <p:spPr>
          <a:xfrm>
            <a:off x="228600" y="228600"/>
            <a:ext cx="8696325" cy="1427163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3" name="Group 5"/>
          <p:cNvGrpSpPr>
            <a:grpSpLocks noChangeAspect="1"/>
          </p:cNvGrpSpPr>
          <p:nvPr/>
        </p:nvGrpSpPr>
        <p:grpSpPr bwMode="auto">
          <a:xfrm>
            <a:off x="211138" y="714375"/>
            <a:ext cx="8723312" cy="1330325"/>
            <a:chOff x="-3905251" y="4294188"/>
            <a:chExt cx="13027839" cy="1892300"/>
          </a:xfrm>
        </p:grpSpPr>
        <p:sp>
          <p:nvSpPr>
            <p:cNvPr id="4" name="Freeform 14"/>
            <p:cNvSpPr>
              <a:spLocks/>
            </p:cNvSpPr>
            <p:nvPr/>
          </p:nvSpPr>
          <p:spPr bwMode="hidden">
            <a:xfrm>
              <a:off x="4810006" y="4499677"/>
              <a:ext cx="4295986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5" name="Freeform 18"/>
            <p:cNvSpPr>
              <a:spLocks/>
            </p:cNvSpPr>
            <p:nvPr/>
          </p:nvSpPr>
          <p:spPr bwMode="hidden">
            <a:xfrm>
              <a:off x="-308667" y="4319028"/>
              <a:ext cx="8279020" cy="1208091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6" name="Freeform 22"/>
            <p:cNvSpPr>
              <a:spLocks/>
            </p:cNvSpPr>
            <p:nvPr/>
          </p:nvSpPr>
          <p:spPr bwMode="hidden">
            <a:xfrm>
              <a:off x="4286" y="4334834"/>
              <a:ext cx="8165219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7" name="Freeform 26"/>
            <p:cNvSpPr>
              <a:spLocks/>
            </p:cNvSpPr>
            <p:nvPr/>
          </p:nvSpPr>
          <p:spPr bwMode="hidden">
            <a:xfrm>
              <a:off x="4155651" y="4316769"/>
              <a:ext cx="4940859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 useBgFill="1">
          <p:nvSpPr>
            <p:cNvPr id="8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  <p:sp>
        <p:nvSpPr>
          <p:cNvPr id="9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9EBCBB-D57A-4852-AEDE-7917FF69536B}" type="datetimeFigureOut">
              <a:rPr lang="ru-RU"/>
              <a:pPr>
                <a:defRPr/>
              </a:pPr>
              <a:t>13.11.2025</a:t>
            </a:fld>
            <a:endParaRPr lang="ru-RU"/>
          </a:p>
        </p:txBody>
      </p:sp>
      <p:sp>
        <p:nvSpPr>
          <p:cNvPr id="10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F6BC94-8404-49EE-AD6F-E823E3E536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ounded Rectangle 14"/>
          <p:cNvSpPr/>
          <p:nvPr/>
        </p:nvSpPr>
        <p:spPr>
          <a:xfrm>
            <a:off x="228600" y="228600"/>
            <a:ext cx="8696325" cy="6035675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6" name="Group 8"/>
          <p:cNvGrpSpPr>
            <a:grpSpLocks noChangeAspect="1"/>
          </p:cNvGrpSpPr>
          <p:nvPr/>
        </p:nvGrpSpPr>
        <p:grpSpPr bwMode="auto">
          <a:xfrm>
            <a:off x="211138" y="5354638"/>
            <a:ext cx="8723312" cy="1330325"/>
            <a:chOff x="-3905250" y="4294188"/>
            <a:chExt cx="13011150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681" y="4499676"/>
              <a:ext cx="4295219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8538" y="4319027"/>
              <a:ext cx="8280254" cy="1208092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4014" y="4334834"/>
              <a:ext cx="8164231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7164" y="4316769"/>
              <a:ext cx="4939265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 rtlCol="0"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12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BBC550-7A66-4957-85DC-8656EFD446AE}" type="datetimeFigureOut">
              <a:rPr lang="ru-RU"/>
              <a:pPr>
                <a:defRPr/>
              </a:pPr>
              <a:t>13.11.2025</a:t>
            </a:fld>
            <a:endParaRPr lang="ru-RU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33846B-B0A0-4E70-B018-11BE30D5E4E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78C47D-ED14-4E51-9937-1E60971FA240}" type="datetimeFigureOut">
              <a:rPr lang="ru-RU"/>
              <a:pPr>
                <a:defRPr/>
              </a:pPr>
              <a:t>13.11.2025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29C1C07-3B94-42CF-8F85-CC2D5A510ED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6325" cy="2468563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grpSp>
        <p:nvGrpSpPr>
          <p:cNvPr id="1027" name="Group 15"/>
          <p:cNvGrpSpPr>
            <a:grpSpLocks noChangeAspect="1"/>
          </p:cNvGrpSpPr>
          <p:nvPr/>
        </p:nvGrpSpPr>
        <p:grpSpPr bwMode="auto">
          <a:xfrm>
            <a:off x="211138" y="1679575"/>
            <a:ext cx="8723312" cy="1330325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006" y="4499677"/>
              <a:ext cx="4295986" cy="1016152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8667" y="4319028"/>
              <a:ext cx="8279020" cy="1208091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4286" y="4334834"/>
              <a:ext cx="8165219" cy="1101960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5651" y="4316769"/>
              <a:ext cx="4940859" cy="925827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  <p:sp>
        <p:nvSpPr>
          <p:cNvPr id="1028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338138"/>
            <a:ext cx="8229600" cy="1252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4138" y="6249988"/>
            <a:ext cx="37861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4E2A71B-E727-44E6-9973-3504AFFDDA7C}" type="datetimeFigureOut">
              <a:rPr lang="ru-RU"/>
              <a:pPr>
                <a:defRPr/>
              </a:pPr>
              <a:t>13.11.2025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75" y="6249988"/>
            <a:ext cx="3786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0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0975" y="6249988"/>
            <a:ext cx="11620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000" smtClean="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E0934F9-9880-43E5-995B-B8F3C8436E8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3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871538" y="2674938"/>
            <a:ext cx="7408862" cy="3451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7" r:id="rId2"/>
    <p:sldLayoutId id="2147483709" r:id="rId3"/>
    <p:sldLayoutId id="2147483706" r:id="rId4"/>
    <p:sldLayoutId id="2147483705" r:id="rId5"/>
    <p:sldLayoutId id="2147483704" r:id="rId6"/>
    <p:sldLayoutId id="2147483710" r:id="rId7"/>
    <p:sldLayoutId id="2147483711" r:id="rId8"/>
    <p:sldLayoutId id="2147483703" r:id="rId9"/>
    <p:sldLayoutId id="2147483712" r:id="rId10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rgbClr val="FFFFFF"/>
          </a:solidFill>
          <a:latin typeface="Candara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3050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kern="1200">
          <a:solidFill>
            <a:schemeClr val="tx2"/>
          </a:solidFill>
          <a:latin typeface="+mn-lt"/>
          <a:ea typeface="+mn-ea"/>
          <a:cs typeface="+mn-cs"/>
        </a:defRPr>
      </a:lvl4pPr>
      <a:lvl5pPr marL="1462088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ctrTitle"/>
          </p:nvPr>
        </p:nvSpPr>
        <p:spPr>
          <a:xfrm>
            <a:off x="468313" y="3644900"/>
            <a:ext cx="7772400" cy="1541463"/>
          </a:xfrm>
        </p:spPr>
        <p:txBody>
          <a:bodyPr/>
          <a:lstStyle/>
          <a:p>
            <a:r>
              <a:rPr lang="uk-UA" b="1" smtClean="0">
                <a:solidFill>
                  <a:schemeClr val="tx1"/>
                </a:solidFill>
              </a:rPr>
              <a:t>ХІМІЧНІ ТЕХНОЛОГІЇ ЗАХИСТУ ДОВКІЛЛЯ</a:t>
            </a:r>
            <a:endParaRPr lang="ru-RU" b="1" smtClean="0">
              <a:solidFill>
                <a:schemeClr val="tx1"/>
              </a:solidFill>
            </a:endParaRPr>
          </a:p>
        </p:txBody>
      </p:sp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627313" y="692150"/>
            <a:ext cx="4003675" cy="2665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Объект 2"/>
          <p:cNvSpPr>
            <a:spLocks noGrp="1"/>
          </p:cNvSpPr>
          <p:nvPr>
            <p:ph idx="1"/>
          </p:nvPr>
        </p:nvSpPr>
        <p:spPr>
          <a:xfrm>
            <a:off x="827088" y="1916113"/>
            <a:ext cx="7408862" cy="3451225"/>
          </a:xfrm>
        </p:spPr>
        <p:txBody>
          <a:bodyPr/>
          <a:lstStyle/>
          <a:p>
            <a:pPr algn="just"/>
            <a:r>
              <a:rPr lang="ru-RU" smtClean="0"/>
              <a:t>Важливою ланкою у забезпеченні якості навколишнього природнього середовища є розробка та використання сучасних хімічних метод</a:t>
            </a:r>
            <a:r>
              <a:rPr lang="uk-UA" smtClean="0"/>
              <a:t>ів очищення </a:t>
            </a:r>
            <a:r>
              <a:rPr lang="ru-RU" smtClean="0"/>
              <a:t>газоподібних викидів та рідких скидів промислових підприємств. Таким чином, вивчення дисципліни «</a:t>
            </a:r>
            <a:r>
              <a:rPr lang="uk-UA" i="1" smtClean="0"/>
              <a:t>Хімічні технології захисту довкілля»  є  актуальним для майбутніх фахівців-екологів.</a:t>
            </a:r>
            <a:endParaRPr lang="ru-RU" smtClean="0"/>
          </a:p>
          <a:p>
            <a:endParaRPr lang="ru-RU" smtClean="0"/>
          </a:p>
        </p:txBody>
      </p:sp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z="3200" smtClean="0">
                <a:solidFill>
                  <a:schemeClr val="tx1"/>
                </a:solidFill>
              </a:rPr>
              <a:t>ЧОМУ НЕОБХІДНО ВИВЧАТИ ДИСЦИПЛІНУ «</a:t>
            </a:r>
            <a:r>
              <a:rPr lang="uk-UA" sz="2800" b="1" smtClean="0">
                <a:solidFill>
                  <a:schemeClr val="tx1"/>
                </a:solidFill>
              </a:rPr>
              <a:t>Хімічні технології захисту довкілля</a:t>
            </a:r>
            <a:r>
              <a:rPr lang="uk-UA" sz="3200" smtClean="0">
                <a:solidFill>
                  <a:schemeClr val="tx1"/>
                </a:solidFill>
              </a:rPr>
              <a:t>»</a:t>
            </a:r>
            <a:endParaRPr lang="ru-RU" sz="3200" smtClean="0">
              <a:solidFill>
                <a:schemeClr val="tx1"/>
              </a:solidFill>
            </a:endParaRPr>
          </a:p>
        </p:txBody>
      </p:sp>
      <p:pic>
        <p:nvPicPr>
          <p:cNvPr id="1638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243763" y="5354638"/>
            <a:ext cx="1503362" cy="1503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854075" y="3213100"/>
            <a:ext cx="7519988" cy="549275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uk-UA" dirty="0" smtClean="0"/>
              <a:t>завдання </a:t>
            </a:r>
            <a:r>
              <a:rPr lang="uk-UA" dirty="0"/>
              <a:t>вивчення </a:t>
            </a:r>
            <a:r>
              <a:rPr lang="uk-UA" dirty="0" smtClean="0"/>
              <a:t>дисципліни:</a:t>
            </a:r>
            <a:endParaRPr lang="ru-RU" dirty="0"/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72375" y="5281613"/>
            <a:ext cx="1576388" cy="1576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411" name="Объект 5"/>
          <p:cNvSpPr>
            <a:spLocks noGrp="1"/>
          </p:cNvSpPr>
          <p:nvPr>
            <p:ph idx="1"/>
          </p:nvPr>
        </p:nvSpPr>
        <p:spPr>
          <a:xfrm>
            <a:off x="473075" y="3762375"/>
            <a:ext cx="8281988" cy="2009775"/>
          </a:xfrm>
        </p:spPr>
        <p:txBody>
          <a:bodyPr/>
          <a:lstStyle/>
          <a:p>
            <a:pPr marL="0" indent="0" algn="just">
              <a:buFont typeface="Symbol" pitchFamily="18" charset="2"/>
              <a:buNone/>
            </a:pPr>
            <a:r>
              <a:rPr lang="uk-UA" sz="1900" smtClean="0"/>
              <a:t>оволодіння принципами застосовування теоретичних знань  з основ процесів хімічної очистки газів в промислових умовах;  формування здатності розв’язувати складні задачі і проблеми у сфері технологій захисту навколишнього середовища при здійсненні професійної діяльності; здатності проєктувати схеми та системи хімічних методів очищення промислових викидів та скидів.</a:t>
            </a: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684213" y="677863"/>
            <a:ext cx="7519987" cy="549275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fontAlgn="auto">
              <a:spcAft>
                <a:spcPts val="0"/>
              </a:spcAft>
              <a:defRPr/>
            </a:pPr>
            <a:r>
              <a:rPr lang="uk-UA" dirty="0" smtClean="0"/>
              <a:t>мета </a:t>
            </a:r>
            <a:r>
              <a:rPr lang="uk-UA" dirty="0"/>
              <a:t>вивчення </a:t>
            </a:r>
            <a:r>
              <a:rPr lang="uk-UA" dirty="0" smtClean="0"/>
              <a:t>дисципліни:</a:t>
            </a:r>
            <a:endParaRPr lang="ru-RU" dirty="0"/>
          </a:p>
        </p:txBody>
      </p:sp>
      <p:sp>
        <p:nvSpPr>
          <p:cNvPr id="17413" name="TextBox 6"/>
          <p:cNvSpPr txBox="1">
            <a:spLocks noChangeArrowheads="1"/>
          </p:cNvSpPr>
          <p:nvPr/>
        </p:nvSpPr>
        <p:spPr bwMode="auto">
          <a:xfrm>
            <a:off x="250825" y="1196975"/>
            <a:ext cx="8923338" cy="155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uk-UA" sz="1900">
                <a:solidFill>
                  <a:schemeClr val="tx2"/>
                </a:solidFill>
                <a:latin typeface="Candara" pitchFamily="34" charset="0"/>
              </a:rPr>
              <a:t>є формування у майбутніх фахівців теоретичних знань, умінь та практичних </a:t>
            </a:r>
          </a:p>
          <a:p>
            <a:r>
              <a:rPr lang="uk-UA" sz="1900">
                <a:solidFill>
                  <a:schemeClr val="tx2"/>
                </a:solidFill>
                <a:latin typeface="Candara" pitchFamily="34" charset="0"/>
              </a:rPr>
              <a:t>навичок у галузі застосування основ хімічних процесів та природоохоронного </a:t>
            </a:r>
          </a:p>
          <a:p>
            <a:r>
              <a:rPr lang="uk-UA" sz="1900">
                <a:solidFill>
                  <a:schemeClr val="tx2"/>
                </a:solidFill>
                <a:latin typeface="Candara" pitchFamily="34" charset="0"/>
              </a:rPr>
              <a:t>обладнання для забезпечення безпечної якості навколишнього природнього </a:t>
            </a:r>
          </a:p>
          <a:p>
            <a:r>
              <a:rPr lang="uk-UA" sz="1900">
                <a:solidFill>
                  <a:schemeClr val="tx2"/>
                </a:solidFill>
                <a:latin typeface="Candara" pitchFamily="34" charset="0"/>
              </a:rPr>
              <a:t>середовища, розроблення рекомендації  щодо поліпшення стану навколишнього </a:t>
            </a:r>
          </a:p>
          <a:p>
            <a:r>
              <a:rPr lang="uk-UA" sz="1900">
                <a:solidFill>
                  <a:schemeClr val="tx2"/>
                </a:solidFill>
                <a:latin typeface="Candara" pitchFamily="34" charset="0"/>
              </a:rPr>
              <a:t>природного середовища.</a:t>
            </a:r>
            <a:endParaRPr lang="ru-RU" sz="1900">
              <a:solidFill>
                <a:schemeClr val="tx2"/>
              </a:solidFill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Заголовок 3"/>
          <p:cNvSpPr>
            <a:spLocks noGrp="1"/>
          </p:cNvSpPr>
          <p:nvPr>
            <p:ph type="title"/>
          </p:nvPr>
        </p:nvSpPr>
        <p:spPr>
          <a:xfrm>
            <a:off x="1042988" y="765175"/>
            <a:ext cx="7494587" cy="758825"/>
          </a:xfrm>
        </p:spPr>
        <p:txBody>
          <a:bodyPr/>
          <a:lstStyle/>
          <a:p>
            <a:r>
              <a:rPr lang="uk-UA" sz="2400" smtClean="0">
                <a:solidFill>
                  <a:schemeClr val="tx1"/>
                </a:solidFill>
              </a:rPr>
              <a:t>Основні питання, які розглядаються під час вивчення дисципліни:</a:t>
            </a:r>
            <a:endParaRPr lang="ru-RU" sz="2400" smtClean="0">
              <a:solidFill>
                <a:schemeClr val="tx1"/>
              </a:solidFill>
            </a:endParaRPr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51725" y="5337175"/>
            <a:ext cx="1520825" cy="152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730250" y="1989138"/>
            <a:ext cx="7488238" cy="31384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 algn="just">
              <a:buFont typeface="Arial" charset="0"/>
              <a:buChar char="•"/>
            </a:pPr>
            <a:r>
              <a:rPr lang="uk-UA">
                <a:solidFill>
                  <a:srgbClr val="0076A3"/>
                </a:solidFill>
                <a:latin typeface="Candara" pitchFamily="34" charset="0"/>
                <a:cs typeface="Times New Roman" pitchFamily="18" charset="0"/>
              </a:rPr>
              <a:t>Теоретичні основи процесу сорбції;</a:t>
            </a:r>
            <a:endParaRPr lang="ru-RU">
              <a:solidFill>
                <a:srgbClr val="0076A3"/>
              </a:solidFill>
              <a:latin typeface="Candara" pitchFamily="34" charset="0"/>
              <a:cs typeface="Times New Roman" pitchFamily="18" charset="0"/>
            </a:endParaRPr>
          </a:p>
          <a:p>
            <a:pPr marL="342900" indent="-342900" algn="just">
              <a:buFont typeface="Arial" charset="0"/>
              <a:buChar char="•"/>
            </a:pPr>
            <a:r>
              <a:rPr lang="uk-UA">
                <a:solidFill>
                  <a:srgbClr val="0076A3"/>
                </a:solidFill>
                <a:latin typeface="Candara" pitchFamily="34" charset="0"/>
                <a:cs typeface="Times New Roman" pitchFamily="18" charset="0"/>
              </a:rPr>
              <a:t>Апарати та основне устаткування, які використовують для реалізації хімічних методів очистки газів та промислових стічних вод;</a:t>
            </a:r>
            <a:endParaRPr lang="ru-RU">
              <a:solidFill>
                <a:srgbClr val="0076A3"/>
              </a:solidFill>
              <a:latin typeface="Candara" pitchFamily="34" charset="0"/>
              <a:cs typeface="Times New Roman" pitchFamily="18" charset="0"/>
            </a:endParaRPr>
          </a:p>
          <a:p>
            <a:pPr marL="342900" indent="-342900" algn="just">
              <a:buFont typeface="Arial" charset="0"/>
              <a:buChar char="•"/>
            </a:pPr>
            <a:r>
              <a:rPr lang="uk-UA">
                <a:solidFill>
                  <a:srgbClr val="0076A3"/>
                </a:solidFill>
                <a:latin typeface="Candara" pitchFamily="34" charset="0"/>
                <a:cs typeface="Times New Roman" pitchFamily="18" charset="0"/>
              </a:rPr>
              <a:t>Вітчизняний та зарубіжний досвід застосування хімічних методів очистки газів та  промислових стічних вод.</a:t>
            </a:r>
            <a:endParaRPr lang="ru-RU">
              <a:solidFill>
                <a:srgbClr val="0076A3"/>
              </a:solidFill>
              <a:latin typeface="Candara" pitchFamily="34" charset="0"/>
              <a:cs typeface="Times New Roman" pitchFamily="18" charset="0"/>
            </a:endParaRPr>
          </a:p>
          <a:p>
            <a:pPr marL="342900" indent="-342900" algn="just">
              <a:buFont typeface="Arial" charset="0"/>
              <a:buChar char="•"/>
            </a:pPr>
            <a:r>
              <a:rPr lang="uk-UA">
                <a:solidFill>
                  <a:srgbClr val="0076A3"/>
                </a:solidFill>
                <a:latin typeface="Candara" pitchFamily="34" charset="0"/>
                <a:cs typeface="Times New Roman" pitchFamily="18" charset="0"/>
              </a:rPr>
              <a:t>Обґрунтування</a:t>
            </a:r>
            <a:r>
              <a:rPr lang="ru-RU">
                <a:solidFill>
                  <a:srgbClr val="0076A3"/>
                </a:solidFill>
                <a:latin typeface="Candara" pitchFamily="34" charset="0"/>
                <a:cs typeface="Times New Roman" pitchFamily="18" charset="0"/>
              </a:rPr>
              <a:t>  </a:t>
            </a:r>
            <a:r>
              <a:rPr lang="uk-UA">
                <a:solidFill>
                  <a:srgbClr val="0076A3"/>
                </a:solidFill>
                <a:latin typeface="Candara" pitchFamily="34" charset="0"/>
                <a:cs typeface="Times New Roman" pitchFamily="18" charset="0"/>
              </a:rPr>
              <a:t>вибору</a:t>
            </a:r>
            <a:r>
              <a:rPr lang="ru-RU">
                <a:solidFill>
                  <a:srgbClr val="0076A3"/>
                </a:solidFill>
                <a:latin typeface="Candara" pitchFamily="34" charset="0"/>
                <a:cs typeface="Times New Roman" pitchFamily="18" charset="0"/>
              </a:rPr>
              <a:t> </a:t>
            </a:r>
            <a:r>
              <a:rPr lang="uk-UA">
                <a:solidFill>
                  <a:srgbClr val="0076A3"/>
                </a:solidFill>
                <a:latin typeface="Candara" pitchFamily="34" charset="0"/>
                <a:cs typeface="Times New Roman" pitchFamily="18" charset="0"/>
              </a:rPr>
              <a:t>ефективного методу знешкодження токсичних газових викидів;</a:t>
            </a:r>
            <a:endParaRPr lang="ru-RU">
              <a:solidFill>
                <a:srgbClr val="0076A3"/>
              </a:solidFill>
              <a:latin typeface="Candara" pitchFamily="34" charset="0"/>
              <a:cs typeface="Times New Roman" pitchFamily="18" charset="0"/>
            </a:endParaRPr>
          </a:p>
          <a:p>
            <a:pPr marL="342900" indent="-342900" algn="just">
              <a:buFont typeface="Arial" charset="0"/>
              <a:buChar char="•"/>
            </a:pPr>
            <a:r>
              <a:rPr lang="uk-UA">
                <a:solidFill>
                  <a:srgbClr val="0076A3"/>
                </a:solidFill>
                <a:latin typeface="Candara" pitchFamily="34" charset="0"/>
                <a:cs typeface="Times New Roman" pitchFamily="18" charset="0"/>
              </a:rPr>
              <a:t>Розробка та проєктування систем газоочистки із застосуванням хімічних методів знешкодження;</a:t>
            </a:r>
            <a:endParaRPr lang="ru-RU">
              <a:solidFill>
                <a:srgbClr val="0076A3"/>
              </a:solidFill>
              <a:latin typeface="Candara" pitchFamily="34" charset="0"/>
              <a:cs typeface="Times New Roman" pitchFamily="18" charset="0"/>
            </a:endParaRPr>
          </a:p>
          <a:p>
            <a:pPr marL="342900" indent="-342900" algn="just">
              <a:buFont typeface="Arial" charset="0"/>
              <a:buChar char="•"/>
            </a:pPr>
            <a:r>
              <a:rPr lang="uk-UA">
                <a:solidFill>
                  <a:srgbClr val="0076A3"/>
                </a:solidFill>
                <a:latin typeface="Candara" pitchFamily="34" charset="0"/>
                <a:cs typeface="Times New Roman" pitchFamily="18" charset="0"/>
              </a:rPr>
              <a:t>Методи розрахунку  газоочисних апаратів, які застосовуються для хімічних методів очистки.</a:t>
            </a:r>
            <a:endParaRPr lang="ru-RU">
              <a:solidFill>
                <a:srgbClr val="0076A3"/>
              </a:solidFill>
              <a:latin typeface="Candara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202</TotalTime>
  <Words>203</Words>
  <Application>Microsoft Office PowerPoint</Application>
  <PresentationFormat>Экран (4:3)</PresentationFormat>
  <Paragraphs>19</Paragraphs>
  <Slides>4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Шаблон оформления</vt:lpstr>
      </vt:variant>
      <vt:variant>
        <vt:i4>6</vt:i4>
      </vt:variant>
      <vt:variant>
        <vt:lpstr>Заголовки слайдов</vt:lpstr>
      </vt:variant>
      <vt:variant>
        <vt:i4>4</vt:i4>
      </vt:variant>
    </vt:vector>
  </HeadingPairs>
  <TitlesOfParts>
    <vt:vector size="15" baseType="lpstr">
      <vt:lpstr>Candara</vt:lpstr>
      <vt:lpstr>Arial</vt:lpstr>
      <vt:lpstr>Symbol</vt:lpstr>
      <vt:lpstr>Calibri</vt:lpstr>
      <vt:lpstr>Times New Roman</vt:lpstr>
      <vt:lpstr>Волна</vt:lpstr>
      <vt:lpstr>Волна</vt:lpstr>
      <vt:lpstr>Волна</vt:lpstr>
      <vt:lpstr>Волна</vt:lpstr>
      <vt:lpstr>Волна</vt:lpstr>
      <vt:lpstr>Волна</vt:lpstr>
      <vt:lpstr>ХІМІЧНІ ТЕХНОЛОГІЇ ЗАХИСТУ ДОВКІЛЛЯ</vt:lpstr>
      <vt:lpstr>ЧОМУ НЕОБХІДНО ВИВЧАТИ ДИСЦИПЛІНУ «Хімічні технології захисту довкілля»</vt:lpstr>
      <vt:lpstr>Слайд 3</vt:lpstr>
      <vt:lpstr>Основні питання, які розглядаються під час вивчення дисципліни: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Атестація робочих місць</dc:title>
  <dc:creator>user</dc:creator>
  <cp:lastModifiedBy>Microsoft Office</cp:lastModifiedBy>
  <cp:revision>23</cp:revision>
  <dcterms:created xsi:type="dcterms:W3CDTF">2020-09-02T17:48:05Z</dcterms:created>
  <dcterms:modified xsi:type="dcterms:W3CDTF">2025-11-13T16:43:04Z</dcterms:modified>
</cp:coreProperties>
</file>