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58" r:id="rId4"/>
    <p:sldId id="274" r:id="rId5"/>
    <p:sldId id="277" r:id="rId6"/>
    <p:sldId id="278" r:id="rId7"/>
    <p:sldId id="262" r:id="rId8"/>
    <p:sldId id="263" r:id="rId9"/>
    <p:sldId id="282" r:id="rId10"/>
    <p:sldId id="271" r:id="rId11"/>
    <p:sldId id="279" r:id="rId12"/>
    <p:sldId id="283" r:id="rId13"/>
    <p:sldId id="284" r:id="rId14"/>
    <p:sldId id="266" r:id="rId15"/>
    <p:sldId id="280" r:id="rId16"/>
    <p:sldId id="285" r:id="rId17"/>
    <p:sldId id="286" r:id="rId18"/>
    <p:sldId id="273" r:id="rId19"/>
    <p:sldId id="268" r:id="rId20"/>
    <p:sldId id="269" r:id="rId21"/>
    <p:sldId id="281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70CBD0"/>
    <a:srgbClr val="A50021"/>
    <a:srgbClr val="3E3E40"/>
    <a:srgbClr val="678C94"/>
    <a:srgbClr val="87888B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4660"/>
  </p:normalViewPr>
  <p:slideViewPr>
    <p:cSldViewPr>
      <p:cViewPr varScale="1">
        <p:scale>
          <a:sx n="65" d="100"/>
          <a:sy n="65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6FB0C2-5872-454E-A131-B5523D0DA79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EF8697E-0A5D-4A6D-BF4B-B771E1E3759B}">
      <dgm:prSet/>
      <dgm:spPr>
        <a:solidFill>
          <a:srgbClr val="70CBD0"/>
        </a:solidFill>
      </dgm:spPr>
      <dgm:t>
        <a:bodyPr/>
        <a:lstStyle/>
        <a:p>
          <a:r>
            <a:rPr lang="uk-UA" b="1" dirty="0">
              <a:solidFill>
                <a:srgbClr val="870038"/>
              </a:solidFill>
            </a:rPr>
            <a:t>Залучення громадян</a:t>
          </a:r>
        </a:p>
      </dgm:t>
    </dgm:pt>
    <dgm:pt modelId="{BE52FC16-2831-4E6C-A0C1-A21989CFBAA0}" type="parTrans" cxnId="{8CE7524F-B917-4C42-A575-D07CDDF21B3F}">
      <dgm:prSet/>
      <dgm:spPr/>
      <dgm:t>
        <a:bodyPr/>
        <a:lstStyle/>
        <a:p>
          <a:endParaRPr lang="uk-UA"/>
        </a:p>
      </dgm:t>
    </dgm:pt>
    <dgm:pt modelId="{BE89E2B1-42B5-4EA3-8771-5306334CEF22}" type="sibTrans" cxnId="{8CE7524F-B917-4C42-A575-D07CDDF21B3F}">
      <dgm:prSet/>
      <dgm:spPr/>
      <dgm:t>
        <a:bodyPr/>
        <a:lstStyle/>
        <a:p>
          <a:endParaRPr lang="uk-UA"/>
        </a:p>
      </dgm:t>
    </dgm:pt>
    <dgm:pt modelId="{1FB50660-2F81-44FC-BB4F-8DD058702CC4}">
      <dgm:prSet/>
      <dgm:spPr>
        <a:solidFill>
          <a:srgbClr val="70CBD0"/>
        </a:solidFill>
      </dgm:spPr>
      <dgm:t>
        <a:bodyPr/>
        <a:lstStyle/>
        <a:p>
          <a:r>
            <a:rPr lang="uk-UA" b="1" dirty="0">
              <a:solidFill>
                <a:srgbClr val="870038"/>
              </a:solidFill>
            </a:rPr>
            <a:t>Підзвітність влади</a:t>
          </a:r>
        </a:p>
      </dgm:t>
    </dgm:pt>
    <dgm:pt modelId="{99181F82-DB9B-48AD-B6EE-92098F893C7D}" type="parTrans" cxnId="{031C578F-046E-448C-9498-1656BDB427F5}">
      <dgm:prSet/>
      <dgm:spPr/>
      <dgm:t>
        <a:bodyPr/>
        <a:lstStyle/>
        <a:p>
          <a:endParaRPr lang="uk-UA"/>
        </a:p>
      </dgm:t>
    </dgm:pt>
    <dgm:pt modelId="{8D33DA6B-5031-4078-B1E2-4DDFF9EF698F}" type="sibTrans" cxnId="{031C578F-046E-448C-9498-1656BDB427F5}">
      <dgm:prSet/>
      <dgm:spPr/>
      <dgm:t>
        <a:bodyPr/>
        <a:lstStyle/>
        <a:p>
          <a:endParaRPr lang="uk-UA"/>
        </a:p>
      </dgm:t>
    </dgm:pt>
    <dgm:pt modelId="{AEFF84C2-CDAE-4747-B4DD-94AF8527DAAD}">
      <dgm:prSet/>
      <dgm:spPr>
        <a:solidFill>
          <a:srgbClr val="70CBD0"/>
        </a:solidFill>
      </dgm:spPr>
      <dgm:t>
        <a:bodyPr/>
        <a:lstStyle/>
        <a:p>
          <a:r>
            <a:rPr lang="uk-UA" b="1" dirty="0">
              <a:solidFill>
                <a:srgbClr val="870038"/>
              </a:solidFill>
            </a:rPr>
            <a:t>Надання якісних </a:t>
          </a:r>
          <a:r>
            <a:rPr lang="uk-UA" b="1" dirty="0" err="1">
              <a:solidFill>
                <a:srgbClr val="870038"/>
              </a:solidFill>
            </a:rPr>
            <a:t>адмін</a:t>
          </a:r>
          <a:r>
            <a:rPr lang="uk-UA" b="1" dirty="0">
              <a:solidFill>
                <a:srgbClr val="870038"/>
              </a:solidFill>
            </a:rPr>
            <a:t>. послуг</a:t>
          </a:r>
        </a:p>
      </dgm:t>
    </dgm:pt>
    <dgm:pt modelId="{0197FC92-FA1A-4381-AF84-58E77940732C}" type="parTrans" cxnId="{0F9E9D30-4342-47BE-9EAF-867D510D4C0D}">
      <dgm:prSet/>
      <dgm:spPr/>
      <dgm:t>
        <a:bodyPr/>
        <a:lstStyle/>
        <a:p>
          <a:endParaRPr lang="uk-UA"/>
        </a:p>
      </dgm:t>
    </dgm:pt>
    <dgm:pt modelId="{ED2C135E-897F-468D-AA03-0A86389DF5F2}" type="sibTrans" cxnId="{0F9E9D30-4342-47BE-9EAF-867D510D4C0D}">
      <dgm:prSet/>
      <dgm:spPr/>
      <dgm:t>
        <a:bodyPr/>
        <a:lstStyle/>
        <a:p>
          <a:endParaRPr lang="uk-UA"/>
        </a:p>
      </dgm:t>
    </dgm:pt>
    <dgm:pt modelId="{F05A50FA-4547-47E4-A31E-6C859DB93269}" type="pres">
      <dgm:prSet presAssocID="{9A6FB0C2-5872-454E-A131-B5523D0DA79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08C170-75A0-4D56-855B-F59A9A8E5174}" type="pres">
      <dgm:prSet presAssocID="{9A6FB0C2-5872-454E-A131-B5523D0DA793}" presName="cycle" presStyleCnt="0"/>
      <dgm:spPr/>
    </dgm:pt>
    <dgm:pt modelId="{CBB91D8F-A7C2-422D-BBC7-EF347DAA330F}" type="pres">
      <dgm:prSet presAssocID="{9A6FB0C2-5872-454E-A131-B5523D0DA793}" presName="centerShape" presStyleCnt="0"/>
      <dgm:spPr/>
    </dgm:pt>
    <dgm:pt modelId="{27589A61-4DF1-413D-91F0-4D61E0142840}" type="pres">
      <dgm:prSet presAssocID="{9A6FB0C2-5872-454E-A131-B5523D0DA793}" presName="connSite" presStyleLbl="node1" presStyleIdx="0" presStyleCnt="4"/>
      <dgm:spPr/>
    </dgm:pt>
    <dgm:pt modelId="{69EF70EC-A1EC-4F8D-81B8-E0B2007C41CD}" type="pres">
      <dgm:prSet presAssocID="{9A6FB0C2-5872-454E-A131-B5523D0DA793}" presName="visible" presStyleLbl="node1" presStyleIdx="0" presStyleCnt="4" custScaleX="132444"/>
      <dgm:spPr>
        <a:blipFill rotWithShape="1">
          <a:blip xmlns:r="http://schemas.openxmlformats.org/officeDocument/2006/relationships" r:embed="rId1"/>
          <a:srcRect/>
          <a:stretch>
            <a:fillRect t="-4000" b="-4000"/>
          </a:stretch>
        </a:blipFill>
        <a:ln>
          <a:solidFill>
            <a:srgbClr val="870038"/>
          </a:solidFill>
        </a:ln>
      </dgm:spPr>
    </dgm:pt>
    <dgm:pt modelId="{ACF38752-A2C4-4210-8E82-D80874EF9190}" type="pres">
      <dgm:prSet presAssocID="{BE52FC16-2831-4E6C-A0C1-A21989CFBAA0}" presName="Name25" presStyleLbl="parChTrans1D1" presStyleIdx="0" presStyleCnt="3"/>
      <dgm:spPr/>
      <dgm:t>
        <a:bodyPr/>
        <a:lstStyle/>
        <a:p>
          <a:endParaRPr lang="ru-RU"/>
        </a:p>
      </dgm:t>
    </dgm:pt>
    <dgm:pt modelId="{D603F907-EA87-46FB-BC77-30BD76F6924C}" type="pres">
      <dgm:prSet presAssocID="{DEF8697E-0A5D-4A6D-BF4B-B771E1E3759B}" presName="node" presStyleCnt="0"/>
      <dgm:spPr/>
    </dgm:pt>
    <dgm:pt modelId="{965F35BD-AEAC-4DEE-BD9A-4B1E3E322791}" type="pres">
      <dgm:prSet presAssocID="{DEF8697E-0A5D-4A6D-BF4B-B771E1E3759B}" presName="parentNode" presStyleLbl="node1" presStyleIdx="1" presStyleCnt="4" custScaleX="229574" custScaleY="135839" custLinFactNeighborX="91595" custLinFactNeighborY="89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B50FEC-1D1C-4009-A392-23C4B2C9B1CC}" type="pres">
      <dgm:prSet presAssocID="{DEF8697E-0A5D-4A6D-BF4B-B771E1E3759B}" presName="childNode" presStyleLbl="revTx" presStyleIdx="0" presStyleCnt="0">
        <dgm:presLayoutVars>
          <dgm:bulletEnabled val="1"/>
        </dgm:presLayoutVars>
      </dgm:prSet>
      <dgm:spPr/>
    </dgm:pt>
    <dgm:pt modelId="{F3F0C292-B14D-44FD-BB4B-CF38AB666EF4}" type="pres">
      <dgm:prSet presAssocID="{99181F82-DB9B-48AD-B6EE-92098F893C7D}" presName="Name25" presStyleLbl="parChTrans1D1" presStyleIdx="1" presStyleCnt="3"/>
      <dgm:spPr/>
      <dgm:t>
        <a:bodyPr/>
        <a:lstStyle/>
        <a:p>
          <a:endParaRPr lang="ru-RU"/>
        </a:p>
      </dgm:t>
    </dgm:pt>
    <dgm:pt modelId="{D032A2FB-7D86-4C05-8121-6279173C8B87}" type="pres">
      <dgm:prSet presAssocID="{1FB50660-2F81-44FC-BB4F-8DD058702CC4}" presName="node" presStyleCnt="0"/>
      <dgm:spPr/>
    </dgm:pt>
    <dgm:pt modelId="{652538A0-244E-4DE8-A9C3-295570520B3F}" type="pres">
      <dgm:prSet presAssocID="{1FB50660-2F81-44FC-BB4F-8DD058702CC4}" presName="parentNode" presStyleLbl="node1" presStyleIdx="2" presStyleCnt="4" custScaleX="230074" custScaleY="131398" custLinFactX="100000" custLinFactNeighborX="109944" custLinFactNeighborY="1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B953C4-9A3A-4325-9A89-FCF63AD6AA93}" type="pres">
      <dgm:prSet presAssocID="{1FB50660-2F81-44FC-BB4F-8DD058702CC4}" presName="childNode" presStyleLbl="revTx" presStyleIdx="0" presStyleCnt="0">
        <dgm:presLayoutVars>
          <dgm:bulletEnabled val="1"/>
        </dgm:presLayoutVars>
      </dgm:prSet>
      <dgm:spPr/>
    </dgm:pt>
    <dgm:pt modelId="{4CBD5B44-4736-441C-BA48-3814AC655645}" type="pres">
      <dgm:prSet presAssocID="{0197FC92-FA1A-4381-AF84-58E77940732C}" presName="Name25" presStyleLbl="parChTrans1D1" presStyleIdx="2" presStyleCnt="3"/>
      <dgm:spPr/>
      <dgm:t>
        <a:bodyPr/>
        <a:lstStyle/>
        <a:p>
          <a:endParaRPr lang="ru-RU"/>
        </a:p>
      </dgm:t>
    </dgm:pt>
    <dgm:pt modelId="{5A700D56-F9BB-4ED5-BDE6-3D56727245BD}" type="pres">
      <dgm:prSet presAssocID="{AEFF84C2-CDAE-4747-B4DD-94AF8527DAAD}" presName="node" presStyleCnt="0"/>
      <dgm:spPr/>
    </dgm:pt>
    <dgm:pt modelId="{A6AEF3BC-9FFC-43F3-A2F5-2FEBD881FCA0}" type="pres">
      <dgm:prSet presAssocID="{AEFF84C2-CDAE-4747-B4DD-94AF8527DAAD}" presName="parentNode" presStyleLbl="node1" presStyleIdx="3" presStyleCnt="4" custScaleX="235219" custScaleY="135299" custLinFactNeighborX="76039" custLinFactNeighborY="-1801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75DC92-59E7-4D34-AE1D-A5F0F98AFBA2}" type="pres">
      <dgm:prSet presAssocID="{AEFF84C2-CDAE-4747-B4DD-94AF8527DAAD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255A2891-260A-4000-99ED-85D5C8397D2B}" type="presOf" srcId="{BE52FC16-2831-4E6C-A0C1-A21989CFBAA0}" destId="{ACF38752-A2C4-4210-8E82-D80874EF9190}" srcOrd="0" destOrd="0" presId="urn:microsoft.com/office/officeart/2005/8/layout/radial2"/>
    <dgm:cxn modelId="{234992F8-51A4-44DA-8E96-71B35491EB73}" type="presOf" srcId="{9A6FB0C2-5872-454E-A131-B5523D0DA793}" destId="{F05A50FA-4547-47E4-A31E-6C859DB93269}" srcOrd="0" destOrd="0" presId="urn:microsoft.com/office/officeart/2005/8/layout/radial2"/>
    <dgm:cxn modelId="{0B9CB4DF-347B-45A7-B6BE-3166D1E581AC}" type="presOf" srcId="{0197FC92-FA1A-4381-AF84-58E77940732C}" destId="{4CBD5B44-4736-441C-BA48-3814AC655645}" srcOrd="0" destOrd="0" presId="urn:microsoft.com/office/officeart/2005/8/layout/radial2"/>
    <dgm:cxn modelId="{031C578F-046E-448C-9498-1656BDB427F5}" srcId="{9A6FB0C2-5872-454E-A131-B5523D0DA793}" destId="{1FB50660-2F81-44FC-BB4F-8DD058702CC4}" srcOrd="1" destOrd="0" parTransId="{99181F82-DB9B-48AD-B6EE-92098F893C7D}" sibTransId="{8D33DA6B-5031-4078-B1E2-4DDFF9EF698F}"/>
    <dgm:cxn modelId="{8CE7524F-B917-4C42-A575-D07CDDF21B3F}" srcId="{9A6FB0C2-5872-454E-A131-B5523D0DA793}" destId="{DEF8697E-0A5D-4A6D-BF4B-B771E1E3759B}" srcOrd="0" destOrd="0" parTransId="{BE52FC16-2831-4E6C-A0C1-A21989CFBAA0}" sibTransId="{BE89E2B1-42B5-4EA3-8771-5306334CEF22}"/>
    <dgm:cxn modelId="{1F4E924D-F208-4C7B-8115-F73DB3F79870}" type="presOf" srcId="{99181F82-DB9B-48AD-B6EE-92098F893C7D}" destId="{F3F0C292-B14D-44FD-BB4B-CF38AB666EF4}" srcOrd="0" destOrd="0" presId="urn:microsoft.com/office/officeart/2005/8/layout/radial2"/>
    <dgm:cxn modelId="{9629D9FA-21B6-4AD8-9473-EDC7011FE86B}" type="presOf" srcId="{AEFF84C2-CDAE-4747-B4DD-94AF8527DAAD}" destId="{A6AEF3BC-9FFC-43F3-A2F5-2FEBD881FCA0}" srcOrd="0" destOrd="0" presId="urn:microsoft.com/office/officeart/2005/8/layout/radial2"/>
    <dgm:cxn modelId="{01345701-F230-439D-877A-FEA62CCDC735}" type="presOf" srcId="{1FB50660-2F81-44FC-BB4F-8DD058702CC4}" destId="{652538A0-244E-4DE8-A9C3-295570520B3F}" srcOrd="0" destOrd="0" presId="urn:microsoft.com/office/officeart/2005/8/layout/radial2"/>
    <dgm:cxn modelId="{0F9E9D30-4342-47BE-9EAF-867D510D4C0D}" srcId="{9A6FB0C2-5872-454E-A131-B5523D0DA793}" destId="{AEFF84C2-CDAE-4747-B4DD-94AF8527DAAD}" srcOrd="2" destOrd="0" parTransId="{0197FC92-FA1A-4381-AF84-58E77940732C}" sibTransId="{ED2C135E-897F-468D-AA03-0A86389DF5F2}"/>
    <dgm:cxn modelId="{DA36AF46-EE17-4265-94A1-6501B6796052}" type="presOf" srcId="{DEF8697E-0A5D-4A6D-BF4B-B771E1E3759B}" destId="{965F35BD-AEAC-4DEE-BD9A-4B1E3E322791}" srcOrd="0" destOrd="0" presId="urn:microsoft.com/office/officeart/2005/8/layout/radial2"/>
    <dgm:cxn modelId="{602FB9A1-CE22-4F8D-B4AD-BC78FB3B07C9}" type="presParOf" srcId="{F05A50FA-4547-47E4-A31E-6C859DB93269}" destId="{6408C170-75A0-4D56-855B-F59A9A8E5174}" srcOrd="0" destOrd="0" presId="urn:microsoft.com/office/officeart/2005/8/layout/radial2"/>
    <dgm:cxn modelId="{3F56EB63-B190-49E8-8200-BFFDEBB3BDAA}" type="presParOf" srcId="{6408C170-75A0-4D56-855B-F59A9A8E5174}" destId="{CBB91D8F-A7C2-422D-BBC7-EF347DAA330F}" srcOrd="0" destOrd="0" presId="urn:microsoft.com/office/officeart/2005/8/layout/radial2"/>
    <dgm:cxn modelId="{5CFC957B-405D-42A8-B895-39991DC3E2B8}" type="presParOf" srcId="{CBB91D8F-A7C2-422D-BBC7-EF347DAA330F}" destId="{27589A61-4DF1-413D-91F0-4D61E0142840}" srcOrd="0" destOrd="0" presId="urn:microsoft.com/office/officeart/2005/8/layout/radial2"/>
    <dgm:cxn modelId="{E519A64F-62DB-458E-8AAB-AE86CF6DA222}" type="presParOf" srcId="{CBB91D8F-A7C2-422D-BBC7-EF347DAA330F}" destId="{69EF70EC-A1EC-4F8D-81B8-E0B2007C41CD}" srcOrd="1" destOrd="0" presId="urn:microsoft.com/office/officeart/2005/8/layout/radial2"/>
    <dgm:cxn modelId="{BB3BAE77-898C-4D2F-9A5C-2020FF013258}" type="presParOf" srcId="{6408C170-75A0-4D56-855B-F59A9A8E5174}" destId="{ACF38752-A2C4-4210-8E82-D80874EF9190}" srcOrd="1" destOrd="0" presId="urn:microsoft.com/office/officeart/2005/8/layout/radial2"/>
    <dgm:cxn modelId="{0B5CCBF1-82C8-43E5-A2CE-D27602F7A176}" type="presParOf" srcId="{6408C170-75A0-4D56-855B-F59A9A8E5174}" destId="{D603F907-EA87-46FB-BC77-30BD76F6924C}" srcOrd="2" destOrd="0" presId="urn:microsoft.com/office/officeart/2005/8/layout/radial2"/>
    <dgm:cxn modelId="{E125040E-76C0-452C-9DAE-10B07BDE496C}" type="presParOf" srcId="{D603F907-EA87-46FB-BC77-30BD76F6924C}" destId="{965F35BD-AEAC-4DEE-BD9A-4B1E3E322791}" srcOrd="0" destOrd="0" presId="urn:microsoft.com/office/officeart/2005/8/layout/radial2"/>
    <dgm:cxn modelId="{DF7A6DEB-CD79-4446-9BB3-DB421DD604BD}" type="presParOf" srcId="{D603F907-EA87-46FB-BC77-30BD76F6924C}" destId="{B3B50FEC-1D1C-4009-A392-23C4B2C9B1CC}" srcOrd="1" destOrd="0" presId="urn:microsoft.com/office/officeart/2005/8/layout/radial2"/>
    <dgm:cxn modelId="{F1EAA01C-3422-4674-BEDD-1B3F21E16555}" type="presParOf" srcId="{6408C170-75A0-4D56-855B-F59A9A8E5174}" destId="{F3F0C292-B14D-44FD-BB4B-CF38AB666EF4}" srcOrd="3" destOrd="0" presId="urn:microsoft.com/office/officeart/2005/8/layout/radial2"/>
    <dgm:cxn modelId="{76A1D26E-7862-490D-8220-3BA654CA7BFF}" type="presParOf" srcId="{6408C170-75A0-4D56-855B-F59A9A8E5174}" destId="{D032A2FB-7D86-4C05-8121-6279173C8B87}" srcOrd="4" destOrd="0" presId="urn:microsoft.com/office/officeart/2005/8/layout/radial2"/>
    <dgm:cxn modelId="{E87D533D-7E94-4768-9EAF-BE85E581FB8C}" type="presParOf" srcId="{D032A2FB-7D86-4C05-8121-6279173C8B87}" destId="{652538A0-244E-4DE8-A9C3-295570520B3F}" srcOrd="0" destOrd="0" presId="urn:microsoft.com/office/officeart/2005/8/layout/radial2"/>
    <dgm:cxn modelId="{AA30FFAE-5854-46FA-B4E2-4C27B266A343}" type="presParOf" srcId="{D032A2FB-7D86-4C05-8121-6279173C8B87}" destId="{69B953C4-9A3A-4325-9A89-FCF63AD6AA93}" srcOrd="1" destOrd="0" presId="urn:microsoft.com/office/officeart/2005/8/layout/radial2"/>
    <dgm:cxn modelId="{DE9B2CCC-28F5-4857-90FD-69F6C18A8291}" type="presParOf" srcId="{6408C170-75A0-4D56-855B-F59A9A8E5174}" destId="{4CBD5B44-4736-441C-BA48-3814AC655645}" srcOrd="5" destOrd="0" presId="urn:microsoft.com/office/officeart/2005/8/layout/radial2"/>
    <dgm:cxn modelId="{30BE4D23-7C56-448C-906E-75EF8D98B6C7}" type="presParOf" srcId="{6408C170-75A0-4D56-855B-F59A9A8E5174}" destId="{5A700D56-F9BB-4ED5-BDE6-3D56727245BD}" srcOrd="6" destOrd="0" presId="urn:microsoft.com/office/officeart/2005/8/layout/radial2"/>
    <dgm:cxn modelId="{9C7486C7-A0A6-4134-855E-F441CD2CD2C7}" type="presParOf" srcId="{5A700D56-F9BB-4ED5-BDE6-3D56727245BD}" destId="{A6AEF3BC-9FFC-43F3-A2F5-2FEBD881FCA0}" srcOrd="0" destOrd="0" presId="urn:microsoft.com/office/officeart/2005/8/layout/radial2"/>
    <dgm:cxn modelId="{DF60F2B4-C5FA-47C2-A71D-7C51A00BFEBC}" type="presParOf" srcId="{5A700D56-F9BB-4ED5-BDE6-3D56727245BD}" destId="{6D75DC92-59E7-4D34-AE1D-A5F0F98AFBA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543496-318A-4420-8E97-87EDAB31100D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8FCF1588-BFDD-434E-950A-4CA346F24AFC}">
      <dgm:prSet phldrT="[Текст]"/>
      <dgm:spPr/>
      <dgm:t>
        <a:bodyPr/>
        <a:lstStyle/>
        <a:p>
          <a:r>
            <a:rPr lang="uk-UA" dirty="0"/>
            <a:t>Публічне управління</a:t>
          </a:r>
        </a:p>
      </dgm:t>
    </dgm:pt>
    <dgm:pt modelId="{ED1C27C1-755E-48FD-A9EE-0898249111A0}" type="parTrans" cxnId="{A307588D-4BE7-4CF9-B711-9779EDD80222}">
      <dgm:prSet/>
      <dgm:spPr/>
      <dgm:t>
        <a:bodyPr/>
        <a:lstStyle/>
        <a:p>
          <a:endParaRPr lang="uk-UA"/>
        </a:p>
      </dgm:t>
    </dgm:pt>
    <dgm:pt modelId="{83AAF321-4FE7-4D5D-B53D-ADF3E028002F}" type="sibTrans" cxnId="{A307588D-4BE7-4CF9-B711-9779EDD80222}">
      <dgm:prSet/>
      <dgm:spPr/>
      <dgm:t>
        <a:bodyPr/>
        <a:lstStyle/>
        <a:p>
          <a:endParaRPr lang="uk-UA"/>
        </a:p>
      </dgm:t>
    </dgm:pt>
    <dgm:pt modelId="{E6CCF282-4CC7-4095-BD19-F7E628081FD9}">
      <dgm:prSet phldrT="[Текст]"/>
      <dgm:spPr/>
      <dgm:t>
        <a:bodyPr/>
        <a:lstStyle/>
        <a:p>
          <a:r>
            <a:rPr lang="uk-UA" dirty="0"/>
            <a:t>Новий публічний менеджмент</a:t>
          </a:r>
        </a:p>
      </dgm:t>
    </dgm:pt>
    <dgm:pt modelId="{99C5FB27-403A-41D5-97C7-F671B7603ADD}" type="parTrans" cxnId="{8EDC2D86-320C-4C6D-A80C-78220B3199EE}">
      <dgm:prSet/>
      <dgm:spPr/>
      <dgm:t>
        <a:bodyPr/>
        <a:lstStyle/>
        <a:p>
          <a:endParaRPr lang="uk-UA"/>
        </a:p>
      </dgm:t>
    </dgm:pt>
    <dgm:pt modelId="{17E16D7D-F08E-48A4-9C55-A83EEC6DB3C7}" type="sibTrans" cxnId="{8EDC2D86-320C-4C6D-A80C-78220B3199EE}">
      <dgm:prSet/>
      <dgm:spPr/>
      <dgm:t>
        <a:bodyPr/>
        <a:lstStyle/>
        <a:p>
          <a:endParaRPr lang="uk-UA"/>
        </a:p>
      </dgm:t>
    </dgm:pt>
    <dgm:pt modelId="{42373E36-D36F-48BA-82F9-8E2DC39819AA}">
      <dgm:prSet phldrT="[Текст]"/>
      <dgm:spPr/>
      <dgm:t>
        <a:bodyPr/>
        <a:lstStyle/>
        <a:p>
          <a:r>
            <a:rPr lang="uk-UA" dirty="0"/>
            <a:t>Добре врядування</a:t>
          </a:r>
        </a:p>
      </dgm:t>
    </dgm:pt>
    <dgm:pt modelId="{81AF926A-D6FD-4A91-8BD1-FDAA5D03651D}" type="parTrans" cxnId="{4604462B-4F76-46BD-8BCD-D2EBB5A97A33}">
      <dgm:prSet/>
      <dgm:spPr/>
      <dgm:t>
        <a:bodyPr/>
        <a:lstStyle/>
        <a:p>
          <a:endParaRPr lang="uk-UA"/>
        </a:p>
      </dgm:t>
    </dgm:pt>
    <dgm:pt modelId="{E109BE9C-45F5-4985-AACD-3AFFDB1BE8EF}" type="sibTrans" cxnId="{4604462B-4F76-46BD-8BCD-D2EBB5A97A33}">
      <dgm:prSet/>
      <dgm:spPr/>
      <dgm:t>
        <a:bodyPr/>
        <a:lstStyle/>
        <a:p>
          <a:endParaRPr lang="uk-UA"/>
        </a:p>
      </dgm:t>
    </dgm:pt>
    <dgm:pt modelId="{39A06738-66AD-402B-844C-598A9E5A73A5}" type="pres">
      <dgm:prSet presAssocID="{BD543496-318A-4420-8E97-87EDAB31100D}" presName="CompostProcess" presStyleCnt="0">
        <dgm:presLayoutVars>
          <dgm:dir/>
          <dgm:resizeHandles val="exact"/>
        </dgm:presLayoutVars>
      </dgm:prSet>
      <dgm:spPr/>
    </dgm:pt>
    <dgm:pt modelId="{9DDD55C0-3958-49C4-A76E-3C0CF1E05A92}" type="pres">
      <dgm:prSet presAssocID="{BD543496-318A-4420-8E97-87EDAB31100D}" presName="arrow" presStyleLbl="bgShp" presStyleIdx="0" presStyleCnt="1"/>
      <dgm:spPr/>
    </dgm:pt>
    <dgm:pt modelId="{A76304B1-0DA6-42F2-8222-62362401B278}" type="pres">
      <dgm:prSet presAssocID="{BD543496-318A-4420-8E97-87EDAB31100D}" presName="linearProcess" presStyleCnt="0"/>
      <dgm:spPr/>
    </dgm:pt>
    <dgm:pt modelId="{94739528-D726-4B90-8E10-ED083D6848CF}" type="pres">
      <dgm:prSet presAssocID="{8FCF1588-BFDD-434E-950A-4CA346F24AF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95F14-E555-46ED-8F4C-C1AB5CD84A6F}" type="pres">
      <dgm:prSet presAssocID="{83AAF321-4FE7-4D5D-B53D-ADF3E028002F}" presName="sibTrans" presStyleCnt="0"/>
      <dgm:spPr/>
    </dgm:pt>
    <dgm:pt modelId="{A96D7EB7-9EA4-4C1A-8624-1F836C669FF7}" type="pres">
      <dgm:prSet presAssocID="{E6CCF282-4CC7-4095-BD19-F7E628081FD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57014-8DB0-4ED9-B417-C97A0325BEA9}" type="pres">
      <dgm:prSet presAssocID="{17E16D7D-F08E-48A4-9C55-A83EEC6DB3C7}" presName="sibTrans" presStyleCnt="0"/>
      <dgm:spPr/>
    </dgm:pt>
    <dgm:pt modelId="{3D26C250-7A59-4C82-938D-C22E92819E8E}" type="pres">
      <dgm:prSet presAssocID="{42373E36-D36F-48BA-82F9-8E2DC39819A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04462B-4F76-46BD-8BCD-D2EBB5A97A33}" srcId="{BD543496-318A-4420-8E97-87EDAB31100D}" destId="{42373E36-D36F-48BA-82F9-8E2DC39819AA}" srcOrd="2" destOrd="0" parTransId="{81AF926A-D6FD-4A91-8BD1-FDAA5D03651D}" sibTransId="{E109BE9C-45F5-4985-AACD-3AFFDB1BE8EF}"/>
    <dgm:cxn modelId="{A307588D-4BE7-4CF9-B711-9779EDD80222}" srcId="{BD543496-318A-4420-8E97-87EDAB31100D}" destId="{8FCF1588-BFDD-434E-950A-4CA346F24AFC}" srcOrd="0" destOrd="0" parTransId="{ED1C27C1-755E-48FD-A9EE-0898249111A0}" sibTransId="{83AAF321-4FE7-4D5D-B53D-ADF3E028002F}"/>
    <dgm:cxn modelId="{8EDC2D86-320C-4C6D-A80C-78220B3199EE}" srcId="{BD543496-318A-4420-8E97-87EDAB31100D}" destId="{E6CCF282-4CC7-4095-BD19-F7E628081FD9}" srcOrd="1" destOrd="0" parTransId="{99C5FB27-403A-41D5-97C7-F671B7603ADD}" sibTransId="{17E16D7D-F08E-48A4-9C55-A83EEC6DB3C7}"/>
    <dgm:cxn modelId="{286D95FA-3FF0-43E1-8E33-BF0B29C0DB3A}" type="presOf" srcId="{8FCF1588-BFDD-434E-950A-4CA346F24AFC}" destId="{94739528-D726-4B90-8E10-ED083D6848CF}" srcOrd="0" destOrd="0" presId="urn:microsoft.com/office/officeart/2005/8/layout/hProcess9"/>
    <dgm:cxn modelId="{F61F9AC3-C93E-4792-9BB0-82ADB1BFC896}" type="presOf" srcId="{42373E36-D36F-48BA-82F9-8E2DC39819AA}" destId="{3D26C250-7A59-4C82-938D-C22E92819E8E}" srcOrd="0" destOrd="0" presId="urn:microsoft.com/office/officeart/2005/8/layout/hProcess9"/>
    <dgm:cxn modelId="{BA46DEF1-E98F-4B82-9770-A2D586CC6C1D}" type="presOf" srcId="{E6CCF282-4CC7-4095-BD19-F7E628081FD9}" destId="{A96D7EB7-9EA4-4C1A-8624-1F836C669FF7}" srcOrd="0" destOrd="0" presId="urn:microsoft.com/office/officeart/2005/8/layout/hProcess9"/>
    <dgm:cxn modelId="{1595997A-4F46-4475-9225-129450EFA056}" type="presOf" srcId="{BD543496-318A-4420-8E97-87EDAB31100D}" destId="{39A06738-66AD-402B-844C-598A9E5A73A5}" srcOrd="0" destOrd="0" presId="urn:microsoft.com/office/officeart/2005/8/layout/hProcess9"/>
    <dgm:cxn modelId="{77FF1B31-083C-48C7-A57B-3236E168A2A5}" type="presParOf" srcId="{39A06738-66AD-402B-844C-598A9E5A73A5}" destId="{9DDD55C0-3958-49C4-A76E-3C0CF1E05A92}" srcOrd="0" destOrd="0" presId="urn:microsoft.com/office/officeart/2005/8/layout/hProcess9"/>
    <dgm:cxn modelId="{B052030F-F50B-4E9E-AB7A-85D97A3CA19C}" type="presParOf" srcId="{39A06738-66AD-402B-844C-598A9E5A73A5}" destId="{A76304B1-0DA6-42F2-8222-62362401B278}" srcOrd="1" destOrd="0" presId="urn:microsoft.com/office/officeart/2005/8/layout/hProcess9"/>
    <dgm:cxn modelId="{96FCE921-DC14-49F5-897B-6C4A6CA1CCF8}" type="presParOf" srcId="{A76304B1-0DA6-42F2-8222-62362401B278}" destId="{94739528-D726-4B90-8E10-ED083D6848CF}" srcOrd="0" destOrd="0" presId="urn:microsoft.com/office/officeart/2005/8/layout/hProcess9"/>
    <dgm:cxn modelId="{9BB13695-33CF-4FA5-9B93-BC73F8D68ED5}" type="presParOf" srcId="{A76304B1-0DA6-42F2-8222-62362401B278}" destId="{23995F14-E555-46ED-8F4C-C1AB5CD84A6F}" srcOrd="1" destOrd="0" presId="urn:microsoft.com/office/officeart/2005/8/layout/hProcess9"/>
    <dgm:cxn modelId="{5D6A1FF5-D37D-431A-A51B-CECB530BE173}" type="presParOf" srcId="{A76304B1-0DA6-42F2-8222-62362401B278}" destId="{A96D7EB7-9EA4-4C1A-8624-1F836C669FF7}" srcOrd="2" destOrd="0" presId="urn:microsoft.com/office/officeart/2005/8/layout/hProcess9"/>
    <dgm:cxn modelId="{FD0945E6-9899-4551-BE9C-80BC54914C53}" type="presParOf" srcId="{A76304B1-0DA6-42F2-8222-62362401B278}" destId="{71F57014-8DB0-4ED9-B417-C97A0325BEA9}" srcOrd="3" destOrd="0" presId="urn:microsoft.com/office/officeart/2005/8/layout/hProcess9"/>
    <dgm:cxn modelId="{D9CE9376-980C-4004-9AE2-18C8431A600A}" type="presParOf" srcId="{A76304B1-0DA6-42F2-8222-62362401B278}" destId="{3D26C250-7A59-4C82-938D-C22E92819E8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D5B44-4736-441C-BA48-3814AC655645}">
      <dsp:nvSpPr>
        <dsp:cNvPr id="0" name=""/>
        <dsp:cNvSpPr/>
      </dsp:nvSpPr>
      <dsp:spPr>
        <a:xfrm rot="1721538">
          <a:off x="2799126" y="3006333"/>
          <a:ext cx="780904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780904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0C292-B14D-44FD-BB4B-CF38AB666EF4}">
      <dsp:nvSpPr>
        <dsp:cNvPr id="0" name=""/>
        <dsp:cNvSpPr/>
      </dsp:nvSpPr>
      <dsp:spPr>
        <a:xfrm rot="1433">
          <a:off x="2847070" y="2358841"/>
          <a:ext cx="2552766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552766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38752-A2C4-4210-8E82-D80874EF9190}">
      <dsp:nvSpPr>
        <dsp:cNvPr id="0" name=""/>
        <dsp:cNvSpPr/>
      </dsp:nvSpPr>
      <dsp:spPr>
        <a:xfrm rot="19876248">
          <a:off x="2782672" y="1644879"/>
          <a:ext cx="1046271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046271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F70EC-A1EC-4F8D-81B8-E0B2007C41CD}">
      <dsp:nvSpPr>
        <dsp:cNvPr id="0" name=""/>
        <dsp:cNvSpPr/>
      </dsp:nvSpPr>
      <dsp:spPr>
        <a:xfrm>
          <a:off x="411519" y="1179845"/>
          <a:ext cx="3186798" cy="2406147"/>
        </a:xfrm>
        <a:prstGeom prst="ellipse">
          <a:avLst/>
        </a:prstGeom>
        <a:blipFill rotWithShape="1">
          <a:blip xmlns:r="http://schemas.openxmlformats.org/officeDocument/2006/relationships" r:embed="rId1"/>
          <a:srcRect/>
          <a:stretch>
            <a:fillRect t="-4000" b="-4000"/>
          </a:stretch>
        </a:blipFill>
        <a:ln w="25400" cap="flat" cmpd="sng" algn="ctr">
          <a:solidFill>
            <a:srgbClr val="87003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F35BD-AEAC-4DEE-BD9A-4B1E3E322791}">
      <dsp:nvSpPr>
        <dsp:cNvPr id="0" name=""/>
        <dsp:cNvSpPr/>
      </dsp:nvSpPr>
      <dsp:spPr>
        <a:xfrm>
          <a:off x="3352635" y="-118210"/>
          <a:ext cx="3092315" cy="1829723"/>
        </a:xfrm>
        <a:prstGeom prst="ellipse">
          <a:avLst/>
        </a:prstGeom>
        <a:solidFill>
          <a:srgbClr val="70CB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>
              <a:solidFill>
                <a:srgbClr val="870038"/>
              </a:solidFill>
            </a:rPr>
            <a:t>Залучення громадян</a:t>
          </a:r>
        </a:p>
      </dsp:txBody>
      <dsp:txXfrm>
        <a:off x="3805494" y="149747"/>
        <a:ext cx="2186597" cy="1293809"/>
      </dsp:txXfrm>
    </dsp:sp>
    <dsp:sp modelId="{652538A0-244E-4DE8-A9C3-295570520B3F}">
      <dsp:nvSpPr>
        <dsp:cNvPr id="0" name=""/>
        <dsp:cNvSpPr/>
      </dsp:nvSpPr>
      <dsp:spPr>
        <a:xfrm>
          <a:off x="5399836" y="1500027"/>
          <a:ext cx="3099050" cy="1769904"/>
        </a:xfrm>
        <a:prstGeom prst="ellipse">
          <a:avLst/>
        </a:prstGeom>
        <a:solidFill>
          <a:srgbClr val="70CB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dirty="0">
              <a:solidFill>
                <a:srgbClr val="870038"/>
              </a:solidFill>
            </a:rPr>
            <a:t>Підзвітність влади</a:t>
          </a:r>
        </a:p>
      </dsp:txBody>
      <dsp:txXfrm>
        <a:off x="5853681" y="1759223"/>
        <a:ext cx="2191360" cy="1251512"/>
      </dsp:txXfrm>
    </dsp:sp>
    <dsp:sp modelId="{A6AEF3BC-9FFC-43F3-A2F5-2FEBD881FCA0}">
      <dsp:nvSpPr>
        <dsp:cNvPr id="0" name=""/>
        <dsp:cNvSpPr/>
      </dsp:nvSpPr>
      <dsp:spPr>
        <a:xfrm>
          <a:off x="3095576" y="2935655"/>
          <a:ext cx="3168352" cy="1822450"/>
        </a:xfrm>
        <a:prstGeom prst="ellipse">
          <a:avLst/>
        </a:prstGeom>
        <a:solidFill>
          <a:srgbClr val="70CB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>
              <a:solidFill>
                <a:srgbClr val="870038"/>
              </a:solidFill>
            </a:rPr>
            <a:t>Надання якісних </a:t>
          </a:r>
          <a:r>
            <a:rPr lang="uk-UA" sz="2500" b="1" kern="1200" dirty="0" err="1">
              <a:solidFill>
                <a:srgbClr val="870038"/>
              </a:solidFill>
            </a:rPr>
            <a:t>адмін</a:t>
          </a:r>
          <a:r>
            <a:rPr lang="uk-UA" sz="2500" b="1" kern="1200" dirty="0">
              <a:solidFill>
                <a:srgbClr val="870038"/>
              </a:solidFill>
            </a:rPr>
            <a:t>. послуг</a:t>
          </a:r>
        </a:p>
      </dsp:txBody>
      <dsp:txXfrm>
        <a:off x="3559570" y="3202547"/>
        <a:ext cx="2240364" cy="1288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D55C0-3958-49C4-A76E-3C0CF1E05A92}">
      <dsp:nvSpPr>
        <dsp:cNvPr id="0" name=""/>
        <dsp:cNvSpPr/>
      </dsp:nvSpPr>
      <dsp:spPr>
        <a:xfrm>
          <a:off x="631864" y="0"/>
          <a:ext cx="7161132" cy="475297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39528-D726-4B90-8E10-ED083D6848CF}">
      <dsp:nvSpPr>
        <dsp:cNvPr id="0" name=""/>
        <dsp:cNvSpPr/>
      </dsp:nvSpPr>
      <dsp:spPr>
        <a:xfrm>
          <a:off x="9050" y="1425892"/>
          <a:ext cx="2711752" cy="19011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/>
            <a:t>Публічне управління</a:t>
          </a:r>
        </a:p>
      </dsp:txBody>
      <dsp:txXfrm>
        <a:off x="101858" y="1518700"/>
        <a:ext cx="2526136" cy="1715574"/>
      </dsp:txXfrm>
    </dsp:sp>
    <dsp:sp modelId="{A96D7EB7-9EA4-4C1A-8624-1F836C669FF7}">
      <dsp:nvSpPr>
        <dsp:cNvPr id="0" name=""/>
        <dsp:cNvSpPr/>
      </dsp:nvSpPr>
      <dsp:spPr>
        <a:xfrm>
          <a:off x="2856554" y="1425892"/>
          <a:ext cx="2711752" cy="190119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/>
            <a:t>Новий публічний менеджмент</a:t>
          </a:r>
        </a:p>
      </dsp:txBody>
      <dsp:txXfrm>
        <a:off x="2949362" y="1518700"/>
        <a:ext cx="2526136" cy="1715574"/>
      </dsp:txXfrm>
    </dsp:sp>
    <dsp:sp modelId="{3D26C250-7A59-4C82-938D-C22E92819E8E}">
      <dsp:nvSpPr>
        <dsp:cNvPr id="0" name=""/>
        <dsp:cNvSpPr/>
      </dsp:nvSpPr>
      <dsp:spPr>
        <a:xfrm>
          <a:off x="5704059" y="1425892"/>
          <a:ext cx="2711752" cy="190119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/>
            <a:t>Добре врядування</a:t>
          </a:r>
        </a:p>
      </dsp:txBody>
      <dsp:txXfrm>
        <a:off x="5796867" y="1518700"/>
        <a:ext cx="2526136" cy="1715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304E-C38E-4E17-BAB0-B4E913F884A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BF668-0F6B-4E65-B0D1-9FAD4D7F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3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52C8-F5BD-4B00-AF8E-9A8DACCFE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FBBB-DADF-4CE2-B5D4-9CFA754C8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B86341A-55CC-47EC-BB27-0E85F991C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49D49AF-8E1C-4695-BD47-C5DFEF32C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38F1057-6F90-465C-8295-16525BA49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E8CF98-7663-4151-BC4E-4831D0656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24C502-B2A2-44A2-A3A3-D7ED36F95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23A0CFE-883E-4537-99C9-C1050F152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AA3B7F4-3413-4157-A3BA-F9EE0F62A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8B149A-2B0B-44B8-8C96-0B4D8C2CE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846763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 сполучна лінія 9"/>
          <p:cNvCxnSpPr/>
          <p:nvPr userDrawn="1"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438275B-230D-4E30-9E0D-422732E059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8787A16-D801-424B-8E3F-0F23CFB26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362E5D0-9EC6-4942-AC5E-78B413BC9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54A3AF5-1334-413F-B361-CE257B4DF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/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marL="1790700" algn="ctr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59595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/>
          <a:p>
            <a:pPr marL="1790700">
              <a:defRPr/>
            </a:pPr>
            <a:r>
              <a:rPr lang="uk-UA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номера слайда 5"/>
          <p:cNvSpPr txBox="1">
            <a:spLocks/>
          </p:cNvSpPr>
          <p:nvPr userDrawn="1"/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CA28B94-3256-4166-B914-09E9539D6491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905500"/>
            <a:ext cx="25050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 сполучна лінія 11"/>
          <p:cNvCxnSpPr/>
          <p:nvPr userDrawn="1"/>
        </p:nvCxnSpPr>
        <p:spPr>
          <a:xfrm>
            <a:off x="482600" y="6521450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12"/>
          <p:cNvCxnSpPr/>
          <p:nvPr userDrawn="1"/>
        </p:nvCxnSpPr>
        <p:spPr>
          <a:xfrm>
            <a:off x="482600" y="6583363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3"/>
          <p:cNvCxnSpPr/>
          <p:nvPr userDrawn="1"/>
        </p:nvCxnSpPr>
        <p:spPr>
          <a:xfrm>
            <a:off x="482600" y="1470025"/>
            <a:ext cx="8193088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3333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F9B35-40B4-453C-B745-2249DD3F8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11338-CA39-4E25-84AD-2483DF79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5EE2A-19FF-4E46-B8A1-E5E15F6CB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0EF6E-4E1E-4C1C-B176-F0D840E8D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B52BE-8868-42C6-9602-B28FCB7E5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365D34-C7E8-4D09-BBF9-54954E5CE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9632" y="1412776"/>
            <a:ext cx="7597351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endParaRPr lang="ru-RU" sz="28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itchFamily="34" charset="0"/>
            </a:endParaRPr>
          </a:p>
          <a:p>
            <a:pPr algn="l"/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2.1. Визначення та сутність демократичного врядування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268760"/>
            <a:ext cx="8424168" cy="4897089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 практичному використанні сутність поняття </a:t>
            </a: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«ефективне врядування» </a:t>
            </a: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часто сприймається через </a:t>
            </a:r>
            <a:r>
              <a:rPr lang="uk-UA" sz="280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такі </a:t>
            </a:r>
            <a:r>
              <a:rPr lang="uk-UA" sz="2800" u="sng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ознаки</a:t>
            </a: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як: </a:t>
            </a:r>
          </a:p>
          <a:p>
            <a:pPr marL="0" indent="0">
              <a:buNone/>
            </a:pPr>
            <a:endParaRPr lang="uk-UA" sz="28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- відсутність корупції,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       - не зловживання громадськими або 				     бюджетними коштами,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       - відмова від кумівства,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     - відсутність дискримінації ...</a:t>
            </a:r>
          </a:p>
          <a:p>
            <a:pPr marL="0" indent="0">
              <a:buFont typeface="Arial" charset="0"/>
              <a:buNone/>
            </a:pPr>
            <a:endParaRPr lang="uk-UA" sz="2500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096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«ЕФЕКТИВНЕ ВРЯДУВАННЯ»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86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412776"/>
            <a:ext cx="8424168" cy="4753073"/>
          </a:xfrm>
        </p:spPr>
        <p:txBody>
          <a:bodyPr/>
          <a:lstStyle/>
          <a:p>
            <a:pPr lvl="0"/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відкритість, </a:t>
            </a:r>
          </a:p>
          <a:p>
            <a:pPr lvl="0"/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залучення громадськості, </a:t>
            </a:r>
          </a:p>
          <a:p>
            <a:pPr lvl="0"/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відповідальність, </a:t>
            </a:r>
          </a:p>
          <a:p>
            <a:pPr lvl="0"/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ефективність, </a:t>
            </a:r>
          </a:p>
          <a:p>
            <a:pPr lvl="0"/>
            <a:r>
              <a:rPr lang="uk-UA" sz="3600" b="1" dirty="0">
                <a:solidFill>
                  <a:schemeClr val="accent5">
                    <a:lumMod val="75000"/>
                  </a:schemeClr>
                </a:solidFill>
              </a:rPr>
              <a:t>консолідація. </a:t>
            </a:r>
          </a:p>
          <a:p>
            <a:pPr marL="0" lvl="0" indent="0" algn="r">
              <a:buNone/>
            </a:pPr>
            <a:endParaRPr lang="uk-UA" dirty="0"/>
          </a:p>
          <a:p>
            <a:pPr marL="0" lvl="0" indent="0" algn="r">
              <a:buNone/>
            </a:pPr>
            <a:r>
              <a:rPr lang="uk-UA" dirty="0">
                <a:solidFill>
                  <a:srgbClr val="870038"/>
                </a:solidFill>
              </a:rPr>
              <a:t>(Біла книга «Європейське врядування»)</a:t>
            </a:r>
          </a:p>
        </p:txBody>
      </p:sp>
      <p:sp>
        <p:nvSpPr>
          <p:cNvPr id="4096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«ЕФЕКТИВНЕ ВРЯДУВАННЯ» ҐРУНТУЄТЬСЯ НА П’ЯТИ ПРИНЦИПАХ: 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4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9E32E9AD-0C37-4C0B-B4BA-DFB5713E03A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48087863"/>
              </p:ext>
            </p:extLst>
          </p:nvPr>
        </p:nvGraphicFramePr>
        <p:xfrm>
          <a:off x="468313" y="1412875"/>
          <a:ext cx="8424862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096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СУЧАСНЕ УПРАВЛІННЯ ДЕРЖАВОЮ – 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ШЛЯХ ДО ДОБРОГО ВРЯДУВАННЯ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42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412777"/>
            <a:ext cx="8229600" cy="4462562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*  </a:t>
            </a:r>
            <a:r>
              <a:rPr lang="uk-UA" sz="20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вимога на всіх рівнях публічного управління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. На місцевому рівні це є фундаментально важливим, оскільки органи місцевого самоврядування є найближчими до громадян установами, які забезпечують їх основними послугами, і на цьому рівні вони можуть найкраще відчути причетність до публічної діяльності.</a:t>
            </a:r>
          </a:p>
          <a:p>
            <a:pPr algn="just"/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*  </a:t>
            </a:r>
            <a:r>
              <a:rPr lang="uk-UA" sz="20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процес реалізації публічної влади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, що базується на підходах до формування відкритого, демократичного і справедливого суспільства та відповідній системі принципів, має ознаки результативного управління та скерований на забезпечення ефективних партнерських взаємовідносин між органами публічної влади, інституціями громадянського суспільства і суб’єктами приватного права щодо управління суспільним розвитком.</a:t>
            </a:r>
          </a:p>
          <a:p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854968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ДОБРЕ ВРЯДУВАННЯ</a:t>
            </a:r>
            <a:endParaRPr lang="en-US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28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484785"/>
            <a:ext cx="8229600" cy="4536504"/>
          </a:xfrm>
        </p:spPr>
        <p:txBody>
          <a:bodyPr/>
          <a:lstStyle/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80-ті роки ХХ ст. – Світовий банк, МВФ, ПРООН, ОЕСР:</a:t>
            </a:r>
          </a:p>
          <a:p>
            <a:pPr marL="0" indent="0" algn="just">
              <a:buNone/>
            </a:pPr>
            <a:r>
              <a:rPr lang="uk-UA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ДОБРЕ ВРЯДУВАННЯ</a:t>
            </a:r>
            <a:r>
              <a:rPr lang="uk-UA" sz="19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(</a:t>
            </a:r>
            <a:r>
              <a:rPr lang="en-US" sz="19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Good Governance) – </a:t>
            </a:r>
            <a:r>
              <a:rPr lang="uk-UA" sz="1900" i="1" dirty="0"/>
              <a:t>запропоновано як </a:t>
            </a:r>
            <a:r>
              <a:rPr lang="ru-RU" sz="1900" i="1" dirty="0" err="1"/>
              <a:t>інструмент</a:t>
            </a:r>
            <a:r>
              <a:rPr lang="ru-RU" sz="1900" i="1" dirty="0"/>
              <a:t> </a:t>
            </a:r>
            <a:r>
              <a:rPr lang="ru-RU" sz="1900" i="1" dirty="0" err="1"/>
              <a:t>забезпечення</a:t>
            </a:r>
            <a:r>
              <a:rPr lang="ru-RU" sz="1900" i="1" dirty="0"/>
              <a:t> </a:t>
            </a:r>
            <a:r>
              <a:rPr lang="ru-RU" sz="1900" i="1" dirty="0" err="1"/>
              <a:t>досягнення</a:t>
            </a:r>
            <a:r>
              <a:rPr lang="ru-RU" sz="1900" i="1" dirty="0"/>
              <a:t> </a:t>
            </a:r>
            <a:r>
              <a:rPr lang="ru-RU" sz="1900" i="1" dirty="0" err="1"/>
              <a:t>країнами</a:t>
            </a:r>
            <a:r>
              <a:rPr lang="ru-RU" sz="1900" i="1" dirty="0"/>
              <a:t> </a:t>
            </a:r>
            <a:r>
              <a:rPr lang="ru-RU" sz="1900" i="1" dirty="0" err="1"/>
              <a:t>цілей</a:t>
            </a:r>
            <a:r>
              <a:rPr lang="ru-RU" sz="1900" i="1" dirty="0"/>
              <a:t> </a:t>
            </a:r>
            <a:r>
              <a:rPr lang="ru-RU" sz="1900" i="1" dirty="0" err="1"/>
              <a:t>розвитку</a:t>
            </a:r>
            <a:r>
              <a:rPr lang="ru-RU" sz="1900" i="1" dirty="0"/>
              <a:t> за умов </a:t>
            </a:r>
            <a:r>
              <a:rPr lang="ru-RU" sz="1900" i="1" dirty="0" err="1"/>
              <a:t>глобалізації</a:t>
            </a:r>
            <a:r>
              <a:rPr lang="ru-RU" sz="1900" i="1" dirty="0"/>
              <a:t>, </a:t>
            </a:r>
            <a:r>
              <a:rPr lang="ru-RU" sz="1900" i="1" dirty="0" err="1"/>
              <a:t>швидких</a:t>
            </a:r>
            <a:r>
              <a:rPr lang="ru-RU" sz="1900" i="1" dirty="0"/>
              <a:t> </a:t>
            </a:r>
            <a:r>
              <a:rPr lang="ru-RU" sz="1900" i="1" dirty="0" err="1"/>
              <a:t>змін</a:t>
            </a:r>
            <a:r>
              <a:rPr lang="ru-RU" sz="1900" i="1" dirty="0"/>
              <a:t> контексту, </a:t>
            </a:r>
            <a:r>
              <a:rPr lang="ru-RU" sz="1900" i="1" dirty="0" err="1"/>
              <a:t>кризових</a:t>
            </a:r>
            <a:r>
              <a:rPr lang="ru-RU" sz="1900" i="1" dirty="0"/>
              <a:t> </a:t>
            </a:r>
            <a:r>
              <a:rPr lang="ru-RU" sz="1900" i="1" dirty="0" err="1"/>
              <a:t>проявів</a:t>
            </a:r>
            <a:r>
              <a:rPr lang="ru-RU" sz="1900" i="1" dirty="0"/>
              <a:t> природного, техногенного </a:t>
            </a:r>
            <a:r>
              <a:rPr lang="ru-RU" sz="1900" i="1" dirty="0" err="1"/>
              <a:t>чи</a:t>
            </a:r>
            <a:r>
              <a:rPr lang="ru-RU" sz="1900" i="1" dirty="0"/>
              <a:t> </a:t>
            </a:r>
            <a:r>
              <a:rPr lang="ru-RU" sz="1900" i="1" dirty="0" err="1"/>
              <a:t>політичного</a:t>
            </a:r>
            <a:r>
              <a:rPr lang="ru-RU" sz="1900" i="1" dirty="0"/>
              <a:t> характеру, </a:t>
            </a:r>
            <a:r>
              <a:rPr lang="ru-RU" sz="1900" i="1" dirty="0" err="1"/>
              <a:t>подальшого</a:t>
            </a:r>
            <a:r>
              <a:rPr lang="ru-RU" sz="1900" i="1" dirty="0"/>
              <a:t> </a:t>
            </a:r>
            <a:r>
              <a:rPr lang="ru-RU" sz="1900" i="1" dirty="0" err="1"/>
              <a:t>зменшення</a:t>
            </a:r>
            <a:r>
              <a:rPr lang="ru-RU" sz="1900" i="1" dirty="0"/>
              <a:t> </a:t>
            </a:r>
            <a:r>
              <a:rPr lang="ru-RU" sz="1900" i="1" dirty="0" err="1"/>
              <a:t>ресурсної</a:t>
            </a:r>
            <a:r>
              <a:rPr lang="ru-RU" sz="1900" i="1" dirty="0"/>
              <a:t> </a:t>
            </a:r>
            <a:r>
              <a:rPr lang="ru-RU" sz="1900" i="1" dirty="0" err="1"/>
              <a:t>бази</a:t>
            </a:r>
            <a:r>
              <a:rPr lang="ru-RU" sz="1900" i="1" dirty="0"/>
              <a:t> та </a:t>
            </a:r>
            <a:r>
              <a:rPr lang="ru-RU" sz="1900" i="1" dirty="0" err="1"/>
              <a:t>збільшення</a:t>
            </a:r>
            <a:r>
              <a:rPr lang="ru-RU" sz="1900" i="1" dirty="0"/>
              <a:t> потреб </a:t>
            </a:r>
            <a:r>
              <a:rPr lang="ru-RU" sz="1900" i="1" dirty="0" err="1"/>
              <a:t>населення</a:t>
            </a:r>
            <a:r>
              <a:rPr lang="ru-RU" sz="1900" i="1" dirty="0"/>
              <a:t> у </a:t>
            </a:r>
            <a:r>
              <a:rPr lang="ru-RU" sz="1900" i="1" dirty="0" err="1"/>
              <a:t>високоякісних</a:t>
            </a:r>
            <a:r>
              <a:rPr lang="ru-RU" sz="1900" i="1" dirty="0"/>
              <a:t> </a:t>
            </a:r>
            <a:r>
              <a:rPr lang="ru-RU" sz="1900" i="1" dirty="0" err="1"/>
              <a:t>послугах</a:t>
            </a:r>
            <a:r>
              <a:rPr lang="ru-RU" sz="1900" i="1" dirty="0"/>
              <a:t> </a:t>
            </a:r>
          </a:p>
          <a:p>
            <a:pPr marL="0" indent="0" algn="just">
              <a:buNone/>
            </a:pPr>
            <a:r>
              <a:rPr lang="ru-RU" sz="1900" i="1" dirty="0"/>
              <a:t>і </a:t>
            </a:r>
            <a:r>
              <a:rPr lang="ru-RU" sz="1900" i="1" dirty="0" err="1"/>
              <a:t>забезпечення</a:t>
            </a:r>
            <a:r>
              <a:rPr lang="ru-RU" sz="1900" i="1" dirty="0"/>
              <a:t> верховенства права, прав </a:t>
            </a:r>
            <a:r>
              <a:rPr lang="ru-RU" sz="1900" i="1" dirty="0" err="1"/>
              <a:t>людини</a:t>
            </a:r>
            <a:r>
              <a:rPr lang="ru-RU" sz="1900" i="1" dirty="0"/>
              <a:t>, </a:t>
            </a:r>
            <a:r>
              <a:rPr lang="ru-RU" sz="1900" i="1" dirty="0" err="1"/>
              <a:t>плюралістичної</a:t>
            </a:r>
            <a:r>
              <a:rPr lang="ru-RU" sz="1900" i="1" dirty="0"/>
              <a:t> </a:t>
            </a:r>
            <a:r>
              <a:rPr lang="ru-RU" sz="1900" i="1" dirty="0" err="1"/>
              <a:t>демократії</a:t>
            </a:r>
            <a:r>
              <a:rPr lang="ru-RU" sz="1900" i="1" dirty="0"/>
              <a:t> та </a:t>
            </a:r>
            <a:r>
              <a:rPr lang="ru-RU" sz="1900" i="1" dirty="0" err="1"/>
              <a:t>демократії</a:t>
            </a:r>
            <a:r>
              <a:rPr lang="ru-RU" sz="1900" i="1" dirty="0"/>
              <a:t> </a:t>
            </a:r>
            <a:r>
              <a:rPr lang="ru-RU" sz="1900" i="1" dirty="0" err="1"/>
              <a:t>участі</a:t>
            </a:r>
            <a:r>
              <a:rPr lang="ru-RU" sz="1900" i="1" dirty="0"/>
              <a:t>, </a:t>
            </a:r>
            <a:r>
              <a:rPr lang="ru-RU" sz="1900" i="1" dirty="0" err="1"/>
              <a:t>що</a:t>
            </a:r>
            <a:r>
              <a:rPr lang="ru-RU" sz="1900" i="1" dirty="0"/>
              <a:t> стали </a:t>
            </a:r>
            <a:r>
              <a:rPr lang="ru-RU" sz="1900" i="1" dirty="0" err="1"/>
              <a:t>невід’ємними</a:t>
            </a:r>
            <a:r>
              <a:rPr lang="ru-RU" sz="1900" i="1" dirty="0"/>
              <a:t> характеристиками ХХІ </a:t>
            </a:r>
            <a:r>
              <a:rPr lang="ru-RU" sz="1900" i="1" dirty="0" err="1"/>
              <a:t>сторіччя</a:t>
            </a:r>
            <a:r>
              <a:rPr lang="ru-RU" sz="1900" i="1" dirty="0"/>
              <a:t>.</a:t>
            </a:r>
            <a:endParaRPr lang="en-US" sz="1900" i="1" dirty="0"/>
          </a:p>
          <a:p>
            <a:pPr marL="0" indent="0" algn="just">
              <a:buNone/>
            </a:pPr>
            <a:r>
              <a:rPr lang="ru-RU" sz="1900" b="1" dirty="0">
                <a:solidFill>
                  <a:srgbClr val="870038"/>
                </a:solidFill>
              </a:rPr>
              <a:t>У </a:t>
            </a:r>
            <a:r>
              <a:rPr lang="ru-RU" sz="1900" b="1" dirty="0" err="1">
                <a:solidFill>
                  <a:srgbClr val="870038"/>
                </a:solidFill>
              </a:rPr>
              <a:t>центрі</a:t>
            </a:r>
            <a:r>
              <a:rPr lang="ru-RU" sz="1900" b="1" dirty="0">
                <a:solidFill>
                  <a:srgbClr val="870038"/>
                </a:solidFill>
              </a:rPr>
              <a:t> </a:t>
            </a:r>
            <a:r>
              <a:rPr lang="ru-RU" sz="1900" b="1" dirty="0" err="1">
                <a:solidFill>
                  <a:srgbClr val="870038"/>
                </a:solidFill>
              </a:rPr>
              <a:t>парадигми</a:t>
            </a:r>
            <a:r>
              <a:rPr lang="ru-RU" sz="1900" b="1" dirty="0">
                <a:solidFill>
                  <a:srgbClr val="870038"/>
                </a:solidFill>
              </a:rPr>
              <a:t> доброго </a:t>
            </a:r>
            <a:r>
              <a:rPr lang="ru-RU" sz="1900" b="1" dirty="0" err="1">
                <a:solidFill>
                  <a:srgbClr val="870038"/>
                </a:solidFill>
              </a:rPr>
              <a:t>врядування</a:t>
            </a:r>
            <a:r>
              <a:rPr lang="ru-RU" sz="1900" b="1" dirty="0">
                <a:solidFill>
                  <a:srgbClr val="870038"/>
                </a:solidFill>
              </a:rPr>
              <a:t> — </a:t>
            </a:r>
            <a:r>
              <a:rPr lang="ru-RU" sz="1900" u="sng" dirty="0" err="1">
                <a:solidFill>
                  <a:srgbClr val="870038"/>
                </a:solidFill>
              </a:rPr>
              <a:t>переорієнтація</a:t>
            </a:r>
            <a:r>
              <a:rPr lang="ru-RU" sz="1900" u="sng" dirty="0">
                <a:solidFill>
                  <a:srgbClr val="870038"/>
                </a:solidFill>
              </a:rPr>
              <a:t> з </a:t>
            </a:r>
            <a:r>
              <a:rPr lang="ru-RU" sz="1900" u="sng" dirty="0" err="1">
                <a:solidFill>
                  <a:srgbClr val="870038"/>
                </a:solidFill>
              </a:rPr>
              <a:t>одноосібного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управління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чи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керування</a:t>
            </a:r>
            <a:r>
              <a:rPr lang="ru-RU" sz="1900" dirty="0">
                <a:solidFill>
                  <a:srgbClr val="870038"/>
                </a:solidFill>
              </a:rPr>
              <a:t>, </a:t>
            </a:r>
            <a:r>
              <a:rPr lang="ru-RU" sz="1900" dirty="0" err="1">
                <a:solidFill>
                  <a:srgbClr val="870038"/>
                </a:solidFill>
              </a:rPr>
              <a:t>що</a:t>
            </a:r>
            <a:r>
              <a:rPr lang="ru-RU" sz="1900" dirty="0">
                <a:solidFill>
                  <a:srgbClr val="870038"/>
                </a:solidFill>
              </a:rPr>
              <a:t> </a:t>
            </a:r>
            <a:r>
              <a:rPr lang="ru-RU" sz="1900" dirty="0" err="1">
                <a:solidFill>
                  <a:srgbClr val="870038"/>
                </a:solidFill>
              </a:rPr>
              <a:t>здійснювалося</a:t>
            </a:r>
            <a:r>
              <a:rPr lang="ru-RU" sz="1900" dirty="0">
                <a:solidFill>
                  <a:srgbClr val="870038"/>
                </a:solidFill>
              </a:rPr>
              <a:t> </a:t>
            </a:r>
            <a:r>
              <a:rPr lang="ru-RU" sz="1900" dirty="0" err="1">
                <a:solidFill>
                  <a:srgbClr val="870038"/>
                </a:solidFill>
              </a:rPr>
              <a:t>раніше</a:t>
            </a:r>
            <a:r>
              <a:rPr lang="ru-RU" sz="1900" dirty="0">
                <a:solidFill>
                  <a:srgbClr val="870038"/>
                </a:solidFill>
              </a:rPr>
              <a:t> органами </a:t>
            </a:r>
            <a:r>
              <a:rPr lang="ru-RU" sz="1900" dirty="0" err="1">
                <a:solidFill>
                  <a:srgbClr val="870038"/>
                </a:solidFill>
              </a:rPr>
              <a:t>влади</a:t>
            </a:r>
            <a:r>
              <a:rPr lang="ru-RU" sz="1900" dirty="0">
                <a:solidFill>
                  <a:srgbClr val="870038"/>
                </a:solidFill>
              </a:rPr>
              <a:t> та </a:t>
            </a:r>
            <a:r>
              <a:rPr lang="ru-RU" sz="1900" dirty="0" err="1">
                <a:solidFill>
                  <a:srgbClr val="870038"/>
                </a:solidFill>
              </a:rPr>
              <a:t>місцевого</a:t>
            </a:r>
            <a:r>
              <a:rPr lang="ru-RU" sz="1900" dirty="0">
                <a:solidFill>
                  <a:srgbClr val="870038"/>
                </a:solidFill>
              </a:rPr>
              <a:t> </a:t>
            </a:r>
            <a:r>
              <a:rPr lang="ru-RU" sz="1900" dirty="0" err="1">
                <a:solidFill>
                  <a:srgbClr val="870038"/>
                </a:solidFill>
              </a:rPr>
              <a:t>самоврядування</a:t>
            </a:r>
            <a:r>
              <a:rPr lang="ru-RU" sz="1900" dirty="0">
                <a:solidFill>
                  <a:srgbClr val="870038"/>
                </a:solidFill>
              </a:rPr>
              <a:t> </a:t>
            </a:r>
            <a:r>
              <a:rPr lang="ru-RU" sz="1900" u="sng" dirty="0">
                <a:solidFill>
                  <a:srgbClr val="870038"/>
                </a:solidFill>
              </a:rPr>
              <a:t>на </a:t>
            </a:r>
            <a:r>
              <a:rPr lang="ru-RU" sz="1900" u="sng" dirty="0" err="1">
                <a:solidFill>
                  <a:srgbClr val="870038"/>
                </a:solidFill>
              </a:rPr>
              <a:t>процес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взаємодії</a:t>
            </a:r>
            <a:r>
              <a:rPr lang="ru-RU" sz="1900" u="sng" dirty="0">
                <a:solidFill>
                  <a:srgbClr val="870038"/>
                </a:solidFill>
              </a:rPr>
              <a:t> та </a:t>
            </a:r>
            <a:r>
              <a:rPr lang="ru-RU" sz="1900" u="sng" dirty="0" err="1">
                <a:solidFill>
                  <a:srgbClr val="870038"/>
                </a:solidFill>
              </a:rPr>
              <a:t>співробітництва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із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бізнесом</a:t>
            </a:r>
            <a:r>
              <a:rPr lang="ru-RU" sz="1900" u="sng" dirty="0">
                <a:solidFill>
                  <a:srgbClr val="870038"/>
                </a:solidFill>
              </a:rPr>
              <a:t>, </a:t>
            </a:r>
            <a:r>
              <a:rPr lang="ru-RU" sz="1900" u="sng" dirty="0" err="1">
                <a:solidFill>
                  <a:srgbClr val="870038"/>
                </a:solidFill>
              </a:rPr>
              <a:t>суспільними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інститутами</a:t>
            </a:r>
            <a:r>
              <a:rPr lang="ru-RU" sz="1900" u="sng" dirty="0">
                <a:solidFill>
                  <a:srgbClr val="870038"/>
                </a:solidFill>
              </a:rPr>
              <a:t> та </a:t>
            </a:r>
            <a:r>
              <a:rPr lang="ru-RU" sz="1900" u="sng" dirty="0" err="1">
                <a:solidFill>
                  <a:srgbClr val="870038"/>
                </a:solidFill>
              </a:rPr>
              <a:t>громадянами</a:t>
            </a:r>
            <a:r>
              <a:rPr lang="ru-RU" sz="1900" u="sng" dirty="0">
                <a:solidFill>
                  <a:srgbClr val="870038"/>
                </a:solidFill>
              </a:rPr>
              <a:t> у </a:t>
            </a:r>
            <a:r>
              <a:rPr lang="ru-RU" sz="1900" u="sng" dirty="0" err="1">
                <a:solidFill>
                  <a:srgbClr val="870038"/>
                </a:solidFill>
              </a:rPr>
              <a:t>процесі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прийняття</a:t>
            </a:r>
            <a:r>
              <a:rPr lang="ru-RU" sz="1900" u="sng" dirty="0">
                <a:solidFill>
                  <a:srgbClr val="870038"/>
                </a:solidFill>
              </a:rPr>
              <a:t> й </a:t>
            </a:r>
            <a:r>
              <a:rPr lang="ru-RU" sz="1900" u="sng" dirty="0" err="1">
                <a:solidFill>
                  <a:srgbClr val="870038"/>
                </a:solidFill>
              </a:rPr>
              <a:t>реалізації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рішень</a:t>
            </a:r>
            <a:r>
              <a:rPr lang="ru-RU" sz="1900" u="sng" dirty="0">
                <a:solidFill>
                  <a:srgbClr val="870038"/>
                </a:solidFill>
              </a:rPr>
              <a:t> та </a:t>
            </a:r>
            <a:r>
              <a:rPr lang="ru-RU" sz="1900" u="sng" dirty="0" err="1">
                <a:solidFill>
                  <a:srgbClr val="870038"/>
                </a:solidFill>
              </a:rPr>
              <a:t>політик</a:t>
            </a:r>
            <a:r>
              <a:rPr lang="ru-RU" sz="1900" dirty="0">
                <a:solidFill>
                  <a:srgbClr val="870038"/>
                </a:solidFill>
              </a:rPr>
              <a:t> </a:t>
            </a:r>
            <a:r>
              <a:rPr lang="ru-RU" sz="1900" u="sng" dirty="0">
                <a:solidFill>
                  <a:srgbClr val="870038"/>
                </a:solidFill>
              </a:rPr>
              <a:t>для </a:t>
            </a:r>
            <a:r>
              <a:rPr lang="ru-RU" sz="1900" u="sng" dirty="0" err="1">
                <a:solidFill>
                  <a:srgbClr val="870038"/>
                </a:solidFill>
              </a:rPr>
              <a:t>досягнення</a:t>
            </a:r>
            <a:r>
              <a:rPr lang="ru-RU" sz="1900" u="sng" dirty="0">
                <a:solidFill>
                  <a:srgbClr val="870038"/>
                </a:solidFill>
              </a:rPr>
              <a:t> оптимального для </a:t>
            </a:r>
            <a:r>
              <a:rPr lang="ru-RU" sz="1900" u="sng" dirty="0" err="1">
                <a:solidFill>
                  <a:srgbClr val="870038"/>
                </a:solidFill>
              </a:rPr>
              <a:t>всіх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зацікавлених</a:t>
            </a:r>
            <a:r>
              <a:rPr lang="ru-RU" sz="1900" u="sng" dirty="0">
                <a:solidFill>
                  <a:srgbClr val="870038"/>
                </a:solidFill>
              </a:rPr>
              <a:t> </a:t>
            </a:r>
            <a:r>
              <a:rPr lang="ru-RU" sz="1900" u="sng" dirty="0" err="1">
                <a:solidFill>
                  <a:srgbClr val="870038"/>
                </a:solidFill>
              </a:rPr>
              <a:t>сторін</a:t>
            </a:r>
            <a:r>
              <a:rPr lang="ru-RU" sz="1900" u="sng" dirty="0">
                <a:solidFill>
                  <a:srgbClr val="870038"/>
                </a:solidFill>
              </a:rPr>
              <a:t> за </a:t>
            </a:r>
            <a:r>
              <a:rPr lang="ru-RU" sz="1900" u="sng" dirty="0" err="1">
                <a:solidFill>
                  <a:srgbClr val="870038"/>
                </a:solidFill>
              </a:rPr>
              <a:t>даних</a:t>
            </a:r>
            <a:r>
              <a:rPr lang="ru-RU" sz="1900" u="sng" dirty="0">
                <a:solidFill>
                  <a:srgbClr val="870038"/>
                </a:solidFill>
              </a:rPr>
              <a:t> умов результату</a:t>
            </a:r>
            <a:r>
              <a:rPr lang="ru-RU" sz="1800" u="sng" dirty="0">
                <a:solidFill>
                  <a:srgbClr val="870038"/>
                </a:solidFill>
              </a:rPr>
              <a:t>.</a:t>
            </a:r>
            <a:endParaRPr lang="uk-UA" sz="1800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3584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435280" cy="1143000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ОСНОВНІ ЕТАПИ СТАНОВЛЕННЯ </a:t>
            </a:r>
            <a:b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«ДОБРОГО ДЕМОКРАТИЧНОГО ВРЯДУВАННЯ»</a:t>
            </a:r>
            <a:endParaRPr lang="en-US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068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484783"/>
            <a:ext cx="8229600" cy="453650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 </a:t>
            </a:r>
            <a:endParaRPr lang="uk-UA" sz="1800" dirty="0"/>
          </a:p>
          <a:p>
            <a:pPr marL="0" indent="0">
              <a:buNone/>
            </a:pPr>
            <a:r>
              <a:rPr lang="uk-UA" sz="2400" b="1" i="1" u="sng" dirty="0">
                <a:solidFill>
                  <a:srgbClr val="870038"/>
                </a:solidFill>
              </a:rPr>
              <a:t>2.</a:t>
            </a:r>
            <a:r>
              <a:rPr lang="en-US" sz="2400" b="1" i="1" u="sng" dirty="0" err="1">
                <a:solidFill>
                  <a:srgbClr val="870038"/>
                </a:solidFill>
              </a:rPr>
              <a:t>Будапештська</a:t>
            </a:r>
            <a:r>
              <a:rPr lang="en-US" sz="2400" b="1" i="1" u="sng" dirty="0">
                <a:solidFill>
                  <a:srgbClr val="870038"/>
                </a:solidFill>
              </a:rPr>
              <a:t> </a:t>
            </a:r>
            <a:r>
              <a:rPr lang="en-US" sz="2400" b="1" i="1" u="sng" dirty="0" err="1">
                <a:solidFill>
                  <a:srgbClr val="870038"/>
                </a:solidFill>
              </a:rPr>
              <a:t>декларація</a:t>
            </a:r>
            <a:r>
              <a:rPr lang="en-US" sz="2400" b="1" i="1" dirty="0">
                <a:solidFill>
                  <a:srgbClr val="870038"/>
                </a:solidFill>
              </a:rPr>
              <a:t> </a:t>
            </a:r>
            <a:r>
              <a:rPr lang="en-US" sz="2400" i="1" dirty="0" err="1"/>
              <a:t>щодо</a:t>
            </a:r>
            <a:r>
              <a:rPr lang="en-US" sz="2400" i="1" dirty="0"/>
              <a:t> </a:t>
            </a:r>
            <a:r>
              <a:rPr lang="en-US" sz="2400" i="1" dirty="0" err="1"/>
              <a:t>забезпечення</a:t>
            </a:r>
            <a:r>
              <a:rPr lang="en-US" sz="2400" i="1" dirty="0"/>
              <a:t> </a:t>
            </a:r>
            <a:r>
              <a:rPr lang="en-US" sz="2400" i="1" dirty="0" err="1"/>
              <a:t>доброго</a:t>
            </a:r>
            <a:r>
              <a:rPr lang="en-US" sz="2400" i="1" dirty="0"/>
              <a:t> </a:t>
            </a:r>
            <a:r>
              <a:rPr lang="en-US" sz="2400" i="1" dirty="0" err="1"/>
              <a:t>врядування</a:t>
            </a:r>
            <a:r>
              <a:rPr lang="en-US" sz="2400" i="1" dirty="0"/>
              <a:t> </a:t>
            </a:r>
            <a:r>
              <a:rPr lang="en-US" sz="2400" i="1" dirty="0" err="1"/>
              <a:t>на</a:t>
            </a:r>
            <a:r>
              <a:rPr lang="en-US" sz="2400" i="1" dirty="0"/>
              <a:t> </a:t>
            </a:r>
            <a:r>
              <a:rPr lang="en-US" sz="2400" i="1" dirty="0" err="1"/>
              <a:t>місцевому</a:t>
            </a:r>
            <a:r>
              <a:rPr lang="en-US" sz="2400" i="1" dirty="0"/>
              <a:t> і </a:t>
            </a:r>
            <a:r>
              <a:rPr lang="en-US" sz="2400" i="1" dirty="0" err="1"/>
              <a:t>регіональному</a:t>
            </a:r>
            <a:r>
              <a:rPr lang="en-US" sz="2400" i="1" dirty="0"/>
              <a:t> </a:t>
            </a:r>
            <a:r>
              <a:rPr lang="en-US" sz="2400" i="1" dirty="0" err="1"/>
              <a:t>рівнях</a:t>
            </a:r>
            <a:r>
              <a:rPr lang="en-US" sz="2400" i="1" dirty="0"/>
              <a:t> </a:t>
            </a:r>
            <a:r>
              <a:rPr lang="en-US" sz="2400" dirty="0" err="1"/>
              <a:t>та</a:t>
            </a:r>
            <a:r>
              <a:rPr lang="en-US" sz="2400" dirty="0"/>
              <a:t> </a:t>
            </a:r>
            <a:r>
              <a:rPr lang="en-US" sz="2400" u="sng" dirty="0" err="1"/>
              <a:t>План</a:t>
            </a:r>
            <a:r>
              <a:rPr lang="en-US" sz="2400" u="sng" dirty="0"/>
              <a:t> </a:t>
            </a:r>
            <a:r>
              <a:rPr lang="en-US" sz="2400" u="sng" dirty="0" err="1"/>
              <a:t>дій</a:t>
            </a:r>
            <a:r>
              <a:rPr lang="en-US" sz="2400" u="sng" dirty="0"/>
              <a:t> </a:t>
            </a:r>
            <a:r>
              <a:rPr lang="en-US" sz="2400" u="sng" dirty="0" err="1"/>
              <a:t>щодо</a:t>
            </a:r>
            <a:r>
              <a:rPr lang="en-US" sz="2400" dirty="0"/>
              <a:t> </a:t>
            </a:r>
            <a:r>
              <a:rPr lang="en-US" sz="2400" dirty="0" err="1"/>
              <a:t>забезпечення</a:t>
            </a:r>
            <a:r>
              <a:rPr lang="en-US" sz="2400" dirty="0"/>
              <a:t> </a:t>
            </a:r>
            <a:r>
              <a:rPr lang="en-US" sz="2400" dirty="0" err="1"/>
              <a:t>доброго</a:t>
            </a:r>
            <a:r>
              <a:rPr lang="en-US" sz="2400" dirty="0"/>
              <a:t> </a:t>
            </a:r>
            <a:r>
              <a:rPr lang="en-US" sz="2400" dirty="0" err="1"/>
              <a:t>врядування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місцевому</a:t>
            </a:r>
            <a:r>
              <a:rPr lang="en-US" sz="2400" dirty="0"/>
              <a:t> і </a:t>
            </a:r>
            <a:r>
              <a:rPr lang="en-US" sz="2400" dirty="0" err="1"/>
              <a:t>регіональному</a:t>
            </a:r>
            <a:r>
              <a:rPr lang="en-US" sz="2400" dirty="0"/>
              <a:t> </a:t>
            </a:r>
            <a:r>
              <a:rPr lang="en-US" sz="2400" dirty="0" err="1"/>
              <a:t>рівні</a:t>
            </a:r>
            <a:r>
              <a:rPr lang="en-US" sz="2400" dirty="0"/>
              <a:t> (м. </a:t>
            </a:r>
            <a:r>
              <a:rPr lang="en-US" sz="2400" dirty="0" err="1"/>
              <a:t>Будапешт</a:t>
            </a:r>
            <a:r>
              <a:rPr lang="en-US" sz="2400" dirty="0"/>
              <a:t>, 2</a:t>
            </a:r>
            <a:r>
              <a:rPr lang="uk-UA" sz="2400" dirty="0"/>
              <a:t>5.02.</a:t>
            </a:r>
            <a:r>
              <a:rPr lang="en-US" sz="2400" b="1" dirty="0"/>
              <a:t>2005</a:t>
            </a:r>
            <a:r>
              <a:rPr lang="en-US" sz="2400" dirty="0"/>
              <a:t> р</a:t>
            </a:r>
            <a:r>
              <a:rPr lang="uk-UA" sz="2400" dirty="0"/>
              <a:t>.</a:t>
            </a:r>
            <a:r>
              <a:rPr lang="en-US" sz="2400" dirty="0"/>
              <a:t>, 14-та </a:t>
            </a:r>
            <a:r>
              <a:rPr lang="en-US" sz="2400" dirty="0" err="1"/>
              <a:t>сесія</a:t>
            </a:r>
            <a:r>
              <a:rPr lang="en-US" sz="2400" dirty="0"/>
              <a:t> </a:t>
            </a:r>
            <a:r>
              <a:rPr lang="en-US" sz="2400" dirty="0" err="1"/>
              <a:t>Європейської</a:t>
            </a:r>
            <a:r>
              <a:rPr lang="en-US" sz="2400" dirty="0"/>
              <a:t> </a:t>
            </a:r>
            <a:r>
              <a:rPr lang="en-US" sz="2400" dirty="0" err="1"/>
              <a:t>конференції</a:t>
            </a:r>
            <a:r>
              <a:rPr lang="en-US" sz="2400" dirty="0"/>
              <a:t> </a:t>
            </a:r>
            <a:r>
              <a:rPr lang="en-US" sz="2400" dirty="0" err="1"/>
              <a:t>міністрів</a:t>
            </a:r>
            <a:r>
              <a:rPr lang="en-US" sz="2400" dirty="0"/>
              <a:t>)</a:t>
            </a:r>
            <a:r>
              <a:rPr lang="uk-UA" sz="2400" dirty="0"/>
              <a:t>;</a:t>
            </a:r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r>
              <a:rPr lang="uk-UA" sz="2400" b="1" i="1" u="sng" dirty="0">
                <a:solidFill>
                  <a:srgbClr val="870038"/>
                </a:solidFill>
              </a:rPr>
              <a:t>3. </a:t>
            </a:r>
            <a:r>
              <a:rPr lang="en-US" sz="2400" b="1" i="1" u="sng" dirty="0" err="1">
                <a:solidFill>
                  <a:srgbClr val="870038"/>
                </a:solidFill>
              </a:rPr>
              <a:t>Валенсійська</a:t>
            </a:r>
            <a:r>
              <a:rPr lang="en-US" sz="2400" b="1" i="1" u="sng" dirty="0">
                <a:solidFill>
                  <a:srgbClr val="870038"/>
                </a:solidFill>
              </a:rPr>
              <a:t> </a:t>
            </a:r>
            <a:r>
              <a:rPr lang="en-US" sz="2400" b="1" i="1" u="sng" dirty="0" err="1">
                <a:solidFill>
                  <a:srgbClr val="870038"/>
                </a:solidFill>
              </a:rPr>
              <a:t>декларація</a:t>
            </a:r>
            <a:r>
              <a:rPr lang="en-US" sz="2400" b="1" i="1" dirty="0">
                <a:solidFill>
                  <a:srgbClr val="870038"/>
                </a:solidFill>
              </a:rPr>
              <a:t> </a:t>
            </a:r>
            <a:r>
              <a:rPr lang="en-US" sz="2400" i="1" dirty="0"/>
              <a:t>«</a:t>
            </a:r>
            <a:r>
              <a:rPr lang="en-US" sz="2400" i="1" dirty="0" err="1"/>
              <a:t>Добре</a:t>
            </a:r>
            <a:r>
              <a:rPr lang="en-US" sz="2400" i="1" dirty="0"/>
              <a:t> </a:t>
            </a:r>
            <a:r>
              <a:rPr lang="en-US" sz="2400" i="1" dirty="0" err="1"/>
              <a:t>місцеве</a:t>
            </a:r>
            <a:r>
              <a:rPr lang="en-US" sz="2400" i="1" dirty="0"/>
              <a:t> і </a:t>
            </a:r>
            <a:r>
              <a:rPr lang="en-US" sz="2400" i="1" dirty="0" err="1"/>
              <a:t>регіональне</a:t>
            </a:r>
            <a:r>
              <a:rPr lang="en-US" sz="2400" i="1" dirty="0"/>
              <a:t> </a:t>
            </a:r>
            <a:r>
              <a:rPr lang="en-US" sz="2400" i="1" dirty="0" err="1"/>
              <a:t>врядування</a:t>
            </a:r>
            <a:r>
              <a:rPr lang="en-US" sz="2400" i="1" dirty="0"/>
              <a:t> – </a:t>
            </a:r>
            <a:r>
              <a:rPr lang="en-US" sz="2400" i="1" dirty="0" err="1"/>
              <a:t>Європейський</a:t>
            </a:r>
            <a:r>
              <a:rPr lang="en-US" sz="2400" i="1" dirty="0"/>
              <a:t> </a:t>
            </a:r>
            <a:r>
              <a:rPr lang="en-US" sz="2400" i="1" dirty="0" err="1"/>
              <a:t>виклик</a:t>
            </a:r>
            <a:r>
              <a:rPr lang="en-US" sz="2400" i="1" dirty="0"/>
              <a:t>» </a:t>
            </a:r>
            <a:r>
              <a:rPr lang="en-US" sz="2400" dirty="0"/>
              <a:t>(м. </a:t>
            </a:r>
            <a:r>
              <a:rPr lang="en-US" sz="2400" dirty="0" err="1"/>
              <a:t>Валенсія</a:t>
            </a:r>
            <a:r>
              <a:rPr lang="en-US" sz="2400" dirty="0"/>
              <a:t>, </a:t>
            </a:r>
            <a:r>
              <a:rPr lang="en-US" sz="2400" dirty="0" err="1"/>
              <a:t>Іспанія</a:t>
            </a:r>
            <a:r>
              <a:rPr lang="en-US" sz="2400" dirty="0"/>
              <a:t>, 16</a:t>
            </a:r>
            <a:r>
              <a:rPr lang="uk-UA" sz="2400" dirty="0"/>
              <a:t>.10. </a:t>
            </a:r>
            <a:r>
              <a:rPr lang="en-US" sz="2400" b="1" dirty="0"/>
              <a:t>2007</a:t>
            </a:r>
            <a:r>
              <a:rPr lang="en-US" sz="2400" dirty="0"/>
              <a:t> р</a:t>
            </a:r>
            <a:r>
              <a:rPr lang="uk-UA" sz="2400" dirty="0"/>
              <a:t>.</a:t>
            </a:r>
            <a:r>
              <a:rPr lang="en-US" sz="2400" dirty="0"/>
              <a:t>, 15-та </a:t>
            </a:r>
            <a:r>
              <a:rPr lang="en-US" sz="2400" dirty="0" err="1"/>
              <a:t>сесія</a:t>
            </a:r>
            <a:r>
              <a:rPr lang="en-US" sz="2400" dirty="0"/>
              <a:t> </a:t>
            </a:r>
            <a:r>
              <a:rPr lang="en-US" sz="2400" dirty="0" err="1"/>
              <a:t>Європейської</a:t>
            </a:r>
            <a:r>
              <a:rPr lang="en-US" sz="2400" dirty="0"/>
              <a:t> </a:t>
            </a:r>
            <a:r>
              <a:rPr lang="en-US" sz="2400" dirty="0" err="1"/>
              <a:t>конференції</a:t>
            </a:r>
            <a:r>
              <a:rPr lang="en-US" sz="2400" dirty="0"/>
              <a:t> </a:t>
            </a:r>
            <a:r>
              <a:rPr lang="en-US" sz="2400" dirty="0" err="1"/>
              <a:t>міністрів</a:t>
            </a:r>
            <a:r>
              <a:rPr lang="en-US" sz="2400" dirty="0"/>
              <a:t>)</a:t>
            </a:r>
            <a:r>
              <a:rPr lang="uk-UA" sz="2400" dirty="0"/>
              <a:t>;</a:t>
            </a:r>
          </a:p>
          <a:p>
            <a:pPr marL="0" indent="0" algn="just">
              <a:buNone/>
            </a:pPr>
            <a:endParaRPr lang="uk-UA" sz="1800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3584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435280" cy="1143000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ОСНОВНІ ЕТАПИ СТАНОВЛЕННЯ </a:t>
            </a:r>
            <a:b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«ДОБРОГО ДЕМОКРАТИЧНОГО ВРЯДУВАННЯ»</a:t>
            </a:r>
            <a:endParaRPr lang="en-US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92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484783"/>
            <a:ext cx="8229600" cy="4536505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b="1" dirty="0">
                <a:solidFill>
                  <a:srgbClr val="870038"/>
                </a:solidFill>
              </a:rPr>
              <a:t>4. </a:t>
            </a:r>
            <a:r>
              <a:rPr lang="ru-RU" sz="2400" i="1" dirty="0"/>
              <a:t>26.03.</a:t>
            </a:r>
            <a:r>
              <a:rPr lang="ru-RU" sz="2400" b="1" i="1" dirty="0"/>
              <a:t>2008р</a:t>
            </a:r>
            <a:r>
              <a:rPr lang="ru-RU" sz="2400" i="1" dirty="0"/>
              <a:t>. </a:t>
            </a:r>
            <a:r>
              <a:rPr lang="ru-RU" sz="2400" b="1" i="1" dirty="0" err="1">
                <a:solidFill>
                  <a:srgbClr val="870038"/>
                </a:solidFill>
              </a:rPr>
              <a:t>Комітет</a:t>
            </a:r>
            <a:r>
              <a:rPr lang="ru-RU" sz="2400" b="1" i="1" dirty="0">
                <a:solidFill>
                  <a:srgbClr val="870038"/>
                </a:solidFill>
              </a:rPr>
              <a:t> </a:t>
            </a:r>
            <a:r>
              <a:rPr lang="ru-RU" sz="2400" b="1" i="1" dirty="0" err="1">
                <a:solidFill>
                  <a:srgbClr val="870038"/>
                </a:solidFill>
              </a:rPr>
              <a:t>міністрів</a:t>
            </a:r>
            <a:r>
              <a:rPr lang="ru-RU" sz="2400" b="1" i="1" dirty="0">
                <a:solidFill>
                  <a:srgbClr val="870038"/>
                </a:solidFill>
              </a:rPr>
              <a:t> Ради </a:t>
            </a:r>
            <a:r>
              <a:rPr lang="ru-RU" sz="2400" b="1" i="1" dirty="0" err="1">
                <a:solidFill>
                  <a:srgbClr val="870038"/>
                </a:solidFill>
              </a:rPr>
              <a:t>Європи</a:t>
            </a:r>
            <a:r>
              <a:rPr lang="ru-RU" sz="2400" b="1" i="1" dirty="0">
                <a:solidFill>
                  <a:srgbClr val="870038"/>
                </a:solidFill>
              </a:rPr>
              <a:t> </a:t>
            </a:r>
            <a:r>
              <a:rPr lang="ru-RU" sz="2400" dirty="0" err="1"/>
              <a:t>схвалив</a:t>
            </a:r>
            <a:r>
              <a:rPr lang="ru-RU" sz="2400" dirty="0"/>
              <a:t> «</a:t>
            </a:r>
            <a:r>
              <a:rPr lang="ru-RU" sz="2400" b="1" dirty="0" err="1"/>
              <a:t>Стратегію</a:t>
            </a:r>
            <a:r>
              <a:rPr lang="ru-RU" sz="2400" b="1" dirty="0"/>
              <a:t> </a:t>
            </a:r>
            <a:r>
              <a:rPr lang="ru-RU" sz="2400" b="1" dirty="0" err="1"/>
              <a:t>інновацій</a:t>
            </a:r>
            <a:r>
              <a:rPr lang="ru-RU" sz="2400" b="1" dirty="0"/>
              <a:t> та доброго </a:t>
            </a:r>
            <a:r>
              <a:rPr lang="ru-RU" sz="2400" b="1" i="1" dirty="0" err="1"/>
              <a:t>врядування</a:t>
            </a:r>
            <a:r>
              <a:rPr lang="ru-RU" sz="2400" b="1" i="1" dirty="0"/>
              <a:t> на </a:t>
            </a:r>
            <a:r>
              <a:rPr lang="ru-RU" sz="2400" b="1" i="1" dirty="0" err="1"/>
              <a:t>місцевому</a:t>
            </a:r>
            <a:r>
              <a:rPr lang="ru-RU" sz="2400" b="1" i="1" dirty="0"/>
              <a:t> </a:t>
            </a:r>
            <a:r>
              <a:rPr lang="ru-RU" sz="2400" b="1" i="1" dirty="0" err="1"/>
              <a:t>рівні</a:t>
            </a:r>
            <a:r>
              <a:rPr lang="ru-RU" sz="2400" b="1" i="1" dirty="0"/>
              <a:t>» </a:t>
            </a:r>
            <a:r>
              <a:rPr lang="ru-RU" sz="2400" i="1" dirty="0"/>
              <a:t>та </a:t>
            </a:r>
            <a:r>
              <a:rPr lang="ru-RU" sz="2400" i="1" dirty="0" err="1"/>
              <a:t>запропонував</a:t>
            </a:r>
            <a:r>
              <a:rPr lang="ru-RU" sz="2400" i="1" dirty="0"/>
              <a:t> </a:t>
            </a:r>
            <a:r>
              <a:rPr lang="ru-RU" sz="2400" i="1" dirty="0" err="1"/>
              <a:t>країнам</a:t>
            </a:r>
            <a:r>
              <a:rPr lang="ru-RU" sz="2400" i="1" dirty="0"/>
              <a:t>-членам Ради </a:t>
            </a:r>
            <a:r>
              <a:rPr lang="ru-RU" sz="2400" i="1" dirty="0" err="1"/>
              <a:t>Європи</a:t>
            </a:r>
            <a:r>
              <a:rPr lang="ru-RU" sz="2400" i="1" dirty="0"/>
              <a:t> </a:t>
            </a:r>
            <a:r>
              <a:rPr lang="ru-RU" sz="2400" i="1" dirty="0" err="1"/>
              <a:t>слідувати</a:t>
            </a:r>
            <a:r>
              <a:rPr lang="ru-RU" sz="2400" i="1" dirty="0"/>
              <a:t> </a:t>
            </a:r>
            <a:r>
              <a:rPr lang="ru-RU" sz="2400" i="1" dirty="0" err="1"/>
              <a:t>її</a:t>
            </a:r>
            <a:r>
              <a:rPr lang="ru-RU" sz="2400" i="1" dirty="0"/>
              <a:t> </a:t>
            </a:r>
            <a:r>
              <a:rPr lang="ru-RU" sz="2400" i="1" dirty="0" err="1"/>
              <a:t>положенням</a:t>
            </a:r>
            <a:r>
              <a:rPr lang="ru-RU" sz="2400" i="1" dirty="0"/>
              <a:t> (12 </a:t>
            </a:r>
            <a:r>
              <a:rPr lang="ru-RU" sz="2400" i="1" dirty="0" err="1"/>
              <a:t>принципів</a:t>
            </a:r>
            <a:r>
              <a:rPr lang="ru-RU" sz="2400" i="1" dirty="0"/>
              <a:t>).</a:t>
            </a:r>
            <a:endParaRPr lang="uk-UA" sz="2400" i="1" dirty="0"/>
          </a:p>
          <a:p>
            <a:pPr marL="0" indent="0" algn="just">
              <a:buNone/>
            </a:pPr>
            <a:r>
              <a:rPr lang="uk-UA" sz="2400" b="1" i="1" u="sng" dirty="0">
                <a:solidFill>
                  <a:srgbClr val="870038"/>
                </a:solidFill>
              </a:rPr>
              <a:t>5. </a:t>
            </a:r>
            <a:r>
              <a:rPr lang="en-US" sz="2400" b="1" i="1" u="sng" dirty="0" err="1">
                <a:solidFill>
                  <a:srgbClr val="870038"/>
                </a:solidFill>
              </a:rPr>
              <a:t>Утрехтська</a:t>
            </a:r>
            <a:r>
              <a:rPr lang="en-US" sz="2400" b="1" i="1" u="sng" dirty="0">
                <a:solidFill>
                  <a:srgbClr val="870038"/>
                </a:solidFill>
              </a:rPr>
              <a:t> </a:t>
            </a:r>
            <a:r>
              <a:rPr lang="en-US" sz="2400" b="1" i="1" u="sng" dirty="0" err="1">
                <a:solidFill>
                  <a:srgbClr val="870038"/>
                </a:solidFill>
              </a:rPr>
              <a:t>декларація</a:t>
            </a:r>
            <a:r>
              <a:rPr lang="en-US" sz="2400" b="1" i="1" dirty="0">
                <a:solidFill>
                  <a:srgbClr val="870038"/>
                </a:solidFill>
              </a:rPr>
              <a:t> </a:t>
            </a:r>
            <a:r>
              <a:rPr lang="en-US" sz="2400" i="1" dirty="0"/>
              <a:t>«</a:t>
            </a:r>
            <a:r>
              <a:rPr lang="en-US" sz="2400" i="1" dirty="0" err="1"/>
              <a:t>Добре</a:t>
            </a:r>
            <a:r>
              <a:rPr lang="en-US" sz="2400" i="1" dirty="0"/>
              <a:t> </a:t>
            </a:r>
            <a:r>
              <a:rPr lang="en-US" sz="2400" i="1" dirty="0" err="1"/>
              <a:t>місцеве</a:t>
            </a:r>
            <a:r>
              <a:rPr lang="en-US" sz="2400" i="1" dirty="0"/>
              <a:t> </a:t>
            </a:r>
            <a:r>
              <a:rPr lang="en-US" sz="2400" i="1" dirty="0" err="1"/>
              <a:t>та</a:t>
            </a:r>
            <a:r>
              <a:rPr lang="en-US" sz="2400" i="1" dirty="0"/>
              <a:t> </a:t>
            </a:r>
            <a:r>
              <a:rPr lang="en-US" sz="2400" i="1" dirty="0" err="1"/>
              <a:t>регіонального</a:t>
            </a:r>
            <a:r>
              <a:rPr lang="en-US" sz="2400" i="1" dirty="0"/>
              <a:t> </a:t>
            </a:r>
            <a:r>
              <a:rPr lang="en-US" sz="2400" i="1" dirty="0" err="1"/>
              <a:t>врядування</a:t>
            </a:r>
            <a:r>
              <a:rPr lang="en-US" sz="2400" i="1" dirty="0"/>
              <a:t> у </a:t>
            </a:r>
            <a:r>
              <a:rPr lang="en-US" sz="2400" i="1" dirty="0" err="1"/>
              <a:t>нестабільні</a:t>
            </a:r>
            <a:r>
              <a:rPr lang="en-US" sz="2400" i="1" dirty="0"/>
              <a:t> </a:t>
            </a:r>
            <a:r>
              <a:rPr lang="en-US" sz="2400" i="1" dirty="0" err="1"/>
              <a:t>часи</a:t>
            </a:r>
            <a:r>
              <a:rPr lang="en-US" sz="2400" i="1" dirty="0"/>
              <a:t>: </a:t>
            </a:r>
            <a:r>
              <a:rPr lang="en-US" sz="2400" i="1" dirty="0" err="1"/>
              <a:t>запорука</a:t>
            </a:r>
            <a:r>
              <a:rPr lang="en-US" sz="2400" i="1" dirty="0"/>
              <a:t> </a:t>
            </a:r>
            <a:r>
              <a:rPr lang="en-US" sz="2400" i="1" dirty="0" err="1"/>
              <a:t>змін</a:t>
            </a:r>
            <a:r>
              <a:rPr lang="en-US" sz="2400" i="1" dirty="0"/>
              <a:t>» </a:t>
            </a:r>
            <a:r>
              <a:rPr lang="en-US" sz="2400" dirty="0"/>
              <a:t>(м. </a:t>
            </a:r>
            <a:r>
              <a:rPr lang="en-US" sz="2400" dirty="0" err="1"/>
              <a:t>Утрехт</a:t>
            </a:r>
            <a:r>
              <a:rPr lang="en-US" sz="2400" dirty="0"/>
              <a:t>, </a:t>
            </a:r>
            <a:r>
              <a:rPr lang="en-US" sz="2400" dirty="0" err="1"/>
              <a:t>Нідерланди</a:t>
            </a:r>
            <a:r>
              <a:rPr lang="en-US" sz="2400" dirty="0"/>
              <a:t>, 16</a:t>
            </a:r>
            <a:r>
              <a:rPr lang="uk-UA" sz="2400" dirty="0"/>
              <a:t>-</a:t>
            </a:r>
            <a:r>
              <a:rPr lang="en-US" sz="2400" dirty="0"/>
              <a:t>17</a:t>
            </a:r>
            <a:r>
              <a:rPr lang="uk-UA" sz="2400" dirty="0"/>
              <a:t>.11.</a:t>
            </a:r>
            <a:r>
              <a:rPr lang="en-US" sz="2400" b="1" dirty="0"/>
              <a:t>2009</a:t>
            </a:r>
            <a:r>
              <a:rPr lang="en-US" sz="2400" dirty="0"/>
              <a:t>, 16-та </a:t>
            </a:r>
            <a:r>
              <a:rPr lang="en-US" sz="2400" dirty="0" err="1"/>
              <a:t>сесія</a:t>
            </a:r>
            <a:r>
              <a:rPr lang="en-US" sz="2400" dirty="0"/>
              <a:t> </a:t>
            </a:r>
            <a:r>
              <a:rPr lang="en-US" sz="2400" dirty="0" err="1"/>
              <a:t>Європейської</a:t>
            </a:r>
            <a:r>
              <a:rPr lang="en-US" sz="2400" dirty="0"/>
              <a:t> </a:t>
            </a:r>
            <a:r>
              <a:rPr lang="en-US" sz="2400" dirty="0" err="1"/>
              <a:t>конференції</a:t>
            </a:r>
            <a:r>
              <a:rPr lang="en-US" sz="2400" dirty="0"/>
              <a:t> </a:t>
            </a:r>
            <a:r>
              <a:rPr lang="en-US" sz="2400" dirty="0" err="1"/>
              <a:t>міністрів</a:t>
            </a:r>
            <a:r>
              <a:rPr lang="en-US" sz="2400" dirty="0"/>
              <a:t>).</a:t>
            </a:r>
            <a:endParaRPr lang="uk-UA" sz="2400" dirty="0"/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870038"/>
                </a:solidFill>
              </a:rPr>
              <a:t>6. </a:t>
            </a:r>
            <a:r>
              <a:rPr lang="ru-RU" sz="2400" i="1" dirty="0"/>
              <a:t>05.02.2014р. </a:t>
            </a:r>
            <a:r>
              <a:rPr lang="ru-RU" sz="2400" b="1" i="1" dirty="0" err="1">
                <a:solidFill>
                  <a:srgbClr val="870038"/>
                </a:solidFill>
              </a:rPr>
              <a:t>Комітет</a:t>
            </a:r>
            <a:r>
              <a:rPr lang="ru-RU" sz="2400" b="1" i="1" dirty="0">
                <a:solidFill>
                  <a:srgbClr val="870038"/>
                </a:solidFill>
              </a:rPr>
              <a:t> </a:t>
            </a:r>
            <a:r>
              <a:rPr lang="ru-RU" sz="2400" b="1" i="1" dirty="0" err="1">
                <a:solidFill>
                  <a:srgbClr val="870038"/>
                </a:solidFill>
              </a:rPr>
              <a:t>міністрів</a:t>
            </a:r>
            <a:r>
              <a:rPr lang="ru-RU" sz="2400" b="1" i="1" dirty="0">
                <a:solidFill>
                  <a:srgbClr val="870038"/>
                </a:solidFill>
              </a:rPr>
              <a:t> Ради </a:t>
            </a:r>
            <a:r>
              <a:rPr lang="ru-RU" sz="2400" b="1" i="1" dirty="0" err="1">
                <a:solidFill>
                  <a:srgbClr val="870038"/>
                </a:solidFill>
              </a:rPr>
              <a:t>Європи</a:t>
            </a:r>
            <a:r>
              <a:rPr lang="ru-RU" sz="2400" b="1" i="1" dirty="0">
                <a:solidFill>
                  <a:srgbClr val="870038"/>
                </a:solidFill>
              </a:rPr>
              <a:t> </a:t>
            </a:r>
            <a:r>
              <a:rPr lang="ru-RU" sz="2400" i="1" dirty="0" err="1"/>
              <a:t>прийняв</a:t>
            </a:r>
            <a:r>
              <a:rPr lang="ru-RU" sz="2400" i="1" dirty="0"/>
              <a:t> </a:t>
            </a:r>
            <a:r>
              <a:rPr lang="ru-RU" sz="2400" b="1" i="1" dirty="0" err="1">
                <a:solidFill>
                  <a:srgbClr val="870038"/>
                </a:solidFill>
              </a:rPr>
              <a:t>рішення</a:t>
            </a:r>
            <a:r>
              <a:rPr lang="ru-RU" sz="2400" i="1" dirty="0"/>
              <a:t> </a:t>
            </a:r>
            <a:r>
              <a:rPr lang="ru-RU" sz="2400" i="1" dirty="0" err="1"/>
              <a:t>щодо</a:t>
            </a:r>
            <a:r>
              <a:rPr lang="ru-RU" sz="2400" i="1" dirty="0"/>
              <a:t> </a:t>
            </a:r>
            <a:r>
              <a:rPr lang="ru-RU" sz="2400" i="1" dirty="0" err="1"/>
              <a:t>необхідності</a:t>
            </a:r>
            <a:r>
              <a:rPr lang="ru-RU" sz="2400" i="1" dirty="0"/>
              <a:t> </a:t>
            </a:r>
            <a:r>
              <a:rPr lang="ru-RU" sz="2400" i="1" dirty="0" err="1"/>
              <a:t>вжиття</a:t>
            </a:r>
            <a:r>
              <a:rPr lang="ru-RU" sz="2400" i="1" dirty="0"/>
              <a:t> </a:t>
            </a:r>
            <a:r>
              <a:rPr lang="ru-RU" sz="2400" i="1" dirty="0" err="1"/>
              <a:t>заходів</a:t>
            </a:r>
            <a:r>
              <a:rPr lang="ru-RU" sz="2400" i="1" dirty="0"/>
              <a:t> та </a:t>
            </a:r>
            <a:r>
              <a:rPr lang="ru-RU" sz="2400" i="1" dirty="0" err="1"/>
              <a:t>розгляду</a:t>
            </a:r>
            <a:r>
              <a:rPr lang="ru-RU" sz="2400" i="1" dirty="0"/>
              <a:t> </a:t>
            </a:r>
            <a:r>
              <a:rPr lang="ru-RU" sz="2400" i="1" dirty="0" err="1"/>
              <a:t>шляхів</a:t>
            </a:r>
            <a:r>
              <a:rPr lang="ru-RU" sz="2400" i="1" dirty="0"/>
              <a:t> </a:t>
            </a:r>
            <a:r>
              <a:rPr lang="ru-RU" sz="2400" i="1" dirty="0" err="1"/>
              <a:t>сприяння</a:t>
            </a:r>
            <a:r>
              <a:rPr lang="ru-RU" sz="2400" i="1" dirty="0"/>
              <a:t> </a:t>
            </a:r>
            <a:r>
              <a:rPr lang="ru-RU" sz="2400" i="1" dirty="0" err="1"/>
              <a:t>впровадженню</a:t>
            </a:r>
            <a:r>
              <a:rPr lang="ru-RU" sz="2400" i="1" dirty="0"/>
              <a:t> </a:t>
            </a:r>
            <a:r>
              <a:rPr lang="ru-RU" sz="2400" i="1" dirty="0">
                <a:solidFill>
                  <a:srgbClr val="870038"/>
                </a:solidFill>
              </a:rPr>
              <a:t>12 </a:t>
            </a:r>
            <a:r>
              <a:rPr lang="ru-RU" sz="2400" i="1" dirty="0" err="1">
                <a:solidFill>
                  <a:srgbClr val="870038"/>
                </a:solidFill>
              </a:rPr>
              <a:t>принципів</a:t>
            </a:r>
            <a:r>
              <a:rPr lang="ru-RU" sz="2400" i="1" dirty="0">
                <a:solidFill>
                  <a:srgbClr val="870038"/>
                </a:solidFill>
              </a:rPr>
              <a:t> доброго    демократичного </a:t>
            </a:r>
            <a:r>
              <a:rPr lang="ru-RU" sz="2400" i="1" dirty="0" err="1">
                <a:solidFill>
                  <a:srgbClr val="870038"/>
                </a:solidFill>
              </a:rPr>
              <a:t>врядування</a:t>
            </a:r>
            <a:r>
              <a:rPr lang="ru-RU" sz="2400" i="1" dirty="0">
                <a:solidFill>
                  <a:srgbClr val="870038"/>
                </a:solidFill>
              </a:rPr>
              <a:t> </a:t>
            </a:r>
            <a:r>
              <a:rPr lang="ru-RU" sz="2400" i="1" dirty="0"/>
              <a:t>на </a:t>
            </a:r>
            <a:r>
              <a:rPr lang="ru-RU" sz="2400" i="1" dirty="0" err="1"/>
              <a:t>місцевому</a:t>
            </a:r>
            <a:r>
              <a:rPr lang="ru-RU" sz="2400" i="1" dirty="0"/>
              <a:t> </a:t>
            </a:r>
            <a:r>
              <a:rPr lang="ru-RU" sz="2400" i="1" dirty="0" err="1"/>
              <a:t>рівні</a:t>
            </a:r>
            <a:r>
              <a:rPr lang="ru-RU" sz="2400" i="1" dirty="0"/>
              <a:t>.</a:t>
            </a:r>
            <a:endParaRPr lang="uk-UA" sz="2400" i="1" dirty="0"/>
          </a:p>
          <a:p>
            <a:pPr marL="0" indent="0" algn="just">
              <a:buNone/>
            </a:pPr>
            <a:endParaRPr lang="uk-UA" sz="1800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3584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435280" cy="1143000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ОСНОВНІ ЕТАПИ СТАНОВЛЕННЯ </a:t>
            </a:r>
            <a:b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6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«ДОБРОГО ДЕМОКРАТИЧНОГО ВРЯДУВАННЯ»</a:t>
            </a:r>
            <a:endParaRPr lang="en-US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634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340769"/>
            <a:ext cx="8229600" cy="4534570"/>
          </a:xfrm>
        </p:spPr>
        <p:txBody>
          <a:bodyPr/>
          <a:lstStyle/>
          <a:p>
            <a:pPr marL="609600" indent="-609600" algn="ctr">
              <a:buFont typeface="Arial" charset="0"/>
              <a:buNone/>
            </a:pP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Відповідно до термінології Ради Європи </a:t>
            </a:r>
          </a:p>
          <a:p>
            <a:pPr marL="609600" indent="-609600">
              <a:buFont typeface="Arial" charset="0"/>
              <a:buNone/>
            </a:pPr>
            <a:r>
              <a:rPr lang="uk-UA" sz="28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“</a:t>
            </a: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добре місцеве врядування</a:t>
            </a:r>
            <a:r>
              <a:rPr lang="uk-UA" sz="28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” </a:t>
            </a: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означає </a:t>
            </a:r>
          </a:p>
          <a:p>
            <a:pPr marL="609600" indent="-609600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демократичне, </a:t>
            </a:r>
          </a:p>
          <a:p>
            <a:pPr marL="609600" indent="-609600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відповідальне, </a:t>
            </a:r>
          </a:p>
          <a:p>
            <a:pPr marL="609600" indent="-609600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	ефективне, </a:t>
            </a:r>
          </a:p>
          <a:p>
            <a:pPr marL="609600" indent="-609600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		прозоре та </a:t>
            </a:r>
          </a:p>
          <a:p>
            <a:pPr marL="609600" indent="-609600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			підзвітне управління </a:t>
            </a:r>
          </a:p>
          <a:p>
            <a:pPr marL="609600" indent="-609600" algn="ctr">
              <a:buFont typeface="Arial" charset="0"/>
              <a:buNone/>
            </a:pPr>
            <a:r>
              <a:rPr lang="uk-UA" sz="2800" b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на місцевому і регіональному рівнях.</a:t>
            </a:r>
          </a:p>
        </p:txBody>
      </p:sp>
      <p:sp>
        <p:nvSpPr>
          <p:cNvPr id="3891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Сутність «доброго демократичного врядування» (Рада Європи)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b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80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246563"/>
          </a:xfrm>
        </p:spPr>
        <p:txBody>
          <a:bodyPr/>
          <a:lstStyle/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Участь громадян y прийнятті рішень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 Забезпечити реальні можливості для всіх громадян мати свій голос у вирішенні місцевих справ.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Чутливість,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щоб забезпечити чутливе реагування з боку місцевої  влади на законні очікування та потреби громадян.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Ефективність і результативність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досягнення цілей і водночас найбільш раціональне використання ресурсів.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Відкритість та прозорість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публічний доступ до інформації та полегшити розуміння щодо ведення суспільних справ.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Верховенство права,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щоб забезпечити справедливість та політичну нейтральність місцевої влади у своїй діяльності.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Етична поведінка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перевагу суспільних інтересів над приватними.</a:t>
            </a:r>
          </a:p>
        </p:txBody>
      </p:sp>
      <p:sp>
        <p:nvSpPr>
          <p:cNvPr id="3584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Принципи «доброго демократичного врядування» Ради Європи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(12)</a:t>
            </a:r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558701"/>
            <a:ext cx="8496175" cy="4246563"/>
          </a:xfrm>
        </p:spPr>
        <p:txBody>
          <a:bodyPr/>
          <a:lstStyle/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Компетенції та спроможність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здатність представників та посадових осіб місцевої влади виконувати свої обов’язки.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Інновації та відкритість до змін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здобуття користі від нових рішень та кращих практик.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Сталий розвиток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та орієнтація на довгострокові результати, щоб враховувати інтереси майбутніх поколінь у збереженні спадщини.</a:t>
            </a:r>
          </a:p>
          <a:p>
            <a:pPr marL="360363" indent="-360363" algn="just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Добре управління фінансами. Міжмуніципальна співпраця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  Надійний фінансовий менеджмент, щоб забезпечити ощадливе та продуктивне використання публічних фінансів та інших матеріальних коштів.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Права людини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культурне розмаїття та соціальне згуртування, щоб забезпечити захищеність і повагу до всіх громадян, коли права жодної людини не порушуються.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Підзвітність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відповідальність посадових осіб місцевої влади за свої дії</a:t>
            </a:r>
          </a:p>
        </p:txBody>
      </p:sp>
      <p:sp>
        <p:nvSpPr>
          <p:cNvPr id="36866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Принципи «доброго демократичного врядування» Ради Європи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(12 - </a:t>
            </a:r>
            <a:r>
              <a:rPr lang="ru-RU" sz="2800" b="1" dirty="0" err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продовж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)</a:t>
            </a:r>
            <a:r>
              <a:rPr lang="ru-RU" sz="3600" dirty="0"/>
              <a:t/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Місце для вмісту 2"/>
          <p:cNvSpPr>
            <a:spLocks noGrp="1"/>
          </p:cNvSpPr>
          <p:nvPr>
            <p:ph idx="1"/>
          </p:nvPr>
        </p:nvSpPr>
        <p:spPr>
          <a:xfrm>
            <a:off x="539552" y="1417637"/>
            <a:ext cx="8229600" cy="4748213"/>
          </a:xfrm>
        </p:spPr>
        <p:txBody>
          <a:bodyPr/>
          <a:lstStyle/>
          <a:p>
            <a:pPr algn="ctr" eaLnBrk="1" hangingPunct="1">
              <a:buClrTx/>
              <a:buFont typeface="Arial" charset="0"/>
              <a:buNone/>
            </a:pPr>
            <a:r>
              <a:rPr lang="uk-UA" altLang="ru-RU" sz="2400" b="1" dirty="0">
                <a:solidFill>
                  <a:srgbClr val="870038"/>
                </a:solidFill>
              </a:rPr>
              <a:t>Управління чи врядування?</a:t>
            </a:r>
          </a:p>
          <a:p>
            <a:pPr algn="just" eaLnBrk="1" hangingPunct="1">
              <a:buClrTx/>
              <a:buFont typeface="Arial" charset="0"/>
              <a:buNone/>
            </a:pPr>
            <a:r>
              <a:rPr lang="uk-UA" altLang="ru-RU" sz="2300" dirty="0">
                <a:ea typeface="Tahoma" pitchFamily="34" charset="0"/>
              </a:rPr>
              <a:t>Правова категорія </a:t>
            </a:r>
            <a:r>
              <a:rPr lang="uk-UA" altLang="ru-RU" sz="2300" b="1" u="sng" dirty="0">
                <a:solidFill>
                  <a:srgbClr val="870038"/>
                </a:solidFill>
                <a:ea typeface="Tahoma" pitchFamily="34" charset="0"/>
              </a:rPr>
              <a:t>управління</a:t>
            </a:r>
            <a:r>
              <a:rPr lang="uk-UA" altLang="ru-RU" sz="2300" dirty="0">
                <a:ea typeface="Tahoma" pitchFamily="34" charset="0"/>
              </a:rPr>
              <a:t> пов’язана із реалізацією влади і передбачає ієрархічні відносини контролю-підпорядкування між суб’єктом владних повноважень, з одного боку, і підвладним суб’єктом – з іншого. </a:t>
            </a:r>
          </a:p>
          <a:p>
            <a:pPr algn="just" eaLnBrk="1" hangingPunct="1">
              <a:buClrTx/>
              <a:buFont typeface="Arial" charset="0"/>
              <a:buNone/>
            </a:pPr>
            <a:endParaRPr lang="uk-UA" altLang="ru-RU" sz="2300" dirty="0">
              <a:ea typeface="Tahoma" pitchFamily="34" charset="0"/>
            </a:endParaRPr>
          </a:p>
          <a:p>
            <a:pPr algn="just" eaLnBrk="1" hangingPunct="1">
              <a:buClrTx/>
              <a:buFont typeface="Arial" charset="0"/>
              <a:buNone/>
            </a:pPr>
            <a:r>
              <a:rPr lang="uk-UA" altLang="ru-RU" sz="2300" b="1" u="sng" dirty="0">
                <a:solidFill>
                  <a:srgbClr val="870038"/>
                </a:solidFill>
                <a:ea typeface="Tahoma" pitchFamily="34" charset="0"/>
              </a:rPr>
              <a:t>Врядування</a:t>
            </a:r>
            <a:r>
              <a:rPr lang="uk-UA" altLang="ru-RU" sz="2300" dirty="0">
                <a:ea typeface="Tahoma" pitchFamily="34" charset="0"/>
              </a:rPr>
              <a:t> змістовно </a:t>
            </a:r>
            <a:r>
              <a:rPr lang="uk-UA" altLang="ru-RU" sz="2300" u="sng" dirty="0">
                <a:ea typeface="Tahoma" pitchFamily="34" charset="0"/>
              </a:rPr>
              <a:t>є ширшою категорією</a:t>
            </a:r>
            <a:r>
              <a:rPr lang="uk-UA" altLang="ru-RU" sz="2300" dirty="0">
                <a:ea typeface="Tahoma" pitchFamily="34" charset="0"/>
              </a:rPr>
              <a:t>, включаючи не лише управлінський вплив уповноваженого суб’єкта на підпорядковані органи та зобов’язаних осіб, але й </a:t>
            </a:r>
            <a:r>
              <a:rPr lang="uk-UA" altLang="ru-RU" sz="2300" u="sng" dirty="0">
                <a:ea typeface="Tahoma" pitchFamily="34" charset="0"/>
              </a:rPr>
              <a:t>виконання ним інших функцій в інтересах суспільства</a:t>
            </a:r>
            <a:r>
              <a:rPr lang="uk-UA" altLang="ru-RU" sz="2300" dirty="0">
                <a:ea typeface="Tahoma" pitchFamily="34" charset="0"/>
              </a:rPr>
              <a:t>: захист прав, надання адміністративних послуг тощо. </a:t>
            </a:r>
          </a:p>
          <a:p>
            <a:pPr eaLnBrk="1" hangingPunct="1">
              <a:buClr>
                <a:srgbClr val="455E63"/>
              </a:buClr>
            </a:pPr>
            <a:endParaRPr lang="ru-RU" sz="1800" dirty="0">
              <a:ea typeface="Tahoma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sz="26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ВРЯДУВАННЯ - ЗМІСТ ТА СУТНІСТЬ</a:t>
            </a: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2800" cap="none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558701"/>
            <a:ext cx="8496175" cy="4390579"/>
          </a:xfrm>
        </p:spPr>
        <p:txBody>
          <a:bodyPr/>
          <a:lstStyle/>
          <a:p>
            <a:pPr marL="0" indent="0">
              <a:buNone/>
            </a:pPr>
            <a:r>
              <a:rPr lang="ru-RU" sz="2200" u="sng" dirty="0"/>
              <a:t>Радою </a:t>
            </a:r>
            <a:r>
              <a:rPr lang="en-US" sz="2200" u="sng" dirty="0" err="1"/>
              <a:t>Європи</a:t>
            </a:r>
            <a:r>
              <a:rPr lang="en-US" sz="2200" u="sng" dirty="0"/>
              <a:t> </a:t>
            </a:r>
            <a:r>
              <a:rPr lang="en-US" sz="2200" u="sng" dirty="0" err="1"/>
              <a:t>запропоновано</a:t>
            </a:r>
            <a:r>
              <a:rPr lang="en-US" sz="2200" u="sng" dirty="0"/>
              <a:t>:</a:t>
            </a:r>
            <a:endParaRPr lang="uk-UA" sz="2200" u="sng" dirty="0"/>
          </a:p>
          <a:p>
            <a:pPr marL="0" indent="0">
              <a:buNone/>
            </a:pPr>
            <a:r>
              <a:rPr lang="ru-RU" sz="2200" b="1" dirty="0"/>
              <a:t> - </a:t>
            </a:r>
            <a:r>
              <a:rPr lang="ru-RU" sz="2200" b="1" dirty="0" err="1">
                <a:solidFill>
                  <a:srgbClr val="870038"/>
                </a:solidFill>
              </a:rPr>
              <a:t>складові</a:t>
            </a:r>
            <a:r>
              <a:rPr lang="ru-RU" sz="2200" b="1" dirty="0">
                <a:solidFill>
                  <a:srgbClr val="870038"/>
                </a:solidFill>
              </a:rPr>
              <a:t> принципу </a:t>
            </a:r>
            <a:r>
              <a:rPr lang="ru-RU" sz="2200" dirty="0"/>
              <a:t>— </a:t>
            </a:r>
            <a:r>
              <a:rPr lang="ru-RU" sz="2200" dirty="0" err="1"/>
              <a:t>опис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забезпечує</a:t>
            </a:r>
            <a:r>
              <a:rPr lang="ru-RU" sz="2200" dirty="0"/>
              <a:t> </a:t>
            </a:r>
            <a:r>
              <a:rPr lang="ru-RU" sz="2200" dirty="0" err="1"/>
              <a:t>можливість</a:t>
            </a:r>
            <a:r>
              <a:rPr lang="ru-RU" sz="2200" dirty="0"/>
              <a:t> </a:t>
            </a:r>
            <a:r>
              <a:rPr lang="ru-RU" sz="2200" dirty="0" err="1"/>
              <a:t>більш</a:t>
            </a:r>
            <a:r>
              <a:rPr lang="ru-RU" sz="2200" dirty="0"/>
              <a:t> </a:t>
            </a:r>
            <a:r>
              <a:rPr lang="ru-RU" sz="2200" dirty="0" err="1"/>
              <a:t>повно</a:t>
            </a:r>
            <a:r>
              <a:rPr lang="ru-RU" sz="2200" dirty="0"/>
              <a:t> </a:t>
            </a:r>
            <a:r>
              <a:rPr lang="ru-RU" sz="2200" dirty="0" err="1"/>
              <a:t>реалізувати</a:t>
            </a:r>
            <a:r>
              <a:rPr lang="ru-RU" sz="2200" dirty="0"/>
              <a:t> </a:t>
            </a:r>
            <a:r>
              <a:rPr lang="ru-RU" sz="2200" dirty="0" err="1"/>
              <a:t>положення</a:t>
            </a:r>
            <a:r>
              <a:rPr lang="ru-RU" sz="2200" dirty="0"/>
              <a:t> кожного принципу;</a:t>
            </a:r>
            <a:endParaRPr lang="uk-UA" sz="2200" dirty="0"/>
          </a:p>
          <a:p>
            <a:pPr marL="0" indent="0">
              <a:buNone/>
            </a:pPr>
            <a:r>
              <a:rPr lang="ru-RU" sz="2200" b="1" dirty="0"/>
              <a:t>- </a:t>
            </a:r>
            <a:r>
              <a:rPr lang="ru-RU" sz="2200" b="1" dirty="0" err="1">
                <a:solidFill>
                  <a:srgbClr val="870038"/>
                </a:solidFill>
              </a:rPr>
              <a:t>індикатори</a:t>
            </a:r>
            <a:r>
              <a:rPr lang="ru-RU" sz="2200" dirty="0"/>
              <a:t>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дозволяють</a:t>
            </a:r>
            <a:r>
              <a:rPr lang="ru-RU" sz="2200" dirty="0"/>
              <a:t> </a:t>
            </a:r>
            <a:r>
              <a:rPr lang="ru-RU" sz="2200" dirty="0" err="1"/>
              <a:t>перевірити</a:t>
            </a:r>
            <a:r>
              <a:rPr lang="ru-RU" sz="2200" dirty="0"/>
              <a:t> </a:t>
            </a:r>
            <a:r>
              <a:rPr lang="ru-RU" sz="2200" dirty="0" err="1"/>
              <a:t>ступінь</a:t>
            </a:r>
            <a:r>
              <a:rPr lang="ru-RU" sz="2200" dirty="0"/>
              <a:t> </a:t>
            </a:r>
            <a:r>
              <a:rPr lang="ru-RU" sz="2200" dirty="0" err="1"/>
              <a:t>впровадження</a:t>
            </a:r>
            <a:r>
              <a:rPr lang="ru-RU" sz="2200" dirty="0"/>
              <a:t> </a:t>
            </a:r>
            <a:r>
              <a:rPr lang="ru-RU" sz="2200" dirty="0" err="1"/>
              <a:t>складових</a:t>
            </a:r>
            <a:r>
              <a:rPr lang="ru-RU" sz="2200" dirty="0"/>
              <a:t> принципу </a:t>
            </a:r>
            <a:r>
              <a:rPr lang="ru-RU" sz="2200" dirty="0" err="1"/>
              <a:t>порівняно</a:t>
            </a:r>
            <a:r>
              <a:rPr lang="ru-RU" sz="2200" dirty="0"/>
              <a:t> з </a:t>
            </a:r>
            <a:r>
              <a:rPr lang="ru-RU" sz="2200" dirty="0" err="1"/>
              <a:t>існуючими</a:t>
            </a:r>
            <a:r>
              <a:rPr lang="ru-RU" sz="2200" dirty="0"/>
              <a:t> на </a:t>
            </a:r>
            <a:r>
              <a:rPr lang="ru-RU" sz="2200" dirty="0" err="1"/>
              <a:t>цей</a:t>
            </a:r>
            <a:r>
              <a:rPr lang="ru-RU" sz="2200" dirty="0"/>
              <a:t> час </a:t>
            </a:r>
            <a:r>
              <a:rPr lang="ru-RU" sz="2200" dirty="0" err="1"/>
              <a:t>кращими</a:t>
            </a:r>
            <a:r>
              <a:rPr lang="ru-RU" sz="2200" dirty="0"/>
              <a:t> практиками (</a:t>
            </a:r>
            <a:r>
              <a:rPr lang="ru-RU" sz="2200" dirty="0" err="1"/>
              <a:t>представлені</a:t>
            </a:r>
            <a:r>
              <a:rPr lang="ru-RU" sz="2200" dirty="0"/>
              <a:t> у </a:t>
            </a:r>
            <a:r>
              <a:rPr lang="ru-RU" sz="2200" dirty="0" err="1"/>
              <a:t>розгорнутому</a:t>
            </a:r>
            <a:r>
              <a:rPr lang="ru-RU" sz="2200" dirty="0"/>
              <a:t> </a:t>
            </a:r>
            <a:r>
              <a:rPr lang="ru-RU" sz="2200" dirty="0" err="1"/>
              <a:t>опитувальнику</a:t>
            </a:r>
            <a:r>
              <a:rPr lang="ru-RU" sz="2200" dirty="0"/>
              <a:t> з </a:t>
            </a:r>
            <a:r>
              <a:rPr lang="ru-RU" sz="2200" dirty="0" err="1"/>
              <a:t>питань</a:t>
            </a:r>
            <a:r>
              <a:rPr lang="ru-RU" sz="2200" dirty="0"/>
              <a:t> </a:t>
            </a:r>
            <a:r>
              <a:rPr lang="ru-RU" sz="2200" dirty="0" err="1"/>
              <a:t>впровадження</a:t>
            </a:r>
            <a:r>
              <a:rPr lang="ru-RU" sz="2200" dirty="0"/>
              <a:t> 12 </a:t>
            </a:r>
            <a:r>
              <a:rPr lang="ru-RU" sz="2200" dirty="0" err="1"/>
              <a:t>принципів</a:t>
            </a:r>
            <a:r>
              <a:rPr lang="ru-RU" sz="2200" dirty="0"/>
              <a:t>);</a:t>
            </a:r>
            <a:endParaRPr lang="uk-UA" sz="2200" dirty="0"/>
          </a:p>
          <a:p>
            <a:pPr marL="0" indent="0">
              <a:buNone/>
            </a:pPr>
            <a:r>
              <a:rPr lang="ru-RU" sz="2200" b="1" dirty="0"/>
              <a:t>- </a:t>
            </a:r>
            <a:r>
              <a:rPr lang="ru-RU" sz="2200" b="1" dirty="0" err="1">
                <a:solidFill>
                  <a:srgbClr val="870038"/>
                </a:solidFill>
              </a:rPr>
              <a:t>опитувальники</a:t>
            </a:r>
            <a:r>
              <a:rPr lang="ru-RU" sz="2200" b="1" dirty="0"/>
              <a:t> </a:t>
            </a:r>
            <a:r>
              <a:rPr lang="ru-RU" sz="2200" dirty="0"/>
              <a:t>для </a:t>
            </a:r>
            <a:r>
              <a:rPr lang="ru-RU" sz="2200" dirty="0" err="1"/>
              <a:t>представників</a:t>
            </a:r>
            <a:r>
              <a:rPr lang="ru-RU" sz="2200" dirty="0"/>
              <a:t> </a:t>
            </a:r>
            <a:r>
              <a:rPr lang="ru-RU" sz="2200" dirty="0" err="1"/>
              <a:t>громади</a:t>
            </a:r>
            <a:r>
              <a:rPr lang="ru-RU" sz="2200" dirty="0"/>
              <a:t>, </a:t>
            </a:r>
            <a:r>
              <a:rPr lang="ru-RU" sz="2200" dirty="0" err="1"/>
              <a:t>депутатів</a:t>
            </a:r>
            <a:r>
              <a:rPr lang="ru-RU" sz="2200" dirty="0"/>
              <a:t>, метою </a:t>
            </a:r>
            <a:r>
              <a:rPr lang="ru-RU" sz="2200" dirty="0" err="1"/>
              <a:t>яких</a:t>
            </a:r>
            <a:r>
              <a:rPr lang="ru-RU" sz="2200" dirty="0"/>
              <a:t> є </a:t>
            </a:r>
            <a:r>
              <a:rPr lang="ru-RU" sz="2200" dirty="0" err="1"/>
              <a:t>розгорнуте</a:t>
            </a:r>
            <a:r>
              <a:rPr lang="ru-RU" sz="2200" dirty="0"/>
              <a:t> </a:t>
            </a:r>
            <a:r>
              <a:rPr lang="ru-RU" sz="2200" dirty="0" err="1"/>
              <a:t>дослідження</a:t>
            </a:r>
            <a:r>
              <a:rPr lang="ru-RU" sz="2200" dirty="0"/>
              <a:t> </a:t>
            </a:r>
            <a:r>
              <a:rPr lang="ru-RU" sz="2200" dirty="0" err="1"/>
              <a:t>впровадження</a:t>
            </a:r>
            <a:r>
              <a:rPr lang="ru-RU" sz="2200" dirty="0"/>
              <a:t> 12 </a:t>
            </a:r>
            <a:r>
              <a:rPr lang="ru-RU" sz="2200" dirty="0" err="1"/>
              <a:t>принципів</a:t>
            </a:r>
            <a:r>
              <a:rPr lang="ru-RU" sz="2200" dirty="0"/>
              <a:t> доброго демократичного </a:t>
            </a:r>
            <a:r>
              <a:rPr lang="ru-RU" sz="2200" dirty="0" err="1"/>
              <a:t>врядування</a:t>
            </a:r>
            <a:r>
              <a:rPr lang="ru-RU" sz="2200" dirty="0"/>
              <a:t> органом </a:t>
            </a:r>
            <a:r>
              <a:rPr lang="ru-RU" sz="2200" dirty="0" err="1"/>
              <a:t>місцевого</a:t>
            </a:r>
            <a:r>
              <a:rPr lang="ru-RU" sz="2200" dirty="0"/>
              <a:t> </a:t>
            </a:r>
            <a:r>
              <a:rPr lang="ru-RU" sz="2200" dirty="0" err="1"/>
              <a:t>самоврядування</a:t>
            </a:r>
            <a:r>
              <a:rPr lang="ru-RU" sz="2200" dirty="0"/>
              <a:t>.</a:t>
            </a:r>
          </a:p>
          <a:p>
            <a:pPr marL="0" indent="0" algn="r">
              <a:buNone/>
            </a:pPr>
            <a:endParaRPr lang="uk-UA" sz="2200" b="1" dirty="0">
              <a:solidFill>
                <a:srgbClr val="870038"/>
              </a:solidFill>
            </a:endParaRPr>
          </a:p>
          <a:p>
            <a:pPr marL="0" indent="0" algn="r">
              <a:buNone/>
            </a:pPr>
            <a:r>
              <a:rPr lang="uk-UA" sz="2200" b="1" u="sng" dirty="0">
                <a:solidFill>
                  <a:srgbClr val="870038"/>
                </a:solidFill>
              </a:rPr>
              <a:t>(практична робота – заповнення опитувальника щодо дотримання 12 принципів</a:t>
            </a:r>
            <a:r>
              <a:rPr lang="uk-UA" sz="2200" b="1" dirty="0">
                <a:solidFill>
                  <a:srgbClr val="870038"/>
                </a:solidFill>
              </a:rPr>
              <a:t>)</a:t>
            </a:r>
          </a:p>
        </p:txBody>
      </p:sp>
      <p:sp>
        <p:nvSpPr>
          <p:cNvPr id="36866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188641"/>
            <a:ext cx="8229600" cy="1224135"/>
          </a:xfrm>
          <a:solidFill>
            <a:srgbClr val="70CBD0"/>
          </a:solidFill>
        </p:spPr>
        <p:txBody>
          <a:bodyPr/>
          <a:lstStyle/>
          <a:p>
            <a:pPr eaLnBrk="1" hangingPunct="1"/>
            <a:r>
              <a:rPr lang="ru-RU" sz="2800" b="1" dirty="0" err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Забезпечення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sz="2800" b="1" dirty="0" err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реалізації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принципів доброго демократичного врядування 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(Ради Європи)</a:t>
            </a:r>
            <a:endParaRPr lang="en-US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71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417637"/>
            <a:ext cx="8496944" cy="4748213"/>
          </a:xfrm>
        </p:spPr>
        <p:txBody>
          <a:bodyPr/>
          <a:lstStyle/>
          <a:p>
            <a:pPr algn="just" eaLnBrk="1" hangingPunct="1">
              <a:buClrTx/>
              <a:buFont typeface="Arial" charset="0"/>
              <a:buNone/>
            </a:pPr>
            <a:r>
              <a:rPr lang="uk-UA" altLang="ru-RU" sz="2300" b="1" dirty="0">
                <a:solidFill>
                  <a:srgbClr val="870038"/>
                </a:solidFill>
                <a:ea typeface="Tahoma" pitchFamily="34" charset="0"/>
              </a:rPr>
              <a:t>Врядування </a:t>
            </a:r>
            <a:r>
              <a:rPr lang="uk-UA" altLang="ru-RU" sz="2300" dirty="0">
                <a:ea typeface="Tahoma" pitchFamily="34" charset="0"/>
              </a:rPr>
              <a:t>може та повинно </a:t>
            </a:r>
            <a:r>
              <a:rPr lang="uk-UA" altLang="ru-RU" sz="2300" dirty="0" err="1">
                <a:ea typeface="Tahoma" pitchFamily="34" charset="0"/>
              </a:rPr>
              <a:t>здійснюватись</a:t>
            </a:r>
            <a:r>
              <a:rPr lang="uk-UA" altLang="ru-RU" sz="2300" dirty="0">
                <a:ea typeface="Tahoma" pitchFamily="34" charset="0"/>
              </a:rPr>
              <a:t> </a:t>
            </a:r>
            <a:r>
              <a:rPr lang="uk-UA" altLang="ru-RU" sz="2300" u="sng" dirty="0">
                <a:ea typeface="Tahoma" pitchFamily="34" charset="0"/>
              </a:rPr>
              <a:t>не лише посадовцями органів публічної адміністрації </a:t>
            </a:r>
            <a:r>
              <a:rPr lang="uk-UA" altLang="ru-RU" sz="2300" dirty="0">
                <a:ea typeface="Tahoma" pitchFamily="34" charset="0"/>
              </a:rPr>
              <a:t>(виконавчої влади і місцевого самоврядування), але й </a:t>
            </a:r>
            <a:r>
              <a:rPr lang="uk-UA" altLang="ru-RU" sz="2300" b="1" i="1" dirty="0">
                <a:solidFill>
                  <a:srgbClr val="870038"/>
                </a:solidFill>
                <a:ea typeface="Tahoma" pitchFamily="34" charset="0"/>
              </a:rPr>
              <a:t>ширшим колом суб’єктів</a:t>
            </a:r>
            <a:r>
              <a:rPr lang="uk-UA" altLang="ru-RU" sz="2300" dirty="0">
                <a:solidFill>
                  <a:srgbClr val="870038"/>
                </a:solidFill>
                <a:ea typeface="Tahoma" pitchFamily="34" charset="0"/>
              </a:rPr>
              <a:t>,</a:t>
            </a:r>
            <a:r>
              <a:rPr lang="uk-UA" altLang="ru-RU" sz="2300" dirty="0">
                <a:ea typeface="Tahoma" pitchFamily="34" charset="0"/>
              </a:rPr>
              <a:t> які представляють </a:t>
            </a:r>
            <a:r>
              <a:rPr lang="uk-UA" altLang="ru-RU" sz="2300" b="1" i="1" dirty="0">
                <a:solidFill>
                  <a:srgbClr val="870038"/>
                </a:solidFill>
                <a:ea typeface="Tahoma" pitchFamily="34" charset="0"/>
              </a:rPr>
              <a:t>громадянське суспільство</a:t>
            </a:r>
            <a:r>
              <a:rPr lang="uk-UA" altLang="ru-RU" sz="2300" dirty="0">
                <a:solidFill>
                  <a:srgbClr val="870038"/>
                </a:solidFill>
                <a:ea typeface="Tahoma" pitchFamily="34" charset="0"/>
              </a:rPr>
              <a:t> </a:t>
            </a:r>
            <a:r>
              <a:rPr lang="uk-UA" altLang="ru-RU" sz="2300" dirty="0">
                <a:ea typeface="Tahoma" pitchFamily="34" charset="0"/>
              </a:rPr>
              <a:t>і так само наділені функціями й повноваженнями щодо урядування. Це - бізнесові об’єднання, профспілки, громадські організації, групи активістів, які мають можливість більшою чи меншою мірою впливати на процес прийняття рішень і їх впровадження. </a:t>
            </a:r>
          </a:p>
          <a:p>
            <a:pPr algn="ctr" eaLnBrk="1" hangingPunct="1">
              <a:spcBef>
                <a:spcPts val="0"/>
              </a:spcBef>
              <a:buClrTx/>
              <a:buFont typeface="Arial" charset="0"/>
              <a:buNone/>
            </a:pPr>
            <a:r>
              <a:rPr lang="uk-UA" altLang="ru-RU" sz="2400" b="1" i="1" dirty="0">
                <a:solidFill>
                  <a:srgbClr val="870038"/>
                </a:solidFill>
                <a:ea typeface="Tahoma" pitchFamily="34" charset="0"/>
              </a:rPr>
              <a:t>Долучення до процесів врядування додаткових суб’єктів, незалежних від держави, </a:t>
            </a:r>
          </a:p>
          <a:p>
            <a:pPr algn="ctr" eaLnBrk="1" hangingPunct="1">
              <a:spcBef>
                <a:spcPts val="0"/>
              </a:spcBef>
              <a:buClrTx/>
              <a:buFont typeface="Arial" charset="0"/>
              <a:buNone/>
            </a:pPr>
            <a:r>
              <a:rPr lang="uk-UA" altLang="ru-RU" sz="2400" b="1" i="1" dirty="0">
                <a:solidFill>
                  <a:srgbClr val="870038"/>
                </a:solidFill>
                <a:ea typeface="Tahoma" pitchFamily="34" charset="0"/>
              </a:rPr>
              <a:t>і є </a:t>
            </a:r>
            <a:r>
              <a:rPr lang="uk-UA" altLang="ru-RU" sz="2400" b="1" i="1" u="sng" dirty="0">
                <a:solidFill>
                  <a:srgbClr val="870038"/>
                </a:solidFill>
                <a:ea typeface="Tahoma" pitchFamily="34" charset="0"/>
              </a:rPr>
              <a:t>проявом децентралізації влади</a:t>
            </a:r>
            <a:endParaRPr lang="uk-UA" altLang="ru-RU" sz="2400" b="1" u="sng" dirty="0">
              <a:solidFill>
                <a:srgbClr val="870038"/>
              </a:solidFill>
              <a:ea typeface="Tahoma" pitchFamily="34" charset="0"/>
            </a:endParaRPr>
          </a:p>
          <a:p>
            <a:pPr eaLnBrk="1" hangingPunct="1">
              <a:buClr>
                <a:srgbClr val="455E63"/>
              </a:buClr>
            </a:pPr>
            <a:endParaRPr lang="ru-RU" sz="1800" dirty="0">
              <a:ea typeface="Tahoma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sz="26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ВРЯДУВАННЯ - ЗМІСТ ТА СУТНІСТЬ</a:t>
            </a: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2800" cap="none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33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417637"/>
            <a:ext cx="8496944" cy="4748213"/>
          </a:xfrm>
        </p:spPr>
        <p:txBody>
          <a:bodyPr/>
          <a:lstStyle/>
          <a:p>
            <a:pPr marL="609600" indent="-609600">
              <a:buNone/>
            </a:pPr>
            <a:r>
              <a:rPr lang="uk-UA" sz="2400" b="1" u="sng" dirty="0">
                <a:solidFill>
                  <a:srgbClr val="870038"/>
                </a:solidFill>
                <a:ea typeface="Tahoma" pitchFamily="34" charset="0"/>
              </a:rPr>
              <a:t>Світовий банк</a:t>
            </a:r>
            <a:r>
              <a:rPr lang="uk-UA" sz="2400" u="sng" dirty="0">
                <a:ea typeface="Tahoma" pitchFamily="34" charset="0"/>
              </a:rPr>
              <a:t> визначає </a:t>
            </a:r>
            <a:r>
              <a:rPr lang="uk-UA" sz="2400" b="1" u="sng" dirty="0">
                <a:solidFill>
                  <a:srgbClr val="870038"/>
                </a:solidFill>
                <a:ea typeface="Tahoma" pitchFamily="34" charset="0"/>
              </a:rPr>
              <a:t>ВРЯДУВАННЯ</a:t>
            </a:r>
            <a:r>
              <a:rPr lang="uk-UA" sz="2400" u="sng" dirty="0">
                <a:ea typeface="Tahoma" pitchFamily="34" charset="0"/>
              </a:rPr>
              <a:t> як</a:t>
            </a:r>
            <a:r>
              <a:rPr lang="uk-UA" sz="2400" dirty="0">
                <a:ea typeface="Tahoma" pitchFamily="34" charset="0"/>
              </a:rPr>
              <a:t>:</a:t>
            </a:r>
          </a:p>
          <a:p>
            <a:pPr marL="609600" indent="-609600" algn="just">
              <a:buNone/>
            </a:pPr>
            <a:r>
              <a:rPr lang="uk-UA" sz="2400" b="1" dirty="0">
                <a:solidFill>
                  <a:srgbClr val="870038"/>
                </a:solidFill>
                <a:ea typeface="Tahoma" pitchFamily="34" charset="0"/>
              </a:rPr>
              <a:t>       сукупність традицій та інституцій, завдяки яким влада у країні здійснюється в інтересах 								загального блага</a:t>
            </a:r>
            <a:endParaRPr lang="uk-UA" sz="2400" dirty="0">
              <a:solidFill>
                <a:srgbClr val="870038"/>
              </a:solidFill>
              <a:ea typeface="Tahoma" pitchFamily="34" charset="0"/>
            </a:endParaRPr>
          </a:p>
          <a:p>
            <a:pPr marL="609600" indent="-609600">
              <a:buNone/>
            </a:pPr>
            <a:r>
              <a:rPr lang="uk-UA" sz="2400" u="sng" dirty="0">
                <a:solidFill>
                  <a:srgbClr val="870038"/>
                </a:solidFill>
                <a:ea typeface="Tahoma" pitchFamily="34" charset="0"/>
              </a:rPr>
              <a:t>Воно включає:</a:t>
            </a:r>
          </a:p>
          <a:p>
            <a:r>
              <a:rPr lang="uk-UA" sz="2400" dirty="0">
                <a:ea typeface="Tahoma" pitchFamily="34" charset="0"/>
              </a:rPr>
              <a:t>способи обрання, моніторингу та заміни влади;</a:t>
            </a:r>
          </a:p>
          <a:p>
            <a:r>
              <a:rPr lang="uk-UA" sz="2400" dirty="0">
                <a:ea typeface="Tahoma" pitchFamily="34" charset="0"/>
              </a:rPr>
              <a:t>здатність влади ефективно розпоряджатися ресурсами та здійснювати правильну політику;</a:t>
            </a:r>
          </a:p>
          <a:p>
            <a:r>
              <a:rPr lang="uk-UA" sz="2400" dirty="0">
                <a:ea typeface="Tahoma" pitchFamily="34" charset="0"/>
              </a:rPr>
              <a:t>повагу з боку громадян і держави до інституцій, що здійснюють економічні й соціальні взаємовідносини між ними</a:t>
            </a:r>
            <a:r>
              <a:rPr lang="ru-RU" sz="2400" dirty="0">
                <a:ea typeface="Tahoma" pitchFamily="34" charset="0"/>
              </a:rPr>
              <a:t> </a:t>
            </a:r>
          </a:p>
          <a:p>
            <a:pPr eaLnBrk="1" hangingPunct="1">
              <a:buClr>
                <a:srgbClr val="455E63"/>
              </a:buClr>
            </a:pPr>
            <a:endParaRPr lang="ru-RU" sz="1800" dirty="0">
              <a:ea typeface="Tahoma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sz="26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ВРЯДУВАННЯ - ЗМІСТ ТА СУТНІСТЬ</a:t>
            </a: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2800" cap="none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6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417637"/>
            <a:ext cx="8496944" cy="4748213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i="1" dirty="0">
                <a:solidFill>
                  <a:srgbClr val="A50021"/>
                </a:solidFill>
              </a:rPr>
              <a:t>“Демократія – </a:t>
            </a:r>
            <a:br>
              <a:rPr lang="uk-UA" b="1" i="1" dirty="0">
                <a:solidFill>
                  <a:srgbClr val="A50021"/>
                </a:solidFill>
              </a:rPr>
            </a:br>
            <a:r>
              <a:rPr lang="uk-UA" b="1" i="1" dirty="0">
                <a:solidFill>
                  <a:srgbClr val="A50021"/>
                </a:solidFill>
              </a:rPr>
              <a:t>	врядування народу,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i="1" dirty="0">
                <a:solidFill>
                  <a:srgbClr val="A50021"/>
                </a:solidFill>
              </a:rPr>
              <a:t>		силами народу і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i="1" dirty="0">
                <a:solidFill>
                  <a:srgbClr val="A50021"/>
                </a:solidFill>
              </a:rPr>
              <a:t>			для народу”</a:t>
            </a:r>
          </a:p>
          <a:p>
            <a:pPr marL="0" indent="0" algn="r">
              <a:lnSpc>
                <a:spcPct val="120000"/>
              </a:lnSpc>
              <a:spcBef>
                <a:spcPts val="120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</a:rPr>
              <a:t>(Авраам Лінкольн)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uk-UA" sz="2000" b="1" dirty="0"/>
              <a:t>*Демократія</a:t>
            </a:r>
            <a:r>
              <a:rPr lang="ru-RU" sz="2000" dirty="0"/>
              <a:t> </a:t>
            </a:r>
            <a:r>
              <a:rPr lang="uk-UA" sz="2000" dirty="0"/>
              <a:t>(</a:t>
            </a:r>
            <a:r>
              <a:rPr lang="uk-UA" sz="2000" dirty="0" err="1"/>
              <a:t>грец</a:t>
            </a:r>
            <a:r>
              <a:rPr lang="uk-UA" sz="2000" dirty="0"/>
              <a:t>. </a:t>
            </a:r>
            <a:r>
              <a:rPr lang="ru-RU" sz="2000" dirty="0" err="1"/>
              <a:t>demos</a:t>
            </a:r>
            <a:r>
              <a:rPr lang="uk-UA" sz="2000" dirty="0"/>
              <a:t> - народ і </a:t>
            </a:r>
            <a:r>
              <a:rPr lang="ru-RU" sz="2000" dirty="0" err="1"/>
              <a:t>cratos</a:t>
            </a:r>
            <a:r>
              <a:rPr lang="uk-UA" sz="2000" dirty="0"/>
              <a:t> - влада) - форма політичної організації суспільства, що характеризується участю народу в управлінні державою. </a:t>
            </a:r>
            <a:endParaRPr lang="uk-UA" sz="2000" b="1" i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70CBD0"/>
          </a:solidFill>
        </p:spPr>
        <p:txBody>
          <a:bodyPr>
            <a:normAutofit/>
          </a:bodyPr>
          <a:lstStyle/>
          <a:p>
            <a:pPr eaLnBrk="1" hangingPunct="1"/>
            <a:r>
              <a:rPr lang="uk-UA" sz="26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ДЕМОКРАТІЯ*- ЗМІСТ ТА СУТНІСТЬ</a:t>
            </a: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2800" cap="none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4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57200" y="1417638"/>
            <a:ext cx="8363272" cy="453164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ідея народного суверенітету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тобто визнання народу єдиним джерелом і верховним носієм влади в суспільстві (вихідний принцип теорії та практики демократії);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участь народу у здійсненні державної влади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ідея представництва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згідно з якою народ, як єдине джерело і верховний носій влади в суспільстві, передає (делегує) частку владних повноважень виборним представникам;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поділ державної влади 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(один із найважливіших принципів демократії);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правління більшості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громадянський консенсус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тобто принципова згода основної маси громадян дотримувати встановленого правопорядку («правил гри»);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гармонійне поєднання свободи та рівності</a:t>
            </a:r>
            <a:r>
              <a:rPr lang="uk-UA" altLang="ru-RU" sz="19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політичний та ідейний </a:t>
            </a:r>
            <a:r>
              <a:rPr lang="uk-UA" altLang="ru-RU" sz="19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плюралізм.</a:t>
            </a:r>
            <a:endParaRPr lang="ru-RU" sz="1900" b="1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ОСНОВНІ ПРИНЦИПИ ДЕМОКРАТІЇ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50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C2485620-BEFE-4E5A-9753-A93A96BCAEB2}"/>
              </a:ext>
            </a:extLst>
          </p:cNvPr>
          <p:cNvSpPr/>
          <p:nvPr/>
        </p:nvSpPr>
        <p:spPr>
          <a:xfrm>
            <a:off x="1547664" y="2708920"/>
            <a:ext cx="6048672" cy="876672"/>
          </a:xfrm>
          <a:prstGeom prst="rect">
            <a:avLst/>
          </a:prstGeom>
          <a:solidFill>
            <a:srgbClr val="70CB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697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417638"/>
            <a:ext cx="8229600" cy="4748211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Демократія</a:t>
            </a:r>
            <a:r>
              <a:rPr lang="uk-UA" altLang="ru-RU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- це «влада народу», а </a:t>
            </a:r>
          </a:p>
          <a:p>
            <a:pPr marL="0" indent="0">
              <a:buFont typeface="Arial" charset="0"/>
              <a:buNone/>
            </a:pPr>
            <a:r>
              <a:rPr lang="uk-UA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демократичне врядування</a:t>
            </a:r>
            <a:r>
              <a:rPr lang="uk-UA" altLang="ru-RU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- реалізація зазначеного 					висхідного принципу</a:t>
            </a:r>
            <a:r>
              <a:rPr lang="ru-RU" altLang="ru-RU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Font typeface="Arial" charset="0"/>
              <a:buNone/>
            </a:pPr>
            <a:r>
              <a:rPr lang="uk-UA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Влада народу </a:t>
            </a:r>
            <a:r>
              <a:rPr lang="ru-RU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+ </a:t>
            </a:r>
            <a:r>
              <a:rPr lang="uk-UA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її Реалізація = </a:t>
            </a:r>
          </a:p>
          <a:p>
            <a:pPr marL="0" indent="0" algn="ctr">
              <a:buFont typeface="Arial" charset="0"/>
              <a:buNone/>
            </a:pPr>
            <a:r>
              <a:rPr lang="uk-UA" altLang="ru-RU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ДЕМОКРАТИЧНЕ ВРЯДУВАННЯ</a:t>
            </a:r>
          </a:p>
          <a:p>
            <a:pPr marL="0" indent="0" algn="ctr">
              <a:buFont typeface="Arial" charset="0"/>
              <a:buNone/>
            </a:pPr>
            <a:endParaRPr lang="uk-UA" altLang="ru-RU" sz="2400" b="1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altLang="ja-JP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Система </a:t>
            </a:r>
            <a:r>
              <a:rPr lang="uk-UA" altLang="ja-JP" sz="24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демократичного врядування</a:t>
            </a:r>
            <a:r>
              <a:rPr lang="uk-UA" altLang="ja-JP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є основою </a:t>
            </a:r>
            <a:r>
              <a:rPr lang="uk-UA" altLang="ja-JP" sz="24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міжнародних стандартів управління</a:t>
            </a:r>
            <a:r>
              <a:rPr lang="uk-UA" altLang="ja-JP" sz="24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оскільки передбачає залучення до процесу управління громадянського суспільства, тобто це – </a:t>
            </a:r>
          </a:p>
          <a:p>
            <a:pPr>
              <a:buNone/>
            </a:pPr>
            <a:r>
              <a:rPr lang="uk-UA" altLang="ja-JP" sz="24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				</a:t>
            </a:r>
            <a:r>
              <a:rPr lang="uk-UA" altLang="ja-JP" sz="24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процес здійснення народовладдя </a:t>
            </a:r>
            <a:endParaRPr lang="uk-UA" altLang="ru-RU" sz="2400" b="1" dirty="0">
              <a:solidFill>
                <a:srgbClr val="870038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None/>
            </a:pPr>
            <a:endParaRPr lang="ru-RU" altLang="ru-RU" sz="1800" dirty="0">
              <a:solidFill>
                <a:srgbClr val="3E3E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25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ДЕМОКРАТИЧНЕ ВРЯДУВАННЯ - ЗМІСТ ТА СУТНІСТЬ</a:t>
            </a: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40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69712170-4971-415B-A87F-740F0CC0E50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77536954"/>
              </p:ext>
            </p:extLst>
          </p:nvPr>
        </p:nvGraphicFramePr>
        <p:xfrm>
          <a:off x="468312" y="1403648"/>
          <a:ext cx="8675688" cy="476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096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МОДЕЛЬ ВІДКРИТОГО ВРЯДУВАННЯ 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Проекту ПРОМІС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278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403648"/>
            <a:ext cx="8352159" cy="4762201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Якість врядування  вимірюється </a:t>
            </a:r>
            <a:r>
              <a:rPr lang="uk-UA" sz="2800" b="1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єдиними критеріями</a:t>
            </a:r>
            <a:r>
              <a:rPr lang="uk-UA" sz="28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які стосуються таких аспектів:</a:t>
            </a:r>
          </a:p>
          <a:p>
            <a:pPr marL="609600" indent="-609600">
              <a:buFont typeface="Arial" charset="0"/>
              <a:buNone/>
            </a:pPr>
            <a:endParaRPr lang="uk-UA" sz="25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публічність і передбачуваність (прогнозованість);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політична стабільність і відсутність насилля;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ефективність уряду;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якість регулятивної діяльності;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верховенство права;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500" dirty="0">
                <a:solidFill>
                  <a:srgbClr val="870038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контроль за корупцією.</a:t>
            </a:r>
          </a:p>
        </p:txBody>
      </p:sp>
      <p:sp>
        <p:nvSpPr>
          <p:cNvPr id="4096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КРИТЕРІЇ «ЕФЕКТИВНОГО ВРЯДУВАННЯ» </a:t>
            </a:r>
            <a:b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СВІТОВОГО БАНКУ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en-US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67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3221</TotalTime>
  <Words>1194</Words>
  <Application>Microsoft Office PowerPoint</Application>
  <PresentationFormat>Экран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Спеціальне оформлення</vt:lpstr>
      <vt:lpstr>Презентация PowerPoint</vt:lpstr>
      <vt:lpstr>ВРЯДУВАННЯ - ЗМІСТ ТА СУТНІСТЬ </vt:lpstr>
      <vt:lpstr>ВРЯДУВАННЯ - ЗМІСТ ТА СУТНІСТЬ </vt:lpstr>
      <vt:lpstr> ВРЯДУВАННЯ - ЗМІСТ ТА СУТНІСТЬ </vt:lpstr>
      <vt:lpstr>ДЕМОКРАТІЯ*- ЗМІСТ ТА СУТНІСТЬ </vt:lpstr>
      <vt:lpstr>ОСНОВНІ ПРИНЦИПИ ДЕМОКРАТІЇ </vt:lpstr>
      <vt:lpstr>ДЕМОКРАТИЧНЕ ВРЯДУВАННЯ - ЗМІСТ ТА СУТНІСТЬ </vt:lpstr>
      <vt:lpstr> МОДЕЛЬ ВІДКРИТОГО ВРЯДУВАННЯ  Проекту ПРОМІС </vt:lpstr>
      <vt:lpstr> КРИТЕРІЇ «ЕФЕКТИВНОГО ВРЯДУВАННЯ»  СВІТОВОГО БАНКУ  </vt:lpstr>
      <vt:lpstr>  «ЕФЕКТИВНЕ ВРЯДУВАННЯ» </vt:lpstr>
      <vt:lpstr>  «ЕФЕКТИВНЕ ВРЯДУВАННЯ» ҐРУНТУЄТЬСЯ НА П’ЯТИ ПРИНЦИПАХ:  </vt:lpstr>
      <vt:lpstr>  СУЧАСНЕ УПРАВЛІННЯ ДЕРЖАВОЮ –  ШЛЯХ ДО ДОБРОГО ВРЯДУВАННЯ </vt:lpstr>
      <vt:lpstr>ДОБРЕ ВРЯДУВАННЯ</vt:lpstr>
      <vt:lpstr>ОСНОВНІ ЕТАПИ СТАНОВЛЕННЯ   «ДОБРОГО ДЕМОКРАТИЧНОГО ВРЯДУВАННЯ»</vt:lpstr>
      <vt:lpstr>ОСНОВНІ ЕТАПИ СТАНОВЛЕННЯ   «ДОБРОГО ДЕМОКРАТИЧНОГО ВРЯДУВАННЯ»</vt:lpstr>
      <vt:lpstr>ОСНОВНІ ЕТАПИ СТАНОВЛЕННЯ   «ДОБРОГО ДЕМОКРАТИЧНОГО ВРЯДУВАННЯ»</vt:lpstr>
      <vt:lpstr>Сутність «доброго демократичного врядування» (Рада Європи)  </vt:lpstr>
      <vt:lpstr>Принципи «доброго демократичного врядування» Ради Європи (12) </vt:lpstr>
      <vt:lpstr>Принципи «доброго демократичного врядування» Ради Європи (12 - продовж) </vt:lpstr>
      <vt:lpstr>Забезпечення реалізації принципів доброго демократичного врядування  (Ради Європи)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84</cp:revision>
  <dcterms:created xsi:type="dcterms:W3CDTF">2015-09-24T10:53:48Z</dcterms:created>
  <dcterms:modified xsi:type="dcterms:W3CDTF">2022-01-25T16:17:11Z</dcterms:modified>
</cp:coreProperties>
</file>