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329" r:id="rId3"/>
    <p:sldId id="258" r:id="rId4"/>
    <p:sldId id="292" r:id="rId5"/>
    <p:sldId id="264" r:id="rId6"/>
    <p:sldId id="328" r:id="rId7"/>
    <p:sldId id="315" r:id="rId8"/>
    <p:sldId id="316" r:id="rId9"/>
    <p:sldId id="291" r:id="rId10"/>
    <p:sldId id="323" r:id="rId11"/>
    <p:sldId id="324" r:id="rId12"/>
    <p:sldId id="265" r:id="rId13"/>
    <p:sldId id="266" r:id="rId14"/>
    <p:sldId id="263" r:id="rId15"/>
    <p:sldId id="262" r:id="rId16"/>
    <p:sldId id="325" r:id="rId17"/>
    <p:sldId id="260" r:id="rId18"/>
    <p:sldId id="318" r:id="rId19"/>
    <p:sldId id="293" r:id="rId20"/>
    <p:sldId id="295" r:id="rId21"/>
    <p:sldId id="327" r:id="rId22"/>
    <p:sldId id="330" r:id="rId23"/>
    <p:sldId id="303" r:id="rId24"/>
    <p:sldId id="304" r:id="rId25"/>
    <p:sldId id="275" r:id="rId26"/>
    <p:sldId id="326" r:id="rId27"/>
    <p:sldId id="277" r:id="rId28"/>
    <p:sldId id="280" r:id="rId29"/>
    <p:sldId id="279" r:id="rId30"/>
    <p:sldId id="306" r:id="rId31"/>
    <p:sldId id="314" r:id="rId32"/>
    <p:sldId id="307" r:id="rId33"/>
    <p:sldId id="321" r:id="rId34"/>
    <p:sldId id="282" r:id="rId35"/>
    <p:sldId id="319" r:id="rId36"/>
    <p:sldId id="320" r:id="rId37"/>
    <p:sldId id="32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8312"/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73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3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16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Автор и дата"/>
          <p:cNvSpPr txBox="1">
            <a:spLocks noGrp="1"/>
          </p:cNvSpPr>
          <p:nvPr>
            <p:ph type="body" sz="quarter" idx="13"/>
          </p:nvPr>
        </p:nvSpPr>
        <p:spPr>
          <a:xfrm>
            <a:off x="647701" y="6477944"/>
            <a:ext cx="10934700" cy="214631"/>
          </a:xfrm>
          <a:prstGeom prst="rect">
            <a:avLst/>
          </a:prstGeom>
        </p:spPr>
        <p:txBody>
          <a:bodyPr/>
          <a:lstStyle>
            <a:lvl1pPr defTabSz="212503">
              <a:spcBef>
                <a:spcPts val="1163"/>
              </a:spcBef>
              <a:defRPr sz="728" spc="-22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0" name="Подзаголовок повестки дня"/>
          <p:cNvSpPr txBox="1">
            <a:spLocks noGrp="1"/>
          </p:cNvSpPr>
          <p:nvPr>
            <p:ph type="body" sz="quarter" idx="14"/>
          </p:nvPr>
        </p:nvSpPr>
        <p:spPr>
          <a:xfrm>
            <a:off x="647701" y="1771727"/>
            <a:ext cx="10934700" cy="347028"/>
          </a:xfrm>
          <a:prstGeom prst="rect">
            <a:avLst/>
          </a:prstGeom>
        </p:spPr>
        <p:txBody>
          <a:bodyPr/>
          <a:lstStyle>
            <a:lvl1pPr defTabSz="214694">
              <a:defRPr sz="1286" spc="-38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1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47701" y="2559050"/>
            <a:ext cx="10934700" cy="3568700"/>
          </a:xfrm>
          <a:prstGeom prst="rect">
            <a:avLst/>
          </a:prstGeom>
        </p:spPr>
        <p:txBody>
          <a:bodyPr/>
          <a:lstStyle>
            <a:lvl1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1pPr>
            <a:lvl2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2pPr>
            <a:lvl3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3pPr>
            <a:lvl4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4pPr>
            <a:lvl5pPr defTabSz="309563">
              <a:spcBef>
                <a:spcPts val="1200"/>
              </a:spcBef>
              <a:defRPr sz="2025" b="1" u="sng" cap="none" spc="-20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104" name="Заголовок повестки дня"/>
          <p:cNvSpPr txBox="1">
            <a:spLocks noGrp="1"/>
          </p:cNvSpPr>
          <p:nvPr>
            <p:ph type="title"/>
          </p:nvPr>
        </p:nvSpPr>
        <p:spPr>
          <a:xfrm>
            <a:off x="647701" y="810350"/>
            <a:ext cx="10934700" cy="889001"/>
          </a:xfrm>
          <a:prstGeom prst="rect">
            <a:avLst/>
          </a:prstGeom>
        </p:spPr>
        <p:txBody>
          <a:bodyPr anchor="t"/>
          <a:lstStyle>
            <a:lvl1pPr defTabSz="219075">
              <a:defRPr sz="3750" spc="-15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">
            <a:extLst>
              <a:ext uri="{FF2B5EF4-FFF2-40B4-BE49-F238E27FC236}">
                <a16:creationId xmlns:a16="http://schemas.microsoft.com/office/drawing/2014/main" id="{4B4D3388-ABC6-410B-91C7-9BA3170956FA}"/>
              </a:ext>
            </a:extLst>
          </p:cNvPr>
          <p:cNvSpPr txBox="1"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BBF4-E93C-43EC-B6B1-F09A8AB2AF88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86260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Информация о факте"/>
          <p:cNvSpPr txBox="1">
            <a:spLocks noGrp="1"/>
          </p:cNvSpPr>
          <p:nvPr>
            <p:ph type="body" sz="quarter" idx="13"/>
          </p:nvPr>
        </p:nvSpPr>
        <p:spPr>
          <a:xfrm>
            <a:off x="647701" y="4058642"/>
            <a:ext cx="10934700" cy="296228"/>
          </a:xfrm>
          <a:prstGeom prst="rect">
            <a:avLst/>
          </a:prstGeom>
        </p:spPr>
        <p:txBody>
          <a:bodyPr/>
          <a:lstStyle>
            <a:lvl1pPr algn="ctr" defTabSz="177450">
              <a:spcBef>
                <a:spcPts val="938"/>
              </a:spcBef>
              <a:defRPr sz="1063" spc="-32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47701" y="1793522"/>
            <a:ext cx="10934700" cy="2365084"/>
          </a:xfrm>
          <a:prstGeom prst="rect">
            <a:avLst/>
          </a:prstGeom>
        </p:spPr>
        <p:txBody>
          <a:bodyPr anchor="b"/>
          <a:lstStyle>
            <a:lvl1pPr algn="ctr" defTabSz="309563">
              <a:lnSpc>
                <a:spcPct val="70000"/>
              </a:lnSpc>
              <a:defRPr sz="8400" b="1" spc="-168">
                <a:latin typeface="+mn-lt"/>
                <a:ea typeface="+mn-ea"/>
                <a:cs typeface="+mn-cs"/>
                <a:sym typeface="Avenir Next Regular"/>
              </a:defRPr>
            </a:lvl1pPr>
            <a:lvl2pPr algn="ctr" defTabSz="309563">
              <a:lnSpc>
                <a:spcPct val="70000"/>
              </a:lnSpc>
              <a:defRPr sz="8400" b="1" spc="-168">
                <a:latin typeface="+mn-lt"/>
                <a:ea typeface="+mn-ea"/>
                <a:cs typeface="+mn-cs"/>
                <a:sym typeface="Avenir Next Regular"/>
              </a:defRPr>
            </a:lvl2pPr>
            <a:lvl3pPr algn="ctr" defTabSz="309563">
              <a:lnSpc>
                <a:spcPct val="70000"/>
              </a:lnSpc>
              <a:defRPr sz="8400" b="1" spc="-168">
                <a:latin typeface="+mn-lt"/>
                <a:ea typeface="+mn-ea"/>
                <a:cs typeface="+mn-cs"/>
                <a:sym typeface="Avenir Next Regular"/>
              </a:defRPr>
            </a:lvl3pPr>
            <a:lvl4pPr algn="ctr" defTabSz="309563">
              <a:lnSpc>
                <a:spcPct val="70000"/>
              </a:lnSpc>
              <a:defRPr sz="8400" b="1" spc="-168">
                <a:latin typeface="+mn-lt"/>
                <a:ea typeface="+mn-ea"/>
                <a:cs typeface="+mn-cs"/>
                <a:sym typeface="Avenir Next Regular"/>
              </a:defRPr>
            </a:lvl4pPr>
            <a:lvl5pPr algn="ctr" defTabSz="309563">
              <a:lnSpc>
                <a:spcPct val="70000"/>
              </a:lnSpc>
              <a:defRPr sz="8400" b="1" spc="-168">
                <a:latin typeface="+mn-lt"/>
                <a:ea typeface="+mn-ea"/>
                <a:cs typeface="+mn-cs"/>
                <a:sym typeface="Avenir Next Regular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">
            <a:extLst>
              <a:ext uri="{FF2B5EF4-FFF2-40B4-BE49-F238E27FC236}">
                <a16:creationId xmlns:a16="http://schemas.microsoft.com/office/drawing/2014/main" id="{27B60B43-690D-493B-991B-4B20C80937AF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9A983-B438-466D-9BFC-29F6DFA4F87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67779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89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18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93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10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37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5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26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AAFC97-A195-466B-A490-3A7812018C74}" type="datetimeFigureOut">
              <a:rPr lang="ru-RU" smtClean="0"/>
              <a:t>11.10.2020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D1CF41-BDD2-4FF5-B438-C08E41545C53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62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fnx.dp.ua/services/se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FCC20-60FF-4244-B65B-AD01C620C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9474" y="310458"/>
            <a:ext cx="7407275" cy="15001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3500" b="1" dirty="0">
                <a:solidFill>
                  <a:schemeClr val="tx2">
                    <a:satMod val="130000"/>
                  </a:schemeClr>
                </a:solidFill>
              </a:rPr>
              <a:t>Тема 2. </a:t>
            </a:r>
            <a:r>
              <a:rPr lang="ru-RU" sz="3500" b="1" dirty="0" err="1">
                <a:solidFill>
                  <a:schemeClr val="tx2">
                    <a:satMod val="130000"/>
                  </a:schemeClr>
                </a:solidFill>
              </a:rPr>
              <a:t>Інтернет</a:t>
            </a:r>
            <a:r>
              <a:rPr lang="ru-RU" sz="3500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satMod val="130000"/>
                  </a:schemeClr>
                </a:solidFill>
              </a:rPr>
              <a:t>технології</a:t>
            </a:r>
            <a:r>
              <a:rPr lang="ru-RU" sz="3500" b="1" dirty="0">
                <a:solidFill>
                  <a:schemeClr val="tx2">
                    <a:satMod val="130000"/>
                  </a:schemeClr>
                </a:solidFill>
              </a:rPr>
              <a:t> в </a:t>
            </a:r>
            <a:r>
              <a:rPr lang="ru-RU" sz="3500" b="1" dirty="0" err="1">
                <a:solidFill>
                  <a:schemeClr val="tx2">
                    <a:satMod val="130000"/>
                  </a:schemeClr>
                </a:solidFill>
              </a:rPr>
              <a:t>системі</a:t>
            </a:r>
            <a:r>
              <a:rPr lang="ru-RU" sz="3500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satMod val="130000"/>
                  </a:schemeClr>
                </a:solidFill>
              </a:rPr>
              <a:t>маркетингових</a:t>
            </a:r>
            <a:r>
              <a:rPr lang="ru-RU" sz="3500" b="1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sz="3500" b="1" dirty="0" err="1">
                <a:solidFill>
                  <a:schemeClr val="tx2">
                    <a:satMod val="130000"/>
                  </a:schemeClr>
                </a:solidFill>
              </a:rPr>
              <a:t>комунікацій</a:t>
            </a:r>
            <a:endParaRPr lang="ru-RU" sz="35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1201EA-DCCA-4C0B-96EC-1E3B74E0C5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525" y="1890932"/>
            <a:ext cx="7407275" cy="3786187"/>
          </a:xfrm>
        </p:spPr>
        <p:txBody>
          <a:bodyPr>
            <a:normAutofit/>
          </a:bodyPr>
          <a:lstStyle/>
          <a:p>
            <a:pPr>
              <a:defRPr/>
            </a:pPr>
            <a:endParaRPr lang="uk-UA" sz="2000" b="1" dirty="0"/>
          </a:p>
          <a:p>
            <a:pPr marL="541782" indent="-514350">
              <a:buFont typeface="+mj-lt"/>
              <a:buAutoNum type="arabicPeriod"/>
              <a:defRPr/>
            </a:pPr>
            <a:r>
              <a:rPr lang="uk-UA" sz="2500" b="1" dirty="0"/>
              <a:t>Сутність маркетингових комунікацій та їх класифікація.</a:t>
            </a:r>
          </a:p>
          <a:p>
            <a:pPr marL="541782" indent="-514350">
              <a:buFont typeface="+mj-lt"/>
              <a:buAutoNum type="arabicPeriod"/>
              <a:defRPr/>
            </a:pPr>
            <a:r>
              <a:rPr lang="uk-UA" sz="2500" b="1" dirty="0"/>
              <a:t>Сегментування цільової аудиторії.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Як правильно сегментувати аудиторію: основні критерії">
            <a:extLst>
              <a:ext uri="{FF2B5EF4-FFF2-40B4-BE49-F238E27FC236}">
                <a16:creationId xmlns:a16="http://schemas.microsoft.com/office/drawing/2014/main" id="{F8B1A309-36E0-4A9B-910D-BA29B936D5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60512" y="392111"/>
            <a:ext cx="8201025" cy="260350"/>
          </a:xfrm>
          <a:extLst>
            <a:ext uri="{C572A759-6A51-4108-AA02-DFA0A04FC94B}"/>
          </a:extLst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sz="1800" dirty="0" err="1"/>
              <a:t>Як</a:t>
            </a:r>
            <a:r>
              <a:rPr sz="1800" dirty="0"/>
              <a:t> </a:t>
            </a:r>
            <a:r>
              <a:rPr sz="1800" dirty="0" err="1"/>
              <a:t>правильно</a:t>
            </a:r>
            <a:r>
              <a:rPr sz="1800" dirty="0"/>
              <a:t> </a:t>
            </a:r>
            <a:r>
              <a:rPr sz="1800" dirty="0" err="1"/>
              <a:t>сегментувати</a:t>
            </a:r>
            <a:r>
              <a:rPr sz="1800" dirty="0"/>
              <a:t> </a:t>
            </a:r>
            <a:r>
              <a:rPr sz="1800" dirty="0" err="1"/>
              <a:t>аудиторію</a:t>
            </a:r>
            <a:r>
              <a:rPr sz="1800" dirty="0"/>
              <a:t>: </a:t>
            </a:r>
            <a:r>
              <a:rPr sz="1800" dirty="0" err="1"/>
              <a:t>основні</a:t>
            </a:r>
            <a:r>
              <a:rPr sz="1800" dirty="0"/>
              <a:t> </a:t>
            </a:r>
            <a:r>
              <a:rPr sz="1800" dirty="0" err="1"/>
              <a:t>критерії</a:t>
            </a:r>
            <a:r>
              <a:rPr sz="1800" dirty="0"/>
              <a:t> </a:t>
            </a:r>
          </a:p>
        </p:txBody>
      </p:sp>
      <p:sp>
        <p:nvSpPr>
          <p:cNvPr id="17411" name="Сегментація ЦА може грунтуватися на абсолютно різних факторах, включаючи глибинні мотиви і споживчі інсайти, але традиційним є поділ за такими ознаками:">
            <a:extLst>
              <a:ext uri="{FF2B5EF4-FFF2-40B4-BE49-F238E27FC236}">
                <a16:creationId xmlns:a16="http://schemas.microsoft.com/office/drawing/2014/main" id="{C53A687B-44E7-4D5F-9C7E-0F676165B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822326"/>
            <a:ext cx="8555038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Сегментація може грунтуватися на абсолютно різних факторах, включаючи глибинні мотиви і споживчі інсайти, але традиційним є поділ за такими ознаками:</a:t>
            </a:r>
          </a:p>
        </p:txBody>
      </p:sp>
      <p:sp>
        <p:nvSpPr>
          <p:cNvPr id="215" name="Демографічна. Сегментація за цією ознакою поширена надзвичайно широко, оскільки дає можливість чіткої і однозначної ідентифікації потенційних клієнтів. Споживачі діляться на групи за допомогою таких змінних як вік, стать, рівень доходу, сімейний стан, на">
            <a:extLst>
              <a:ext uri="{FF2B5EF4-FFF2-40B4-BE49-F238E27FC236}">
                <a16:creationId xmlns:a16="http://schemas.microsoft.com/office/drawing/2014/main" id="{CAB2CAF0-DE2E-416D-AF9B-983F7228E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2276475"/>
            <a:ext cx="77343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Демографічна.</a:t>
            </a:r>
            <a:r>
              <a:rPr lang="ru-RU" altLang="ru-RU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Сегментація за цією ознакою поширена надзвичайно широко, оскільки дає можливість чіткої і однозначної ідентифікації потенційних клієнтів. Споживачі діляться на групи за допомогою таких змінних як вік, стать, рівень доходу, сімейний стан, національність, релігія, етап життєвого циклу.</a:t>
            </a:r>
          </a:p>
        </p:txBody>
      </p:sp>
      <p:sp>
        <p:nvSpPr>
          <p:cNvPr id="216" name="Географічна. Аудиторія (з оглядкою на масштаб бізнес-проекту) ділиться за країнами, областями, містами або районами міста. Це одна з елементарно простих форм сегментації, що дозволяє компанії впроваджувати для різних географічних ринків різні продукти і ">
            <a:extLst>
              <a:ext uri="{FF2B5EF4-FFF2-40B4-BE49-F238E27FC236}">
                <a16:creationId xmlns:a16="http://schemas.microsoft.com/office/drawing/2014/main" id="{20ED6111-4CCE-4929-8661-59B73A52B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75" y="4581526"/>
            <a:ext cx="860425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Географічна.</a:t>
            </a:r>
            <a:r>
              <a:rPr lang="ru-RU" altLang="ru-RU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Аудиторія (з оглядкою на масштаб бізнес-проекту) ділиться за країнами, областями, містами або районами міста. Це одна з елементарно простих форм сегментації, що дозволяє компанії впроваджувати для різних географічних ринків різні продукти і застосовувати для залучення клієнтів з різним місцем розташування різні маркетингові стратегії.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0" animBg="1" advAuto="0"/>
      <p:bldP spid="216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Як правильно сегментувати аудиторію: основні критерії">
            <a:extLst>
              <a:ext uri="{FF2B5EF4-FFF2-40B4-BE49-F238E27FC236}">
                <a16:creationId xmlns:a16="http://schemas.microsoft.com/office/drawing/2014/main" id="{76E02CEB-4211-43AB-9CE2-CD5E5A9A13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4001" y="115888"/>
            <a:ext cx="8201025" cy="260350"/>
          </a:xfrm>
          <a:extLst>
            <a:ext uri="{C572A759-6A51-4108-AA02-DFA0A04FC94B}"/>
          </a:extLst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sz="1800" dirty="0" err="1"/>
              <a:t>Як</a:t>
            </a:r>
            <a:r>
              <a:rPr sz="1800" dirty="0"/>
              <a:t> </a:t>
            </a:r>
            <a:r>
              <a:rPr sz="1800" dirty="0" err="1"/>
              <a:t>правильно</a:t>
            </a:r>
            <a:r>
              <a:rPr sz="1800" dirty="0"/>
              <a:t> </a:t>
            </a:r>
            <a:r>
              <a:rPr sz="1800" dirty="0" err="1"/>
              <a:t>сегментувати</a:t>
            </a:r>
            <a:r>
              <a:rPr sz="1800" dirty="0"/>
              <a:t> </a:t>
            </a:r>
            <a:r>
              <a:rPr sz="1800" dirty="0" err="1"/>
              <a:t>аудиторію</a:t>
            </a:r>
            <a:r>
              <a:rPr sz="1800" dirty="0"/>
              <a:t>: </a:t>
            </a:r>
            <a:r>
              <a:rPr sz="1800" dirty="0" err="1"/>
              <a:t>основні</a:t>
            </a:r>
            <a:r>
              <a:rPr sz="1800" dirty="0"/>
              <a:t> </a:t>
            </a:r>
            <a:r>
              <a:rPr sz="1800" dirty="0" err="1"/>
              <a:t>критерії</a:t>
            </a:r>
            <a:r>
              <a:rPr sz="1800" dirty="0"/>
              <a:t> </a:t>
            </a:r>
          </a:p>
        </p:txBody>
      </p:sp>
      <p:sp>
        <p:nvSpPr>
          <p:cNvPr id="221" name="Психографічна. Оперує видами діяльності, спектром інтересів, особливостями способу життя клієнтів. Професійна діяльність людини, її соціальний статус і рівень доходу, наприклад, мають величезний вплив на купівельну поведінку. Вивчаючи психологічні аспект">
            <a:extLst>
              <a:ext uri="{FF2B5EF4-FFF2-40B4-BE49-F238E27FC236}">
                <a16:creationId xmlns:a16="http://schemas.microsoft.com/office/drawing/2014/main" id="{4E0F2756-062C-4EAC-A529-33F1D0BB1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351" y="1193800"/>
            <a:ext cx="71913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altLang="ru-RU" sz="16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Психографічна</a:t>
            </a:r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Оперує видами діяльності, спектром інтересів, особливостями способу життя клієнтів. Професійна діяльність людини, її соціальний статус і рівень доходу, наприклад, мають величезний вплив на купівельну поведінку. Вивчаючи психологічні аспекти поведінки покупця, ви зберете чимало інформації про його проблеми і способи вирішувати їх. Можна враховувати також культурні цінності аудиторії та погляди, сформовані способом життя.</a:t>
            </a:r>
          </a:p>
        </p:txBody>
      </p:sp>
      <p:sp>
        <p:nvSpPr>
          <p:cNvPr id="222" name="Поведінкова. Цей фактор дозволяє виділяти групи споживачів на основі їх поведінки і реакцій. Як приклад можна привести такі варіанти: одноразові придбання, покупки на основі активного використання товару, замовлення через лояльність до постачальника посл">
            <a:extLst>
              <a:ext uri="{FF2B5EF4-FFF2-40B4-BE49-F238E27FC236}">
                <a16:creationId xmlns:a16="http://schemas.microsoft.com/office/drawing/2014/main" id="{DB2CEF6D-FC37-4557-AA74-61C81B9E5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365626"/>
            <a:ext cx="5986462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Поведінкова.</a:t>
            </a:r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Цей фактор дозволяє виділяти групи споживачів на основі їх поведінки і реакцій. Як приклад можна привести такі варіанти: одноразові придбання, покупки на основі активного використання товару, замовлення через лояльність до постачальника послуги і т.д.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 advAuto="0"/>
      <p:bldP spid="222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Як правильно сегментувати аудиторію: основні критерії">
            <a:extLst>
              <a:ext uri="{FF2B5EF4-FFF2-40B4-BE49-F238E27FC236}">
                <a16:creationId xmlns:a16="http://schemas.microsoft.com/office/drawing/2014/main" id="{F6281D26-828F-43B8-8BB6-5795547A71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524001" y="115888"/>
            <a:ext cx="8201025" cy="260350"/>
          </a:xfrm>
          <a:extLst>
            <a:ext uri="{C572A759-6A51-4108-AA02-DFA0A04FC94B}"/>
          </a:extLst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sz="1600" dirty="0" err="1"/>
              <a:t>Як</a:t>
            </a:r>
            <a:r>
              <a:rPr sz="1600" dirty="0"/>
              <a:t> </a:t>
            </a:r>
            <a:r>
              <a:rPr sz="1600" dirty="0" err="1"/>
              <a:t>правильно</a:t>
            </a:r>
            <a:r>
              <a:rPr sz="1600" dirty="0"/>
              <a:t> </a:t>
            </a:r>
            <a:r>
              <a:rPr sz="1600" dirty="0" err="1"/>
              <a:t>сегментувати</a:t>
            </a:r>
            <a:r>
              <a:rPr sz="1600" dirty="0"/>
              <a:t> </a:t>
            </a:r>
            <a:r>
              <a:rPr sz="1600" dirty="0" err="1"/>
              <a:t>аудиторію</a:t>
            </a:r>
            <a:r>
              <a:rPr sz="1600" dirty="0"/>
              <a:t>: </a:t>
            </a:r>
            <a:r>
              <a:rPr sz="1600" dirty="0" err="1"/>
              <a:t>основні</a:t>
            </a:r>
            <a:r>
              <a:rPr sz="1600" dirty="0"/>
              <a:t> </a:t>
            </a:r>
            <a:r>
              <a:rPr sz="1600" dirty="0" err="1"/>
              <a:t>критерії</a:t>
            </a:r>
            <a:endParaRPr sz="1600" dirty="0"/>
          </a:p>
        </p:txBody>
      </p:sp>
      <p:sp>
        <p:nvSpPr>
          <p:cNvPr id="19459" name="Існує кілька способів збору даних для сегментації.…">
            <a:extLst>
              <a:ext uri="{FF2B5EF4-FFF2-40B4-BE49-F238E27FC236}">
                <a16:creationId xmlns:a16="http://schemas.microsoft.com/office/drawing/2014/main" id="{123E33AE-234A-43CA-95D2-F21190967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701675"/>
            <a:ext cx="71850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Існує кілька способів збору даних для сегментації. </a:t>
            </a:r>
          </a:p>
          <a:p>
            <a:pPr algn="just"/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Можно звернутися до своєї аудиторії безпосередньо, за допомогою опитувань в соціальних мережах, через спеціальну форму на сайті або в e-mail розсилці. До ваших послуг також аналітика з Google Analytics і Яндекс.Метрики.</a:t>
            </a:r>
          </a:p>
        </p:txBody>
      </p:sp>
      <p:sp>
        <p:nvSpPr>
          <p:cNvPr id="226" name="Дуже інформативним, хоча і досить трудомістким виявиться збір інформації з тематичних форумів, моніторинг всіляких груп із загальною тематикою, читання відгуків на аналогічні продукти конкурентів, аналіз їх дій.">
            <a:extLst>
              <a:ext uri="{FF2B5EF4-FFF2-40B4-BE49-F238E27FC236}">
                <a16:creationId xmlns:a16="http://schemas.microsoft.com/office/drawing/2014/main" id="{2E9EC6A9-09F7-4B18-882D-8CD37BD2C688}"/>
              </a:ext>
            </a:extLst>
          </p:cNvPr>
          <p:cNvSpPr txBox="1"/>
          <p:nvPr/>
        </p:nvSpPr>
        <p:spPr>
          <a:xfrm>
            <a:off x="1703389" y="2320926"/>
            <a:ext cx="8929687" cy="77787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Дуже інформативним, хоча і досить трудомістким виявиться збір інформації з тематичних форумів, моніторинг всіляких груп із загальною тематикою, читання відгуків на аналогічні продукти конкурентів, аналіз їх дій.</a:t>
            </a:r>
          </a:p>
        </p:txBody>
      </p:sp>
      <p:sp>
        <p:nvSpPr>
          <p:cNvPr id="19461" name="Після того, як зробити всю цю роботу і розділити цільову аудиторію на сегменти, слід провести невелике тестування, яке підтверджує правильність ваших дій:…">
            <a:extLst>
              <a:ext uri="{FF2B5EF4-FFF2-40B4-BE49-F238E27FC236}">
                <a16:creationId xmlns:a16="http://schemas.microsoft.com/office/drawing/2014/main" id="{709329DB-7C5D-42A4-9054-4525387C3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455989"/>
            <a:ext cx="4273550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Після того, як зробити всю цю роботу і розділити цільову аудиторію на сегменти, слід провести невелике тестування, яке підтверджує правильність ваших дій:</a:t>
            </a:r>
          </a:p>
          <a:p>
            <a:pPr algn="just"/>
            <a:endParaRPr lang="ru-RU" altLang="ru-RU" sz="16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just">
              <a:buClr>
                <a:srgbClr val="333333"/>
              </a:buClr>
              <a:buSzPct val="200000"/>
              <a:buFont typeface="Helvetica" panose="020B0604020202020204" pitchFamily="34" charset="0"/>
              <a:buChar char="◦"/>
            </a:pPr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ви чітко розумієте кожну групу клієнтів і знаєте, чого вони хочуть;</a:t>
            </a:r>
          </a:p>
          <a:p>
            <a:pPr algn="just">
              <a:buClr>
                <a:srgbClr val="333333"/>
              </a:buClr>
              <a:buSzPct val="200000"/>
              <a:buFont typeface="Helvetica" panose="020B0604020202020204" pitchFamily="34" charset="0"/>
              <a:buChar char="◦"/>
            </a:pPr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всі клієнти з одного сегменту приблизно однаково реагують на вашу пропозицію;</a:t>
            </a:r>
          </a:p>
          <a:p>
            <a:pPr algn="just">
              <a:buClr>
                <a:srgbClr val="333333"/>
              </a:buClr>
              <a:buSzPct val="200000"/>
              <a:buFont typeface="Helvetica" panose="020B0604020202020204" pitchFamily="34" charset="0"/>
              <a:buChar char="◦"/>
            </a:pPr>
            <a:r>
              <a:rPr lang="ru-RU" altLang="ru-RU" sz="16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персоналізована реклама підвищує ваш успіх при управлінні поведінкою групи (Open Rate і Click-through Rate істотно вище, ніж при загальній розсилці).</a:t>
            </a:r>
          </a:p>
        </p:txBody>
      </p:sp>
      <p:pic>
        <p:nvPicPr>
          <p:cNvPr id="19462" name="Изображение" descr="Изображение">
            <a:extLst>
              <a:ext uri="{FF2B5EF4-FFF2-40B4-BE49-F238E27FC236}">
                <a16:creationId xmlns:a16="http://schemas.microsoft.com/office/drawing/2014/main" id="{8C1A29DE-5E14-44F2-9ABC-1B2417D1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627563"/>
            <a:ext cx="375761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Сегментація аудиторії – цене просто ефективний інструмент персоналізованого підходу до цільової аудиторії. Це завдання, виконання якого переносить «вас»з категорії дилетантів в розряд фахівців.">
            <a:extLst>
              <a:ext uri="{FF2B5EF4-FFF2-40B4-BE49-F238E27FC236}">
                <a16:creationId xmlns:a16="http://schemas.microsoft.com/office/drawing/2014/main" id="{1876A551-07CF-45C0-82A5-00E4533A4FC5}"/>
              </a:ext>
            </a:extLst>
          </p:cNvPr>
          <p:cNvSpPr txBox="1"/>
          <p:nvPr/>
        </p:nvSpPr>
        <p:spPr>
          <a:xfrm>
            <a:off x="1784350" y="865189"/>
            <a:ext cx="8789988" cy="962025"/>
          </a:xfrm>
          <a:prstGeom prst="rect">
            <a:avLst/>
          </a:prstGeom>
          <a:ln/>
          <a:extLst>
            <a:ext uri="{C572A759-6A51-4108-AA02-DFA0A04FC94B}"/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00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Сегментація аудиторії – це не просто ефективний інструмент персоналізованого підходу до цільової аудиторії. Це завдання, виконання якого переносить «вас»з категорії дилетантів в розряд фахівців.</a:t>
            </a:r>
          </a:p>
        </p:txBody>
      </p:sp>
      <p:sp>
        <p:nvSpPr>
          <p:cNvPr id="232" name="Линия">
            <a:extLst>
              <a:ext uri="{FF2B5EF4-FFF2-40B4-BE49-F238E27FC236}">
                <a16:creationId xmlns:a16="http://schemas.microsoft.com/office/drawing/2014/main" id="{3AAE3118-FBF2-440C-BA8D-626233159430}"/>
              </a:ext>
            </a:extLst>
          </p:cNvPr>
          <p:cNvSpPr/>
          <p:nvPr/>
        </p:nvSpPr>
        <p:spPr>
          <a:xfrm>
            <a:off x="1697038" y="2205038"/>
            <a:ext cx="600075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/>
            </a:pPr>
            <a:endParaRPr/>
          </a:p>
        </p:txBody>
      </p:sp>
      <p:sp>
        <p:nvSpPr>
          <p:cNvPr id="20484" name="У сфері електронної комерції грамотне використання сегментації неминуче веде до збільшення конверсії та прибутковості бізнесу. Розробка індивідуальної воронки продажів для кожного сегмента та її впровадження приносить відчутні результати в рекордно корот">
            <a:extLst>
              <a:ext uri="{FF2B5EF4-FFF2-40B4-BE49-F238E27FC236}">
                <a16:creationId xmlns:a16="http://schemas.microsoft.com/office/drawing/2014/main" id="{BE4594DE-293A-492D-9F48-511571AFE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0220" y="2232025"/>
            <a:ext cx="83312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У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сфері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електронної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комерції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грамотне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використання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сегментації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неминуче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веде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до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збільшення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конверсії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та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прибутковості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бізнесу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Розробка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індивідуальної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воронки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продажів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для кожного сегмента та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її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впровадження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приносить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відчутні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результати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в рекордно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короткі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ru-RU" altLang="ru-RU" sz="1600" dirty="0" err="1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терміни</a:t>
            </a:r>
            <a:r>
              <a:rPr lang="ru-RU" altLang="ru-RU" sz="1600" dirty="0">
                <a:highlight>
                  <a:srgbClr val="FFFF00"/>
                </a:highlight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</a:t>
            </a:r>
          </a:p>
        </p:txBody>
      </p:sp>
      <p:sp>
        <p:nvSpPr>
          <p:cNvPr id="234" name="Линия">
            <a:extLst>
              <a:ext uri="{FF2B5EF4-FFF2-40B4-BE49-F238E27FC236}">
                <a16:creationId xmlns:a16="http://schemas.microsoft.com/office/drawing/2014/main" id="{97432BB9-092A-4155-B5F1-F41F22FA6C51}"/>
              </a:ext>
            </a:extLst>
          </p:cNvPr>
          <p:cNvSpPr/>
          <p:nvPr/>
        </p:nvSpPr>
        <p:spPr>
          <a:xfrm>
            <a:off x="1697038" y="3860800"/>
            <a:ext cx="6000750" cy="0"/>
          </a:xfrm>
          <a:prstGeom prst="line">
            <a:avLst/>
          </a:prstGeom>
          <a:ln w="508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>
              <a:defRPr/>
            </a:pPr>
            <a:endParaRPr/>
          </a:p>
        </p:txBody>
      </p:sp>
      <p:sp>
        <p:nvSpPr>
          <p:cNvPr id="20486" name="Глибоке розуміння інтересів своїх клієнтів дозволить розробити гарну і ясну унікальну торгову пропозицію. Аналіз їх проблем і страхів дасть оптимальні способи боротьби з запереченнями (робота буде йти на випередження). Так, можна сформулювати не теоретич">
            <a:extLst>
              <a:ext uri="{FF2B5EF4-FFF2-40B4-BE49-F238E27FC236}">
                <a16:creationId xmlns:a16="http://schemas.microsoft.com/office/drawing/2014/main" id="{0CB3EB4D-67FE-48DE-A83E-A9062FD0E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3" y="4044950"/>
            <a:ext cx="5522912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ru-RU" altLang="ru-RU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Глибоке розуміння інтересів своїх клієнтів дозволить розробити гарну і ясну унікальну торгову пропозицію. Аналіз їх проблем і страхів дасть оптимальні способи боротьби з запереченнями (робота буде йти на випередження). Так, можна сформулювати не теоретичну, а реальну стратегію просування, зайняти міцні позиції на ринку, розширити вже працюючий бізнес і охопити нові сфери впливу.</a:t>
            </a:r>
          </a:p>
        </p:txBody>
      </p:sp>
      <p:pic>
        <p:nvPicPr>
          <p:cNvPr id="20487" name="Рисунок 10">
            <a:extLst>
              <a:ext uri="{FF2B5EF4-FFF2-40B4-BE49-F238E27FC236}">
                <a16:creationId xmlns:a16="http://schemas.microsoft.com/office/drawing/2014/main" id="{CCE66732-B0F5-4FBD-B6A8-8AAD081C8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64" y="4622800"/>
            <a:ext cx="3178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D71B241-F74E-4642-9592-A2B4D846D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073871"/>
              </p:ext>
            </p:extLst>
          </p:nvPr>
        </p:nvGraphicFramePr>
        <p:xfrm>
          <a:off x="1631952" y="1202934"/>
          <a:ext cx="8006998" cy="503078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73571">
                  <a:extLst>
                    <a:ext uri="{9D8B030D-6E8A-4147-A177-3AD203B41FA5}">
                      <a16:colId xmlns:a16="http://schemas.microsoft.com/office/drawing/2014/main" val="435195245"/>
                    </a:ext>
                  </a:extLst>
                </a:gridCol>
                <a:gridCol w="6333427">
                  <a:extLst>
                    <a:ext uri="{9D8B030D-6E8A-4147-A177-3AD203B41FA5}">
                      <a16:colId xmlns:a16="http://schemas.microsoft.com/office/drawing/2014/main" val="725958197"/>
                    </a:ext>
                  </a:extLst>
                </a:gridCol>
              </a:tblGrid>
              <a:tr h="3972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Стадії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Задачі служби маркетингу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extLst>
                  <a:ext uri="{0D108BD9-81ED-4DB2-BD59-A6C34878D82A}">
                    <a16:rowId xmlns:a16="http://schemas.microsoft.com/office/drawing/2014/main" val="3331281992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Поінформованість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Значна частина аудиторії недостатньо інформована. Завдання виробника (рекламодавця) – інформувати споживачів за допомогою простих звернень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796638038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Обізнаність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Аудиторія знайома з товаром. Завдання маркетингу – розширити уявлення про товар і компанію-виробника.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675351122"/>
                  </a:ext>
                </a:extLst>
              </a:tr>
              <a:tr h="541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Симпатія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ставлення аудиторії несприятливе, слід з’ясувати його причину і усунути її. При сприятливому відношенні – підсилити це відчуття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096477738"/>
                  </a:ext>
                </a:extLst>
              </a:tr>
              <a:tr h="7588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Якщо аудиторія не віддає товару переваги, але водночас він їй подобається, доцільно пропагувати його якість, цінність, ефективність тощо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3983049111"/>
                  </a:ext>
                </a:extLst>
              </a:tr>
              <a:tr h="8203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Лояльність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Перевагу вже віддано товару, але покупка його ще не здійснилася. Завдання маркетингу – переконати цільового покупця в тому, що найкраще рішення в його житті – це покупка саме цього товару. Зазначити основні переваги.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4115941453"/>
                  </a:ext>
                </a:extLst>
              </a:tr>
              <a:tr h="12126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Купівля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ще не зроблена, але покупець готовий до неї. Він хоче купити товар, але пізніше. Завдання маркетингу – запропонувати товар за нижчою ціною, провести акцію або дозволити споживачу випробувати товар. Наголосити на гарантії і можливості повернення товару в товарному вигляді на протязі 14 днів.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205523760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904BCCD2-0407-4B4F-915C-CB7638C32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682" y="177498"/>
            <a:ext cx="872960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ru-RU" altLang="ru-RU" sz="2200" dirty="0"/>
          </a:p>
          <a:p>
            <a:pPr algn="ctr">
              <a:defRPr/>
            </a:pPr>
            <a:r>
              <a:rPr lang="uk-UA" altLang="ru-RU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Стадії прийняття споживачем рішення про придбання товару</a:t>
            </a:r>
            <a:endParaRPr lang="ru-RU" altLang="ru-RU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endParaRPr lang="ru-RU" altLang="ru-RU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4">
            <a:extLst>
              <a:ext uri="{FF2B5EF4-FFF2-40B4-BE49-F238E27FC236}">
                <a16:creationId xmlns:a16="http://schemas.microsoft.com/office/drawing/2014/main" id="{B83C09C8-41F1-4422-BC54-E281BE0C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8" y="576263"/>
            <a:ext cx="141097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grpSp>
        <p:nvGrpSpPr>
          <p:cNvPr id="21507" name="Полотно 46">
            <a:extLst>
              <a:ext uri="{FF2B5EF4-FFF2-40B4-BE49-F238E27FC236}">
                <a16:creationId xmlns:a16="http://schemas.microsoft.com/office/drawing/2014/main" id="{4B190F30-7E32-4D51-897C-80204B3859D2}"/>
              </a:ext>
            </a:extLst>
          </p:cNvPr>
          <p:cNvGrpSpPr>
            <a:grpSpLocks/>
          </p:cNvGrpSpPr>
          <p:nvPr/>
        </p:nvGrpSpPr>
        <p:grpSpPr bwMode="auto">
          <a:xfrm>
            <a:off x="2078038" y="715964"/>
            <a:ext cx="8482012" cy="5565775"/>
            <a:chOff x="-4572" y="178"/>
            <a:chExt cx="52578" cy="35052"/>
          </a:xfrm>
        </p:grpSpPr>
        <p:sp>
          <p:nvSpPr>
            <p:cNvPr id="21509" name="AutoShape 23">
              <a:extLst>
                <a:ext uri="{FF2B5EF4-FFF2-40B4-BE49-F238E27FC236}">
                  <a16:creationId xmlns:a16="http://schemas.microsoft.com/office/drawing/2014/main" id="{3B514C25-8A0E-4D62-9B25-44E2CA65468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20" y="178"/>
              <a:ext cx="36576" cy="35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200"/>
            </a:p>
          </p:txBody>
        </p:sp>
        <p:sp>
          <p:nvSpPr>
            <p:cNvPr id="21510" name="Rectangle 15">
              <a:extLst>
                <a:ext uri="{FF2B5EF4-FFF2-40B4-BE49-F238E27FC236}">
                  <a16:creationId xmlns:a16="http://schemas.microsoft.com/office/drawing/2014/main" id="{8EBD2422-C349-407C-BF6D-E302B63581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" y="4572"/>
              <a:ext cx="13716" cy="3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 b="1">
                  <a:ea typeface="Calibri" panose="020F0502020204030204" pitchFamily="34" charset="0"/>
                  <a:cs typeface="Times New Roman" panose="02020603050405020304" pitchFamily="18" charset="0"/>
                </a:rPr>
                <a:t>Стратегічні цілі</a:t>
              </a:r>
              <a:endParaRPr lang="uk-UA" altLang="ru-RU" sz="12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511" name="Rectangle 16">
              <a:extLst>
                <a:ext uri="{FF2B5EF4-FFF2-40B4-BE49-F238E27FC236}">
                  <a16:creationId xmlns:a16="http://schemas.microsoft.com/office/drawing/2014/main" id="{50CF453A-0458-421F-822E-DE205E25B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" y="9144"/>
              <a:ext cx="13716" cy="304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 b="1">
                  <a:ea typeface="Calibri" panose="020F0502020204030204" pitchFamily="34" charset="0"/>
                  <a:cs typeface="Times New Roman" panose="02020603050405020304" pitchFamily="18" charset="0"/>
                </a:rPr>
                <a:t>Оперативні цілі</a:t>
              </a:r>
              <a:endParaRPr lang="uk-UA" altLang="ru-RU" sz="12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512" name="AutoShape 17">
              <a:extLst>
                <a:ext uri="{FF2B5EF4-FFF2-40B4-BE49-F238E27FC236}">
                  <a16:creationId xmlns:a16="http://schemas.microsoft.com/office/drawing/2014/main" id="{5B006611-6948-42C1-AAC7-0BDC54F0F3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50" y="7620"/>
              <a:ext cx="6" cy="15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3" name="Rectangle 18">
              <a:extLst>
                <a:ext uri="{FF2B5EF4-FFF2-40B4-BE49-F238E27FC236}">
                  <a16:creationId xmlns:a16="http://schemas.microsoft.com/office/drawing/2014/main" id="{EB244FE2-7EFD-443B-AB8D-6D064C1E59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" y="762"/>
              <a:ext cx="12954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Формування попиту</a:t>
              </a:r>
            </a:p>
          </p:txBody>
        </p:sp>
        <p:sp>
          <p:nvSpPr>
            <p:cNvPr id="21514" name="Rectangle 19">
              <a:extLst>
                <a:ext uri="{FF2B5EF4-FFF2-40B4-BE49-F238E27FC236}">
                  <a16:creationId xmlns:a16="http://schemas.microsoft.com/office/drawing/2014/main" id="{87B196E7-14F1-400E-8948-9ACDD4620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" y="762"/>
              <a:ext cx="12954" cy="228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Стимулювання збуту</a:t>
              </a:r>
            </a:p>
          </p:txBody>
        </p:sp>
        <p:sp>
          <p:nvSpPr>
            <p:cNvPr id="21515" name="Rectangle 20">
              <a:extLst>
                <a:ext uri="{FF2B5EF4-FFF2-40B4-BE49-F238E27FC236}">
                  <a16:creationId xmlns:a16="http://schemas.microsoft.com/office/drawing/2014/main" id="{75DA7EB4-3A3E-4B49-843F-B4460FD24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572" y="15240"/>
              <a:ext cx="9144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Інформування споживачів</a:t>
              </a:r>
            </a:p>
          </p:txBody>
        </p:sp>
        <p:sp>
          <p:nvSpPr>
            <p:cNvPr id="21516" name="Rectangle 21">
              <a:extLst>
                <a:ext uri="{FF2B5EF4-FFF2-40B4-BE49-F238E27FC236}">
                  <a16:creationId xmlns:a16="http://schemas.microsoft.com/office/drawing/2014/main" id="{1E353D09-7E5B-4907-AF7E-DB9BB77A4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2" y="15240"/>
              <a:ext cx="7496" cy="6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Формування відданості товарній марці</a:t>
              </a:r>
            </a:p>
          </p:txBody>
        </p:sp>
        <p:sp>
          <p:nvSpPr>
            <p:cNvPr id="21517" name="Rectangle 22">
              <a:extLst>
                <a:ext uri="{FF2B5EF4-FFF2-40B4-BE49-F238E27FC236}">
                  <a16:creationId xmlns:a16="http://schemas.microsoft.com/office/drawing/2014/main" id="{ACAEB79A-4AF8-49C4-A018-04D74F39D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79" y="15240"/>
              <a:ext cx="6858" cy="4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Спонукання до покупки</a:t>
              </a:r>
            </a:p>
          </p:txBody>
        </p:sp>
        <p:sp>
          <p:nvSpPr>
            <p:cNvPr id="21518" name="Rectangle 23">
              <a:extLst>
                <a:ext uri="{FF2B5EF4-FFF2-40B4-BE49-F238E27FC236}">
                  <a16:creationId xmlns:a16="http://schemas.microsoft.com/office/drawing/2014/main" id="{AC086DA4-6240-4504-80D1-F84A5A3676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9" y="15240"/>
              <a:ext cx="7235" cy="47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Формування потреб споживачів</a:t>
              </a:r>
            </a:p>
          </p:txBody>
        </p:sp>
        <p:sp>
          <p:nvSpPr>
            <p:cNvPr id="21519" name="Rectangle 24">
              <a:extLst>
                <a:ext uri="{FF2B5EF4-FFF2-40B4-BE49-F238E27FC236}">
                  <a16:creationId xmlns:a16="http://schemas.microsoft.com/office/drawing/2014/main" id="{102D075F-4144-4D30-BEF7-2A6C59E8C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" y="15240"/>
              <a:ext cx="9144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Мотивація споживачів</a:t>
              </a:r>
            </a:p>
          </p:txBody>
        </p:sp>
        <p:sp>
          <p:nvSpPr>
            <p:cNvPr id="21520" name="Rectangle 25">
              <a:extLst>
                <a:ext uri="{FF2B5EF4-FFF2-40B4-BE49-F238E27FC236}">
                  <a16:creationId xmlns:a16="http://schemas.microsoft.com/office/drawing/2014/main" id="{284BAEF6-490C-4E7F-9831-C5254E1C3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8" y="12167"/>
              <a:ext cx="11458" cy="40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Нагадування про фірму та її товар</a:t>
              </a:r>
            </a:p>
          </p:txBody>
        </p:sp>
        <p:sp>
          <p:nvSpPr>
            <p:cNvPr id="21521" name="Rectangle 26">
              <a:extLst>
                <a:ext uri="{FF2B5EF4-FFF2-40B4-BE49-F238E27FC236}">
                  <a16:creationId xmlns:a16="http://schemas.microsoft.com/office/drawing/2014/main" id="{1C84DC28-891B-4304-810E-B43C64FA6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" y="19948"/>
              <a:ext cx="7620" cy="45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uk-UA" altLang="ru-RU" sz="1200">
                  <a:ea typeface="Calibri" panose="020F0502020204030204" pitchFamily="34" charset="0"/>
                  <a:cs typeface="Times New Roman" panose="02020603050405020304" pitchFamily="18" charset="0"/>
                </a:rPr>
                <a:t>Формування позитивного іміджу фірми</a:t>
              </a:r>
            </a:p>
          </p:txBody>
        </p:sp>
        <p:cxnSp>
          <p:nvCxnSpPr>
            <p:cNvPr id="21522" name="AutoShape 27">
              <a:extLst>
                <a:ext uri="{FF2B5EF4-FFF2-40B4-BE49-F238E27FC236}">
                  <a16:creationId xmlns:a16="http://schemas.microsoft.com/office/drawing/2014/main" id="{EC904E19-DC09-4EE0-ABE4-50B1C339E69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9050" y="3048"/>
              <a:ext cx="10287" cy="15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3" name="AutoShape 28">
              <a:extLst>
                <a:ext uri="{FF2B5EF4-FFF2-40B4-BE49-F238E27FC236}">
                  <a16:creationId xmlns:a16="http://schemas.microsoft.com/office/drawing/2014/main" id="{B74FFFCC-2497-4EEE-9F6D-7BC1AEEDBE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8763" y="3048"/>
              <a:ext cx="10287" cy="15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4" name="AutoShape 29">
              <a:extLst>
                <a:ext uri="{FF2B5EF4-FFF2-40B4-BE49-F238E27FC236}">
                  <a16:creationId xmlns:a16="http://schemas.microsoft.com/office/drawing/2014/main" id="{1D5A82A4-D94E-41B5-9439-77693ABE94D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48" y="12192"/>
              <a:ext cx="16002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5" name="AutoShape 30">
              <a:extLst>
                <a:ext uri="{FF2B5EF4-FFF2-40B4-BE49-F238E27FC236}">
                  <a16:creationId xmlns:a16="http://schemas.microsoft.com/office/drawing/2014/main" id="{E28C9AF6-71DE-46CD-89F8-D2412F7714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8382" y="12192"/>
              <a:ext cx="10668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6" name="AutoShape 31">
              <a:extLst>
                <a:ext uri="{FF2B5EF4-FFF2-40B4-BE49-F238E27FC236}">
                  <a16:creationId xmlns:a16="http://schemas.microsoft.com/office/drawing/2014/main" id="{0C626749-FA1C-4ED3-AD9E-0C9D616EEE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2954" y="12192"/>
              <a:ext cx="6096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7" name="AutoShape 32">
              <a:extLst>
                <a:ext uri="{FF2B5EF4-FFF2-40B4-BE49-F238E27FC236}">
                  <a16:creationId xmlns:a16="http://schemas.microsoft.com/office/drawing/2014/main" id="{565101C6-AEBC-4050-9B39-DA8B87CA43D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7526" y="12192"/>
              <a:ext cx="1524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8" name="AutoShape 33">
              <a:extLst>
                <a:ext uri="{FF2B5EF4-FFF2-40B4-BE49-F238E27FC236}">
                  <a16:creationId xmlns:a16="http://schemas.microsoft.com/office/drawing/2014/main" id="{4EFFC019-2315-418A-9BF2-911582B9A6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50" y="12192"/>
              <a:ext cx="3048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29" name="AutoShape 34">
              <a:extLst>
                <a:ext uri="{FF2B5EF4-FFF2-40B4-BE49-F238E27FC236}">
                  <a16:creationId xmlns:a16="http://schemas.microsoft.com/office/drawing/2014/main" id="{FF67D709-00AA-44AF-8324-D05BDA69FE3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050" y="12192"/>
              <a:ext cx="9144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30" name="AutoShape 35">
              <a:extLst>
                <a:ext uri="{FF2B5EF4-FFF2-40B4-BE49-F238E27FC236}">
                  <a16:creationId xmlns:a16="http://schemas.microsoft.com/office/drawing/2014/main" id="{F0984CAC-9494-42BB-80DB-600EDBFFF08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467" y="12167"/>
              <a:ext cx="15240" cy="30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8" name="Прямоугольник 25">
            <a:extLst>
              <a:ext uri="{FF2B5EF4-FFF2-40B4-BE49-F238E27FC236}">
                <a16:creationId xmlns:a16="http://schemas.microsoft.com/office/drawing/2014/main" id="{6463B50F-19B4-4C7A-A5B9-EBB4E0157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8" y="4552950"/>
            <a:ext cx="6311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582613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uk-UA" altLang="ru-RU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Оперативні і стратигічні цілі комунікативної політики</a:t>
            </a:r>
            <a:endParaRPr lang="ru-RU" alt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8">
            <a:extLst>
              <a:ext uri="{FF2B5EF4-FFF2-40B4-BE49-F238E27FC236}">
                <a16:creationId xmlns:a16="http://schemas.microsoft.com/office/drawing/2014/main" id="{6FB0AEA2-40CE-4145-986D-2153422DB66C}"/>
              </a:ext>
            </a:extLst>
          </p:cNvPr>
          <p:cNvGrpSpPr>
            <a:grpSpLocks/>
          </p:cNvGrpSpPr>
          <p:nvPr/>
        </p:nvGrpSpPr>
        <p:grpSpPr bwMode="auto">
          <a:xfrm>
            <a:off x="2163923" y="1022540"/>
            <a:ext cx="7572375" cy="4572000"/>
            <a:chOff x="690" y="1410"/>
            <a:chExt cx="10950" cy="5670"/>
          </a:xfrm>
        </p:grpSpPr>
        <p:sp>
          <p:nvSpPr>
            <p:cNvPr id="23555" name="Text Box 19">
              <a:extLst>
                <a:ext uri="{FF2B5EF4-FFF2-40B4-BE49-F238E27FC236}">
                  <a16:creationId xmlns:a16="http://schemas.microsoft.com/office/drawing/2014/main" id="{991E5D3C-D1CE-4E73-8A93-5B2DE209D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Сприяння пізнаванню товару цільовою аудиторією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56" name="Text Box 20">
              <a:extLst>
                <a:ext uri="{FF2B5EF4-FFF2-40B4-BE49-F238E27FC236}">
                  <a16:creationId xmlns:a16="http://schemas.microsoft.com/office/drawing/2014/main" id="{ACE263BB-F817-4E42-BE3E-C595B76C8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Інформування щодо суті нового товару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57" name="Text Box 21">
              <a:extLst>
                <a:ext uri="{FF2B5EF4-FFF2-40B4-BE49-F238E27FC236}">
                  <a16:creationId xmlns:a16="http://schemas.microsoft.com/office/drawing/2014/main" id="{7AB0971F-498B-4887-BE96-7F2F333396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Стимулювання попиту на конкретний марочний товар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58" name="Text Box 22">
              <a:extLst>
                <a:ext uri="{FF2B5EF4-FFF2-40B4-BE49-F238E27FC236}">
                  <a16:creationId xmlns:a16="http://schemas.microsoft.com/office/drawing/2014/main" id="{6C01B5E1-5062-48EA-A09A-04AB1A9842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5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Прискорення виведення на ринок нового товару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59" name="Text Box 23">
              <a:extLst>
                <a:ext uri="{FF2B5EF4-FFF2-40B4-BE49-F238E27FC236}">
                  <a16:creationId xmlns:a16="http://schemas.microsoft.com/office/drawing/2014/main" id="{40821095-BE28-48BE-8391-CF2948365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3405"/>
              <a:ext cx="258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 dirty="0">
                  <a:latin typeface="Times New Roman" panose="02020603050405020304" pitchFamily="18" charset="0"/>
                </a:rPr>
                <a:t>Протидія ефекту сезонності товару</a:t>
              </a:r>
              <a:endParaRPr lang="ru-RU" altLang="ru-RU" sz="1800" dirty="0">
                <a:latin typeface="Arial" panose="020B0604020202020204" pitchFamily="34" charset="0"/>
              </a:endParaRPr>
            </a:p>
          </p:txBody>
        </p:sp>
        <p:sp>
          <p:nvSpPr>
            <p:cNvPr id="23560" name="Text Box 24">
              <a:extLst>
                <a:ext uri="{FF2B5EF4-FFF2-40B4-BE49-F238E27FC236}">
                  <a16:creationId xmlns:a16="http://schemas.microsoft.com/office/drawing/2014/main" id="{81A8B6D9-EA16-4A9F-A833-23A941228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" y="3405"/>
              <a:ext cx="258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Боротьба з марочними товарами конкурентів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61" name="Text Box 25">
              <a:extLst>
                <a:ext uri="{FF2B5EF4-FFF2-40B4-BE49-F238E27FC236}">
                  <a16:creationId xmlns:a16="http://schemas.microsoft.com/office/drawing/2014/main" id="{D6AD98EC-AD46-4EFA-8666-4C2C9E56E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3405"/>
              <a:ext cx="537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2200" b="1">
                  <a:latin typeface="Times New Roman" panose="02020603050405020304" pitchFamily="18" charset="0"/>
                </a:rPr>
                <a:t>ЗАВДАННЯ МАРКЕТИНГОВИХ КОМУНІКАЦІЙ</a:t>
              </a:r>
              <a:endParaRPr lang="ru-RU" altLang="ru-RU" sz="2200">
                <a:latin typeface="Arial" panose="020B0604020202020204" pitchFamily="34" charset="0"/>
              </a:endParaRPr>
            </a:p>
          </p:txBody>
        </p:sp>
        <p:sp>
          <p:nvSpPr>
            <p:cNvPr id="23562" name="Text Box 26">
              <a:extLst>
                <a:ext uri="{FF2B5EF4-FFF2-40B4-BE49-F238E27FC236}">
                  <a16:creationId xmlns:a16="http://schemas.microsoft.com/office/drawing/2014/main" id="{27C56805-815A-4E73-9C01-48AC9C547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5400"/>
              <a:ext cx="2805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Формування, підтримка або зміна іміджу товару, фірми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63" name="Text Box 27">
              <a:extLst>
                <a:ext uri="{FF2B5EF4-FFF2-40B4-BE49-F238E27FC236}">
                  <a16:creationId xmlns:a16="http://schemas.microsoft.com/office/drawing/2014/main" id="{9631FEFE-8B2E-40A6-A85B-48D18F5C5D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" y="5400"/>
              <a:ext cx="2805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Підтримка посередників, системи розподілення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3564" name="Text Box 28">
              <a:extLst>
                <a:ext uri="{FF2B5EF4-FFF2-40B4-BE49-F238E27FC236}">
                  <a16:creationId xmlns:a16="http://schemas.microsoft.com/office/drawing/2014/main" id="{0F4F4E96-2548-43F3-8E34-9966D75A23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0" y="5400"/>
              <a:ext cx="2835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Спонукання споживачів до відвідувань магазинів, виставок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cxnSp>
          <p:nvCxnSpPr>
            <p:cNvPr id="23565" name="AutoShape 29">
              <a:extLst>
                <a:ext uri="{FF2B5EF4-FFF2-40B4-BE49-F238E27FC236}">
                  <a16:creationId xmlns:a16="http://schemas.microsoft.com/office/drawing/2014/main" id="{34BD7183-80CB-47C8-A977-25E6EDAB81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85" y="3135"/>
              <a:ext cx="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6" name="AutoShape 30">
              <a:extLst>
                <a:ext uri="{FF2B5EF4-FFF2-40B4-BE49-F238E27FC236}">
                  <a16:creationId xmlns:a16="http://schemas.microsoft.com/office/drawing/2014/main" id="{91B616AB-D30A-47EA-9CC6-BBED4646E1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90" y="3135"/>
              <a:ext cx="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7" name="AutoShape 31">
              <a:extLst>
                <a:ext uri="{FF2B5EF4-FFF2-40B4-BE49-F238E27FC236}">
                  <a16:creationId xmlns:a16="http://schemas.microsoft.com/office/drawing/2014/main" id="{65F71C79-F217-44D1-A3B2-CEBB969C03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70" y="3135"/>
              <a:ext cx="225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8" name="AutoShape 32">
              <a:extLst>
                <a:ext uri="{FF2B5EF4-FFF2-40B4-BE49-F238E27FC236}">
                  <a16:creationId xmlns:a16="http://schemas.microsoft.com/office/drawing/2014/main" id="{399CB8A0-9F00-4A23-B69F-FAEC88EEF53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865" y="3135"/>
              <a:ext cx="195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69" name="AutoShape 33">
              <a:extLst>
                <a:ext uri="{FF2B5EF4-FFF2-40B4-BE49-F238E27FC236}">
                  <a16:creationId xmlns:a16="http://schemas.microsoft.com/office/drawing/2014/main" id="{412804E1-C3C7-49F3-B8B4-A694139039A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70" y="4230"/>
              <a:ext cx="22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0" name="AutoShape 34">
              <a:extLst>
                <a:ext uri="{FF2B5EF4-FFF2-40B4-BE49-F238E27FC236}">
                  <a16:creationId xmlns:a16="http://schemas.microsoft.com/office/drawing/2014/main" id="{68C22783-93AA-4898-A4DE-420AADDF7C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65" y="4230"/>
              <a:ext cx="1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1" name="AutoShape 35">
              <a:extLst>
                <a:ext uri="{FF2B5EF4-FFF2-40B4-BE49-F238E27FC236}">
                  <a16:creationId xmlns:a16="http://schemas.microsoft.com/office/drawing/2014/main" id="{A2075D19-5151-4F84-B34F-B7AC37A6240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95" y="5085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2" name="AutoShape 36">
              <a:extLst>
                <a:ext uri="{FF2B5EF4-FFF2-40B4-BE49-F238E27FC236}">
                  <a16:creationId xmlns:a16="http://schemas.microsoft.com/office/drawing/2014/main" id="{87A4D0CC-E7E9-48F0-A4F8-2518AC59FD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70" y="5085"/>
              <a:ext cx="225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573" name="AutoShape 37">
              <a:extLst>
                <a:ext uri="{FF2B5EF4-FFF2-40B4-BE49-F238E27FC236}">
                  <a16:creationId xmlns:a16="http://schemas.microsoft.com/office/drawing/2014/main" id="{55C38421-FC8F-4A7D-A8FE-F030C04FF4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65" y="5085"/>
              <a:ext cx="195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4">
            <a:extLst>
              <a:ext uri="{FF2B5EF4-FFF2-40B4-BE49-F238E27FC236}">
                <a16:creationId xmlns:a16="http://schemas.microsoft.com/office/drawing/2014/main" id="{A8687AB8-4D63-40C6-BC04-52F32AAE3163}"/>
              </a:ext>
            </a:extLst>
          </p:cNvPr>
          <p:cNvGrpSpPr>
            <a:grpSpLocks/>
          </p:cNvGrpSpPr>
          <p:nvPr/>
        </p:nvGrpSpPr>
        <p:grpSpPr bwMode="auto">
          <a:xfrm>
            <a:off x="3648075" y="2565400"/>
            <a:ext cx="5562600" cy="3786188"/>
            <a:chOff x="1815" y="1185"/>
            <a:chExt cx="8760" cy="6330"/>
          </a:xfrm>
        </p:grpSpPr>
        <p:sp>
          <p:nvSpPr>
            <p:cNvPr id="24583" name="Text Box 6">
              <a:extLst>
                <a:ext uri="{FF2B5EF4-FFF2-40B4-BE49-F238E27FC236}">
                  <a16:creationId xmlns:a16="http://schemas.microsoft.com/office/drawing/2014/main" id="{19E9A94C-798A-490F-8D83-2881BDDD4E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5" y="5790"/>
              <a:ext cx="2265" cy="12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 комунікацій</a:t>
              </a:r>
              <a:endPara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584" name="Text Box 8">
              <a:extLst>
                <a:ext uri="{FF2B5EF4-FFF2-40B4-BE49-F238E27FC236}">
                  <a16:creationId xmlns:a16="http://schemas.microsoft.com/office/drawing/2014/main" id="{720EAF27-6758-4488-B1A9-557F542DA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1185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 b="1">
                  <a:latin typeface="Times New Roman" panose="02020603050405020304" pitchFamily="18" charset="0"/>
                </a:rPr>
                <a:t>  </a:t>
              </a:r>
              <a:r>
                <a:rPr lang="uk-UA" altLang="ru-RU" sz="1800">
                  <a:latin typeface="Times New Roman" panose="02020603050405020304" pitchFamily="18" charset="0"/>
                </a:rPr>
                <a:t>Реклама на телебаченні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85" name="Text Box 9">
              <a:extLst>
                <a:ext uri="{FF2B5EF4-FFF2-40B4-BE49-F238E27FC236}">
                  <a16:creationId xmlns:a16="http://schemas.microsoft.com/office/drawing/2014/main" id="{E8136DD0-2931-4293-AFB7-F75015602B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2025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 b="1">
                  <a:latin typeface="Times New Roman" panose="02020603050405020304" pitchFamily="18" charset="0"/>
                </a:rPr>
                <a:t>  </a:t>
              </a:r>
              <a:r>
                <a:rPr lang="uk-UA" altLang="ru-RU" sz="1800">
                  <a:latin typeface="Times New Roman" panose="02020603050405020304" pitchFamily="18" charset="0"/>
                </a:rPr>
                <a:t>Радіореклама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86" name="Text Box 10">
              <a:extLst>
                <a:ext uri="{FF2B5EF4-FFF2-40B4-BE49-F238E27FC236}">
                  <a16:creationId xmlns:a16="http://schemas.microsoft.com/office/drawing/2014/main" id="{1BF3582D-5883-47CC-BBF6-579692EA9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2850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 b="1">
                  <a:latin typeface="Times New Roman" panose="02020603050405020304" pitchFamily="18" charset="0"/>
                </a:rPr>
                <a:t>  </a:t>
              </a:r>
              <a:r>
                <a:rPr lang="uk-UA" altLang="ru-RU" sz="1800">
                  <a:latin typeface="Times New Roman" panose="02020603050405020304" pitchFamily="18" charset="0"/>
                </a:rPr>
                <a:t>Зовнішня реклама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87" name="Text Box 11">
              <a:extLst>
                <a:ext uri="{FF2B5EF4-FFF2-40B4-BE49-F238E27FC236}">
                  <a16:creationId xmlns:a16="http://schemas.microsoft.com/office/drawing/2014/main" id="{27407213-7E97-4874-8A77-48BB67AABB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3720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  Реклама у ЗМІ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88" name="Rectangle 12">
              <a:extLst>
                <a:ext uri="{FF2B5EF4-FFF2-40B4-BE49-F238E27FC236}">
                  <a16:creationId xmlns:a16="http://schemas.microsoft.com/office/drawing/2014/main" id="{1FD48A90-CF29-4345-ABA6-565D2A119C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4695"/>
              <a:ext cx="6495" cy="1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89" name="Text Box 13">
              <a:extLst>
                <a:ext uri="{FF2B5EF4-FFF2-40B4-BE49-F238E27FC236}">
                  <a16:creationId xmlns:a16="http://schemas.microsoft.com/office/drawing/2014/main" id="{BFD9E25B-A198-402C-8D9F-0662D9D93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5205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 b="1">
                  <a:latin typeface="Times New Roman" panose="02020603050405020304" pitchFamily="18" charset="0"/>
                </a:rPr>
                <a:t>   </a:t>
              </a:r>
              <a:r>
                <a:rPr lang="uk-UA" altLang="ru-RU" sz="1800">
                  <a:latin typeface="Times New Roman" panose="02020603050405020304" pitchFamily="18" charset="0"/>
                </a:rPr>
                <a:t>Засоби стимулювання збуту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90" name="Text Box 14">
              <a:extLst>
                <a:ext uri="{FF2B5EF4-FFF2-40B4-BE49-F238E27FC236}">
                  <a16:creationId xmlns:a16="http://schemas.microsoft.com/office/drawing/2014/main" id="{040091FE-26F3-4CDA-AEF7-02008A0964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6045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 b="1">
                  <a:latin typeface="Times New Roman" panose="02020603050405020304" pitchFamily="18" charset="0"/>
                </a:rPr>
                <a:t>   </a:t>
              </a:r>
              <a:r>
                <a:rPr lang="uk-UA" altLang="ru-RU" sz="1800">
                  <a:latin typeface="Times New Roman" panose="02020603050405020304" pitchFamily="18" charset="0"/>
                </a:rPr>
                <a:t>Засоби зв’язків з громадськістю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4591" name="Text Box 15">
              <a:extLst>
                <a:ext uri="{FF2B5EF4-FFF2-40B4-BE49-F238E27FC236}">
                  <a16:creationId xmlns:a16="http://schemas.microsoft.com/office/drawing/2014/main" id="{0212C14B-9820-4A39-BE1A-20CF63113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5" y="6930"/>
              <a:ext cx="5850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000"/>
                </a:spcAft>
                <a:buClrTx/>
                <a:buSzTx/>
                <a:buNone/>
              </a:pPr>
              <a:r>
                <a:rPr lang="uk-UA" altLang="ru-RU" sz="1800" b="1">
                  <a:latin typeface="Times New Roman" panose="02020603050405020304" pitchFamily="18" charset="0"/>
                </a:rPr>
                <a:t>   </a:t>
              </a:r>
              <a:r>
                <a:rPr lang="uk-UA" altLang="ru-RU" sz="1800">
                  <a:latin typeface="Times New Roman" panose="02020603050405020304" pitchFamily="18" charset="0"/>
                </a:rPr>
                <a:t>Особистий продаж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cxnSp>
          <p:nvCxnSpPr>
            <p:cNvPr id="24592" name="AutoShape 20">
              <a:extLst>
                <a:ext uri="{FF2B5EF4-FFF2-40B4-BE49-F238E27FC236}">
                  <a16:creationId xmlns:a16="http://schemas.microsoft.com/office/drawing/2014/main" id="{CCA24A85-47D3-4B36-9ED5-17F7F8FFCF5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80" y="5520"/>
              <a:ext cx="645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AutoShape 21">
              <a:extLst>
                <a:ext uri="{FF2B5EF4-FFF2-40B4-BE49-F238E27FC236}">
                  <a16:creationId xmlns:a16="http://schemas.microsoft.com/office/drawing/2014/main" id="{A438F125-66D8-4DA0-B26B-60041B5E0E7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080" y="6375"/>
              <a:ext cx="64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AutoShape 22">
              <a:extLst>
                <a:ext uri="{FF2B5EF4-FFF2-40B4-BE49-F238E27FC236}">
                  <a16:creationId xmlns:a16="http://schemas.microsoft.com/office/drawing/2014/main" id="{6341DDED-BCB4-4500-AC9C-70D732B1CC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080" y="6765"/>
              <a:ext cx="645" cy="5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328A71B2-8F70-4FEF-AEB6-B4995173E55E}"/>
              </a:ext>
            </a:extLst>
          </p:cNvPr>
          <p:cNvSpPr txBox="1">
            <a:spLocks/>
          </p:cNvSpPr>
          <p:nvPr/>
        </p:nvSpPr>
        <p:spPr bwMode="auto">
          <a:xfrm>
            <a:off x="2925763" y="622300"/>
            <a:ext cx="7429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buFont typeface="Wingdings 2" panose="05020102010507070707" pitchFamily="18" charset="2"/>
              <a:buNone/>
            </a:pPr>
            <a:r>
              <a:rPr lang="uk-UA" altLang="ru-RU" sz="2400" b="1"/>
              <a:t>Найрозповсюдженіші види комунікацій:</a:t>
            </a:r>
          </a:p>
        </p:txBody>
      </p:sp>
      <p:sp>
        <p:nvSpPr>
          <p:cNvPr id="20484" name="Text Box 8">
            <a:extLst>
              <a:ext uri="{FF2B5EF4-FFF2-40B4-BE49-F238E27FC236}">
                <a16:creationId xmlns:a16="http://schemas.microsoft.com/office/drawing/2014/main" id="{8656A4D3-A803-4945-B734-165A1B44F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2100263"/>
            <a:ext cx="3714750" cy="34925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  <a:defRPr/>
            </a:pPr>
            <a:r>
              <a:rPr lang="uk-UA" altLang="ru-RU" sz="1800">
                <a:latin typeface="Times New Roman" panose="02020603050405020304" pitchFamily="18" charset="0"/>
              </a:rPr>
              <a:t>Реклама у соціальних мережах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5" name="Text Box 8">
            <a:extLst>
              <a:ext uri="{FF2B5EF4-FFF2-40B4-BE49-F238E27FC236}">
                <a16:creationId xmlns:a16="http://schemas.microsoft.com/office/drawing/2014/main" id="{A3DBF6F1-717A-4907-8235-F4EBA13D6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1247775"/>
            <a:ext cx="3714750" cy="35083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  <a:defRPr/>
            </a:pPr>
            <a:r>
              <a:rPr lang="uk-UA" altLang="ru-RU" sz="1800">
                <a:latin typeface="Times New Roman" panose="02020603050405020304" pitchFamily="18" charset="0"/>
              </a:rPr>
              <a:t>Інтернет реклама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CC202AA7-165E-4B90-BCA9-D2DF9E29C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1671639"/>
            <a:ext cx="3714750" cy="35083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  <a:defRPr/>
            </a:pPr>
            <a:r>
              <a:rPr lang="uk-UA" altLang="ru-RU" sz="1800">
                <a:latin typeface="Times New Roman" panose="02020603050405020304" pitchFamily="18" charset="0"/>
              </a:rPr>
              <a:t>Реклама месенджерів</a:t>
            </a: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B290D-ADAC-4D63-A66B-B47DAAC7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035" y="331931"/>
            <a:ext cx="8178800" cy="638103"/>
          </a:xfrm>
        </p:spPr>
        <p:txBody>
          <a:bodyPr/>
          <a:lstStyle/>
          <a:p>
            <a:pPr>
              <a:defRPr/>
            </a:pPr>
            <a:r>
              <a:rPr lang="uk-UA" sz="2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чергу інтернет-комунікації мають такі методи: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Text Box 8">
            <a:extLst>
              <a:ext uri="{FF2B5EF4-FFF2-40B4-BE49-F238E27FC236}">
                <a16:creationId xmlns:a16="http://schemas.microsoft.com/office/drawing/2014/main" id="{DD794777-EED0-4791-B754-EE334BE75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2100263"/>
            <a:ext cx="371475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en-US" altLang="ru-RU" sz="1800">
                <a:latin typeface="Arial" panose="020B0604020202020204" pitchFamily="34" charset="0"/>
              </a:rPr>
              <a:t>SMM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4" name="Text Box 8">
            <a:extLst>
              <a:ext uri="{FF2B5EF4-FFF2-40B4-BE49-F238E27FC236}">
                <a16:creationId xmlns:a16="http://schemas.microsoft.com/office/drawing/2014/main" id="{6B3A2285-148C-489F-B4BF-CB6555609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1247775"/>
            <a:ext cx="3714750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uk-UA" altLang="ru-RU" sz="1800">
                <a:latin typeface="Arial" panose="020B0604020202020204" pitchFamily="34" charset="0"/>
              </a:rPr>
              <a:t>Комунікація через лідерів думок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5" name="Text Box 8">
            <a:extLst>
              <a:ext uri="{FF2B5EF4-FFF2-40B4-BE49-F238E27FC236}">
                <a16:creationId xmlns:a16="http://schemas.microsoft.com/office/drawing/2014/main" id="{E22E1152-7283-4E91-A43C-90D7AF00C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1671639"/>
            <a:ext cx="3714750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uk-UA" altLang="ru-RU" sz="1800">
                <a:latin typeface="Arial" panose="020B0604020202020204" pitchFamily="34" charset="0"/>
              </a:rPr>
              <a:t>Таргетинг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6" name="Text Box 8">
            <a:extLst>
              <a:ext uri="{FF2B5EF4-FFF2-40B4-BE49-F238E27FC236}">
                <a16:creationId xmlns:a16="http://schemas.microsoft.com/office/drawing/2014/main" id="{029E9BB0-FCB7-4DC5-8615-87D19031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3379789"/>
            <a:ext cx="3714750" cy="3508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uk-UA" altLang="ru-RU" sz="1800">
                <a:latin typeface="Arial" panose="020B0604020202020204" pitchFamily="34" charset="0"/>
              </a:rPr>
              <a:t>Нагадувальна реклама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7" name="Text Box 8">
            <a:extLst>
              <a:ext uri="{FF2B5EF4-FFF2-40B4-BE49-F238E27FC236}">
                <a16:creationId xmlns:a16="http://schemas.microsoft.com/office/drawing/2014/main" id="{F815570D-B23D-4A8E-BE61-D627C97D5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2527300"/>
            <a:ext cx="3714750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800">
                <a:latin typeface="Arial" panose="020B0604020202020204" pitchFamily="34" charset="0"/>
              </a:rPr>
              <a:t>S</a:t>
            </a:r>
            <a:r>
              <a:rPr lang="uk-UA" altLang="ru-RU" sz="1800">
                <a:latin typeface="Arial" panose="020B0604020202020204" pitchFamily="34" charset="0"/>
              </a:rPr>
              <a:t>ЕО</a:t>
            </a:r>
            <a:endParaRPr lang="ru-RU" altLang="ru-RU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8" name="Text Box 8">
            <a:extLst>
              <a:ext uri="{FF2B5EF4-FFF2-40B4-BE49-F238E27FC236}">
                <a16:creationId xmlns:a16="http://schemas.microsoft.com/office/drawing/2014/main" id="{E7255563-1F26-48F4-871D-31F5CB25D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2275" y="2952750"/>
            <a:ext cx="371475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latin typeface="Arial" panose="020B0604020202020204" pitchFamily="34" charset="0"/>
              </a:rPr>
              <a:t>Копірайтинг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ru-RU" sz="1800" u="sng">
              <a:latin typeface="Arial" panose="020B0604020202020204" pitchFamily="34" charset="0"/>
              <a:hlinkClick r:id="rId2"/>
            </a:endParaRPr>
          </a:p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09" name="Text Box 8">
            <a:extLst>
              <a:ext uri="{FF2B5EF4-FFF2-40B4-BE49-F238E27FC236}">
                <a16:creationId xmlns:a16="http://schemas.microsoft.com/office/drawing/2014/main" id="{572D23AD-D2BB-465A-A6B1-2A4515BF6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4660900"/>
            <a:ext cx="3714750" cy="350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uk-UA" altLang="ru-RU" sz="1800">
                <a:latin typeface="Arial" panose="020B0604020202020204" pitchFamily="34" charset="0"/>
              </a:rPr>
              <a:t>Екранні банери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10" name="Text Box 8">
            <a:extLst>
              <a:ext uri="{FF2B5EF4-FFF2-40B4-BE49-F238E27FC236}">
                <a16:creationId xmlns:a16="http://schemas.microsoft.com/office/drawing/2014/main" id="{2EBC01E0-4EF4-49F8-BB50-F4FA0B9E2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3810000"/>
            <a:ext cx="371475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uk-UA" altLang="ru-RU" sz="1800">
                <a:latin typeface="Arial" panose="020B0604020202020204" pitchFamily="34" charset="0"/>
              </a:rPr>
              <a:t>Особисті повідомлення 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5611" name="Text Box 8">
            <a:extLst>
              <a:ext uri="{FF2B5EF4-FFF2-40B4-BE49-F238E27FC236}">
                <a16:creationId xmlns:a16="http://schemas.microsoft.com/office/drawing/2014/main" id="{9FE131B0-20EB-4F83-800A-5610A24E7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5" y="4233863"/>
            <a:ext cx="3714750" cy="349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  <a:buClrTx/>
              <a:buSzTx/>
              <a:buNone/>
            </a:pPr>
            <a:r>
              <a:rPr lang="uk-UA" altLang="ru-RU" sz="1800">
                <a:latin typeface="Arial" panose="020B0604020202020204" pitchFamily="34" charset="0"/>
              </a:rPr>
              <a:t>Боти</a:t>
            </a: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5612" name="Рисунок 11">
            <a:extLst>
              <a:ext uri="{FF2B5EF4-FFF2-40B4-BE49-F238E27FC236}">
                <a16:creationId xmlns:a16="http://schemas.microsoft.com/office/drawing/2014/main" id="{9EEEC799-8F61-4478-B3A4-1D23CE370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115" y="2258459"/>
            <a:ext cx="2521427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>
            <a:extLst>
              <a:ext uri="{FF2B5EF4-FFF2-40B4-BE49-F238E27FC236}">
                <a16:creationId xmlns:a16="http://schemas.microsoft.com/office/drawing/2014/main" id="{4F264E35-7665-4F06-A1BE-955F6421AAAD}"/>
              </a:ext>
            </a:extLst>
          </p:cNvPr>
          <p:cNvGrpSpPr>
            <a:grpSpLocks/>
          </p:cNvGrpSpPr>
          <p:nvPr/>
        </p:nvGrpSpPr>
        <p:grpSpPr bwMode="auto">
          <a:xfrm>
            <a:off x="3024189" y="1857375"/>
            <a:ext cx="7096125" cy="4000500"/>
            <a:chOff x="690" y="1410"/>
            <a:chExt cx="10950" cy="5670"/>
          </a:xfrm>
        </p:grpSpPr>
        <p:sp>
          <p:nvSpPr>
            <p:cNvPr id="26627" name="Text Box 3">
              <a:extLst>
                <a:ext uri="{FF2B5EF4-FFF2-40B4-BE49-F238E27FC236}">
                  <a16:creationId xmlns:a16="http://schemas.microsoft.com/office/drawing/2014/main" id="{C2EB2571-A6A8-409A-B6B3-C753D3801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Тип товару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28" name="Text Box 4">
              <a:extLst>
                <a:ext uri="{FF2B5EF4-FFF2-40B4-BE49-F238E27FC236}">
                  <a16:creationId xmlns:a16="http://schemas.microsoft.com/office/drawing/2014/main" id="{BFC0F497-7349-4DB3-BB63-BA78E0551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Стадія життєвого циклу товару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29" name="Text Box 5">
              <a:extLst>
                <a:ext uri="{FF2B5EF4-FFF2-40B4-BE49-F238E27FC236}">
                  <a16:creationId xmlns:a16="http://schemas.microsoft.com/office/drawing/2014/main" id="{28F31EDA-8374-4C5F-BDBB-ABAB2959F4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Стадія купівельної готовності покупця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30" name="Text Box 6">
              <a:extLst>
                <a:ext uri="{FF2B5EF4-FFF2-40B4-BE49-F238E27FC236}">
                  <a16:creationId xmlns:a16="http://schemas.microsoft.com/office/drawing/2014/main" id="{3BC6E868-C68D-46CD-977C-5C96EFAA9E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85" y="1410"/>
              <a:ext cx="2580" cy="17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Тип ринку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31" name="Text Box 7">
              <a:extLst>
                <a:ext uri="{FF2B5EF4-FFF2-40B4-BE49-F238E27FC236}">
                  <a16:creationId xmlns:a16="http://schemas.microsoft.com/office/drawing/2014/main" id="{34140FB7-2968-4E98-9B26-F3F2727D64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0" y="3405"/>
              <a:ext cx="258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Ступінь довіри до джерел звернення (ЗМІ)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32" name="Text Box 8">
              <a:extLst>
                <a:ext uri="{FF2B5EF4-FFF2-40B4-BE49-F238E27FC236}">
                  <a16:creationId xmlns:a16="http://schemas.microsoft.com/office/drawing/2014/main" id="{398D2BBF-72CE-4FD5-9E15-597F53450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60" y="3405"/>
              <a:ext cx="258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Маркетингові комунікації конкурентів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33" name="Text Box 9">
              <a:extLst>
                <a:ext uri="{FF2B5EF4-FFF2-40B4-BE49-F238E27FC236}">
                  <a16:creationId xmlns:a16="http://schemas.microsoft.com/office/drawing/2014/main" id="{91B528CB-A3B5-48A0-9748-8F61AEB2B1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5" y="3405"/>
              <a:ext cx="5370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2000" b="1">
                  <a:latin typeface="Times New Roman" panose="02020603050405020304" pitchFamily="18" charset="0"/>
                </a:rPr>
                <a:t>ФАКТОРИ ВИБОРУ МАРКЕТИНГОВИХ КОМУНІКАЦІЙ</a:t>
              </a:r>
              <a:endParaRPr lang="ru-RU" altLang="ru-RU" sz="2000">
                <a:latin typeface="Arial" panose="020B0604020202020204" pitchFamily="34" charset="0"/>
              </a:endParaRPr>
            </a:p>
          </p:txBody>
        </p:sp>
        <p:sp>
          <p:nvSpPr>
            <p:cNvPr id="26634" name="Text Box 10">
              <a:extLst>
                <a:ext uri="{FF2B5EF4-FFF2-40B4-BE49-F238E27FC236}">
                  <a16:creationId xmlns:a16="http://schemas.microsoft.com/office/drawing/2014/main" id="{A30BE7C9-0C56-49CA-BEF0-6762E3EFF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" y="5400"/>
              <a:ext cx="2805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Бюджет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35" name="Text Box 11">
              <a:extLst>
                <a:ext uri="{FF2B5EF4-FFF2-40B4-BE49-F238E27FC236}">
                  <a16:creationId xmlns:a16="http://schemas.microsoft.com/office/drawing/2014/main" id="{188AFE29-DC4A-4D2A-9787-267CE7541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" y="5400"/>
              <a:ext cx="2805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ru-RU" sz="1800">
                <a:latin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Мета компанії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sp>
          <p:nvSpPr>
            <p:cNvPr id="26636" name="Text Box 12">
              <a:extLst>
                <a:ext uri="{FF2B5EF4-FFF2-40B4-BE49-F238E27FC236}">
                  <a16:creationId xmlns:a16="http://schemas.microsoft.com/office/drawing/2014/main" id="{319C8E23-081B-4B02-B6E7-2B17D711E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0" y="5400"/>
              <a:ext cx="2835" cy="1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anose="05020102010507070707" pitchFamily="18" charset="2"/>
                <a:buChar char=""/>
                <a:defRPr sz="3200">
                  <a:solidFill>
                    <a:schemeClr val="tx1"/>
                  </a:solidFill>
                  <a:latin typeface="Corbel" panose="020B0503020204020204" pitchFamily="34" charset="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800">
                  <a:solidFill>
                    <a:schemeClr val="tx1"/>
                  </a:solidFill>
                  <a:latin typeface="Corbel" panose="020B0503020204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400">
                  <a:solidFill>
                    <a:schemeClr val="tx1"/>
                  </a:solidFill>
                  <a:latin typeface="Corbel" panose="020B0503020204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Corbel" panose="020B05030202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uk-UA" altLang="ru-RU" sz="1800">
                  <a:latin typeface="Times New Roman" panose="02020603050405020304" pitchFamily="18" charset="0"/>
                </a:rPr>
                <a:t>Комунікаційні традиції компанії</a:t>
              </a:r>
              <a:endParaRPr lang="ru-RU" altLang="ru-RU" sz="1800">
                <a:latin typeface="Arial" panose="020B0604020202020204" pitchFamily="34" charset="0"/>
              </a:endParaRPr>
            </a:p>
          </p:txBody>
        </p:sp>
        <p:cxnSp>
          <p:nvCxnSpPr>
            <p:cNvPr id="26637" name="AutoShape 13">
              <a:extLst>
                <a:ext uri="{FF2B5EF4-FFF2-40B4-BE49-F238E27FC236}">
                  <a16:creationId xmlns:a16="http://schemas.microsoft.com/office/drawing/2014/main" id="{A5609403-09E5-4DD3-A04A-2409D0463B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785" y="3135"/>
              <a:ext cx="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8" name="AutoShape 14">
              <a:extLst>
                <a:ext uri="{FF2B5EF4-FFF2-40B4-BE49-F238E27FC236}">
                  <a16:creationId xmlns:a16="http://schemas.microsoft.com/office/drawing/2014/main" id="{DB6BC0C2-CC0A-44F7-B441-A9E1E098D7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7590" y="3135"/>
              <a:ext cx="0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39" name="AutoShape 15">
              <a:extLst>
                <a:ext uri="{FF2B5EF4-FFF2-40B4-BE49-F238E27FC236}">
                  <a16:creationId xmlns:a16="http://schemas.microsoft.com/office/drawing/2014/main" id="{D156BED1-E0C4-44B8-BA36-6088B6611D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70" y="3135"/>
              <a:ext cx="225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0" name="AutoShape 16">
              <a:extLst>
                <a:ext uri="{FF2B5EF4-FFF2-40B4-BE49-F238E27FC236}">
                  <a16:creationId xmlns:a16="http://schemas.microsoft.com/office/drawing/2014/main" id="{D4777F0F-6FD2-4C3B-BC0F-04D6534B70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8865" y="3135"/>
              <a:ext cx="195" cy="2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1" name="AutoShape 17">
              <a:extLst>
                <a:ext uri="{FF2B5EF4-FFF2-40B4-BE49-F238E27FC236}">
                  <a16:creationId xmlns:a16="http://schemas.microsoft.com/office/drawing/2014/main" id="{5C213A95-F59A-487C-A79B-0C2CD23A3EF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3270" y="4230"/>
              <a:ext cx="225" cy="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2" name="AutoShape 18">
              <a:extLst>
                <a:ext uri="{FF2B5EF4-FFF2-40B4-BE49-F238E27FC236}">
                  <a16:creationId xmlns:a16="http://schemas.microsoft.com/office/drawing/2014/main" id="{990D7944-62DE-4085-A01C-913CD3F757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65" y="4230"/>
              <a:ext cx="19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3" name="AutoShape 19">
              <a:extLst>
                <a:ext uri="{FF2B5EF4-FFF2-40B4-BE49-F238E27FC236}">
                  <a16:creationId xmlns:a16="http://schemas.microsoft.com/office/drawing/2014/main" id="{3816B48A-C051-46F1-96A2-31BE05561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195" y="5085"/>
              <a:ext cx="0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4" name="AutoShape 20">
              <a:extLst>
                <a:ext uri="{FF2B5EF4-FFF2-40B4-BE49-F238E27FC236}">
                  <a16:creationId xmlns:a16="http://schemas.microsoft.com/office/drawing/2014/main" id="{436861E5-1D51-4CC3-83B3-399FC00F008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270" y="5085"/>
              <a:ext cx="225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45" name="AutoShape 21">
              <a:extLst>
                <a:ext uri="{FF2B5EF4-FFF2-40B4-BE49-F238E27FC236}">
                  <a16:creationId xmlns:a16="http://schemas.microsoft.com/office/drawing/2014/main" id="{E38DA5A3-5D3A-4B82-97D2-238677A1F0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8865" y="5085"/>
              <a:ext cx="195" cy="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2015B-AAE4-47BF-93DB-D84BFE044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Комунікація – як складова передачі даних , через мережу інтернет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86D3BD-2994-46D5-8DC0-6A12EB189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3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5B6F2CF-3D4B-4BC9-97B7-48780FB18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06" y="1284930"/>
            <a:ext cx="7499350" cy="4605337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400" b="1" dirty="0"/>
              <a:t>Етапи управління інтернет-комунікаціями: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Визначення цілей комунікації.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Визначення цільової аудиторії.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Розробка звернення.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Вибір каналів комунікації, їх оптимального комплексу.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Визначення бюджету комунікацій.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Оцінювання ефективності комунікацій.</a:t>
            </a:r>
          </a:p>
          <a:p>
            <a:pPr marL="539750" indent="-457200">
              <a:buFont typeface="+mj-lt"/>
              <a:buAutoNum type="arabicPeriod"/>
              <a:defRPr/>
            </a:pPr>
            <a:r>
              <a:rPr lang="uk-UA" sz="2400" dirty="0"/>
              <a:t>Оперативне управління, коригування.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4798F53-23BA-4D52-8420-1A4230BC9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19" y="209725"/>
            <a:ext cx="5813571" cy="6061294"/>
          </a:xfrm>
        </p:spPr>
      </p:pic>
    </p:spTree>
    <p:extLst>
      <p:ext uri="{BB962C8B-B14F-4D97-AF65-F5344CB8AC3E}">
        <p14:creationId xmlns:p14="http://schemas.microsoft.com/office/powerpoint/2010/main" val="34409694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9C6AA-8B7C-41BC-A0DA-951FD0F7B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BD582C"/>
                </a:solidFill>
              </a:rPr>
              <a:t>Тема 3. Реклама як елемент маркетингових комунікацій</a:t>
            </a:r>
            <a:endParaRPr lang="ru-RU" b="1" dirty="0">
              <a:solidFill>
                <a:srgbClr val="BD582C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38F9DA2-A042-472F-81D9-1A79D0898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524" y="1846511"/>
            <a:ext cx="7388952" cy="431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626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C0033-7FA8-4245-81A1-7E25E7CEE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uk-UA" sz="3600" dirty="0"/>
              <a:t>1. Роль реклами в інтернет-маркетингу та інтернет-комунікаціях</a:t>
            </a:r>
            <a:endParaRPr lang="ru-RU" sz="3600" dirty="0"/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A3DF26FD-7868-4139-A35C-414A4CEA5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9100" y="1571626"/>
            <a:ext cx="7499350" cy="4676775"/>
          </a:xfrm>
        </p:spPr>
        <p:txBody>
          <a:bodyPr>
            <a:normAutofit lnSpcReduction="10000"/>
          </a:bodyPr>
          <a:lstStyle/>
          <a:p>
            <a:endParaRPr lang="uk-UA" altLang="ru-RU" sz="2400" b="1" dirty="0"/>
          </a:p>
          <a:p>
            <a:r>
              <a:rPr lang="uk-UA" altLang="ru-RU" sz="2400" b="1" dirty="0"/>
              <a:t>Реклама</a:t>
            </a:r>
            <a:r>
              <a:rPr lang="uk-UA" altLang="ru-RU" sz="2400" dirty="0"/>
              <a:t> – інформація про особу чи товар, розповсюджена в будь-якій формі та в будь-який спосіб і призначена сформувати або підтримати обізнаність споживачів реклами та їх інтерес щодо таких осіб чи товару.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uk-UA" altLang="ru-RU" sz="1800" dirty="0"/>
              <a:t>Закон України “Про рекламу” зі змінами та доповненнями, </a:t>
            </a:r>
          </a:p>
          <a:p>
            <a:pPr algn="r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uk-UA" altLang="ru-RU" sz="1800" dirty="0"/>
              <a:t>що вступив в дію 19.09.2003 р. № 176.</a:t>
            </a:r>
          </a:p>
          <a:p>
            <a:r>
              <a:rPr lang="uk-UA" altLang="ru-RU" sz="2400" b="1" dirty="0"/>
              <a:t>Реклама</a:t>
            </a:r>
            <a:r>
              <a:rPr lang="uk-UA" altLang="ru-RU" sz="2400" dirty="0"/>
              <a:t> – одностороння, платна форма неособистої масової комунікації, що покликана створювати сприятливе враження про рекламований об</a:t>
            </a:r>
            <a:r>
              <a:rPr lang="en-US" altLang="ru-RU" sz="2400" dirty="0"/>
              <a:t>’</a:t>
            </a:r>
            <a:r>
              <a:rPr lang="uk-UA" altLang="ru-RU" sz="2400" dirty="0" err="1"/>
              <a:t>єкт</a:t>
            </a:r>
            <a:r>
              <a:rPr lang="uk-UA" altLang="ru-RU" sz="2400" dirty="0"/>
              <a:t>               і має чітко визначеного спонсора.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uk-UA" altLang="ru-RU" sz="1800" dirty="0"/>
              <a:t>Ж.-Ж. </a:t>
            </a:r>
            <a:r>
              <a:rPr lang="uk-UA" altLang="ru-RU" sz="1800" dirty="0" err="1"/>
              <a:t>Ламбен</a:t>
            </a:r>
            <a:endParaRPr lang="ru-RU" altLang="ru-RU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2F4F22-4EE1-4C0F-9B78-D855154E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107" y="5157132"/>
            <a:ext cx="749935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500" b="1" dirty="0" err="1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2500" b="1" dirty="0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2500" b="1" dirty="0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</a:t>
            </a:r>
            <a:r>
              <a:rPr lang="ru-RU" sz="2500" b="1" dirty="0" err="1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500" b="1" dirty="0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</a:t>
            </a:r>
            <a:br>
              <a:rPr lang="ru-RU" sz="2500" b="1" dirty="0">
                <a:solidFill>
                  <a:srgbClr val="E483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продукту,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продавця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послуг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торгових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марок;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збуту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Рисунок 7">
            <a:extLst>
              <a:ext uri="{FF2B5EF4-FFF2-40B4-BE49-F238E27FC236}">
                <a16:creationId xmlns:a16="http://schemas.microsoft.com/office/drawing/2014/main" id="{7BC61D52-DAD6-47D3-A7D6-6EA994477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609" y="2958306"/>
            <a:ext cx="3203575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2">
            <a:extLst>
              <a:ext uri="{FF2B5EF4-FFF2-40B4-BE49-F238E27FC236}">
                <a16:creationId xmlns:a16="http://schemas.microsoft.com/office/drawing/2014/main" id="{3DBF50D0-CF54-4A74-B3D9-F8EC4B07D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31" y="68160"/>
            <a:ext cx="8274050" cy="620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8F2CFADF-4C4F-4ACD-9118-4AED09D02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291306"/>
            <a:ext cx="82804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>
            <a:extLst>
              <a:ext uri="{FF2B5EF4-FFF2-40B4-BE49-F238E27FC236}">
                <a16:creationId xmlns:a16="http://schemas.microsoft.com/office/drawing/2014/main" id="{D99C7BAB-288B-4AB9-899D-033DBCA7C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>
            <a:extLst>
              <a:ext uri="{FF2B5EF4-FFF2-40B4-BE49-F238E27FC236}">
                <a16:creationId xmlns:a16="http://schemas.microsoft.com/office/drawing/2014/main" id="{EB431A25-0D1E-46D5-88B7-C50DA84C3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9"/>
          <a:stretch>
            <a:fillRect/>
          </a:stretch>
        </p:blipFill>
        <p:spPr bwMode="auto">
          <a:xfrm>
            <a:off x="1524000" y="0"/>
            <a:ext cx="9144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">
            <a:extLst>
              <a:ext uri="{FF2B5EF4-FFF2-40B4-BE49-F238E27FC236}">
                <a16:creationId xmlns:a16="http://schemas.microsoft.com/office/drawing/2014/main" id="{3456F2A8-C1CA-4875-BB54-05E4D3324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>
            <a:extLst>
              <a:ext uri="{FF2B5EF4-FFF2-40B4-BE49-F238E27FC236}">
                <a16:creationId xmlns:a16="http://schemas.microsoft.com/office/drawing/2014/main" id="{C088ACD3-52CB-4663-B6FD-2961E8FC0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981076"/>
            <a:ext cx="7499350" cy="4429125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400" b="1"/>
              <a:t>Комунікація</a:t>
            </a:r>
            <a:r>
              <a:rPr lang="uk-UA" altLang="ru-RU" sz="2400"/>
              <a:t> -</a:t>
            </a:r>
          </a:p>
          <a:p>
            <a:pPr eaLnBrk="1" hangingPunct="1">
              <a:spcBef>
                <a:spcPct val="0"/>
              </a:spcBef>
            </a:pPr>
            <a:r>
              <a:rPr lang="uk-UA" altLang="ru-RU" sz="2400"/>
              <a:t>це процес передачі інформації (повідомлення) від джерела інформації (відправника) до отримувача (адресата) через певні канали (лінії зв</a:t>
            </a:r>
            <a:r>
              <a:rPr lang="en-US" altLang="ru-RU" sz="2400"/>
              <a:t>’</a:t>
            </a:r>
            <a:r>
              <a:rPr lang="uk-UA" altLang="ru-RU" sz="2400"/>
              <a:t>язку або засоби для передачі інформації).</a:t>
            </a:r>
          </a:p>
          <a:p>
            <a:pPr eaLnBrk="1" hangingPunct="1">
              <a:spcBef>
                <a:spcPct val="0"/>
              </a:spcBef>
            </a:pPr>
            <a:endParaRPr lang="uk-UA" altLang="ru-RU" sz="240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uk-UA" altLang="ru-RU" sz="2400" b="1"/>
              <a:t>Маркетингові комунікації - </a:t>
            </a:r>
          </a:p>
          <a:p>
            <a:pPr eaLnBrk="1" hangingPunct="1"/>
            <a:r>
              <a:rPr lang="uk-UA" altLang="ru-RU" sz="2400"/>
              <a:t>це тип комунікацій, які комунікатор використовує у взаємозв</a:t>
            </a:r>
            <a:r>
              <a:rPr lang="en-US" altLang="ru-RU" sz="2400"/>
              <a:t>’</a:t>
            </a:r>
            <a:r>
              <a:rPr lang="uk-UA" altLang="ru-RU" sz="2400"/>
              <a:t>язках зі своїми цільовими аудиторіями для впливу на них з метою вирішення своїх маркетингових завдань.</a:t>
            </a:r>
            <a:endParaRPr lang="ru-RU" altLang="ru-RU" sz="2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Содержимое 2">
            <a:extLst>
              <a:ext uri="{FF2B5EF4-FFF2-40B4-BE49-F238E27FC236}">
                <a16:creationId xmlns:a16="http://schemas.microsoft.com/office/drawing/2014/main" id="{56D09BBF-FE06-4FD6-8B11-854F654DC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3126" y="1280370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uk-UA" altLang="ru-RU" sz="2400" b="1" dirty="0">
                <a:solidFill>
                  <a:schemeClr val="accent1">
                    <a:lumMod val="75000"/>
                  </a:schemeClr>
                </a:solidFill>
              </a:rPr>
              <a:t>Основні різновиди носіїв реклами: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Поліграфічні інформаційно-рекламні матеріали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Реклама в періодичній пресі (газети, журнали)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Пряма поштова реклама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Усна реклама при персональному продажі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Реклама в місцях продажу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Зовнішня реклама (</a:t>
            </a:r>
            <a:r>
              <a:rPr lang="uk-UA" altLang="ru-RU" sz="2400" dirty="0" err="1"/>
              <a:t>бігборди</a:t>
            </a:r>
            <a:r>
              <a:rPr lang="uk-UA" altLang="ru-RU" sz="2400" dirty="0"/>
              <a:t>, сіті-лайти, стенди)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Образотворча реклама (афіші, плакати)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Світлова реклама (</a:t>
            </a:r>
            <a:r>
              <a:rPr lang="uk-UA" altLang="ru-RU" sz="2400" dirty="0" err="1"/>
              <a:t>бігаючий</a:t>
            </a:r>
            <a:r>
              <a:rPr lang="uk-UA" altLang="ru-RU" sz="2400" dirty="0"/>
              <a:t> рядок)</a:t>
            </a:r>
          </a:p>
          <a:p>
            <a:pPr marL="457200" indent="-457200">
              <a:buFont typeface="+mj-lt"/>
              <a:buAutoNum type="arabicPeriod"/>
            </a:pPr>
            <a:r>
              <a:rPr lang="uk-UA" altLang="ru-RU" sz="2400" dirty="0"/>
              <a:t>Реклама на транспорті (внутрішня, зовнішня)</a:t>
            </a:r>
            <a:endParaRPr lang="ru-RU" alt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03BA2D0-702E-42B4-A2AD-39E05EC4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9034" y="1341322"/>
            <a:ext cx="7499350" cy="3409950"/>
          </a:xfrm>
        </p:spPr>
        <p:txBody>
          <a:bodyPr>
            <a:norm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400" b="1" dirty="0"/>
              <a:t>Етапи рекламної кампанії: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Визначення цілей реклами.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Розробка стратегій реклами (розробка рекламного звернення, вибір каналів комунікації)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Складання графіка рекламної кампанії.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Визначення бюджету рекламної кампанії.</a:t>
            </a:r>
          </a:p>
          <a:p>
            <a:pPr marL="596900" indent="-514350">
              <a:buFont typeface="+mj-lt"/>
              <a:buAutoNum type="arabicPeriod"/>
              <a:defRPr/>
            </a:pPr>
            <a:r>
              <a:rPr lang="uk-UA" sz="2400" dirty="0"/>
              <a:t>Оцінка ефективності рекламної кампанії.</a:t>
            </a:r>
            <a:endParaRPr lang="ru-RU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5F835A12-1BAB-43E0-AD29-D87CF786C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13" y="1766931"/>
            <a:ext cx="9931749" cy="48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400" dirty="0"/>
              <a:t>Реклама на споживчих товарах (пакети, майки, </a:t>
            </a:r>
            <a:r>
              <a:rPr lang="uk-UA" sz="2400" dirty="0" err="1"/>
              <a:t>бейсболки</a:t>
            </a:r>
            <a:r>
              <a:rPr lang="uk-UA" sz="2400" dirty="0"/>
              <a:t>)</a:t>
            </a:r>
          </a:p>
          <a:p>
            <a:pPr>
              <a:defRPr/>
            </a:pPr>
            <a:r>
              <a:rPr lang="uk-UA" sz="2400" dirty="0" err="1"/>
              <a:t>Радіореклама</a:t>
            </a:r>
            <a:endParaRPr lang="uk-UA" sz="2400" dirty="0"/>
          </a:p>
          <a:p>
            <a:pPr>
              <a:defRPr/>
            </a:pPr>
            <a:r>
              <a:rPr lang="uk-UA" sz="2400" dirty="0"/>
              <a:t>Телевізійна реклама</a:t>
            </a:r>
          </a:p>
          <a:p>
            <a:pPr>
              <a:defRPr/>
            </a:pPr>
            <a:r>
              <a:rPr lang="uk-UA" sz="2400" dirty="0"/>
              <a:t>Реклама на </a:t>
            </a:r>
            <a:r>
              <a:rPr lang="uk-UA" sz="2400" dirty="0" err="1"/>
              <a:t>відеоносіях</a:t>
            </a:r>
            <a:endParaRPr lang="uk-UA" sz="2400" dirty="0"/>
          </a:p>
          <a:p>
            <a:pPr>
              <a:defRPr/>
            </a:pPr>
            <a:r>
              <a:rPr lang="uk-UA" sz="2400" dirty="0"/>
              <a:t>Реклама в кінотеатрах</a:t>
            </a:r>
          </a:p>
          <a:p>
            <a:pPr>
              <a:defRPr/>
            </a:pPr>
            <a:r>
              <a:rPr lang="uk-UA" sz="2400" spc="-100" dirty="0"/>
              <a:t>Реклама в мережі Інтернет (банери, ролики, контекст…)</a:t>
            </a:r>
          </a:p>
          <a:p>
            <a:pPr>
              <a:defRPr/>
            </a:pPr>
            <a:r>
              <a:rPr lang="uk-UA" sz="2400" dirty="0"/>
              <a:t>Мобільна реклама</a:t>
            </a:r>
          </a:p>
          <a:p>
            <a:pPr>
              <a:defRPr/>
            </a:pPr>
            <a:r>
              <a:rPr lang="ru-RU" sz="2400" dirty="0" err="1"/>
              <a:t>Навколишня</a:t>
            </a:r>
            <a:r>
              <a:rPr lang="ru-RU" sz="2400" dirty="0"/>
              <a:t> реклама </a:t>
            </a:r>
            <a:r>
              <a:rPr lang="uk-UA" sz="2400" dirty="0"/>
              <a:t>(на асфальті, на ліфтах, на дошці оголошень…)</a:t>
            </a:r>
          </a:p>
          <a:p>
            <a:pPr>
              <a:defRPr/>
            </a:pPr>
            <a:r>
              <a:rPr lang="uk-UA" sz="2400" dirty="0"/>
              <a:t>Інші носії (товарний знак, фірмовий стиль…)</a:t>
            </a:r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DB844A1-100C-448B-8438-C9D38CB8447B}"/>
              </a:ext>
            </a:extLst>
          </p:cNvPr>
          <p:cNvSpPr/>
          <p:nvPr/>
        </p:nvSpPr>
        <p:spPr>
          <a:xfrm>
            <a:off x="1125176" y="1004474"/>
            <a:ext cx="22236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</a:rPr>
              <a:t>НОСІЇ РЕКЛАМИ: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4">
            <a:extLst>
              <a:ext uri="{FF2B5EF4-FFF2-40B4-BE49-F238E27FC236}">
                <a16:creationId xmlns:a16="http://schemas.microsoft.com/office/drawing/2014/main" id="{35326EB7-E6AC-4154-ACBA-DB47F8E184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" t="25459" r="4314" b="23712"/>
          <a:stretch>
            <a:fillRect/>
          </a:stretch>
        </p:blipFill>
        <p:spPr>
          <a:xfrm>
            <a:off x="2640013" y="260351"/>
            <a:ext cx="6418262" cy="6092825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>
            <a:extLst>
              <a:ext uri="{FF2B5EF4-FFF2-40B4-BE49-F238E27FC236}">
                <a16:creationId xmlns:a16="http://schemas.microsoft.com/office/drawing/2014/main" id="{1EC02B23-1CCC-4A31-AF20-622FB26A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76214"/>
            <a:ext cx="4826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Объект 3">
            <a:extLst>
              <a:ext uri="{FF2B5EF4-FFF2-40B4-BE49-F238E27FC236}">
                <a16:creationId xmlns:a16="http://schemas.microsoft.com/office/drawing/2014/main" id="{F559D61E-CDEB-40C7-9B2F-B75B01430E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2888" y="1319214"/>
            <a:ext cx="7499350" cy="42195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Объект 3">
            <a:extLst>
              <a:ext uri="{FF2B5EF4-FFF2-40B4-BE49-F238E27FC236}">
                <a16:creationId xmlns:a16="http://schemas.microsoft.com/office/drawing/2014/main" id="{49680507-A336-4625-82DE-D1920A34EB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4289"/>
            <a:ext cx="5981700" cy="3990975"/>
          </a:xfrm>
        </p:spPr>
      </p:pic>
      <p:pic>
        <p:nvPicPr>
          <p:cNvPr id="41987" name="Рисунок 5">
            <a:extLst>
              <a:ext uri="{FF2B5EF4-FFF2-40B4-BE49-F238E27FC236}">
                <a16:creationId xmlns:a16="http://schemas.microsoft.com/office/drawing/2014/main" id="{D6A7946A-CD0C-4A2C-9312-99C96DF8C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213101"/>
            <a:ext cx="427355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>
            <a:extLst>
              <a:ext uri="{FF2B5EF4-FFF2-40B4-BE49-F238E27FC236}">
                <a16:creationId xmlns:a16="http://schemas.microsoft.com/office/drawing/2014/main" id="{A9DB1160-7324-4611-A0CA-FB64A34E7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7" b="2214"/>
          <a:stretch>
            <a:fillRect/>
          </a:stretch>
        </p:blipFill>
        <p:spPr bwMode="auto">
          <a:xfrm>
            <a:off x="3143250" y="455614"/>
            <a:ext cx="6408738" cy="594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>
            <a:extLst>
              <a:ext uri="{FF2B5EF4-FFF2-40B4-BE49-F238E27FC236}">
                <a16:creationId xmlns:a16="http://schemas.microsoft.com/office/drawing/2014/main" id="{918C1182-10B6-421D-B95E-6D33086A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5913" y="836613"/>
            <a:ext cx="7499350" cy="4800600"/>
          </a:xfrm>
        </p:spPr>
        <p:txBody>
          <a:bodyPr>
            <a:normAutofit/>
          </a:bodyPr>
          <a:lstStyle/>
          <a:p>
            <a:pPr algn="ctr">
              <a:buFont typeface="Wingdings 2" panose="05020102010507070707" pitchFamily="18" charset="2"/>
              <a:buNone/>
            </a:pPr>
            <a:r>
              <a:rPr lang="uk-UA" altLang="ru-RU" sz="2400" b="1"/>
              <a:t>Комунікації – не просування!</a:t>
            </a:r>
          </a:p>
          <a:p>
            <a:pPr>
              <a:buFont typeface="Wingdings 2" panose="05020102010507070707" pitchFamily="18" charset="2"/>
              <a:buNone/>
            </a:pPr>
            <a:r>
              <a:rPr lang="uk-UA" altLang="ru-RU" sz="2400" b="1"/>
              <a:t>Маркетингові комунікації:</a:t>
            </a:r>
          </a:p>
          <a:p>
            <a:r>
              <a:rPr lang="uk-UA" altLang="ru-RU" sz="2400"/>
              <a:t>діяльність підприємства, спрямована на інформування, переконання і нагадування цільовій аудиторії про свої товари, стимулювання їх збуту, створення позитивного іміджу фірми у суспільстві та налагоджування тісних взаємовигідних стосунків між підприємством та громадськістю, а також оцінювання ринкової ситуації через зворотний інформаційний потік з метою адаптації цілей фірми до ситуації, яка склалася.</a:t>
            </a:r>
          </a:p>
          <a:p>
            <a:pPr algn="r">
              <a:buFont typeface="Wingdings 2" panose="05020102010507070707" pitchFamily="18" charset="2"/>
              <a:buNone/>
            </a:pPr>
            <a:r>
              <a:rPr lang="uk-UA" altLang="ru-RU" sz="2400"/>
              <a:t>Т.О. Примак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8FC12623-70B7-4055-A617-CC9F2EF7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uk-UA" sz="2400" b="1" dirty="0"/>
          </a:p>
          <a:p>
            <a:pPr marL="0" indent="0">
              <a:buNone/>
              <a:defRPr/>
            </a:pPr>
            <a:r>
              <a:rPr lang="uk-UA" sz="2400" b="1" dirty="0"/>
              <a:t>Система маркетингових комунікацій</a:t>
            </a:r>
            <a:r>
              <a:rPr lang="uk-UA" sz="2400" dirty="0"/>
              <a:t> </a:t>
            </a:r>
            <a:r>
              <a:rPr lang="uk-UA" sz="2400" b="1" dirty="0"/>
              <a:t>-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uk-UA" sz="2400" dirty="0"/>
              <a:t>це комплекс, що поєднує учасників, канали та засоби комунікацій,  спрямований на встановлення й підтримання певних взаємовідносин, запланованих ініціатором цих комунікацій (комунікатором), зі споживачами або певним </a:t>
            </a:r>
            <a:r>
              <a:rPr lang="uk-UA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сегментом споживачів </a:t>
            </a:r>
            <a:r>
              <a:rPr lang="uk-UA" sz="2400" dirty="0"/>
              <a:t>, з метою досягнення маркетингових цілей.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0812B45-40ED-4407-BA81-E49F121BE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35" y="210411"/>
            <a:ext cx="7617480" cy="5962822"/>
          </a:xfrm>
        </p:spPr>
      </p:pic>
    </p:spTree>
    <p:extLst>
      <p:ext uri="{BB962C8B-B14F-4D97-AF65-F5344CB8AC3E}">
        <p14:creationId xmlns:p14="http://schemas.microsoft.com/office/powerpoint/2010/main" val="283299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>
            <a:extLst>
              <a:ext uri="{FF2B5EF4-FFF2-40B4-BE49-F238E27FC236}">
                <a16:creationId xmlns:a16="http://schemas.microsoft.com/office/drawing/2014/main" id="{61B6D668-99DE-49D4-A57E-6D754A64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75" y="476251"/>
            <a:ext cx="72898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365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sz="2000" b="1" dirty="0">
                <a:solidFill>
                  <a:srgbClr val="FF0000"/>
                </a:solidFill>
              </a:rPr>
              <a:t>2. Сегментування цільової аудиторії.</a:t>
            </a:r>
          </a:p>
          <a:p>
            <a:pPr algn="ctr" eaLnBrk="1" hangingPunct="1"/>
            <a:endParaRPr lang="uk-UA" alt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uk-UA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Сегментація ринку (покупців)</a:t>
            </a:r>
            <a:endParaRPr lang="ru-RU" alt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uk-UA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alt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Сегментува́ння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ри́нку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розподіл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потенційних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споживачів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відмінностей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потребах, характеристиках та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поведінці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Застосування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концепції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ринкового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сегментування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дозволяє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підприємству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фірмі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досягти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максимальної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маркетингової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діяльності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шляхом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сильних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сторін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урахуванням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реальних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умов на ринку. </a:t>
            </a:r>
          </a:p>
          <a:p>
            <a:pPr eaLnBrk="1" hangingPunct="1"/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altLang="ru-RU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Сегментування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поділ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усього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ринку на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частини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кожен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яких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охоплює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більш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менш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однорідні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групи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потенційних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покупців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приблизно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однаковими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споживчими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перевагами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стереотипом </a:t>
            </a:r>
            <a:r>
              <a:rPr lang="ru-RU" alt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поведінки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4339" name="Рисунок 2">
            <a:extLst>
              <a:ext uri="{FF2B5EF4-FFF2-40B4-BE49-F238E27FC236}">
                <a16:creationId xmlns:a16="http://schemas.microsoft.com/office/drawing/2014/main" id="{DA86C5B3-AC4F-43C2-BA32-274D4A9D2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7" y="476251"/>
            <a:ext cx="2547358" cy="157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>
            <a:extLst>
              <a:ext uri="{FF2B5EF4-FFF2-40B4-BE49-F238E27FC236}">
                <a16:creationId xmlns:a16="http://schemas.microsoft.com/office/drawing/2014/main" id="{247AAAD8-5DBC-4EF5-82A8-F7A372BE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60350"/>
            <a:ext cx="8208963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5">
            <a:extLst>
              <a:ext uri="{FF2B5EF4-FFF2-40B4-BE49-F238E27FC236}">
                <a16:creationId xmlns:a16="http://schemas.microsoft.com/office/drawing/2014/main" id="{FD3D0FF9-1F95-435F-A53D-CF312288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88913"/>
            <a:ext cx="8569325" cy="64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168</TotalTime>
  <Words>1404</Words>
  <Application>Microsoft Office PowerPoint</Application>
  <PresentationFormat>Широкоэкранный</PresentationFormat>
  <Paragraphs>160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Avenir Next Medium</vt:lpstr>
      <vt:lpstr>Avenir Next Regular</vt:lpstr>
      <vt:lpstr>Arial</vt:lpstr>
      <vt:lpstr>Calibri</vt:lpstr>
      <vt:lpstr>Calibri Light</vt:lpstr>
      <vt:lpstr>Corbel</vt:lpstr>
      <vt:lpstr>Helvetica</vt:lpstr>
      <vt:lpstr>Times New Roman</vt:lpstr>
      <vt:lpstr>Wingdings 2</vt:lpstr>
      <vt:lpstr>Ретро</vt:lpstr>
      <vt:lpstr>Тема 2. Інтернет технології в системі маркетингових комунікацій</vt:lpstr>
      <vt:lpstr>Комунікація – як складова передачі даних , через мережу інтернет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свою чергу інтернет-комунікації мають такі методи:</vt:lpstr>
      <vt:lpstr>Презентация PowerPoint</vt:lpstr>
      <vt:lpstr>Презентация PowerPoint</vt:lpstr>
      <vt:lpstr>Презентация PowerPoint</vt:lpstr>
      <vt:lpstr>Тема 3. Реклама як елемент маркетингових комунікацій</vt:lpstr>
      <vt:lpstr>1. Роль реклами в інтернет-маркетингу та інтернет-комунікаціях</vt:lpstr>
      <vt:lpstr>Функції реклами в системі маркетингу.  інформування споживачів  ідентифікація продукту, його виробника або продавця; просування товарів або послуг; просування торгових марок; формування попиту; стимулювання збуту; регулювання збуту.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Komp</dc:creator>
  <cp:lastModifiedBy>Komp</cp:lastModifiedBy>
  <cp:revision>11</cp:revision>
  <dcterms:created xsi:type="dcterms:W3CDTF">2020-09-02T14:50:43Z</dcterms:created>
  <dcterms:modified xsi:type="dcterms:W3CDTF">2020-10-11T11:25:01Z</dcterms:modified>
</cp:coreProperties>
</file>