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3" d="100"/>
          <a:sy n="73" d="100"/>
        </p:scale>
        <p:origin x="-193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C312F254-52A2-4FD8-A3BE-2F7A24BFD190}" type="datetimeFigureOut">
              <a:rPr lang="ru-RU" smtClean="0"/>
              <a:t>05.03.2024</a:t>
            </a:fld>
            <a:endParaRPr lang="ru-RU"/>
          </a:p>
        </p:txBody>
      </p:sp>
      <p:sp>
        <p:nvSpPr>
          <p:cNvPr id="16" name="Номер слайда 15"/>
          <p:cNvSpPr>
            <a:spLocks noGrp="1"/>
          </p:cNvSpPr>
          <p:nvPr>
            <p:ph type="sldNum" sz="quarter" idx="11"/>
          </p:nvPr>
        </p:nvSpPr>
        <p:spPr/>
        <p:txBody>
          <a:bodyPr/>
          <a:lstStyle/>
          <a:p>
            <a:fld id="{CC9B7851-7AAD-4E12-BC96-6F07A41E9D83}"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312F254-52A2-4FD8-A3BE-2F7A24BFD190}" type="datetimeFigureOut">
              <a:rPr lang="ru-RU" smtClean="0"/>
              <a:t>05.03.2024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9B7851-7AAD-4E12-BC96-6F07A41E9D8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312F254-52A2-4FD8-A3BE-2F7A24BFD190}" type="datetimeFigureOut">
              <a:rPr lang="ru-RU" smtClean="0"/>
              <a:t>05.03.2024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9B7851-7AAD-4E12-BC96-6F07A41E9D8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C312F254-52A2-4FD8-A3BE-2F7A24BFD190}" type="datetimeFigureOut">
              <a:rPr lang="ru-RU" smtClean="0"/>
              <a:t>05.03.2024</a:t>
            </a:fld>
            <a:endParaRPr lang="ru-RU"/>
          </a:p>
        </p:txBody>
      </p:sp>
      <p:sp>
        <p:nvSpPr>
          <p:cNvPr id="15" name="Номер слайда 14"/>
          <p:cNvSpPr>
            <a:spLocks noGrp="1"/>
          </p:cNvSpPr>
          <p:nvPr>
            <p:ph type="sldNum" sz="quarter" idx="15"/>
          </p:nvPr>
        </p:nvSpPr>
        <p:spPr/>
        <p:txBody>
          <a:bodyPr/>
          <a:lstStyle>
            <a:lvl1pPr algn="ctr">
              <a:defRPr/>
            </a:lvl1pPr>
          </a:lstStyle>
          <a:p>
            <a:fld id="{CC9B7851-7AAD-4E12-BC96-6F07A41E9D83}"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C312F254-52A2-4FD8-A3BE-2F7A24BFD190}" type="datetimeFigureOut">
              <a:rPr lang="ru-RU" smtClean="0"/>
              <a:t>05.03.2024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C9B7851-7AAD-4E12-BC96-6F07A41E9D83}"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C312F254-52A2-4FD8-A3BE-2F7A24BFD190}" type="datetimeFigureOut">
              <a:rPr lang="ru-RU" smtClean="0"/>
              <a:t>05.03.2024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C9B7851-7AAD-4E12-BC96-6F07A41E9D83}"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CC9B7851-7AAD-4E12-BC96-6F07A41E9D83}"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C312F254-52A2-4FD8-A3BE-2F7A24BFD190}" type="datetimeFigureOut">
              <a:rPr lang="ru-RU" smtClean="0"/>
              <a:t>05.03.2024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C312F254-52A2-4FD8-A3BE-2F7A24BFD190}" type="datetimeFigureOut">
              <a:rPr lang="ru-RU" smtClean="0"/>
              <a:t>05.03.2024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C9B7851-7AAD-4E12-BC96-6F07A41E9D83}"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312F254-52A2-4FD8-A3BE-2F7A24BFD190}" type="datetimeFigureOut">
              <a:rPr lang="ru-RU" smtClean="0"/>
              <a:t>05.03.2024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C9B7851-7AAD-4E12-BC96-6F07A41E9D8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C312F254-52A2-4FD8-A3BE-2F7A24BFD190}" type="datetimeFigureOut">
              <a:rPr lang="ru-RU" smtClean="0"/>
              <a:t>05.03.2024</a:t>
            </a:fld>
            <a:endParaRPr lang="ru-RU"/>
          </a:p>
        </p:txBody>
      </p:sp>
      <p:sp>
        <p:nvSpPr>
          <p:cNvPr id="9" name="Номер слайда 8"/>
          <p:cNvSpPr>
            <a:spLocks noGrp="1"/>
          </p:cNvSpPr>
          <p:nvPr>
            <p:ph type="sldNum" sz="quarter" idx="15"/>
          </p:nvPr>
        </p:nvSpPr>
        <p:spPr/>
        <p:txBody>
          <a:bodyPr/>
          <a:lstStyle/>
          <a:p>
            <a:fld id="{CC9B7851-7AAD-4E12-BC96-6F07A41E9D83}"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C312F254-52A2-4FD8-A3BE-2F7A24BFD190}" type="datetimeFigureOut">
              <a:rPr lang="ru-RU" smtClean="0"/>
              <a:t>05.03.2024</a:t>
            </a:fld>
            <a:endParaRPr lang="ru-RU"/>
          </a:p>
        </p:txBody>
      </p:sp>
      <p:sp>
        <p:nvSpPr>
          <p:cNvPr id="9" name="Номер слайда 8"/>
          <p:cNvSpPr>
            <a:spLocks noGrp="1"/>
          </p:cNvSpPr>
          <p:nvPr>
            <p:ph type="sldNum" sz="quarter" idx="11"/>
          </p:nvPr>
        </p:nvSpPr>
        <p:spPr/>
        <p:txBody>
          <a:bodyPr/>
          <a:lstStyle/>
          <a:p>
            <a:fld id="{CC9B7851-7AAD-4E12-BC96-6F07A41E9D83}"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C312F254-52A2-4FD8-A3BE-2F7A24BFD190}" type="datetimeFigureOut">
              <a:rPr lang="ru-RU" smtClean="0"/>
              <a:t>05.03.2024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C9B7851-7AAD-4E12-BC96-6F07A41E9D83}"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uk-UA" dirty="0" smtClean="0"/>
              <a:t>Основи токсикології</a:t>
            </a:r>
            <a:endParaRPr lang="ru-RU" dirty="0"/>
          </a:p>
        </p:txBody>
      </p:sp>
      <p:sp>
        <p:nvSpPr>
          <p:cNvPr id="2" name="Заголовок 1"/>
          <p:cNvSpPr>
            <a:spLocks noGrp="1"/>
          </p:cNvSpPr>
          <p:nvPr>
            <p:ph type="ctrTitle"/>
          </p:nvPr>
        </p:nvSpPr>
        <p:spPr/>
        <p:txBody>
          <a:bodyPr/>
          <a:lstStyle/>
          <a:p>
            <a:r>
              <a:rPr lang="uk-UA" dirty="0" smtClean="0"/>
              <a:t>Лекція 2</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001643"/>
          </a:xfrm>
          <a:prstGeom prst="rect">
            <a:avLst/>
          </a:prstGeom>
        </p:spPr>
        <p:txBody>
          <a:bodyPr wrap="square">
            <a:spAutoFit/>
          </a:bodyPr>
          <a:lstStyle/>
          <a:p>
            <a:pPr algn="just"/>
            <a:r>
              <a:rPr lang="uk-UA" sz="1600" dirty="0" smtClean="0">
                <a:latin typeface="Times New Roman" pitchFamily="18" charset="0"/>
                <a:cs typeface="Times New Roman" pitchFamily="18" charset="0"/>
              </a:rPr>
              <a:t>Звикання – зменшення або повне зникнення чутливості організму до впливу речовини після певного періоду цієї дії. </a:t>
            </a:r>
          </a:p>
          <a:p>
            <a:pPr algn="just"/>
            <a:r>
              <a:rPr lang="uk-UA" sz="1600" dirty="0" smtClean="0">
                <a:latin typeface="Times New Roman" pitchFamily="18" charset="0"/>
                <a:cs typeface="Times New Roman" pitchFamily="18" charset="0"/>
              </a:rPr>
              <a:t>Реакцію організму при звиканні до нього можна поділити на три фази:</a:t>
            </a:r>
          </a:p>
          <a:p>
            <a:pPr algn="just"/>
            <a:r>
              <a:rPr lang="uk-UA" sz="1600" dirty="0" smtClean="0">
                <a:latin typeface="Times New Roman" pitchFamily="18" charset="0"/>
                <a:cs typeface="Times New Roman" pitchFamily="18" charset="0"/>
              </a:rPr>
              <a:t>1) Фаза первинних реакцій - період пошуку шляхів адаптації організму до умов навколишнього середовища, що змінилися. Тут відбувається функціональна активація систем, що здійснюють </a:t>
            </a:r>
            <a:r>
              <a:rPr lang="uk-UA" sz="1600" dirty="0" err="1" smtClean="0">
                <a:latin typeface="Times New Roman" pitchFamily="18" charset="0"/>
                <a:cs typeface="Times New Roman" pitchFamily="18" charset="0"/>
              </a:rPr>
              <a:t>біотрансформацію</a:t>
            </a:r>
            <a:r>
              <a:rPr lang="uk-UA" sz="1600" dirty="0" smtClean="0">
                <a:latin typeface="Times New Roman" pitchFamily="18" charset="0"/>
                <a:cs typeface="Times New Roman" pitchFamily="18" charset="0"/>
              </a:rPr>
              <a:t> отрути. Ці реакції відрізняються нестійкістю, варіабельністю та практичною не відтворюваністю, розпливчастістю кордонів.</a:t>
            </a:r>
          </a:p>
          <a:p>
            <a:pPr algn="just"/>
            <a:r>
              <a:rPr lang="uk-UA" sz="1600" dirty="0" smtClean="0">
                <a:latin typeface="Times New Roman" pitchFamily="18" charset="0"/>
                <a:cs typeface="Times New Roman" pitchFamily="18" charset="0"/>
              </a:rPr>
              <a:t>2) Друга фаза характеризується зменшенням реакції впливу і досягненням максимуму звикання. Зовнішньо - це благополучна фаза для організму. Тим часом саме тут можуть розвиватися зрушення функцій низки систем та органів, у тому числі і патологічні зміни;</a:t>
            </a:r>
          </a:p>
          <a:p>
            <a:pPr algn="just"/>
            <a:r>
              <a:rPr lang="uk-UA" sz="1600" dirty="0" smtClean="0">
                <a:latin typeface="Times New Roman" pitchFamily="18" charset="0"/>
                <a:cs typeface="Times New Roman" pitchFamily="18" charset="0"/>
              </a:rPr>
              <a:t>3) Третя фаза (виражена інтоксикація) не є обов'язковою та пов'язана зі зривом звикання. Це веде до явної патології, а знижена чутливість до агента, що викликав звикання, обертається підвищеною чутливістю до нього.</a:t>
            </a:r>
          </a:p>
          <a:p>
            <a:pPr algn="just"/>
            <a:r>
              <a:rPr lang="uk-UA" sz="1600" dirty="0" smtClean="0">
                <a:latin typeface="Times New Roman" pitchFamily="18" charset="0"/>
                <a:cs typeface="Times New Roman" pitchFamily="18" charset="0"/>
              </a:rPr>
              <a:t>Найчастіше в організмі виникають такі:</a:t>
            </a:r>
          </a:p>
          <a:p>
            <a:pPr algn="just"/>
            <a:r>
              <a:rPr lang="uk-UA" sz="1600" dirty="0" smtClean="0">
                <a:latin typeface="Times New Roman" pitchFamily="18" charset="0"/>
                <a:cs typeface="Times New Roman" pitchFamily="18" charset="0"/>
              </a:rPr>
              <a:t>• Зниження реактивності центральної нервової системи. При цьому, як правило, підвищується збудливість підкіркових відділів мозку та збільшується кореляція між силою подразнення та силою рефлексу. Чим глибше звикання, тим краще здатність нервової системи до сумації збудливих імпульсів;</a:t>
            </a:r>
          </a:p>
          <a:p>
            <a:pPr algn="just"/>
            <a:r>
              <a:rPr lang="uk-UA" sz="1600" dirty="0" smtClean="0">
                <a:latin typeface="Times New Roman" pitchFamily="18" charset="0"/>
                <a:cs typeface="Times New Roman" pitchFamily="18" charset="0"/>
              </a:rPr>
              <a:t>• порушення в роботі залоз внутрішньої секреції (з боку гормонів гіпофіза), пов'язане зі зрушеннями реактивності ЦНС по відношенню до фактора, що впливає;</a:t>
            </a:r>
          </a:p>
          <a:p>
            <a:pPr algn="just"/>
            <a:r>
              <a:rPr lang="uk-UA" sz="1600" dirty="0" smtClean="0">
                <a:latin typeface="Times New Roman" pitchFamily="18" charset="0"/>
                <a:cs typeface="Times New Roman" pitchFamily="18" charset="0"/>
              </a:rPr>
              <a:t>• збільшення імунологічної реактивності організму внаслідок вироблення додаткових антитіл;</a:t>
            </a:r>
          </a:p>
          <a:p>
            <a:pPr algn="just"/>
            <a:r>
              <a:rPr lang="uk-UA" sz="1600" dirty="0" smtClean="0">
                <a:latin typeface="Times New Roman" pitchFamily="18" charset="0"/>
                <a:cs typeface="Times New Roman" pitchFamily="18" charset="0"/>
              </a:rPr>
              <a:t>• зрушення із боку системи крові;</a:t>
            </a:r>
          </a:p>
          <a:p>
            <a:pPr algn="just"/>
            <a:r>
              <a:rPr lang="uk-UA" sz="1600" dirty="0" smtClean="0">
                <a:latin typeface="Times New Roman" pitchFamily="18" charset="0"/>
                <a:cs typeface="Times New Roman" pitchFamily="18" charset="0"/>
              </a:rPr>
              <a:t>• зменшення функціональних та морфологічних змін окремих органів (наприклад, жирова та білкова дистрофія печінки).</a:t>
            </a:r>
            <a:endParaRPr lang="uk-UA" sz="16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83865"/>
            <a:ext cx="9144000"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73088" algn="just"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Основні клінічні синдроми  при гострих отруєннях</a:t>
            </a:r>
          </a:p>
          <a:p>
            <a:pPr marL="0" marR="0" lvl="0" indent="573088" algn="just" defTabSz="914400" rtl="0" eaLnBrk="1" fontAlgn="base" latinLnBrk="0" hangingPunct="1">
              <a:lnSpc>
                <a:spcPct val="100000"/>
              </a:lnSpc>
              <a:spcBef>
                <a:spcPct val="0"/>
              </a:spcBef>
              <a:spcAft>
                <a:spcPct val="0"/>
              </a:spcAft>
              <a:buClrTx/>
              <a:buSzTx/>
              <a:buFontTx/>
              <a:buNone/>
              <a:tabLst/>
            </a:pP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неврологічний синдром (гіпоксія мозку, зміни  ферментативної активності, зниження  рівня  окисних процесів, розвиток </a:t>
            </a:r>
            <a:r>
              <a:rPr kumimoji="0" lang="uk-UA"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загальномозкових</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симптомів, токсична кома);</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синдром ураження  дихальної системи характеризується  порушенням процесів  надходження кисню  до тканин  та  його засвоєння  клітинами організму. Він проявляється розладами  зовнішнього дихання, функцій гемоглобіну, </a:t>
            </a:r>
            <a:r>
              <a:rPr kumimoji="0" lang="uk-UA"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кисневотранспортної</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функції крові, тканинного дихання, гіпоксією;</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синдром ураження  серцево-судинної системи проявляється ознаками  гострої серцево-судинної  недостатності;</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синдром токсичного ураження ШКТ (блювання, проноси, місцеві корозійні прояви);</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синдром ураження печінки та нирок (печінково-ниркова  недостатність);</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228600" algn="just" defTabSz="914400" rtl="0" eaLnBrk="0" fontAlgn="base" latinLnBrk="0" hangingPunct="0">
              <a:lnSpc>
                <a:spcPct val="100000"/>
              </a:lnSpc>
              <a:spcBef>
                <a:spcPct val="0"/>
              </a:spcBef>
              <a:spcAft>
                <a:spcPct val="0"/>
              </a:spcAft>
              <a:buClrTx/>
              <a:buSzTx/>
              <a:buFontTx/>
              <a:buChar char="•"/>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синдром  порушення  кислотно-лужної рівноваги і водно-електролітного балансу.</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256044"/>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Синдром ураження нервової системи.</a:t>
            </a:r>
            <a:endPar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Проявляється пригніченням або збудженням психічної активності потерпілого. Пригнічення центральної нервової системи може бути різної глибини. Розрізняють оглушення, стадію засинання, глибокого сну та токсичної коми. Одним із критеріїв глибини коми є реакція потерпілого на запах нашатирного спирту ( ватку</a:t>
            </a:r>
            <a:r>
              <a:rPr kumimoji="0" lang="uk-UA" sz="16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змочену нашатирем, підносять до ніздрів хворого) та відповідь на болеві подразники. У випадку відсутності реакції стан хворого оцінюється, як важкий. Медичний працівник в подальшому ні на мить не повинен залишати потерпілого без своєї уваги, оскільки в любий час може виникнути загроза його життю. У таких хворих, як правило, із-за пригнічення дихального центру відмічається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брадипне</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аж до його зупинки. Зниження тонусу м'язів приводить до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западіння</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кореня язика та перекриття ним верхніх дихальних шляхів. Хворий може загинути від асфіксії. Крім того, зниження чи відсутність ковтального рефлексу збільшує імовірність попадання вмісту з ротової порожнини чи шлунка в дихальні шляхи та розвитку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аспіраційного</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пневмоніту</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пневмонії. </a:t>
            </a:r>
            <a:endPar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Найчастіше пригнічують діяльність ЦНС надмірні дози етилового алкоголю та його сурогатів, отруєння наркотиками, снодійними, нейролептиками, седативними, антидепресантами, чадним газом.</a:t>
            </a:r>
            <a:endParaRPr kumimoji="0" lang="ru-RU"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Деякі види отруєнь супроводжуються гострими інтоксикаційними психозами з розладами свідомості, галюцинаціями, дезорієнтацією хворих у часі та просторі, неадекватною поведінкою. Таку клінічну картину викликають отруєння атропіном та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атропіновмісними</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речовинами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настійкою</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дурману, блекоти, мухоморами), кокаїном,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меліпраміном</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тубазидом, фосфорорганічними речовинами та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антигістамінними</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препаратами.  При виникненні психозу хворого необхідно фіксувати у ліжку, слідкуючи, щоб він не травмував себе та медичний персонал; налагодити внутрішньовенні вливання, куди вводити по показаннях антидоти,  нейролептики, засоби для наркозу; слідкувати за його вітальними функціями. </a:t>
            </a:r>
            <a:endParaRPr kumimoji="0" lang="uk-UA"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0" y="-87157"/>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Токсичне ураження дихальної системи.</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Цей синдром характеризується порушенням процесів потрапляння кисню до тканин та його засвоєння клітинами організму. Він проявляється розладами: </a:t>
            </a:r>
            <a:b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 зовнішнього дихання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неврогенна</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форма,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аспіраційно</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обструкційні та легеневі механізми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гіпоксичної</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гіпоксії);</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 функцій гемоглобіну: при отруєннях аніліном, нітробензолами утворюються його патологічні сполуки - метгемоглобін; при отруєннях чадним газом -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карбоксигемоглобін</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отруєннях солями важких металів, органічними кислотами, миш'яком еритроцити руйнуються і вільний гемоглобін виділяється в плазму; </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a:t>
            </a:r>
            <a:r>
              <a:rPr kumimoji="0" lang="uk-UA" sz="12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киснево-транспортної функції крові при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екзотоксичному</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шоці</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b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 тканинного дихання внаслідок блокування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отрутами</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тканинних ферментів</a:t>
            </a:r>
            <a:r>
              <a:rPr lang="ru-RU" sz="1200" dirty="0">
                <a:latin typeface="Times New Roman" pitchFamily="18" charset="0"/>
                <a:ea typeface="Times New Roman" pitchFamily="18" charset="0"/>
                <a:cs typeface="Times New Roman" pitchFamily="18" charset="0"/>
              </a:rPr>
              <a:t> </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(отруєння ціанідами). </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uk-UA"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Токсичне ураження серцево-судинної системи</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протікає по типу гострої серцево-судинної недостатності (первинного токсикогенного чи вторинного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соматогенного</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колапсу) та у вигляді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екзотоксичного</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шоку. </a:t>
            </a:r>
            <a:b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Первинний токсикогенний колапс виникає при потраплянні надто великих доз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високоотруйних</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речовин, коли компенсаторні механізми не встигають або не можуть захистити організм від хімічної агресії. Майже зразу або протягом кількох десятків хвилин з часу потрапляння отрути у хворих катастрофічно понижується серцевий викид, кровообіг тканин зменшується нижче критичного. Пульс на периферійних артеріях перестає визначатись, артеріальний тиск падає, людина гине. У більшості випадків гострого отруєння з первинним токсикогенним колапсом бригада швидкої медичної допомоги не встигає врятувати хворих. Слід відмітити, що такий колапс є лише у 5% випадків причиною смерті. У 70% випадків хворі помирають при гострих отруєннях від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екзотоксичного</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шоку.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Симптомокомплекс</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порушень гемодинаміки при цьому зумовлений, з однієї сторони, впливом отрути на серце, судини та об’єм циркулюючої крові, та, з іншої - пристосувальними реакціями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симпатико</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адреналової</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системи.</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 фоні порушень ЦНС, дихання,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шлунково</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кишкового тракту відмічаються розлади системної гемодинаміки та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мікроциркуляції</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аритмії, пониження артеріального тиску (АТ),  серцевого викиду, діурезу. Змінюється тонус периферійних судин: токсини викликають різкий спазм або розширення окремих артеріол з ішемією одних та гіперемією інших тканин. В залежності від реакції організму на інтенсивну терапію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екзотоксичний</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шок може бути компенсованим,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декомпенсовано</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зворотнім та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декомпенсовано</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незворотнім. </a:t>
            </a:r>
            <a:b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Токсикологічна бригада повинна: - забезпечити венозний доступ (по можливості катетеризувати вену, краще магістральну), наладити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інфузію</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гемодинамічних</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рідин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поліглюкіну</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реополіглюкіну</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альбуміну, похідних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гідроксиметилкрохмалу</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до нормалізації показників АТ, пульсу та діурезу. Одночасно для відновлення об'єму міжклітинної та внутрішньоклітинної води потрібно переливати ізотонічні розчини натрію хлориду, глюкози,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поляризуючі</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суміші. Для виведення хворих із шоку об'єми вливань іноді повинні становити до 100 - 150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мл</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/кг маси тіла (7 - 10 л), безперервно контролювати діяльність серцево-судинної системи (ЕКГ - моніторинг, вимірювання частоти пульсу, артеріального та  кожні 20 - 30 хв.), проводити комплексну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антидотну</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та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дезінтоксикаційну</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терапію. Причому,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екстракорпоральні</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методи детоксикації можна застосовувати лише після стабілізації гемодинаміки (при показниках систолічного АТ не нижче 90 мм.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рт</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ст.). Вторинний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соматогенний</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колапс є причиною загибелі у 25 % випадків. Він виникає тоді, коли отрути в організмі вже немає, однак наступили незворотні ураження тих чи інших органів і систем (легень, печінки, нирок, серця). Лікування: стабілізація системної гемодинаміки, відновлення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мікроциркуляції</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інтенсивна терапія функціональних та органічних патологічних змін, (штучна вентиляція легень (ШВЛ),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гемодіалізна</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терапія,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гепатотропна</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терапія, лікування серцевих порушень тощо). </a:t>
            </a:r>
            <a:endParaRPr kumimoji="0" lang="uk-UA"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107722"/>
            <a:ext cx="9144000" cy="50475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Синдром токсичного ураження шлунково-кишкового тракту.</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b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 більшості випадків потрапляння отрути в організм викликає з боку останнього захисні реакції: нудоту, блювання, проноси. Агресивні отрути можуть спричинити місцеві корозійні прояви: концентровані розчини кислот та лугів обпікають слизову рота, горла, стравоходу та шлунка. Блювотні маси при цьому забарвлюються кров'ю. Значні блювоти та проноси зневоднюють організм, приводять до втрат електролітів та розладів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кислотно</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основного стану. Особливо швидко розлади гомеостазу виникають при отруєннях у дітей. </a:t>
            </a:r>
            <a:b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 віддаленому періоді хімічний опік слизової може ускладнитись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рубцюваням</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та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стенозуваням</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травного тракту з порушенням його прохідності.</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b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Великі дози наркотичних анальгетиків та снодійних препаратів пригнічують перистальтику кишечника, спричинюють закрепи, що сповільнює виведення токсинів з організму. Одним з найважливіших заходів при лікуванні хворих є якнайшвидше звільнення шлунка від отрути.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догоспітальному</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етапі у свідомих хворих дозволяється викликати блювоту подразненням кореня язика (напр. ложкою) чи вживанням великої кількості (2 - 4 л) підсоленої води. Протипоказано викликати блювоту у хворих з отруєннями корозивними речовинами! </a:t>
            </a:r>
            <a:endPar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Невідкладним заходом лікарської допомоги є промивання шлунка за допомогою зонда. Його промивають здебільшого водою кімнатної температури в об'ємах 10 - 15 літрів, добавляючи, по мірі необхідності, антидоти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отрут</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b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Застосування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двопросвітного</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зонда сприяє більш швидкому й ефективному виведенню хімічної речовини зі шлунка. Після промивання шлунка для зв'язування токсинів у кишечнику доцільно застосувати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ентеросорбент</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(наприклад, активоване вугілля; необхідно таблетку розтовкти, розчинити в 100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мл</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та дати випити хворому). Стимуляція діареї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солевим</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проносним (33% розчином сульфату магнію по 150 - 200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мл</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сприяє виведенню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отрут</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зв'язаних сорбентом, з кишечника. Очисні клізми завершують процес виведення токсинів. </a:t>
            </a:r>
            <a:endParaRPr kumimoji="0" lang="uk-UA"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Синдром ураження печінки та нирок. </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Цей синдром зумовлений первинним (токсичним) пошкодженням паренхіми печінки чи нирок (так званими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гепато-</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чи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нефротоксичними</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отрутами</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або вторинними порушеннями діяльності паренхіматозних органів із-за розладів їхнього кровопостачання та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оксигенації</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 печінці відбувається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біотрансформація</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знезаражування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отрут</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Тому вона в найбільшій мірі приймає на себе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“токсичний</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удар”</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інтенсивній детоксикації різко зростає метаболізм органа: у декілька разів збільшується споживання печінкою кисню. Тому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гепатоцити</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цей час особливо чутливі до гіпоксії. Легкі форми токсичних чи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гіпоксичних</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уражень клітин печінки клінічно можуть не проявлятись. При цьому можуть зростати лише лабораторні показники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трансамінази</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фосфатази, білірубін та ін.). Важкі отруєння проявляються клінікою токсичного гепатиту, аж до ознак печінкової коми.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Гепатотоксичну</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дію проявляють солі важких металів,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дихлоретан</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етиленгліколь, токсини блідої поганки. </a:t>
            </a:r>
          </a:p>
          <a:p>
            <a:pPr marL="0" marR="0" lvl="0" indent="0"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захисту печінки від токсичного впливу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отрут</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необхідно: </a:t>
            </a:r>
            <a:b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якнайшвидше видалити хімічну речовину з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шлунково</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кишкового тракту, </a:t>
            </a:r>
            <a:b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своєчасно ввести антидоти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унітіол</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отруєннях солями важких металів,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ліпоєву</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кислоту - при отруєннях блідою поганкою), </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систематично, по 2 - 4 рази у добу, очищати кишечник за допомогою клізм (для зменшення інтоксикації організму продуктами травлення), </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Char char="-"/>
              <a:tabLst/>
            </a:pP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застосовувати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екстракорпоральні</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методи детоксикації (гемосорбцію,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плазмофорез</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підключення печінки свині та ін.), </a:t>
            </a:r>
            <a:b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забезпечувати адекватну перфузію й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оксигенацію</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печінки, </a:t>
            </a:r>
            <a:b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проводити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гепатотропну</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терапію. </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Нирки виконують одну з найважливіших ролей у виведенні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отрут</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що циркулюють у крові. Тому в багатьох випадках вони стають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“органом</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мішенню”</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основного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“токсичного</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удару”</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Ураження нирок виникає при безпосередньому руйнуванні тканин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нефротоксичними</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отрутами</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або внаслідок різкого зниження кровопостачання органів (наприклад, у хворих з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екзотоксичним</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шоком). Про ефективність їхнього функціонування свідчить погодинний діурез, який повинен становити не менше 0,5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мл</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сечі на кілограм маси тіла потерпілого. </a:t>
            </a:r>
          </a:p>
          <a:p>
            <a:pPr marL="0" marR="0" lvl="0" indent="0"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попередження ниркової недостатності необхідно: </a:t>
            </a:r>
            <a:b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якнайшвидше видалити токсини з організму (з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шлунково</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кишкового тракту - його очищенням, з крові - застосуванням ранніх сеансів гемодіалізу, гемосорбції,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плазмофроезу</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вводити антидоти: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унітіол</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отруєннях солями важких металів, гідрокарбонат натрію (соду) при попаданні в кров гемолітичних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отрут</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етилового алкоголю у хворих з інтоксикацією етиленгліколем та метанолом;</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ліквідувати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гемодинамічні</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порушення (вивести хворого із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екзотоксичного</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шоку);</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стимулювати діурез сечогінними. </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Форсуванням діурезу на фоні попередньої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регідратації</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досягаються дві мети: по-перше, пришвидшене виведення токсинів, розчинених у плазмі крові чи зв'язаних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дезінтоксикаційними</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рідинами, і, по-друге, попередження ниркової недостатності. Нирки належать до органів, які чим активніше працюють, тим менше ушкоджуються. </a:t>
            </a:r>
            <a:b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клінічній токсикології відомі випадки внутрішньовенних вливань десятків літрів рідин протягом доби з відповідною стимуляцією діурезу, завдяки чому ефективно виводились </a:t>
            </a:r>
            <a:r>
              <a:rPr kumimoji="0" lang="uk-UA" sz="12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нефротоксичні</a:t>
            </a: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отрути без ураження нирок. </a:t>
            </a:r>
            <a:b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виникненні гострої ниркової недостатності проводять відповідну інтенсивну терапію.</a:t>
            </a:r>
            <a:endParaRPr kumimoji="0" lang="uk-UA"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107721"/>
            <a:ext cx="91440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30238" algn="l"/>
              </a:tabLst>
            </a:pPr>
            <a: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Загальні принципи терапії при отруєннях.</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30238" algn="l"/>
              </a:tabLst>
            </a:pPr>
            <a:endPar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30238" algn="l"/>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План</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630238"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Методи посилення природних процесів очищення організму.</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630238"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Методи штучної детоксикації.</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630238"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Методи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антидотної</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детоксикації.</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30238" algn="l"/>
              </a:tabLst>
            </a:pPr>
            <a:endPar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30238" algn="l"/>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Детоксикація</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процес знешкодження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отрут</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прискорення їх виділення з організму. </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30238" algn="l"/>
              </a:tabLst>
            </a:pPr>
            <a: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 </a:t>
            </a:r>
            <a: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Методи посилення природної детоксикації організму</a:t>
            </a:r>
            <a: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промивання шлунка </a:t>
            </a:r>
            <a:b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очищення кишечнику </a:t>
            </a:r>
            <a:b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форсований діурез </a:t>
            </a:r>
            <a:b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лікувальна гіпервентиляція </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30238" algn="l"/>
              </a:tabLst>
            </a:pPr>
            <a: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 </a:t>
            </a:r>
            <a: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Методи штучної детоксикації організму</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30238" algn="l"/>
              </a:tabLst>
            </a:pPr>
            <a:r>
              <a:rPr kumimoji="0" lang="uk-UA" sz="1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Інтракорпоральні</a:t>
            </a:r>
            <a: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b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перитонеальний діаліз </a:t>
            </a:r>
            <a:b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кишковий діаліз </a:t>
            </a:r>
            <a:b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гастроінтестинальна</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сорбція </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30238" algn="l"/>
              </a:tabLst>
            </a:pPr>
            <a:r>
              <a:rPr kumimoji="0" lang="uk-UA" sz="1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Екстракорпоральні</a:t>
            </a:r>
            <a: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b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гемодіаліз </a:t>
            </a:r>
            <a:b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гемосорбція </a:t>
            </a:r>
            <a:b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плазмосорбція</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лімфорея</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й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лімфосорбція</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b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заміщення крові </a:t>
            </a:r>
            <a:b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плазмофорез</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30238" algn="l"/>
              </a:tabLst>
            </a:pPr>
            <a: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III. </a:t>
            </a:r>
            <a: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Методи </a:t>
            </a:r>
            <a:r>
              <a:rPr kumimoji="0" lang="uk-UA" sz="1400"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антидотної</a:t>
            </a:r>
            <a: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детоксикації</a:t>
            </a:r>
            <a: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хімічні протиотрути: </a:t>
            </a:r>
            <a:b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 контактної дії </a:t>
            </a:r>
            <a:b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парентеральної</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дії </a:t>
            </a:r>
            <a:b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біохімічні </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r>
            <a:b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b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фармакологічні антагоністи </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0" y="0"/>
            <a:ext cx="91440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Методи посилення природної детоксикації організму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Очищення шлунково-кишкового тракту.</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Виникнення блювоти при деяких видах гострих отруєнь можна розглядати як захисну реакцію організму, спрямовану на виведення токсичної речовини. Цей процес природної детоксикації організму може бути штучно посилений шляхом застосування блювотних засобів, а також промивання шлунка через зонд. Жоден із зазначених методів не зустрічає серйозних заперечень у випадках перорального отруєння із часів глибокої давності. Однак існують ситуації, що представляють відомі обмеження в способах екстреного очищення шлунка.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отруєннях припікальними рідинами мимовільний або штучно викликаний акт блювоти є небажаним, оскільки повторне проходження кислоти або лугу по стравоходу може підсилити ступінь його опіку. Існує інша небезпека, що полягає в збільшенні ступеня ймовірності аспірації припікальної рідини й розвитку важкого опіку дихальних шляхів. У стані коми можливість аспірації шлункового вмісту при блювоті також значно підсилюється.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Цих ускладнень можна уникнути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зондовим</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методом промивання шлунка. При коматозних станах промивання шлунка варто проводити після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інтубації</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трахеї, що повністю попереджає аспірацію блювотних мас. Значно перебільшена небезпека введення зонда для промивання шлунка при отруєннях припікальними рідинами.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Використання методу на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догоспітальному</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етапі дозволяє зменшити поширеність хімічного опіку й знизити летальність. При цьому варто враховувати, що застосування розчину гідрокарбонату натрію при отруєннях кислотами неприпустимо, тому що викликає гостре розширення шлунка вуглекислим газом, що утворюється, посилення кровотечі й болю.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 ряді випадків від промивання шлунка відмовляються, якщо з моменту прийняття отрути пройшло багато часу. Однак якщо шлунок не промивали, то на розтині, навіть через тривалий час після отруєння (2–3 доби), у кишечнику знаходили значну кількість отрути. При важких отруєннях наркотичними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отрутами</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коли хворі по декілька разів на добу перебувають у несвідомому стані, рекомендується промивати шлунок через кожні 4–6 год. Необхідність цієї процедури пояснюється повторним надходженням отруйної речовини в шлунок з кишечнику в результаті зворотної перистальтики й парезу сфінктерів.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Значення методу велике, особливо при лікуванні гострих пероральних отруєнь високотоксичними сполуками типу хлорованих вуглеводнів або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ФОС</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важких отруєннях цими препаратами протипоказань для екстреного промивання шлунка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зондовим</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методом практично не існує, причому його варто повторювати через кожні 3–4 години до повного очищення шлунка від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отрут</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Останнє можна встановити за допомогою послідовного лабораторно-хімічного аналізу промивної рідини. При отруєннях снодійними засобами, якщо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інтубація</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трахеї на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догоспітальному</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етапі з якої-небудь причини неможлива, промивання шлунка варто відкласти до стаціонару, а де можливе виконання обох заходів. </a:t>
            </a:r>
            <a:endParaRPr kumimoji="0" lang="uk-UA"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149151"/>
            <a:ext cx="9144000" cy="47705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Після промивання шлунка рекомендується введення всередину різних адсорбуючих або проносних засобів, щоб прискорити пасаж токсичної речовини по шлунково-кишковому тракті. Відносно застосування сорбентів немає принципових заперечень, звичайно використовується активоване вугілля (50–80 г) разом з водою (100–150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мл</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 вигляді рідкої суспензії. Яких-небудь інших препаратів разом з вугіллям застосовувати не слід, тому що вони будуть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сорбуватися</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й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інактивовувати</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один одного. Використання проносних часто викликає сумнів, тому що вони діють недостатньо швидко щоб перешкодити всмоктуванню значної частини отрути. Крім того, при отруєннях наркотичними препаратами у зв’язку зі значним зниженням моторики кишечнику проносні не дають бажаного результату. Більше сприятливе застосування в якості проносного вазелінового масла (100–150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мл</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що не всмоктується в кишечнику й активно зв’язує жиророзчинні токсичні речовини, наприклад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дихлоретан</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Таким чином, використання проносних не має самостійного значення як метод прискореної детоксикації організму.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Більш надійний спосіб очищення кишечнику від токсичних речовин – його промивання за допомогою прямого зондування й введення спеціальних розчинів. Ця процедура може бути використана як початковий етап для наступного проведення кишкового діалізу. При цьому способі детоксикації слизова оболонка кишечнику відіграє роль природної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діалізуючої</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мембрани. Запропоновано багато способів діалізу через травний тракт, у тому числі шлунковий діаліз (постійне промивання шлунка через двохстінний зонд), діаліз через пряму кишку й ін. </a:t>
            </a:r>
            <a:endParaRPr kumimoji="0" lang="uk-UA"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0"/>
            <a:ext cx="91440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 форсованого діурезу.</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1948 р. датський лікар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Олсон</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запропонував метод терапії гострих отруєнь снодійними речовинами шляхом введення великої кількості ізотонічних розчинів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внутрішньовенно</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одночасно із ртутними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діуретиками</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Відзначалося збільшення діурезу до 5 л за добу й зменшення тривалості коматозного стану. Метод отримав поширення в клінічній практиці з кінця 50-х років.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Злуження</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крові також збільшує виділення барбітуратів з організму. Невелике зрушення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pН</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артеріальної крові в лужну сторону підвищує вміст барбітуратів у плазмі й трохи зменшує їхню концентрацію в тканинах. Ці явища обумовлені іонізацією молекул барбітуратів, що викликає зниження їхньої проникності через клітинні мембрани за законом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“не</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іонної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дифузії”</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 клінічній практиці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злужнення</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сечі створюється шляхом внутрішньовенного введення гідрокарбонату натрію, лактату натрію або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трисаміну</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Лікувальний ефект водного навантаження й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злужнення</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сечі при важких отруєннях значно знижується внаслідок недостатньої швидкості діурезу, обумовленою підвищеною секрецією антидіуретичного гормону,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гіповолемії</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і гіпотонією. Потрібне додаткове введення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діуретиків</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більш активних і безпечних, ніж ртутні, щоб зменшити реабсорбцію, тобто сприяти більш швидкому проходженню фільтрату через нефрон і тим самим підвищити діурез і елімінацію токсичних речовин з організму. Цим вимогам найкраще відповідають осмотичні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діуретики</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(сечовина,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маннітол</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клінічне застосування яких було почато датським лікарем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Ласеном</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1960 р.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Осмотичний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діуретик</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повинен відповідати наступним вимогам: а) розподілятися тільки в позаклітинному секторі; б) не піддаватися метаболічним перетворенням; в) повністю фільтруватися через базальну мембрану клубочка; г) не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реабсорбуватися</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канальцевому</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апараті нирок.</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Ефективність діуретичної дії препарату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фуросеміду</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лазикс</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що відноситься до групи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салуретиків</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і застосовується в дозі 100–150 мг, порівняна з дією осмотичних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діуретиків</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однак при повторному його введенні можливі більш значні втрати електролітів, особливо калію. </a:t>
            </a:r>
            <a:endParaRPr kumimoji="0" lang="uk-UA"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92960"/>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630238" algn="l"/>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Тема 2: Фактори впливу токсичних речовин на організм людини.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30238"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План</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630238"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Індивідуальні особливості організму та фактори, від яких залежить дія отрути.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630238"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Основні поняття кумуляції та адаптації.</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630238"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Комбінована (комплексна) дія отрути.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630238"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Основні синдроми при гострих отруєннях.</a:t>
            </a:r>
          </a:p>
          <a:p>
            <a:pPr marL="0" marR="0" lvl="0" indent="0" algn="l" defTabSz="914400" rtl="0" eaLnBrk="0" fontAlgn="base" latinLnBrk="0" hangingPunct="0">
              <a:lnSpc>
                <a:spcPct val="100000"/>
              </a:lnSpc>
              <a:spcBef>
                <a:spcPct val="0"/>
              </a:spcBef>
              <a:spcAft>
                <a:spcPct val="0"/>
              </a:spcAft>
              <a:buClrTx/>
              <a:buSzTx/>
              <a:buFontTx/>
              <a:buChar char="•"/>
              <a:tabLst>
                <a:tab pos="630238" algn="l"/>
              </a:tabLst>
            </a:pPr>
            <a:endParaRPr lang="uk-UA" sz="1400" dirty="0">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630238"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630238" algn="l"/>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Індивідуальні особливості організму та фактори, від яких залежить дія отрути: </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біоритми, стать, вік, видова чутливість, індивідуальна варіабельність, фактори зовнішнього середовища.</a:t>
            </a:r>
            <a:r>
              <a:rPr kumimoji="0" lang="ru-RU" sz="1400" b="0" i="0" u="none" strike="noStrike" cap="none" normalizeH="0" baseline="0" dirty="0" smtClean="0">
                <a:ln>
                  <a:noFill/>
                </a:ln>
                <a:solidFill>
                  <a:schemeClr val="tx1"/>
                </a:solidFill>
                <a:effectLst/>
                <a:latin typeface="Times New Roman" pitchFamily="18" charset="0"/>
                <a:cs typeface="Times New Roman" pitchFamily="18" charset="0"/>
              </a:rPr>
              <a:t> </a:t>
            </a:r>
          </a:p>
        </p:txBody>
      </p:sp>
      <p:sp>
        <p:nvSpPr>
          <p:cNvPr id="5" name="Прямоугольник 4"/>
          <p:cNvSpPr/>
          <p:nvPr/>
        </p:nvSpPr>
        <p:spPr>
          <a:xfrm>
            <a:off x="0" y="2204864"/>
            <a:ext cx="9144000" cy="4278094"/>
          </a:xfrm>
          <a:prstGeom prst="rect">
            <a:avLst/>
          </a:prstGeom>
        </p:spPr>
        <p:txBody>
          <a:bodyPr wrap="square">
            <a:spAutoFit/>
          </a:bodyPr>
          <a:lstStyle/>
          <a:p>
            <a:pPr algn="just"/>
            <a:r>
              <a:rPr lang="uk-UA" sz="1600" dirty="0" smtClean="0"/>
              <a:t>Біоритми - коливання активності внутрішнього середовища організму, що мають різні періоди та відрізняються за амплітудою. Найбільш вираженими є </a:t>
            </a:r>
            <a:r>
              <a:rPr lang="uk-UA" sz="1600" dirty="0" smtClean="0"/>
              <a:t>сезонні та добові (</a:t>
            </a:r>
            <a:r>
              <a:rPr lang="uk-UA" sz="1600" dirty="0" err="1" smtClean="0"/>
              <a:t>циркадні</a:t>
            </a:r>
            <a:r>
              <a:rPr lang="uk-UA" sz="1600" dirty="0" smtClean="0"/>
              <a:t>) </a:t>
            </a:r>
            <a:r>
              <a:rPr lang="uk-UA" sz="1600" dirty="0" smtClean="0"/>
              <a:t>коливання. Сьогодні відомо досить багато прикладів існування добових біоритмів, які, зокрема, впливають на ефективність дії токсичних речовин. Ось деякі з них:</a:t>
            </a:r>
          </a:p>
          <a:p>
            <a:pPr algn="just"/>
            <a:r>
              <a:rPr lang="uk-UA" sz="1600" dirty="0" smtClean="0"/>
              <a:t>• максимальна кількість радіонуклідів у щитовидній залозі людини спостерігається навесні, а мінімальна – влітку;</a:t>
            </a:r>
          </a:p>
          <a:p>
            <a:pPr algn="just"/>
            <a:r>
              <a:rPr lang="uk-UA" sz="1600" dirty="0" smtClean="0"/>
              <a:t>• у період з 15 до 3 години у печінці відбувається накопичення глікогену, а в період з 3 до 15 годин – його витрачання;</a:t>
            </a:r>
          </a:p>
          <a:p>
            <a:pPr algn="just"/>
            <a:r>
              <a:rPr lang="uk-UA" sz="1600" dirty="0" smtClean="0"/>
              <a:t>• максимальна кількість цукру в крові має місце приблизно о 9 годині ранку, а мінімальна – о 18 годині (звідси – існуюча рекомендація лікарів для діабетиків приймати лікарські препарати, наприклад, інсулін, вранці);</a:t>
            </a:r>
          </a:p>
          <a:p>
            <a:pPr algn="just"/>
            <a:r>
              <a:rPr lang="uk-UA" sz="1600" dirty="0" smtClean="0"/>
              <a:t>• внутрішнє середовище клітин у першій половині доби (з 3 до 15 годин) кисле, а у другій (з 15 до 3 годин) – лужне;</a:t>
            </a:r>
          </a:p>
          <a:p>
            <a:pPr algn="just"/>
            <a:r>
              <a:rPr lang="uk-UA" sz="1600" dirty="0" smtClean="0"/>
              <a:t>рівень кров'яного тиску найнижчий о 9 годині ранку, а найвище о 18 годині;</a:t>
            </a:r>
          </a:p>
          <a:p>
            <a:pPr algn="just"/>
            <a:r>
              <a:rPr lang="uk-UA" sz="1600" dirty="0" smtClean="0"/>
              <a:t>• вміст гемоглобіну в крові максимально об 11-13 годині, мінімально - о 16-18 годині;</a:t>
            </a:r>
          </a:p>
          <a:p>
            <a:pPr algn="just"/>
            <a:r>
              <a:rPr lang="uk-UA" sz="1600" dirty="0" smtClean="0"/>
              <a:t>• у нічний час доби організм менш стійкий до вірусів, дії токсичних речовин, випромінювань (тобто більшість ліків краще приймати на ніч) тощо.</a:t>
            </a:r>
            <a:endParaRPr lang="uk-UA"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0" y="-87737"/>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 форсованого діурезу є досить універсальним способом прискореного виведення з організму різних токсичних речовин, які виділяються з організму із сечею. Однак ефективність проведеної діуретичної терапії знижується внаслідок міцного зв’язку багатьох хімічних речовин з білками й ліпідами крові.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Будь-яка методика форсованого діурезу передбачає проведення трьох основних етапів: попереднього водного навантаження, швидкого введення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діуретика</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й замісної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інфузії</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розчинів електролітів.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Рекомендується наступна методика форсованого діурезу. Після попереднього водного навантаження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внутрішньовенно</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1,5–2 л ізотонічного розчину хлориду натрію або 5% розчину глюкози) вводять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внутрішньовенно</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струйно</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сечовину або манітол (15–20% розчин) у кількості 1–1,5 г на 1 кг маси тіла хворого протягом 10–15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хв</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потім розчин електролітів зі швидкістю, рівної швидкості діурезу. Високий діуретичний ефект (500–800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мл</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год</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зберігається протягом 3–4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год</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потім осмотична рівновага відновлюється. Якщо необхідно, весь цикл повторюють знову. Особливість методу полягає в тому, що при використанні такої ж дози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діуретиків</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досягається більша швидкість діурезу (до 20–30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мл</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хв</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 рахунок більш інтенсивного введення рідини в період найвищої концентрації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діуретиків</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 крові.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Висока швидкість і великий обсяг форсованого діурезу, що досягає 10–20 л сечі за добу, скривають у собі потенційну небезпеку швидкого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“вимивання”</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 організму електролітів плазми.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Концентрація К</a:t>
            </a:r>
            <a:r>
              <a:rPr kumimoji="0" lang="uk-UA" sz="1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і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a:t>
            </a:r>
            <a:r>
              <a:rPr kumimoji="0" lang="uk-UA" sz="1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 сечі дуже сильно відрізняється від середнього значення, будучи відбиттям індивідуальних властивостей хворого. При швидкості діурезу більше 5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мл</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хв</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концентрації К</a:t>
            </a:r>
            <a:r>
              <a:rPr kumimoji="0" lang="uk-UA" sz="1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і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a:t>
            </a:r>
            <a:r>
              <a:rPr kumimoji="0" lang="uk-UA" sz="1400"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 сечі практично перестають залежати від швидкості діурезу й значення концентрації цих електролітів з помірними відхиленнями розташовуються паралельно осі діурезу.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Слід зазначити, що строгий облік введеної й виділеної рідини, визначення гематокриту й центрального венозного тиску дозволяють легко контролювати водний баланс організму в процесі лікування, незважаючи на високу швидкість діурезу. Ускладнення методу форсованого діурезу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гіпергідратація</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гіпокаліємія</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гіпохлоремія</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зв’язані тільки з порушенням техніки його застосування. При тривалому його застосуванні (понад 2 доби) щоб уникнути тромбофлебіту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пункційної</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або катетеризованої судини рекомендується використання підключичної вени.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 форсованого діурезу протипоказаний при інтоксикаціях, ускладнених гострою серцево-судинною недостатністю (стійкий колапс, порушення кровообігу II–III ступеня), а також при порушенні функції нирок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олігурія</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азотемія, підвищення вмісту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креатиніну</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крові), що пов’язане з низьким обсягом фільтрації. У хворих старше 50 років ефективність методу форсованого діурезу по тій же причині помітно знижена. </a:t>
            </a:r>
            <a:endParaRPr kumimoji="0" lang="uk-UA"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0" y="-107722"/>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 методів посилення природних процесів детоксикації організму відноситься </a:t>
            </a:r>
            <a: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лікувальна гіпервентиляція</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що може бути викликана інгаляцією карбогену або за допомогою підключення хворого до апарата штучного дихання. Метод вважається ефективним при гострих отруєннях токсичними речовинами, які в значній мірі виділяються з організму через легені. У клінічних умовах доведена ефективність цього методу детоксикації при гострих отруєннях сірковуглецем (до 70% якого виділяється через легені), хлорованими вуглеводнями, чадним газом. Однак застосування його значно обмежене тим, що тривала гіпервентиляція неможлива у зв’язку з розвитком порушення газового складу крові  і дихальний алкалоз.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Методи штучної детоксикації організму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Серед методів штучної детоксикації організму можна виділити три принципових явища, на яких вони засновані: діаліз, сорбція й заміщення.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Діаліз</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(від. грецького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dialysis</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розкладання, поділ) – видалення низькомолекулярних речовин з розчинів колоїдних і високомолекулярних речовин, засноване на властивості напівпроникних мембран пропускати низькомолекулярні речовини й іони, що відповідають по розмірам їхнім порам (до 50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нм</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і затримувати колоїдні частки й макромолекули. Рідину, що піддають діалізу, потрібно відокремити від чистого розчинника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діалізуючого</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розчину) відповідною мембраною, через яку невеликі молекули й іони дифундують за законами загальної дифузії в розчинник і при досить частій його зміні майже цілком відділяються з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діалізованої</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рідини. Це явище діалізу вперше вивчене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Гремом</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1862 р.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Як напівпроникні мембрани використовують природні мембрани (серозні оболонки) і штучні синтетичні мембрани (целофан,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купрофан</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та ін.).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Існує велика розмаїтість приладів для проведення діалізу – діалізатори. Вони побудовані по єдиному принципу: два розчини розділені напівпроникною мембраною. Для витягу низькомолекулярних речовин з біологічних рідин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Абель</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1913 р. уперше застосував діаліз через трубочки з колодію, створивши прототип апарата, названого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“штучна</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нирка”</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Клінічний варіант такого апарата, придатного для лікування хворих, запропонував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Кольф</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1943 р., чим забезпечив можливість широкого застосування методу гемодіалізу в медичній практиці. Ці апарати можна також застосовувати для здійснення методу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гемофільтрації</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Із цією метою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діалізуючий</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розчин не використовується, тому відбувається фільтрація рідкої частини крові через напівпроникну мембрану діалізатора. Щоб уникнути порушень водно-сольового обміну одночасно у вену вводять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плазмозамінні</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препарати й електроліти за даними лабораторних аналізів. Метод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гемофільтрації</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знайшов широке застосування для лікування ендогенної інтоксикації при гострій печінково-нирковій недостатності, що протікає з явищами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гіпергідратації</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організму. Він може бути використаний для лікування важких отруєнь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ФОС</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хлорованими вуглеводнями. </a:t>
            </a:r>
            <a:endParaRPr kumimoji="0" lang="uk-UA"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0" y="200005"/>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Сорбція</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(від лат.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sorbeo</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поглинаю) – поглинання молекул газів, парів або розчинів поверхнею твердого тіла або рідини. Тіло, на поверхні якого відбувається сорбція, називають адсорбентом (сорбентом), адсорбовані речовини –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адсорбтивом</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адсорбатом</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основному спостерігається фізична адсорбція, при якій молекули речовини –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адсорбата</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зберігають свою структуру. При хімічній адсорбції утворюється нова поверхнева хімічна сполука. Адсорбція відбувається під впливом різноманітних сил:</a:t>
            </a:r>
            <a:r>
              <a:rPr lang="uk-UA" sz="1400" dirty="0">
                <a:latin typeface="Times New Roman" pitchFamily="18" charset="0"/>
                <a:ea typeface="Times New Roman" pitchFamily="18" charset="0"/>
                <a:cs typeface="Times New Roman" pitchFamily="18" charset="0"/>
              </a:rPr>
              <a:t> </a:t>
            </a:r>
            <a:r>
              <a:rPr lang="uk-UA" sz="1400" dirty="0" err="1" smtClean="0">
                <a:latin typeface="Times New Roman" pitchFamily="18" charset="0"/>
                <a:ea typeface="Times New Roman" pitchFamily="18" charset="0"/>
                <a:cs typeface="Times New Roman" pitchFamily="18" charset="0"/>
              </a:rPr>
              <a:t>В</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ан-</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lang="uk-UA" sz="1400" dirty="0" smtClean="0">
                <a:latin typeface="Times New Roman" pitchFamily="18" charset="0"/>
                <a:ea typeface="Times New Roman" pitchFamily="18" charset="0"/>
                <a:cs typeface="Times New Roman" pitchFamily="18" charset="0"/>
              </a:rPr>
              <a:t>Д</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ер-Вальсових, водневих, іонних. Тип утвореного зв’язку і її енергія визначають константу дисоціації всього комплексу.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Основний процес адсорбції в плазмі крові здійснюється силами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Ван-Дер-Вальса</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які позбавлені специфічності. Тому найбільшими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сорбційними</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властивостями володіють білки, що мають найбільшу сумарну поверхню із загальної площі розділу фаз – 8200 мкм 2 в 1 мкм 3 крові.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Розрізняють біологічні, рослинні й штучні сорбенти. Майже виняткова монополія в процесах біологічної сорбції належить альбуміну. Серед рослинних сорбентів найбільш популярним є деревне вугілля, уперше використане в 1914 р. по ідеї академіка Н.Д.Зелінського в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противогазі</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останні роки для технічних і біологічних цілей створено багато синтетичних сорбентів.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Заміщення</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процес заміщення біологічної рідини, що містить токсичні речовини, іншою подібної їй біологічною рідиною або штучним середовищем з метою виведення токсичних речовин з організму.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Найбільше поширення одержало кровопускання, відоме з незапам’ятних часів як засіб зниження концентрації токсичних речовин в організмі, з наступною компенсацією випущеного обсягу донорською кров’ю (операція заміщення крові). В останні роки підвищився інтерес до виведення з організму з метою детоксикації лімфи з наступним введенням електролітних і білкових розчинів для компенсації їхніх неминучих втрат.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Серед багатьох методів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позаниркового</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очищення організму </a:t>
            </a:r>
            <a: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перитонеальний діаліз</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вважається найбільш простим і загальнодоступним. Ще в 1924 р.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Гантер</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довів можливість видалення із крові токсичних речовин при промиванні черевної порожнини. Незабаром метод був застосований у клініці. Однак небезпека розвитку перитоніту, відзначена багатьма дослідниками, довго перешкоджала широкому поширенню цього методу детоксикації організму. Лише з 50-х років у зв’язку з використанням антибіотиків перитонеальний діаліз починає застосовуватися в клінічній практиці. У цей час він є одним з основних хірургічних методів штучного очищення організму при ряді гострих екзогенних отруєнь. </a:t>
            </a:r>
            <a:endParaRPr kumimoji="0" lang="uk-UA"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0" y="302359"/>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Існує два види перитонеального діалізу – безперервний і переривчастий. Механізми дифузійного обміну в обох методах однакові, відрізняються вони тільки технікою виконання. Безперервний діаліз</a:t>
            </a:r>
            <a: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проводиться через два катетери, уведених у черевну порожнину. Через один катетер рідину вводять, а через інший вона видаляється.</a:t>
            </a:r>
            <a: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Переривчастий метод полягає в періодичному заповненні черевної порожнини спеціальним розчином обсягом близько 2 л, що після експозиції видаляється. Діаліз заснований на тому, що очеревина має досить велику поверхню (близько 20 000 см 2), що представляє собою напівпроникну мембрану.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отруєнні барбітуратами й іншими токсичними речовинами, що володіють властивостями кислот, оптимальним є гіпертонічний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діалізуючий</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розчин (350–850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мосм</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 з лужним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pН</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(7,5–8,4). Для виведення з організму аміназину й інших токсичних речовин, що володіють властивостями слабкої основи, краще застосовувати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діалізуючі</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розчини з підвищеним осмотичним тиском (350 – 750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мосм</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 при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слабокислому</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pН</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(7,1–7,25), що також створює ефект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“іонної</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пастки”</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Встановлено, що зниження артеріального тиску не впливає на значення кліренсу токсичних речовин у процесі операції. Цей факт значно розширює можливості застосування перитонеального діалізу в клініці і є вагомою перевагою.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 клінічній практиці операція перитонеального діалізу проводиться як екстрений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дезінтоксикаційний</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захід при будь-якому виді гострих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“екзогенних”</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отруєнь, якщо отримано достовірне лабораторне підтвердження наявності токсичної концентрації хімічної речовини в організмі. Протипоказаннями до проведення перитонеального діалізу є виражений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спаєчний</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процес у черевній порожнині й великий термін вагітності. При важких отруєннях, що супроводжуються розвитком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екзотоксичного</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шоку, що виключає можливість застосування форсованого діурезу, гемодіалізу й операції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детоксикаційної</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гемосорбції, перитонеальний діаліз є практично єдиним методом активного виведення токсичної речовини з організму. Методика операції нескладна. Після нижче серединної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лапаротомії</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передню черевну стінку вшивають спеціальну гумову фістулу з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роздувною</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фіксуючою манжеткою. Через фістулу в черевну порожнину в напрямку малого таза вводять спеціальний перфорований гумовий або поліетиленовий катетер, зовнішній кінець якого герметично з’єднують із системою апарата для перитонеального діалізу, що складається з металевої стійки, дволітрових банок системи Боброва й систем V-образних трубок. </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діалізу використають стандартний розчин електролітів наступного складу: КС1 0,3 г,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NaCl</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8,3 г, MgCl</a:t>
            </a:r>
            <a:r>
              <a:rPr kumimoji="0" lang="uk-UA" sz="1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0,1 г, СаС1</a:t>
            </a:r>
            <a:r>
              <a:rPr kumimoji="0" lang="uk-UA" sz="1400" b="0" i="0" u="none" strike="noStrike" cap="none" normalizeH="0" baseline="-30000" dirty="0" smtClean="0">
                <a:ln>
                  <a:noFill/>
                </a:ln>
                <a:solidFill>
                  <a:schemeClr val="tx1"/>
                </a:solidFill>
                <a:effectLst/>
                <a:latin typeface="Times New Roman" pitchFamily="18" charset="0"/>
                <a:ea typeface="Times New Roman" pitchFamily="18" charset="0"/>
                <a:cs typeface="Times New Roman" pitchFamily="18" charset="0"/>
              </a:rPr>
              <a:t>2</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0,3 г, глюкози 6 г на 1 л води. Одночасно в черевну порожнину вводять до 2 л розчину електролітів з додаванням 500 000 ОД пеніциліну й 1000 ОД гепарину;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pН</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розчину встановлюють залежно від реакції токсичної речовини (кислий або лужний) додаванням до складу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діалізуючого</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розчину глюкози (5% розчин) або гідрокарбонату натрію (2 – 4% розчин). </a:t>
            </a:r>
            <a:endParaRPr kumimoji="0" lang="uk-UA"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0" y="744379"/>
            <a:ext cx="91440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Діалізуючі</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розчини перед введенням у черевну порожнину підігрівають до температури 37–37,5°С, а при гіпотермії у хворого – до 39–40°С, що є ефективним засобом у боротьбі із цим ускладненням. Розчин з підвищеною температурою сприяє збільшенню швидкості дифузії токсичної речовини в перитонеальну рідину внаслідок посилення кровообігу в очеревині. Після 20-хвилинної експозиції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діалізуючий</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розчин видаляють із черевної порожнини за принципом сифона.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Після видалення всієї кількості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діалізуючої</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рідини цикл перитонеального діалізу повторюють. Тривалість діалізу (число змін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діалізуючого</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розчину) у кожному конкретному випадку індивідуальна й залежить від динаміки клінічної картини отруєння й виявлення токсичної речовини у вилученій із черевної порожнини рідини.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проведенні перитонеального діалізу хворим у коматозному стані введення в черевну порожнину 2 л рідини приводить до обмеження рухливості діафрагми, підвищенню її рівня й зниженню життєвої ємності легенів. Погіршення легеневої вентиляції в процесі тривалого перитонеального діалізу створює додаткові умови для розвитку пневмонії. Для профілактики цих ускладнень хворим потрібно надавати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напівгоризонтальне</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положення під кутом 10–15° з піднятим головним кінцем ліжка. До повного виходу з коматозного стану діаліз повинен проходити при штучній вентиляції легенів.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Ефективність операції перитонеального діалізу оцінюють по динаміці клінічної симптоматики інтоксикації й по токсичності речовини. При правильному технічному виконанні операції в умовах звичайної операційної серйозних ускладнень не спостерігається. Явища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перитонізму</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при використанні гіпертонічних розчинів, електролітні порушення у вигляді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гіпокаліємії</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носять тимчасовий характер і легко усуваються відповідною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корегуючою</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терапією. </a:t>
            </a:r>
            <a:endParaRPr kumimoji="0" lang="uk-UA"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0" y="260648"/>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Гемодіаліз</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проведений у ранній токсикогенній фазі гострих отруєнь із метою виведення з організму токсичних речовин, що викликали отруєння, одержав назву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“ранній</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гемодіаліз”</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Його ефективність обумовлена насамперед здатністю токсичної речовини до вільного проходження із крові через пори целофанової мембрани діалізатора в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діалізуючу</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рідину.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 наш час ранній гемодіаліз широко застосовується при важких отруєннях барбітуратами, сполуками важких металів,</a:t>
            </a:r>
            <a:r>
              <a:rPr kumimoji="0" lang="uk-UA" sz="16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дихлоретаном</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метиловим спиртом, етиленгліколем,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ФОС</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хініном і рядом інших токсичних речовин, що мають менше практичне значення.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Антидотна</a:t>
            </a:r>
            <a:r>
              <a:rPr kumimoji="0" lang="uk-UA"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детоксикація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Уже на рубежі XVIII–XIX століть розвиток хімії й біології дозволяло запропонувати для лікувальних цілей ряд хімічних препаратів,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антидотна</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дія яких була пов’язана зі знешкодженням токсичних речовин неорганічного ряду (кислоти, лугу й ін.) шляхом реакції хімічної нейтралізації й перетворення їх у нерозчинні солі, а органічних речовин (алкалоїди, білкові токсини й ін.) – з допомогою процесу адсорбції на рослинному вугіллі.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Лікувальна ефективність цих методів строго обмежувалася можливістю впливу на токсичні речовини, що перебувають у шлунково-кишковому тракті. Тільки порівняно нещодавно, 20 – 30 років тому, відкрилася можливість використання нових біохімічних протиотрут, здатних впливати на токсичну речовину, що перебуває у внутрішнім середовищі організму: у крові, паренхіматозних органах і ін.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Докладне вивчення процесів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токсикокінетики</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хімічних речовин в організмі, шляхів їхніх біохімічних перетворень і реалізації токсичної дії дозволяє в наш час більш реально оцінити можливості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антидотної</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терапії й визначити її значення в різні періоди гострих захворювань хімічної етіології. </a:t>
            </a:r>
            <a:endParaRPr kumimoji="0" lang="uk-UA"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0" y="0"/>
            <a:ext cx="91440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Антидотна</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терапія зберігає свою ефективність тільки в ранній токсикогенній фазі гострих отруєнь, тривалість якої різна й залежить від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токсикокінетичних</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особливостей даної токсичної речовини. Найбільша тривалість цієї фази й, отже, строків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антидотної</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терапії відзначається при отруєннях сполуками важких металів (8–12 діб), найменша – при впливі на організм високотоксичних і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швидкометаболізуючих</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сполук, наприклад ціанідів, хлорованих вуглеводнів і ін.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Антидотна</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терапія відрізняється високою специфічністю й тому може бути використана тільки за умови достовірного клініко-лабораторного діагнозу даного виду гострої інтоксикації. У противному випадку при помилковому введенні антидота у великій дозі може виявитися його токсичний вплив на організм.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Ефективність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антидотної</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терапії значно знижена в термінальній стадії гострих отруєнь при розвитку важких порушень системи кровообігу й газообміну, що вимагає одночасного проведення необхідних реанімаційних заходів. </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Антидотна</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терапія відіграє істотну роль у профілактиці станів незворотності при гострих отруєннях, але не робить лікувального впливу при їхньому розвитку, особливо в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соматогенній</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фазі захворювань.</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Серед численних лікарських засобів, запропонованих у різний час і різних авторів як специфічні протиотрути (антидоти) при гострих отруєннях різними токсичними речовинами, можна виділити 4 основні групи. Препарати, що впливають на фізико-хімічний стан токсичної речовини в шлунково-кишковому тракті (хімічні протиотрути контактної дії). Численні хімічні протиотрути в цей час практично втратили своє значення через різку зміну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“номенклатури”</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хімічних речовин, що викликають отруєння, і значної конкуренції з боку методів прискореної евакуації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отрут</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зі шлунка за допомогою промивання через шлунковий зонд. Промивання шлунка є найбільш простим, завжди доступним і надійним способом зниження резорбції токсичних речовин при пероральному шляху їхнього надходження. Зберігає своє значення застосування усередину як неспецифічний сорбент активованого вугілля, 1 г якого адсорбує до 800 мг морфіну, 700 мг барбіталу, 300–350 мг інших барбітуратів і алкоголю. У цілому цей метод лікування отруєнь у цей час відносять до групи методів штучної детоксикації за назвою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“гастроінтестинальна</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сорбція”</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uk-UA"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1"/>
          <p:cNvSpPr>
            <a:spLocks noChangeArrowheads="1"/>
          </p:cNvSpPr>
          <p:nvPr/>
        </p:nvSpPr>
        <p:spPr bwMode="auto">
          <a:xfrm>
            <a:off x="0" y="-88608"/>
            <a:ext cx="91440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Препарати, що спричиняють специфічну фізико-хімічну дію на токсичні речовини в гуморальному середовищі організму (хімічні протиотрути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парентеральної</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дії). До цих препаратів відносяться тіолові сполуки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унітіол</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застосовувані для лікування гострих отруєнь сполуками важких металів і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хелеутворюючі</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(солі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етилендіамінотетраоцтової</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кислоти – ЕДТА,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тетацин</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використовувані для утворення в організмі нетоксичних сполук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хелатів</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із солями деяких металів (свинцю, кобальту, кадмію й ін.).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Препарати, що забезпечують вигідну зміну метаболізму токсичних речовин в організмі або напрямку біохімічних реакцій, у яких вони беруть участь. Ці препарати не впливають на фізико-хімічний стан самої токсичної речовини. Ця найбільш велика група –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“біохімічні</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протиотрути”</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серед яких найбільше клінічне застосування в наш час знаходять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реактиватори</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холінестерази</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оксими</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при отруєннях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ФОС</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метиленовий синій – при отруєннях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метгемоглобінутворюючими</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сполуками, етиловий алкоголь – при отруєннях метиловим спиртом і етиленгліколем,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налорфін</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при отруєннях препаратами опію, антиоксиданти – при отруєннях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чотирихлористим</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вуглецем.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Препарати, що проявляють лікувальний ефект у силу фармакологічного антагонізму з дією токсичних речовин на ті самі функціональні системи організму (фармакологічні протиотрути). У клінічній токсикології найбільш широко використовується фармакологічний антагонізм між атропіном і ацетилхоліном при отруєннях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ФОС</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між прозерином і пахікарпіном, хлоридом калію й серцевими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глікозидами</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Це дозволяє блокувати багато небезпечних симптомів отруєння даними препаратами, але рідко приводить до ліквідації всієї клінічної картини інтоксикації, тому що зазначений антагонізм звичайно виявляється неповним. Крім того, препарати – фармакологічні антагоністи в силу їхньої конкурентної дії повинні застосовуватися в досить великих дозах, щоб перевищити концентрацію в організмі токсичної речовини.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Біохімічні й фармакологічні протиотрути не змінюють фізико-хімічного стану токсичної речовини й не вступають із ним ні в який контакт. Однак специфічний характер їх патогенетичного лікувального ефекту зближує їх із групою хімічних протиотрут, що обумовлює можливість застосування в комплексі за назвою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“специфічна</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антидотна</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терапія”</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Застосування методів детоксикації при хронічних отруєннях має свої характерні риси, які залежать від своєрідних умов формування хронічних хвороб при даній патології. </a:t>
            </a:r>
            <a:endParaRPr kumimoji="0" lang="uk-UA"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139843"/>
            <a:ext cx="9144000" cy="69978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По-перше, оскільки при хронічних отруєннях звичайно спостерігається депонування токсичних речовин, тобто їхній міцний зв’язок з органічними або неорганічними структурами клітин і тканин, виведення їх з організму вкрай утруднено. При цьому найпоширеніші методи прискореного очищення організму, такі, як гемодіаліз і гемосорбція, виявляються неефективними.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По-друге, основне місце в лікуванні хронічних отруєнь займає застосування лікарських препаратів, що впливають на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потрапляючий</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 організм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ксенобіотик</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і продукти його метаболізму, тобто своєрідна хіміотерапія, що має основним об’єктом свого впливу токсичний агент. У складі зазначеної хіміотерапії варто виділити дві основні групи: специфічні засоби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антидотної</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детоксикації й препарати для неспецифічної патогенетичної і симптоматичної терапії.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 першої групи відносяться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комплексоутворюючі</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сполуки – солі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аміноалкілполікарбонових</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кислот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тетацин</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і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пентацин</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ефективні при отруєннях свинцем, марганцем, нікелем, кадмієм, і солі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аміноалкілполіфосфонових</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кислот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фосфіцин</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і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пентафосцин</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що прискорюють виведення берилію, урану, свинцю. Крім того,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дитіоли</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унітіол</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сукцимер</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пеніциламін</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проявляють свої захисні властивості при хронічних отруєннях ртуттю, миш’яком, свинцем, кадмієм.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 дії всіх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комплексоутворюючих</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сполук багато загального, пов’язаного з їхньою вибірковою здатністю захоплювати і видаляти у зв’язаному виді із сечею багато токсичних металів і металоїди. Для цього їх застосовують довгостроково (1–2 місяці) повторними курсами, що веде до зменшення вмісту цих речовин в організмі й симптоматики отруєння.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До другої групи відносяться численні лікарські засоби, широко застосовувані для загальної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дезінтоксикаційної</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терапії при різних захворюваннях.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Так, курси лікування аскорбіновою кислотою зменшують прояв токсичної дії деяких металів – свинцю, хрому, ванадію; вітамінів групи В с глюкозою – хлорованих вуглеводнів та ін.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марганцевій інтоксикації із синдромом паркінсонізму успішно застосовується L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-дофа</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 результаті чого у хворих підсилюється утворення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норадреналіну</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поліпшуються м’язовий тонус, хода, мова.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Сучасна фармакологія динамічна і відображає прогрес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медико-біологічних</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і фармацевтичних наук. Щорічно на фармацевтичний ринок надходять десятки нових оригінальних лікарських засобів, сотні препаратів з новими торговими назвами в різноманітних лікарських формах. У міру збільшення кількості лікарських коштів все більше ускладнюється надання допомоги пацієнтам. Необхідно пам'ятати, що лікарські засоби поряд з терапевтичною</a:t>
            </a:r>
            <a:r>
              <a:rPr kumimoji="0" lang="uk-UA" sz="1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дією можуть викликати цілий ряд побічних ефектів, які варіюють від тривіальних (легка нудота і блювота) до фатальних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апластична</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анемія, анафілактичний шок та інші, які можуть призвести до загибелі пацієнта). Смертність пацієнтів, що знаходяться на стаціонарному лікуванні, в результаті побічної дії або передозування лікарського засобу менше 1%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хроніка</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ВООЗ). Проте, лікарські препарати стають легко доступними звичайному споживачеві, що не має медичної освіти, в результаті чого близько 5% випадків невідкладної госпіталізації, з приводу отруєнь, пов'язане з розвитком побічних ефектів лікарських речовин. </a:t>
            </a:r>
            <a:endParaRPr kumimoji="0" lang="uk-UA"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0" y="55699"/>
            <a:ext cx="91440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При отруєннях деякими лікарськими препаратами і різними хімічними засобами проводиться симптоматична терапія, тоді як найбільш доцільне застосування антидотів для адекватної елімінації отрути з організму. Антидоти призначені для зміни кінетичних властивостей токсичних речовин, їх поглинання чи видалення з організму, зменшення токсичного впливу на рецептори і в результаті цього - поліпшення функціонального і життєвого прогнозу отруєнь. Специфічні антидоти існують всього для декількох груп лікарських речовин, також існують ще дві групи антидотів: антидоти, які є фармакологічними антагоністами і антидоти, що прискорюють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біотрансформацію</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отрути в нетоксичний метаболіти.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 класифікацією запропонованої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Лужніковим</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Є.А. виділяють 4 основні групи антидотів: </a:t>
            </a:r>
            <a:endParaRPr kumimoji="0" lang="uk-UA"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Хімічні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токсикотропні</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протиотрути; </a:t>
            </a:r>
            <a:endParaRPr kumimoji="0" lang="uk-UA"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Біохімічні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токсико-кінетичні</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протиотрути; </a:t>
            </a:r>
            <a:endParaRPr kumimoji="0" lang="uk-UA"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Фармакологічні (симптоматичні) протиотрути; </a:t>
            </a:r>
            <a:endParaRPr kumimoji="0" lang="uk-UA"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Антитоксичні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імунопрепарати</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uk-UA"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Розвиток методів реанімації та симптоматичної терапії внесло значні зміни в тактику лікування гострих отруєнь і підвищило роль антидотів в клінічній токсикології. </a:t>
            </a:r>
            <a:endParaRPr kumimoji="0" lang="uk-UA"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лікування одного і того ж отруєння застосовуються антидоти різних груп. Вони мають різний механізм дії і основна маса антидотів, за винятком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токсикотропних</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і антитоксичних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імунопрепаратів</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 чинять прямої дії на отруту. Рекомендується комплексна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антидотна</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терапія у вигляді послідовного застосування препаратів. Застосування антидотів не виключає необхідності проведення терапії, спрямованої на прискорене виведення отрути з організму. </a:t>
            </a:r>
            <a:endParaRPr kumimoji="0" lang="uk-UA"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Для проведення ефективної детоксикації організму необхідно своєчасне проведення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синдромної</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реанімаційної корекції порушень життєво важливих функцій організму (токсичного шоку, гострої дихальної недостатності та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ін</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uk-UA"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Необхідно пам'ятати про можливі побічні реакції й ускладнення з боку самого антидоту, ймовірність розвитку яких збільшується при необдуманому використанні цих лікарських засобів. При помилковому введенні антидоту у великій дозі може проявитися його токсичний вплив на організм. </a:t>
            </a:r>
            <a:endParaRPr kumimoji="0" lang="uk-UA"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Метод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антидотної</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терапії зберігає свою ефективність лише в токсикогенній (ранній) фазі гострих отруєнь, тривалість якої залежить від </a:t>
            </a:r>
            <a:r>
              <a:rPr kumimoji="0" lang="uk-UA" sz="1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токсико-кінетичних</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особливостей даної токсичної речовини. Якість проведеного саме на цьому етапі лікування робить вирішальний вплив на прогноз і результат захворювання. </a:t>
            </a:r>
            <a:endParaRPr kumimoji="0" lang="uk-UA"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36675"/>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30238" algn="l"/>
              </a:tabLst>
            </a:pPr>
            <a:r>
              <a:rPr kumimoji="0" lang="uk-UA"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Стать.</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дії СО, ртуті, свинцю, наркотичних і снодійних речовин та факторів зовнішнього середовища більш стійкі жіночі особини. Чоловічі особини більш стійкі до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ФОС</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нікотину,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стріхніну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сполук миш</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яку. Це пов</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язано зі специфікою жіночих та чоловічих гормонів. У статевонезрілих особин різниці у чутливості до отрути майже не має.</a:t>
            </a:r>
          </a:p>
          <a:p>
            <a:pPr marL="0" marR="0" lvl="0" indent="0" algn="just" defTabSz="914400" rtl="0" eaLnBrk="1" fontAlgn="base" latinLnBrk="0" hangingPunct="1">
              <a:lnSpc>
                <a:spcPct val="100000"/>
              </a:lnSpc>
              <a:spcBef>
                <a:spcPct val="0"/>
              </a:spcBef>
              <a:spcAft>
                <a:spcPct val="0"/>
              </a:spcAft>
              <a:buClrTx/>
              <a:buSzTx/>
              <a:buFontTx/>
              <a:buNone/>
              <a:tabLst>
                <a:tab pos="630238" algn="l"/>
              </a:tabLst>
            </a:pP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30238" algn="l"/>
              </a:tabLst>
            </a:pPr>
            <a:r>
              <a:rPr kumimoji="0" lang="uk-UA"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Вік.</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Молоді особини більш чутливі до нітриту натрію, сірководню; дорослі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диетилового</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естеру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алілового спирту; старі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фтору,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дихлоретану</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tab pos="630238" algn="l"/>
              </a:tabLst>
            </a:pP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Це залежить від активності ферментативних систем, від стану здоров</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я. Діти більш чутливі до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отрут</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Це пояснюється структурою нервової та ендокринної систем, особливостями вентиляції легенів, процесами всмоктування в ШКТ і т.д. особи з хворобами крові чутливі до дії кровотворних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отрут</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 нервовими захворюваннями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дії нейротропних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отрут</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 хворобами легень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до подразнюючих сполук. Знижують супротив організму хронічні хвороби (туберкульоз), важка фізична праця (посилення кровообігу, дихання </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СО,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НСl</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ССl</a:t>
            </a:r>
            <a:r>
              <a:rPr kumimoji="0" lang="uk-UA" sz="16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4</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Рb</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tab pos="630238" algn="l"/>
              </a:tabLst>
            </a:pP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30238" algn="l"/>
              </a:tabLst>
            </a:pPr>
            <a:r>
              <a:rPr kumimoji="0" lang="uk-UA"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Видова чутливість. </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Видова відмінність біологічних об</a:t>
            </a:r>
            <a:r>
              <a:rPr kumimoji="0" lang="uk-UA"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єктів по відношенню до </a:t>
            </a:r>
            <a:r>
              <a:rPr kumimoji="0" lang="uk-UA"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отрут</a:t>
            </a:r>
            <a:r>
              <a:rPr kumimoji="0" lang="uk-UA"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залежить від особливостей обміну речовин, ступеню складності та диференційованості ЦНС, рівня розвитку регуляторних механізмів фізіологічних функцій, тривалості життя, ваги, особливості шкірних покривів і т.д. Собаки та кролики можуть переносити атропін у дозі, що у 100 разів перевищує дозу, летальну для людини. Але НСN, СО більше діє на людину. Більш високоорганізовані види, як правило, більш чутливі до дії нейротропних сполук. Експерименти на тваринах не завжди дають правильні результати для використання на організмі людини.</a:t>
            </a:r>
            <a:endParaRPr kumimoji="0" lang="uk-U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0" name="Rectangle 2"/>
          <p:cNvSpPr>
            <a:spLocks noChangeArrowheads="1"/>
          </p:cNvSpPr>
          <p:nvPr/>
        </p:nvSpPr>
        <p:spPr bwMode="auto">
          <a:xfrm>
            <a:off x="0" y="5373216"/>
            <a:ext cx="9144000" cy="523220"/>
          </a:xfrm>
          <a:prstGeom prst="rect">
            <a:avLst/>
          </a:prstGeom>
          <a:solidFill>
            <a:srgbClr val="FFFFFF">
              <a:alpha val="0"/>
            </a:srgb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7663"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effectLst/>
                <a:latin typeface="Times New Roman" pitchFamily="18" charset="0"/>
                <a:ea typeface="Calibri" pitchFamily="34" charset="0"/>
                <a:cs typeface="Times New Roman" pitchFamily="18" charset="0"/>
              </a:rPr>
              <a:t>Індивідуальна варіабельність.</a:t>
            </a: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 Різні представники одного й того самого виду, віку та статті неоднаково реагують на одну й ту саму дозу отрути. В основі цього лежить біохімічна індивідуальність.</a:t>
            </a:r>
            <a:endParaRPr kumimoji="0" lang="uk-UA"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87734"/>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Ефективність </a:t>
            </a:r>
            <a:r>
              <a:rPr kumimoji="0" lang="uk-UA"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антидотної</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терапії значно знижена в термінальній стадії гострих отруєнь при розвитку тяжких порушень системи кровообігу і газообміну, що вимагає одночасного проведення реанімаційних заходів, спрямованих на детоксикацію організму і на відновлення гомеостазу організму в цілому.</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Незважаючи на велику кількість токсичних речовин (більше  500), які найчастіше  викликають отруєння, клініка перебігу захворювань проявляється розвитком однотипних синдромів. Їх своєчасна  діагностика дозволяє, в першу чергу, ліквідувати життєво небезпечні розлади та проводити  </a:t>
            </a:r>
            <a:r>
              <a:rPr kumimoji="0" lang="uk-UA"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синдромну</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терапію.</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5909310"/>
          </a:xfrm>
          <a:prstGeom prst="rect">
            <a:avLst/>
          </a:prstGeom>
        </p:spPr>
        <p:txBody>
          <a:bodyPr wrap="square">
            <a:spAutoFit/>
          </a:bodyPr>
          <a:lstStyle/>
          <a:p>
            <a:pPr algn="just"/>
            <a:r>
              <a:rPr lang="uk-UA" dirty="0" smtClean="0">
                <a:latin typeface="Times New Roman" pitchFamily="18" charset="0"/>
                <a:cs typeface="Times New Roman" pitchFamily="18" charset="0"/>
              </a:rPr>
              <a:t>Фактори зовнішнього середовища. </a:t>
            </a:r>
          </a:p>
          <a:p>
            <a:pPr algn="just"/>
            <a:endParaRPr lang="uk-UA" dirty="0" smtClean="0">
              <a:latin typeface="Times New Roman" pitchFamily="18" charset="0"/>
              <a:cs typeface="Times New Roman" pitchFamily="18" charset="0"/>
            </a:endParaRPr>
          </a:p>
          <a:p>
            <a:pPr algn="just"/>
            <a:r>
              <a:rPr lang="uk-UA" dirty="0" smtClean="0">
                <a:latin typeface="Times New Roman" pitchFamily="18" charset="0"/>
                <a:cs typeface="Times New Roman" pitchFamily="18" charset="0"/>
              </a:rPr>
              <a:t>У зв'язку з наростаючим забрудненням довкілля значення комплексного шляху надходження </a:t>
            </a:r>
            <a:r>
              <a:rPr lang="uk-UA" dirty="0" err="1" smtClean="0">
                <a:latin typeface="Times New Roman" pitchFamily="18" charset="0"/>
                <a:cs typeface="Times New Roman" pitchFamily="18" charset="0"/>
              </a:rPr>
              <a:t>отрут</a:t>
            </a:r>
            <a:r>
              <a:rPr lang="uk-UA" dirty="0" smtClean="0">
                <a:latin typeface="Times New Roman" pitchFamily="18" charset="0"/>
                <a:cs typeface="Times New Roman" pitchFamily="18" charset="0"/>
              </a:rPr>
              <a:t> зростає. </a:t>
            </a:r>
          </a:p>
          <a:p>
            <a:pPr algn="just"/>
            <a:r>
              <a:rPr lang="uk-UA" dirty="0" smtClean="0">
                <a:latin typeface="Times New Roman" pitchFamily="18" charset="0"/>
                <a:cs typeface="Times New Roman" pitchFamily="18" charset="0"/>
              </a:rPr>
              <a:t>Поєднана дія - одночасний вплив кількох хімічних та фізичних факторів. Вплив токсичних речовин на людину в умовах виробництва не може бути ізольованим від впливу інших несприятливих факторів, таких як висока та низька температура, підвищена чи знижена вологість, шум, вібрація, випромінювання. При поєднанні впливу </a:t>
            </a:r>
            <a:r>
              <a:rPr lang="uk-UA" dirty="0" err="1" smtClean="0">
                <a:latin typeface="Times New Roman" pitchFamily="18" charset="0"/>
                <a:cs typeface="Times New Roman" pitchFamily="18" charset="0"/>
              </a:rPr>
              <a:t>отрут</a:t>
            </a:r>
            <a:r>
              <a:rPr lang="uk-UA" dirty="0" smtClean="0">
                <a:latin typeface="Times New Roman" pitchFamily="18" charset="0"/>
                <a:cs typeface="Times New Roman" pitchFamily="18" charset="0"/>
              </a:rPr>
              <a:t> з іншими факторами ефект може виявитися більшим, ніж при ізольованому впливі того чи іншого фактора.</a:t>
            </a:r>
          </a:p>
          <a:p>
            <a:pPr algn="just"/>
            <a:r>
              <a:rPr lang="uk-UA" dirty="0" smtClean="0">
                <a:latin typeface="Times New Roman" pitchFamily="18" charset="0"/>
                <a:cs typeface="Times New Roman" pitchFamily="18" charset="0"/>
              </a:rPr>
              <a:t>Температурний фактор. При одночасному впливі шкідливих речовин та високої температури можливе посилення токсичного ефекту. Почастішання дихання та посилення кровообігу, які ведуть до збільшення надходження </a:t>
            </a:r>
            <a:r>
              <a:rPr lang="uk-UA" dirty="0" err="1" smtClean="0">
                <a:latin typeface="Times New Roman" pitchFamily="18" charset="0"/>
                <a:cs typeface="Times New Roman" pitchFamily="18" charset="0"/>
              </a:rPr>
              <a:t>отрут</a:t>
            </a:r>
            <a:r>
              <a:rPr lang="uk-UA" dirty="0" smtClean="0">
                <a:latin typeface="Times New Roman" pitchFamily="18" charset="0"/>
                <a:cs typeface="Times New Roman" pitchFamily="18" charset="0"/>
              </a:rPr>
              <a:t> до організму через органи дихання. Розширення судин шкіри та слизових підвищує швидкість всмоктування токсичних речовин через шкіру та дихальні шляхи. Висока температура повітря збільшує летючість </a:t>
            </a:r>
            <a:r>
              <a:rPr lang="uk-UA" dirty="0" err="1" smtClean="0">
                <a:latin typeface="Times New Roman" pitchFamily="18" charset="0"/>
                <a:cs typeface="Times New Roman" pitchFamily="18" charset="0"/>
              </a:rPr>
              <a:t>отрут</a:t>
            </a:r>
            <a:r>
              <a:rPr lang="uk-UA" dirty="0" smtClean="0">
                <a:latin typeface="Times New Roman" pitchFamily="18" charset="0"/>
                <a:cs typeface="Times New Roman" pitchFamily="18" charset="0"/>
              </a:rPr>
              <a:t> і підвищує їх концентрацію у повітрі) (наркотики, пари бензину, ртуті, оксиди азоту, вуглецю, хлорофос). У виробництві </a:t>
            </a:r>
            <a:r>
              <a:rPr lang="uk-UA" dirty="0" err="1" smtClean="0">
                <a:latin typeface="Times New Roman" pitchFamily="18" charset="0"/>
                <a:cs typeface="Times New Roman" pitchFamily="18" charset="0"/>
              </a:rPr>
              <a:t>нітро-</a:t>
            </a:r>
            <a:r>
              <a:rPr lang="uk-UA" dirty="0" smtClean="0">
                <a:latin typeface="Times New Roman" pitchFamily="18" charset="0"/>
                <a:cs typeface="Times New Roman" pitchFamily="18" charset="0"/>
              </a:rPr>
              <a:t> та </a:t>
            </a:r>
            <a:r>
              <a:rPr lang="uk-UA" dirty="0" err="1" smtClean="0">
                <a:latin typeface="Times New Roman" pitchFamily="18" charset="0"/>
                <a:cs typeface="Times New Roman" pitchFamily="18" charset="0"/>
              </a:rPr>
              <a:t>амінопохідних</a:t>
            </a:r>
            <a:r>
              <a:rPr lang="uk-UA" dirty="0" smtClean="0">
                <a:latin typeface="Times New Roman" pitchFamily="18" charset="0"/>
                <a:cs typeface="Times New Roman" pitchFamily="18" charset="0"/>
              </a:rPr>
              <a:t> бензолу та його гомологів отруєння найчастіше відбуваються у спекотний період року. Зниження температури найчастіше веде також до посилення токсичного ефекту. Так, при зниженій температурі збільшується токсичність оксиду вуглецю, бензину, бензолу, сірковуглецю та ін.</a:t>
            </a:r>
            <a:endParaRPr lang="uk-UA"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6463308"/>
          </a:xfrm>
          <a:prstGeom prst="rect">
            <a:avLst/>
          </a:prstGeom>
        </p:spPr>
        <p:txBody>
          <a:bodyPr wrap="square">
            <a:spAutoFit/>
          </a:bodyPr>
          <a:lstStyle/>
          <a:p>
            <a:pPr algn="just"/>
            <a:r>
              <a:rPr lang="uk-UA" dirty="0" smtClean="0">
                <a:latin typeface="Times New Roman" pitchFamily="18" charset="0"/>
                <a:cs typeface="Times New Roman" pitchFamily="18" charset="0"/>
              </a:rPr>
              <a:t>Вологість. Може збільшуватися ризик отруєнь, особливо дратівливими газами. Причина, мабуть, у посиленні процесів гідролізу, підвищенні затримання </a:t>
            </a:r>
            <a:r>
              <a:rPr lang="uk-UA" dirty="0" err="1" smtClean="0">
                <a:latin typeface="Times New Roman" pitchFamily="18" charset="0"/>
                <a:cs typeface="Times New Roman" pitchFamily="18" charset="0"/>
              </a:rPr>
              <a:t>отрут</a:t>
            </a:r>
            <a:r>
              <a:rPr lang="uk-UA" dirty="0" smtClean="0">
                <a:latin typeface="Times New Roman" pitchFamily="18" charset="0"/>
                <a:cs typeface="Times New Roman" pitchFamily="18" charset="0"/>
              </a:rPr>
              <a:t> на поверхні шкіри та слизових оболонок, зміні агрегатного стану </a:t>
            </a:r>
            <a:r>
              <a:rPr lang="uk-UA" dirty="0" err="1" smtClean="0">
                <a:latin typeface="Times New Roman" pitchFamily="18" charset="0"/>
                <a:cs typeface="Times New Roman" pitchFamily="18" charset="0"/>
              </a:rPr>
              <a:t>отрут</a:t>
            </a:r>
            <a:r>
              <a:rPr lang="uk-UA" dirty="0" smtClean="0">
                <a:latin typeface="Times New Roman" pitchFamily="18" charset="0"/>
                <a:cs typeface="Times New Roman" pitchFamily="18" charset="0"/>
              </a:rPr>
              <a:t>. Розчинення газів та утворення дрібних крапельок кислот та лугів сприяють зростанню подразнюючої дії.</a:t>
            </a:r>
          </a:p>
          <a:p>
            <a:pPr algn="just"/>
            <a:r>
              <a:rPr lang="uk-UA" dirty="0" smtClean="0">
                <a:latin typeface="Times New Roman" pitchFamily="18" charset="0"/>
                <a:cs typeface="Times New Roman" pitchFamily="18" charset="0"/>
              </a:rPr>
              <a:t>Барометричний тиск. Зростання токсичного ефекту зареєстровано як при збільшенні, так і при зниженні тиску. При підвищеному тиску зростання токсичної дії відбувається внаслідок посиленого надходження отрути, обумовленого зростанням парціального тиску газів і парів в альвеолярному повітрі та прискореним переходом їх у кров, а також внаслідок зміни багатьох фізіологічних функцій, насамперед дихання, кровообігу, стану ЦНС та аналізаторів. При зниженому тиску перша причина відсутня, але посилюється другий вплив. Наприклад, при тиску до 500-600 мм </a:t>
            </a:r>
            <a:r>
              <a:rPr lang="uk-UA" dirty="0" err="1" smtClean="0">
                <a:latin typeface="Times New Roman" pitchFamily="18" charset="0"/>
                <a:cs typeface="Times New Roman" pitchFamily="18" charset="0"/>
              </a:rPr>
              <a:t>рт.ст</a:t>
            </a:r>
            <a:r>
              <a:rPr lang="uk-UA" dirty="0" smtClean="0">
                <a:latin typeface="Times New Roman" pitchFamily="18" charset="0"/>
                <a:cs typeface="Times New Roman" pitchFamily="18" charset="0"/>
              </a:rPr>
              <a:t>. токсична дія оксиду вуглецю зростає внаслідок того, що вплив отрути посилює негативні наслідки гіпоксії та </a:t>
            </a:r>
            <a:r>
              <a:rPr lang="uk-UA" dirty="0" err="1" smtClean="0">
                <a:latin typeface="Times New Roman" pitchFamily="18" charset="0"/>
                <a:cs typeface="Times New Roman" pitchFamily="18" charset="0"/>
              </a:rPr>
              <a:t>гіперкапнії</a:t>
            </a:r>
            <a:r>
              <a:rPr lang="uk-UA" dirty="0" smtClean="0">
                <a:latin typeface="Times New Roman" pitchFamily="18" charset="0"/>
                <a:cs typeface="Times New Roman" pitchFamily="18" charset="0"/>
              </a:rPr>
              <a:t>.</a:t>
            </a:r>
          </a:p>
          <a:p>
            <a:pPr algn="just"/>
            <a:r>
              <a:rPr lang="uk-UA" dirty="0" smtClean="0">
                <a:latin typeface="Times New Roman" pitchFamily="18" charset="0"/>
                <a:cs typeface="Times New Roman" pitchFamily="18" charset="0"/>
              </a:rPr>
              <a:t>Шум та вібрація. Виробничий шум може посилювати токсичний ефект. Це доведено для оксиду вуглецю, стиролу, </a:t>
            </a:r>
            <a:r>
              <a:rPr lang="uk-UA" dirty="0" err="1" smtClean="0">
                <a:latin typeface="Times New Roman" pitchFamily="18" charset="0"/>
                <a:cs typeface="Times New Roman" pitchFamily="18" charset="0"/>
              </a:rPr>
              <a:t>алкілнітрилу</a:t>
            </a:r>
            <a:r>
              <a:rPr lang="uk-UA" dirty="0" smtClean="0">
                <a:latin typeface="Times New Roman" pitchFamily="18" charset="0"/>
                <a:cs typeface="Times New Roman" pitchFamily="18" charset="0"/>
              </a:rPr>
              <a:t>, </a:t>
            </a:r>
            <a:r>
              <a:rPr lang="uk-UA" dirty="0" err="1" smtClean="0">
                <a:latin typeface="Times New Roman" pitchFamily="18" charset="0"/>
                <a:cs typeface="Times New Roman" pitchFamily="18" charset="0"/>
              </a:rPr>
              <a:t>крекінггазу</a:t>
            </a:r>
            <a:r>
              <a:rPr lang="uk-UA" dirty="0" smtClean="0">
                <a:latin typeface="Times New Roman" pitchFamily="18" charset="0"/>
                <a:cs typeface="Times New Roman" pitchFamily="18" charset="0"/>
              </a:rPr>
              <a:t>, нафтових газів, аерозолю борної кислоти. У порівнянні з впливом чистих </a:t>
            </a:r>
            <a:r>
              <a:rPr lang="uk-UA" dirty="0" err="1" smtClean="0">
                <a:latin typeface="Times New Roman" pitchFamily="18" charset="0"/>
                <a:cs typeface="Times New Roman" pitchFamily="18" charset="0"/>
              </a:rPr>
              <a:t>отрут</a:t>
            </a:r>
            <a:r>
              <a:rPr lang="uk-UA" dirty="0" smtClean="0">
                <a:latin typeface="Times New Roman" pitchFamily="18" charset="0"/>
                <a:cs typeface="Times New Roman" pitchFamily="18" charset="0"/>
              </a:rPr>
              <a:t> токсичний ефект посилюється у поєднанні з вібрацією таких шкідливих речовин, як </a:t>
            </a:r>
            <a:r>
              <a:rPr lang="uk-UA" dirty="0" err="1" smtClean="0">
                <a:latin typeface="Times New Roman" pitchFamily="18" charset="0"/>
                <a:cs typeface="Times New Roman" pitchFamily="18" charset="0"/>
              </a:rPr>
              <a:t>монооксид</a:t>
            </a:r>
            <a:r>
              <a:rPr lang="uk-UA" dirty="0" smtClean="0">
                <a:latin typeface="Times New Roman" pitchFamily="18" charset="0"/>
                <a:cs typeface="Times New Roman" pitchFamily="18" charset="0"/>
              </a:rPr>
              <a:t> вуглецю, пилу кобальту, кремнієвому пилу, </a:t>
            </a:r>
            <a:r>
              <a:rPr lang="uk-UA" dirty="0" err="1" smtClean="0">
                <a:latin typeface="Times New Roman" pitchFamily="18" charset="0"/>
                <a:cs typeface="Times New Roman" pitchFamily="18" charset="0"/>
              </a:rPr>
              <a:t>дихлоретан</a:t>
            </a:r>
            <a:r>
              <a:rPr lang="uk-UA" dirty="0" smtClean="0">
                <a:latin typeface="Times New Roman" pitchFamily="18" charset="0"/>
                <a:cs typeface="Times New Roman" pitchFamily="18" charset="0"/>
              </a:rPr>
              <a:t>, епоксидні смоли.</a:t>
            </a:r>
          </a:p>
          <a:p>
            <a:pPr algn="just"/>
            <a:r>
              <a:rPr lang="uk-UA" dirty="0" err="1" smtClean="0">
                <a:latin typeface="Times New Roman" pitchFamily="18" charset="0"/>
                <a:cs typeface="Times New Roman" pitchFamily="18" charset="0"/>
              </a:rPr>
              <a:t>УФ-опромінення</a:t>
            </a:r>
            <a:r>
              <a:rPr lang="uk-UA" dirty="0" smtClean="0">
                <a:latin typeface="Times New Roman" pitchFamily="18" charset="0"/>
                <a:cs typeface="Times New Roman" pitchFamily="18" charset="0"/>
              </a:rPr>
              <a:t>. Може знижувати чутливість білих мишей до етилового спирту внаслідок посилення окисних процесів в організмі та більш швидкого знешкодження отрути. Відомо про зменшення токсичного ефекту оксиду вуглецю при ультрафіолетовому опроміненні. Причина – прискорення дисоціації </a:t>
            </a:r>
            <a:r>
              <a:rPr lang="uk-UA" dirty="0" err="1" smtClean="0">
                <a:latin typeface="Times New Roman" pitchFamily="18" charset="0"/>
                <a:cs typeface="Times New Roman" pitchFamily="18" charset="0"/>
              </a:rPr>
              <a:t>карбоксигемоглобіну</a:t>
            </a:r>
            <a:r>
              <a:rPr lang="uk-UA" dirty="0" smtClean="0">
                <a:latin typeface="Times New Roman" pitchFamily="18" charset="0"/>
                <a:cs typeface="Times New Roman" pitchFamily="18" charset="0"/>
              </a:rPr>
              <a:t> та швидше виведення оксиду вуглецю з організму.</a:t>
            </a:r>
            <a:endParaRPr lang="uk-UA"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0" y="255756"/>
            <a:ext cx="9144000" cy="1477328"/>
          </a:xfrm>
          <a:prstGeom prst="rect">
            <a:avLst/>
          </a:prstGeom>
          <a:solidFill>
            <a:srgbClr val="FFFFFF">
              <a:alpha val="0"/>
            </a:srgb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7663" algn="just" defTabSz="914400" rtl="0" eaLnBrk="1" fontAlgn="base" latinLnBrk="0" hangingPunct="1">
              <a:lnSpc>
                <a:spcPct val="100000"/>
              </a:lnSpc>
              <a:spcBef>
                <a:spcPct val="0"/>
              </a:spcBef>
              <a:spcAft>
                <a:spcPct val="0"/>
              </a:spcAft>
              <a:buClrTx/>
              <a:buSzTx/>
              <a:buFontTx/>
              <a:buNone/>
              <a:tabLst/>
            </a:pPr>
            <a:r>
              <a:rPr kumimoji="0" lang="uk-UA" b="0" i="1" u="none" strike="noStrike" cap="none" normalizeH="0" baseline="0" dirty="0" smtClean="0">
                <a:ln>
                  <a:noFill/>
                </a:ln>
                <a:effectLst/>
                <a:latin typeface="Times New Roman" pitchFamily="18" charset="0"/>
                <a:ea typeface="Calibri" pitchFamily="34" charset="0"/>
                <a:cs typeface="Times New Roman" pitchFamily="18" charset="0"/>
              </a:rPr>
              <a:t>Час впливу.</a:t>
            </a: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 Одна й та сама отрута в однаковій дозі може бути введена до організму швидко та повільно, в повній дозі або </a:t>
            </a:r>
            <a:r>
              <a:rPr kumimoji="0" lang="uk-UA" b="0" i="0" u="none" strike="noStrike" cap="none" normalizeH="0" baseline="0" dirty="0" err="1" smtClean="0">
                <a:ln>
                  <a:noFill/>
                </a:ln>
                <a:effectLst/>
                <a:latin typeface="Times New Roman" pitchFamily="18" charset="0"/>
                <a:ea typeface="Calibri" pitchFamily="34" charset="0"/>
                <a:cs typeface="Times New Roman" pitchFamily="18" charset="0"/>
              </a:rPr>
              <a:t>дробно</a:t>
            </a: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 Токсичний ефект у всіх випадках відрізняється. Усі речовини поділяються на 2 групи: </a:t>
            </a:r>
            <a:r>
              <a:rPr kumimoji="0" lang="uk-UA" b="0" i="0" u="none" strike="noStrike" cap="none" normalizeH="0" baseline="0" dirty="0" err="1" smtClean="0">
                <a:ln>
                  <a:noFill/>
                </a:ln>
                <a:effectLst/>
                <a:latin typeface="Times New Roman" pitchFamily="18" charset="0"/>
                <a:ea typeface="Calibri" pitchFamily="34" charset="0"/>
                <a:cs typeface="Times New Roman" pitchFamily="18" charset="0"/>
              </a:rPr>
              <a:t>хроноконцентраційні</a:t>
            </a:r>
            <a:r>
              <a:rPr kumimoji="0" lang="uk-UA" b="0" i="0" u="none" strike="noStrike" cap="none" normalizeH="0" baseline="0" dirty="0" smtClean="0">
                <a:ln>
                  <a:noFill/>
                </a:ln>
                <a:effectLst/>
                <a:latin typeface="Times New Roman" pitchFamily="18" charset="0"/>
                <a:ea typeface="Calibri" pitchFamily="34" charset="0"/>
                <a:cs typeface="Times New Roman" pitchFamily="18" charset="0"/>
              </a:rPr>
              <a:t> отрути (токсичний ефект залежить від фактору часу - фосген), концентраційні (токсичний ефект майже не залежить від часу – НСN, кокаїн).</a:t>
            </a:r>
            <a:endParaRPr kumimoji="0" lang="uk-UA" b="0" i="0" u="none" strike="noStrike" cap="none" normalizeH="0" baseline="0" dirty="0" smtClean="0">
              <a:ln>
                <a:noFill/>
              </a:ln>
              <a:effectLst/>
              <a:latin typeface="Arial" pitchFamily="34" charset="0"/>
              <a:cs typeface="Arial" pitchFamily="34" charset="0"/>
            </a:endParaRPr>
          </a:p>
        </p:txBody>
      </p:sp>
      <p:sp>
        <p:nvSpPr>
          <p:cNvPr id="5" name="Прямоугольник 4"/>
          <p:cNvSpPr/>
          <p:nvPr/>
        </p:nvSpPr>
        <p:spPr>
          <a:xfrm>
            <a:off x="0" y="2204864"/>
            <a:ext cx="9144000" cy="3139321"/>
          </a:xfrm>
          <a:prstGeom prst="rect">
            <a:avLst/>
          </a:prstGeom>
        </p:spPr>
        <p:txBody>
          <a:bodyPr wrap="square">
            <a:spAutoFit/>
          </a:bodyPr>
          <a:lstStyle/>
          <a:p>
            <a:pPr algn="just"/>
            <a:r>
              <a:rPr lang="uk-UA" dirty="0" smtClean="0"/>
              <a:t>Фізичне навантаження. Активізує основні вегетативні системи життєзабезпечення – дихання та кровопостачання, посилює активність нервово-ендокринної системи, а також багато ферментативних процесів. Збільшення легеневої вентиляції призводить до зростання загальної дози шкідливих речовин, що проникають в організм через дихальні шляхи, збільшується небезпека отруєння наркотиками, парами, що подразнюють, і газами, токсичними пилами. Збільшення швидкості </a:t>
            </a:r>
            <a:r>
              <a:rPr lang="uk-UA" dirty="0" err="1" smtClean="0"/>
              <a:t>кровотоку</a:t>
            </a:r>
            <a:r>
              <a:rPr lang="uk-UA" dirty="0" smtClean="0"/>
              <a:t> та хвилинного об'єму серця сприяє більш швидкому розподілу отрути в організмі. У виробничих умовах людина часто піддається впливу двох чи кількох шкідливих речовин одночасно. Дуже часті комбінації оксиду вуглецю та оксиду сірки у ковальських та ливарних цехах, парів бензолу, толуолу, ксилолу, сірковуглецю, нафталіну та ін. у коксохімічному виробництві.</a:t>
            </a:r>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908720"/>
            <a:ext cx="9144000" cy="5355312"/>
          </a:xfrm>
          <a:prstGeom prst="rect">
            <a:avLst/>
          </a:prstGeom>
        </p:spPr>
        <p:txBody>
          <a:bodyPr wrap="square">
            <a:spAutoFit/>
          </a:bodyPr>
          <a:lstStyle/>
          <a:p>
            <a:pPr algn="just"/>
            <a:r>
              <a:rPr lang="uk-UA" dirty="0" smtClean="0">
                <a:latin typeface="Times New Roman" pitchFamily="18" charset="0"/>
                <a:cs typeface="Times New Roman" pitchFamily="18" charset="0"/>
              </a:rPr>
              <a:t>Комбінована (комплексна) дія </a:t>
            </a:r>
            <a:r>
              <a:rPr lang="uk-UA" dirty="0" err="1" smtClean="0">
                <a:latin typeface="Times New Roman" pitchFamily="18" charset="0"/>
                <a:cs typeface="Times New Roman" pitchFamily="18" charset="0"/>
              </a:rPr>
              <a:t>отрут</a:t>
            </a:r>
            <a:r>
              <a:rPr lang="uk-UA" dirty="0" smtClean="0">
                <a:latin typeface="Times New Roman" pitchFamily="18" charset="0"/>
                <a:cs typeface="Times New Roman" pitchFamily="18" charset="0"/>
              </a:rPr>
              <a:t> – це одночасна чи послідовна дія на організм кількох </a:t>
            </a:r>
            <a:r>
              <a:rPr lang="uk-UA" dirty="0" err="1" smtClean="0">
                <a:latin typeface="Times New Roman" pitchFamily="18" charset="0"/>
                <a:cs typeface="Times New Roman" pitchFamily="18" charset="0"/>
              </a:rPr>
              <a:t>отрут</a:t>
            </a:r>
            <a:r>
              <a:rPr lang="uk-UA" dirty="0" smtClean="0">
                <a:latin typeface="Times New Roman" pitchFamily="18" charset="0"/>
                <a:cs typeface="Times New Roman" pitchFamily="18" charset="0"/>
              </a:rPr>
              <a:t> при одному й тому шляху надходженню.</a:t>
            </a:r>
          </a:p>
          <a:p>
            <a:pPr algn="just"/>
            <a:r>
              <a:rPr lang="uk-UA" dirty="0" smtClean="0">
                <a:latin typeface="Times New Roman" pitchFamily="18" charset="0"/>
                <a:cs typeface="Times New Roman" pitchFamily="18" charset="0"/>
              </a:rPr>
              <a:t>Розрізняють декілька видів комбінованої дії шкідливих речовин;</a:t>
            </a:r>
          </a:p>
          <a:p>
            <a:pPr algn="just"/>
            <a:r>
              <a:rPr lang="uk-UA" dirty="0" smtClean="0">
                <a:latin typeface="Times New Roman" pitchFamily="18" charset="0"/>
                <a:cs typeface="Times New Roman" pitchFamily="18" charset="0"/>
              </a:rPr>
              <a:t>• Адитивна дія (сумація) – дія речовин у комбінації підсумовується. Сумарний ефект суміші дорівнює сумі ефектів компонентів, що діють. Прикладом адитивної дії є наркотична дія суміші вуглеводнів.</a:t>
            </a:r>
          </a:p>
          <a:p>
            <a:pPr algn="just"/>
            <a:r>
              <a:rPr lang="uk-UA" dirty="0" smtClean="0">
                <a:latin typeface="Times New Roman" pitchFamily="18" charset="0"/>
                <a:cs typeface="Times New Roman" pitchFamily="18" charset="0"/>
              </a:rPr>
              <a:t>• Синергізм (потенційована дія) – посилення ефекту, одна речовина посилює дію іншого, тобто дія більша, ніж сумація. Потенціювання відмічено при спільній (дії сірчистого ангідриду та хлору).</a:t>
            </a:r>
          </a:p>
          <a:p>
            <a:pPr algn="just"/>
            <a:r>
              <a:rPr lang="uk-UA" dirty="0" smtClean="0">
                <a:latin typeface="Times New Roman" pitchFamily="18" charset="0"/>
                <a:cs typeface="Times New Roman" pitchFamily="18" charset="0"/>
              </a:rPr>
              <a:t>• Антагонізм - ефект комбінованої дії менш очікуваної при простій сумації, одна речовина послаблює дію іншої.</a:t>
            </a:r>
          </a:p>
          <a:p>
            <a:pPr algn="just"/>
            <a:r>
              <a:rPr lang="uk-UA" dirty="0" smtClean="0">
                <a:latin typeface="Times New Roman" pitchFamily="18" charset="0"/>
                <a:cs typeface="Times New Roman" pitchFamily="18" charset="0"/>
              </a:rPr>
              <a:t>• Незалежна дія – комбінований ефект не відрізняється від ізольованої дії кожної отрути. Переважає ефект </a:t>
            </a:r>
            <a:r>
              <a:rPr lang="uk-UA" dirty="0" err="1" smtClean="0">
                <a:latin typeface="Times New Roman" pitchFamily="18" charset="0"/>
                <a:cs typeface="Times New Roman" pitchFamily="18" charset="0"/>
              </a:rPr>
              <a:t>найтоксичнішої</a:t>
            </a:r>
            <a:r>
              <a:rPr lang="uk-UA" dirty="0" smtClean="0">
                <a:latin typeface="Times New Roman" pitchFamily="18" charset="0"/>
                <a:cs typeface="Times New Roman" pitchFamily="18" charset="0"/>
              </a:rPr>
              <a:t> речовини. Приклад: бензол та дратівливі гази; суміш вибухових газів та пилів у рудниках. Поряд з комбінованою дією </a:t>
            </a:r>
            <a:r>
              <a:rPr lang="uk-UA" dirty="0" err="1" smtClean="0">
                <a:latin typeface="Times New Roman" pitchFamily="18" charset="0"/>
                <a:cs typeface="Times New Roman" pitchFamily="18" charset="0"/>
              </a:rPr>
              <a:t>отрут</a:t>
            </a:r>
            <a:r>
              <a:rPr lang="uk-UA" dirty="0" smtClean="0">
                <a:latin typeface="Times New Roman" pitchFamily="18" charset="0"/>
                <a:cs typeface="Times New Roman" pitchFamily="18" charset="0"/>
              </a:rPr>
              <a:t> можлива і комплексна дія речовин.</a:t>
            </a:r>
          </a:p>
          <a:p>
            <a:pPr algn="just"/>
            <a:r>
              <a:rPr lang="uk-UA" dirty="0" smtClean="0">
                <a:latin typeface="Times New Roman" pitchFamily="18" charset="0"/>
                <a:cs typeface="Times New Roman" pitchFamily="18" charset="0"/>
              </a:rPr>
              <a:t>Комплексне – одночасне надходження шкідливих речовин кількома </a:t>
            </a:r>
            <a:r>
              <a:rPr lang="uk-UA" dirty="0" err="1" smtClean="0">
                <a:latin typeface="Times New Roman" pitchFamily="18" charset="0"/>
                <a:cs typeface="Times New Roman" pitchFamily="18" charset="0"/>
              </a:rPr>
              <a:t>шляхами.При</a:t>
            </a:r>
            <a:r>
              <a:rPr lang="uk-UA" dirty="0" smtClean="0">
                <a:latin typeface="Times New Roman" pitchFamily="18" charset="0"/>
                <a:cs typeface="Times New Roman" pitchFamily="18" charset="0"/>
              </a:rPr>
              <a:t> впливі шкідливих речовин на організм проявляються дві </a:t>
            </a:r>
            <a:r>
              <a:rPr lang="uk-UA" dirty="0" err="1" smtClean="0">
                <a:latin typeface="Times New Roman" pitchFamily="18" charset="0"/>
                <a:cs typeface="Times New Roman" pitchFamily="18" charset="0"/>
              </a:rPr>
              <a:t>взаємопротилежні</a:t>
            </a:r>
            <a:r>
              <a:rPr lang="uk-UA" dirty="0" smtClean="0">
                <a:latin typeface="Times New Roman" pitchFamily="18" charset="0"/>
                <a:cs typeface="Times New Roman" pitchFamily="18" charset="0"/>
              </a:rPr>
              <a:t> тенденції - дія агента, що пошкоджує, і пристосувальна реакція організму, вироблена в процесі еволюції у відповідь на безперервно змінний склад навколишнього середовища.</a:t>
            </a:r>
            <a:endParaRPr lang="uk-UA"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0"/>
            <a:ext cx="9144000" cy="5755422"/>
          </a:xfrm>
          <a:prstGeom prst="rect">
            <a:avLst/>
          </a:prstGeom>
        </p:spPr>
        <p:txBody>
          <a:bodyPr wrap="square">
            <a:spAutoFit/>
          </a:bodyPr>
          <a:lstStyle/>
          <a:p>
            <a:pPr algn="just"/>
            <a:r>
              <a:rPr lang="uk-UA" sz="1600" dirty="0" smtClean="0">
                <a:latin typeface="Times New Roman" pitchFamily="18" charset="0"/>
                <a:cs typeface="Times New Roman" pitchFamily="18" charset="0"/>
              </a:rPr>
              <a:t>Залежно від ступеня агресивності отрути, її дози та часу впливу переважає або шкідлива (кумуляція), або захисна (адаптація) тенденція. </a:t>
            </a:r>
          </a:p>
          <a:p>
            <a:pPr algn="just"/>
            <a:r>
              <a:rPr lang="uk-UA" sz="1600" dirty="0" smtClean="0">
                <a:latin typeface="Times New Roman" pitchFamily="18" charset="0"/>
                <a:cs typeface="Times New Roman" pitchFamily="18" charset="0"/>
              </a:rPr>
              <a:t>Кумуляція означає підсумовування дії повторних доз </a:t>
            </a:r>
            <a:r>
              <a:rPr lang="uk-UA" sz="1600" dirty="0" err="1" smtClean="0">
                <a:latin typeface="Times New Roman" pitchFamily="18" charset="0"/>
                <a:cs typeface="Times New Roman" pitchFamily="18" charset="0"/>
              </a:rPr>
              <a:t>отрут</a:t>
            </a:r>
            <a:r>
              <a:rPr lang="uk-UA" sz="1600" dirty="0" smtClean="0">
                <a:latin typeface="Times New Roman" pitchFamily="18" charset="0"/>
                <a:cs typeface="Times New Roman" pitchFamily="18" charset="0"/>
              </a:rPr>
              <a:t>, коли наступна доза надходить до організму раніше, ніж закінчується дія попередньої. Адаптація – пристосування організму змінним умовам довкілля (особливо хімічним), що відбувається без незворотних порушень біологічної системи та без перевищення нормальних (гомеостатичних) здібностей її реагування. Довгий час вважалося, що адаптація можлива лише до окремих речовин, і що вона взагалі не може розвиватися стосовно </a:t>
            </a:r>
            <a:r>
              <a:rPr lang="uk-UA" sz="1600" dirty="0" err="1" smtClean="0">
                <a:latin typeface="Times New Roman" pitchFamily="18" charset="0"/>
                <a:cs typeface="Times New Roman" pitchFamily="18" charset="0"/>
              </a:rPr>
              <a:t>отрут</a:t>
            </a:r>
            <a:r>
              <a:rPr lang="uk-UA" sz="1600" dirty="0" smtClean="0">
                <a:latin typeface="Times New Roman" pitchFamily="18" charset="0"/>
                <a:cs typeface="Times New Roman" pitchFamily="18" charset="0"/>
              </a:rPr>
              <a:t>, що </a:t>
            </a:r>
            <a:r>
              <a:rPr lang="uk-UA" sz="1600" dirty="0" err="1" smtClean="0">
                <a:latin typeface="Times New Roman" pitchFamily="18" charset="0"/>
                <a:cs typeface="Times New Roman" pitchFamily="18" charset="0"/>
              </a:rPr>
              <a:t>кумулюють</a:t>
            </a:r>
            <a:r>
              <a:rPr lang="uk-UA" sz="1600" dirty="0" smtClean="0">
                <a:latin typeface="Times New Roman" pitchFamily="18" charset="0"/>
                <a:cs typeface="Times New Roman" pitchFamily="18" charset="0"/>
              </a:rPr>
              <a:t> в організмі. В даний час встановлено, що адаптація певною мірою за відповідних умов виникає до будь-якої шкідливої речовини. Для розвитку адаптації до хронічної дії отрути необхідно, щоб її концентрації (дози) були достатніми. Нагромадження маси отрути в організмі називають матеріальною кумуляцією, а накопичення викликаних отрутою зміни - функціональною кумуляцією. </a:t>
            </a:r>
          </a:p>
          <a:p>
            <a:pPr algn="just"/>
            <a:r>
              <a:rPr lang="uk-UA" sz="1600" dirty="0" smtClean="0">
                <a:latin typeface="Times New Roman" pitchFamily="18" charset="0"/>
                <a:cs typeface="Times New Roman" pitchFamily="18" charset="0"/>
              </a:rPr>
              <a:t>Кількісно ефект функціональної кумуляції характеризується коефіцієнтом (</a:t>
            </a:r>
            <a:r>
              <a:rPr lang="uk-UA" sz="1600" dirty="0" err="1" smtClean="0">
                <a:latin typeface="Times New Roman" pitchFamily="18" charset="0"/>
                <a:cs typeface="Times New Roman" pitchFamily="18" charset="0"/>
              </a:rPr>
              <a:t>Kcum</a:t>
            </a:r>
            <a:r>
              <a:rPr lang="uk-UA" sz="1600" dirty="0" smtClean="0">
                <a:latin typeface="Times New Roman" pitchFamily="18" charset="0"/>
                <a:cs typeface="Times New Roman" pitchFamily="18" charset="0"/>
              </a:rPr>
              <a:t>) та індексом (</a:t>
            </a:r>
            <a:r>
              <a:rPr lang="uk-UA" sz="1600" dirty="0" err="1" smtClean="0">
                <a:latin typeface="Times New Roman" pitchFamily="18" charset="0"/>
                <a:cs typeface="Times New Roman" pitchFamily="18" charset="0"/>
              </a:rPr>
              <a:t>Icum</a:t>
            </a:r>
            <a:r>
              <a:rPr lang="uk-UA" sz="1600" dirty="0" smtClean="0">
                <a:latin typeface="Times New Roman" pitchFamily="18" charset="0"/>
                <a:cs typeface="Times New Roman" pitchFamily="18" charset="0"/>
              </a:rPr>
              <a:t>) кумуляції. Коефіцієнтом кумуляції (</a:t>
            </a:r>
            <a:r>
              <a:rPr lang="uk-UA" sz="1600" dirty="0" err="1" smtClean="0">
                <a:latin typeface="Times New Roman" pitchFamily="18" charset="0"/>
                <a:cs typeface="Times New Roman" pitchFamily="18" charset="0"/>
              </a:rPr>
              <a:t>Kcum</a:t>
            </a:r>
            <a:r>
              <a:rPr lang="uk-UA" sz="1600" dirty="0" smtClean="0">
                <a:latin typeface="Times New Roman" pitchFamily="18" charset="0"/>
                <a:cs typeface="Times New Roman" pitchFamily="18" charset="0"/>
              </a:rPr>
              <a:t>) називають відношення сумарної дози, що викликає певний ефект при дробовому (n) введенні до величини дози, що викликає той же ефект при одноразовій дії. Індекс кумуляції </a:t>
            </a:r>
            <a:r>
              <a:rPr lang="uk-UA" sz="1600" dirty="0" err="1" smtClean="0">
                <a:latin typeface="Times New Roman" pitchFamily="18" charset="0"/>
                <a:cs typeface="Times New Roman" pitchFamily="18" charset="0"/>
              </a:rPr>
              <a:t>Icum</a:t>
            </a:r>
            <a:r>
              <a:rPr lang="uk-UA" sz="1600" dirty="0" smtClean="0">
                <a:latin typeface="Times New Roman" pitchFamily="18" charset="0"/>
                <a:cs typeface="Times New Roman" pitchFamily="18" charset="0"/>
              </a:rPr>
              <a:t> уточнює розрахунок </a:t>
            </a:r>
            <a:r>
              <a:rPr lang="uk-UA" sz="1600" dirty="0" err="1" smtClean="0">
                <a:latin typeface="Times New Roman" pitchFamily="18" charset="0"/>
                <a:cs typeface="Times New Roman" pitchFamily="18" charset="0"/>
              </a:rPr>
              <a:t>Kcum</a:t>
            </a:r>
            <a:r>
              <a:rPr lang="uk-UA" sz="1600" dirty="0" smtClean="0">
                <a:latin typeface="Times New Roman" pitchFamily="18" charset="0"/>
                <a:cs typeface="Times New Roman" pitchFamily="18" charset="0"/>
              </a:rPr>
              <a:t> введенням дози, що спричиняє загибель 50% тварин протягом перших 24 годин після введення (D1). </a:t>
            </a:r>
          </a:p>
          <a:p>
            <a:pPr algn="just"/>
            <a:r>
              <a:rPr lang="uk-UA" sz="1600" dirty="0" smtClean="0">
                <a:latin typeface="Times New Roman" pitchFamily="18" charset="0"/>
                <a:cs typeface="Times New Roman" pitchFamily="18" charset="0"/>
              </a:rPr>
              <a:t>Тоді, позначивши дозу, що призводить до загибелі в більший термін (точніше, до двох тижнів), як D2, маємо:</a:t>
            </a:r>
            <a:r>
              <a:rPr lang="uk-UA" sz="1600" dirty="0" err="1" smtClean="0">
                <a:latin typeface="Times New Roman" pitchFamily="18" charset="0"/>
                <a:cs typeface="Times New Roman" pitchFamily="18" charset="0"/>
              </a:rPr>
              <a:t>Kcum'</a:t>
            </a:r>
            <a:r>
              <a:rPr lang="uk-UA" sz="1600" dirty="0" smtClean="0">
                <a:latin typeface="Times New Roman" pitchFamily="18" charset="0"/>
                <a:cs typeface="Times New Roman" pitchFamily="18" charset="0"/>
              </a:rPr>
              <a:t> = D2/D1 </a:t>
            </a:r>
            <a:r>
              <a:rPr lang="uk-UA" sz="1600" dirty="0" err="1" smtClean="0">
                <a:latin typeface="Times New Roman" pitchFamily="18" charset="0"/>
                <a:cs typeface="Times New Roman" pitchFamily="18" charset="0"/>
              </a:rPr>
              <a:t>таIcum</a:t>
            </a:r>
            <a:r>
              <a:rPr lang="uk-UA" sz="1600" dirty="0" smtClean="0">
                <a:latin typeface="Times New Roman" pitchFamily="18" charset="0"/>
                <a:cs typeface="Times New Roman" pitchFamily="18" charset="0"/>
              </a:rPr>
              <a:t> = 1 - 1/</a:t>
            </a:r>
            <a:r>
              <a:rPr lang="uk-UA" sz="1600" dirty="0" err="1" smtClean="0">
                <a:latin typeface="Times New Roman" pitchFamily="18" charset="0"/>
                <a:cs typeface="Times New Roman" pitchFamily="18" charset="0"/>
              </a:rPr>
              <a:t>Kcum'</a:t>
            </a:r>
            <a:r>
              <a:rPr lang="uk-UA" sz="1600" dirty="0" smtClean="0">
                <a:latin typeface="Times New Roman" pitchFamily="18" charset="0"/>
                <a:cs typeface="Times New Roman" pitchFamily="18" charset="0"/>
              </a:rPr>
              <a:t> = 1 - D2/D1.</a:t>
            </a:r>
          </a:p>
          <a:p>
            <a:pPr algn="just"/>
            <a:r>
              <a:rPr lang="uk-UA" sz="1600" dirty="0" smtClean="0">
                <a:latin typeface="Times New Roman" pitchFamily="18" charset="0"/>
                <a:cs typeface="Times New Roman" pitchFamily="18" charset="0"/>
              </a:rPr>
              <a:t>За величиною </a:t>
            </a:r>
            <a:r>
              <a:rPr lang="uk-UA" sz="1600" dirty="0" err="1" smtClean="0">
                <a:latin typeface="Times New Roman" pitchFamily="18" charset="0"/>
                <a:cs typeface="Times New Roman" pitchFamily="18" charset="0"/>
              </a:rPr>
              <a:t>Icum</a:t>
            </a:r>
            <a:r>
              <a:rPr lang="uk-UA" sz="1600" dirty="0" smtClean="0">
                <a:latin typeface="Times New Roman" pitchFamily="18" charset="0"/>
                <a:cs typeface="Times New Roman" pitchFamily="18" charset="0"/>
              </a:rPr>
              <a:t> усі речовини класифікують на дві групи:</a:t>
            </a:r>
          </a:p>
          <a:p>
            <a:pPr algn="just"/>
            <a:r>
              <a:rPr lang="uk-UA" sz="1600" dirty="0" smtClean="0">
                <a:latin typeface="Times New Roman" pitchFamily="18" charset="0"/>
                <a:cs typeface="Times New Roman" pitchFamily="18" charset="0"/>
              </a:rPr>
              <a:t>• отрути, при одноразовому введенні яких загибель тварин розтягнута у часі та D1 &gt; D2;</a:t>
            </a:r>
          </a:p>
          <a:p>
            <a:pPr algn="just"/>
            <a:r>
              <a:rPr lang="uk-UA" sz="1600" dirty="0" smtClean="0">
                <a:latin typeface="Times New Roman" pitchFamily="18" charset="0"/>
                <a:cs typeface="Times New Roman" pitchFamily="18" charset="0"/>
              </a:rPr>
              <a:t>• отрути, які спричиняють загибель відразу або невдовзі після введення; при цьому D1 ~ D2.</a:t>
            </a:r>
          </a:p>
          <a:p>
            <a:pPr algn="just"/>
            <a:r>
              <a:rPr lang="uk-UA" sz="1600" dirty="0" smtClean="0">
                <a:latin typeface="Times New Roman" pitchFamily="18" charset="0"/>
                <a:cs typeface="Times New Roman" pitchFamily="18" charset="0"/>
              </a:rPr>
              <a:t>Класифікація </a:t>
            </a:r>
            <a:r>
              <a:rPr lang="uk-UA" sz="1600" dirty="0" err="1" smtClean="0">
                <a:latin typeface="Times New Roman" pitchFamily="18" charset="0"/>
                <a:cs typeface="Times New Roman" pitchFamily="18" charset="0"/>
              </a:rPr>
              <a:t>отрут</a:t>
            </a:r>
            <a:r>
              <a:rPr lang="uk-UA" sz="1600" dirty="0" smtClean="0">
                <a:latin typeface="Times New Roman" pitchFamily="18" charset="0"/>
                <a:cs typeface="Times New Roman" pitchFamily="18" charset="0"/>
              </a:rPr>
              <a:t> за здатністю до кумуляції:• </a:t>
            </a:r>
            <a:r>
              <a:rPr lang="uk-UA" sz="1600" dirty="0" err="1" smtClean="0">
                <a:latin typeface="Times New Roman" pitchFamily="18" charset="0"/>
                <a:cs typeface="Times New Roman" pitchFamily="18" charset="0"/>
              </a:rPr>
              <a:t>Kcum</a:t>
            </a:r>
            <a:r>
              <a:rPr lang="uk-UA" sz="1600" dirty="0" smtClean="0">
                <a:latin typeface="Times New Roman" pitchFamily="18" charset="0"/>
                <a:cs typeface="Times New Roman" pitchFamily="18" charset="0"/>
              </a:rPr>
              <a:t> &lt; 1 – </a:t>
            </a:r>
            <a:r>
              <a:rPr lang="uk-UA" sz="1600" dirty="0" err="1" smtClean="0">
                <a:latin typeface="Times New Roman" pitchFamily="18" charset="0"/>
                <a:cs typeface="Times New Roman" pitchFamily="18" charset="0"/>
              </a:rPr>
              <a:t>надкумуляція</a:t>
            </a:r>
            <a:r>
              <a:rPr lang="uk-UA" sz="1600" dirty="0" smtClean="0">
                <a:latin typeface="Times New Roman" pitchFamily="18" charset="0"/>
                <a:cs typeface="Times New Roman" pitchFamily="18" charset="0"/>
              </a:rPr>
              <a:t>;• </a:t>
            </a:r>
            <a:r>
              <a:rPr lang="uk-UA" sz="1600" dirty="0" err="1" smtClean="0">
                <a:latin typeface="Times New Roman" pitchFamily="18" charset="0"/>
                <a:cs typeface="Times New Roman" pitchFamily="18" charset="0"/>
              </a:rPr>
              <a:t>Kcum</a:t>
            </a:r>
            <a:r>
              <a:rPr lang="uk-UA" sz="1600" dirty="0" smtClean="0">
                <a:latin typeface="Times New Roman" pitchFamily="18" charset="0"/>
                <a:cs typeface="Times New Roman" pitchFamily="18" charset="0"/>
              </a:rPr>
              <a:t> = 1-3 – виражена;• </a:t>
            </a:r>
            <a:r>
              <a:rPr lang="uk-UA" sz="1600" dirty="0" err="1" smtClean="0">
                <a:latin typeface="Times New Roman" pitchFamily="18" charset="0"/>
                <a:cs typeface="Times New Roman" pitchFamily="18" charset="0"/>
              </a:rPr>
              <a:t>Kcum</a:t>
            </a:r>
            <a:r>
              <a:rPr lang="uk-UA" sz="1600" dirty="0" smtClean="0">
                <a:latin typeface="Times New Roman" pitchFamily="18" charset="0"/>
                <a:cs typeface="Times New Roman" pitchFamily="18" charset="0"/>
              </a:rPr>
              <a:t> = 3-5 – середня;• </a:t>
            </a:r>
            <a:r>
              <a:rPr lang="uk-UA" sz="1600" dirty="0" err="1" smtClean="0">
                <a:latin typeface="Times New Roman" pitchFamily="18" charset="0"/>
                <a:cs typeface="Times New Roman" pitchFamily="18" charset="0"/>
              </a:rPr>
              <a:t>Kcum</a:t>
            </a:r>
            <a:r>
              <a:rPr lang="uk-UA" sz="1600" dirty="0" smtClean="0">
                <a:latin typeface="Times New Roman" pitchFamily="18" charset="0"/>
                <a:cs typeface="Times New Roman" pitchFamily="18" charset="0"/>
              </a:rPr>
              <a:t> &gt; 5 – слабка.</a:t>
            </a:r>
            <a:endParaRPr lang="uk-UA" sz="1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612845"/>
            <a:ext cx="9144000" cy="2585323"/>
          </a:xfrm>
          <a:prstGeom prst="rect">
            <a:avLst/>
          </a:prstGeom>
        </p:spPr>
        <p:txBody>
          <a:bodyPr wrap="square">
            <a:spAutoFit/>
          </a:bodyPr>
          <a:lstStyle/>
          <a:p>
            <a:pPr algn="just"/>
            <a:r>
              <a:rPr lang="uk-UA" dirty="0" smtClean="0">
                <a:latin typeface="Times New Roman" pitchFamily="18" charset="0"/>
                <a:cs typeface="Times New Roman" pitchFamily="18" charset="0"/>
              </a:rPr>
              <a:t>Властивість живого організму пристосовуватися до зрушень за умов існування шляхом зміни процесів життєдіяльності називається адаптованістю. Адаптацію як пристосування біологічного об'єкта до зміни умов довкілля, що відбувається без незворотних порушень і перевищення нормальних гомеостатичних можливостей його реагування часто називають «істиною». </a:t>
            </a:r>
          </a:p>
          <a:p>
            <a:pPr algn="just"/>
            <a:r>
              <a:rPr lang="uk-UA" dirty="0" smtClean="0">
                <a:latin typeface="Times New Roman" pitchFamily="18" charset="0"/>
                <a:cs typeface="Times New Roman" pitchFamily="18" charset="0"/>
              </a:rPr>
              <a:t>Адаптація ж, коли виникає часткова прихована патологія, відбувається часткове переродження органу, характеризують також як компенсацію (</a:t>
            </a:r>
            <a:r>
              <a:rPr lang="uk-UA" dirty="0" err="1" smtClean="0">
                <a:latin typeface="Times New Roman" pitchFamily="18" charset="0"/>
                <a:cs typeface="Times New Roman" pitchFamily="18" charset="0"/>
              </a:rPr>
              <a:t>псевдоадаптацію</a:t>
            </a:r>
            <a:r>
              <a:rPr lang="uk-UA" dirty="0" smtClean="0">
                <a:latin typeface="Times New Roman" pitchFamily="18" charset="0"/>
                <a:cs typeface="Times New Roman" pitchFamily="18" charset="0"/>
              </a:rPr>
              <a:t> чи функціональну адаптацію). Сукупність всіх пристосувальних процесів і змін, що виникають при цьому, часто позначають як «повну» адаптацію.</a:t>
            </a:r>
            <a:endParaRPr lang="uk-UA"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219</TotalTime>
  <Words>7305</Words>
  <Application>Microsoft Office PowerPoint</Application>
  <PresentationFormat>Экран (4:3)</PresentationFormat>
  <Paragraphs>196</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Бумажная</vt:lpstr>
      <vt:lpstr>Лекція 2</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2</dc:title>
  <dc:creator>Руслан Аминов</dc:creator>
  <cp:lastModifiedBy>Руслан Аминов</cp:lastModifiedBy>
  <cp:revision>70</cp:revision>
  <dcterms:created xsi:type="dcterms:W3CDTF">2024-03-05T16:11:39Z</dcterms:created>
  <dcterms:modified xsi:type="dcterms:W3CDTF">2024-03-05T19:50:59Z</dcterms:modified>
</cp:coreProperties>
</file>