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11/3/2023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11/3/2023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11/3/2023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11/3/2023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11/3/2023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11/3/2023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3283" y="2091263"/>
            <a:ext cx="9207011" cy="1017697"/>
          </a:xfrm>
        </p:spPr>
        <p:txBody>
          <a:bodyPr/>
          <a:lstStyle/>
          <a:p>
            <a:r>
              <a:rPr lang="uk-UA" dirty="0"/>
              <a:t>ПРЕЗЕНТАЦІЯ КУРСУ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2100" y="3808675"/>
            <a:ext cx="9070848" cy="1330589"/>
          </a:xfrm>
        </p:spPr>
        <p:txBody>
          <a:bodyPr>
            <a:normAutofit/>
          </a:bodyPr>
          <a:lstStyle/>
          <a:p>
            <a:r>
              <a:rPr lang="uk-UA" sz="2400" b="1" dirty="0" smtClean="0"/>
              <a:t>Технології субтитрування: </a:t>
            </a:r>
            <a:r>
              <a:rPr lang="uk-UA" sz="2400" b="1" dirty="0" err="1" smtClean="0"/>
              <a:t>транскрипт</a:t>
            </a:r>
            <a:r>
              <a:rPr lang="uk-UA" sz="2400" b="1" dirty="0" smtClean="0"/>
              <a:t> і переклад</a:t>
            </a:r>
          </a:p>
          <a:p>
            <a:endParaRPr lang="uk-UA" sz="2400" b="1" dirty="0"/>
          </a:p>
          <a:p>
            <a:r>
              <a:rPr lang="uk-UA" sz="2400" b="1" dirty="0"/>
              <a:t>ВИКЛАДАЧ: К.ФІЛОЛ.Н., ДОЦ. БЕРЕЖНА М.В.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4314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Опис курсу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1685677"/>
            <a:ext cx="10058400" cy="4659464"/>
          </a:xfrm>
        </p:spPr>
        <p:txBody>
          <a:bodyPr>
            <a:normAutofit fontScale="92500" lnSpcReduction="10000"/>
          </a:bodyPr>
          <a:lstStyle/>
          <a:p>
            <a:pPr lvl="1" algn="just"/>
            <a:r>
              <a:rPr lang="uk-UA" i="1" dirty="0"/>
              <a:t>Авторський </a:t>
            </a:r>
            <a:r>
              <a:rPr lang="uk-UA" i="1" dirty="0" smtClean="0"/>
              <a:t>курс </a:t>
            </a:r>
            <a:r>
              <a:rPr lang="uk-UA" i="1" dirty="0"/>
              <a:t>має на меті формування та вдосконалення навичок </a:t>
            </a:r>
            <a:r>
              <a:rPr lang="uk-UA" i="1" dirty="0" smtClean="0"/>
              <a:t>розуміння та перекладу іншомовних текстів (різних стилів та жанрів) з англійської мови українською, </a:t>
            </a:r>
            <a:r>
              <a:rPr lang="uk-UA" i="1" dirty="0"/>
              <a:t>формування </a:t>
            </a:r>
            <a:r>
              <a:rPr lang="uk-UA" i="1" dirty="0" smtClean="0"/>
              <a:t>навичок володіння програмним забезпеченням для створення </a:t>
            </a:r>
            <a:r>
              <a:rPr lang="uk-UA" i="1" dirty="0" err="1" smtClean="0"/>
              <a:t>транскрипту</a:t>
            </a:r>
            <a:r>
              <a:rPr lang="uk-UA" i="1" dirty="0" smtClean="0"/>
              <a:t> та перекладу у вигляді субтитрів до аудіовізуального тексту, </a:t>
            </a:r>
            <a:r>
              <a:rPr lang="uk-UA" i="1" dirty="0"/>
              <a:t>розвиток навичок </a:t>
            </a:r>
            <a:r>
              <a:rPr lang="uk-UA" i="1" dirty="0" smtClean="0"/>
              <a:t>компресії тексту, що створюється у вигляді субтитрів; систематизація знань щодо локалізації та адаптації текстів при перекладі з англійської мови українською. Курс передбачає ознайомлення з програмами, що використовуються для субтитрування; визначення їхніх переваг та недоліків; ознайомлення з правилами створення субтитрів; використання на практиці зазначеного програмного забезпечення; обрання ресурсу для подальшого використання у професійній діяльності.</a:t>
            </a:r>
            <a:endParaRPr lang="uk-UA" dirty="0"/>
          </a:p>
          <a:p>
            <a:pPr lvl="1" algn="just"/>
            <a:r>
              <a:rPr lang="uk-UA" i="1" dirty="0"/>
              <a:t>Набір </a:t>
            </a:r>
            <a:r>
              <a:rPr lang="uk-UA" i="1" dirty="0" err="1"/>
              <a:t>відеоуривків</a:t>
            </a:r>
            <a:r>
              <a:rPr lang="uk-UA" i="1" dirty="0"/>
              <a:t> з </a:t>
            </a:r>
            <a:r>
              <a:rPr lang="uk-UA" i="1" dirty="0" smtClean="0"/>
              <a:t>англомовними аудіовізуальними текстами різних стилів та жанрів містить типові випадки використання лексико-синтаксичних одиниць, які є проблемою для перекладача/</a:t>
            </a:r>
            <a:r>
              <a:rPr lang="uk-UA" i="1" dirty="0" err="1" smtClean="0"/>
              <a:t>фрілансера</a:t>
            </a:r>
            <a:r>
              <a:rPr lang="uk-UA" i="1" dirty="0" smtClean="0"/>
              <a:t> при створенні </a:t>
            </a:r>
            <a:r>
              <a:rPr lang="uk-UA" i="1" dirty="0" err="1" smtClean="0"/>
              <a:t>транскрипту</a:t>
            </a:r>
            <a:r>
              <a:rPr lang="uk-UA" i="1" dirty="0" smtClean="0"/>
              <a:t> та/або перекладу у вигляді субтитрів. Завдання, розроблені на </a:t>
            </a:r>
            <a:r>
              <a:rPr lang="uk-UA" i="1" dirty="0"/>
              <a:t>основі підібраного матеріалу сприяють розвитку навичок аудіювання та оперативного пошуку і вибору перекладацьких рішень, </a:t>
            </a:r>
            <a:r>
              <a:rPr lang="uk-UA" i="1" dirty="0" smtClean="0"/>
              <a:t>удосконаленню </a:t>
            </a:r>
            <a:r>
              <a:rPr lang="uk-UA" i="1" dirty="0"/>
              <a:t>навичок міжмовної </a:t>
            </a:r>
            <a:r>
              <a:rPr lang="uk-UA" i="1" dirty="0" smtClean="0"/>
              <a:t>комунікації, засвоєнню правил адаптації та компресії тексту як мовою оригіналу, так і мовою перекладу, практичним навичкам застосування відповідників.</a:t>
            </a:r>
            <a:endParaRPr lang="uk-UA" dirty="0"/>
          </a:p>
          <a:p>
            <a:pPr lvl="1" algn="just"/>
            <a:r>
              <a:rPr lang="uk-UA" i="1" dirty="0"/>
              <a:t>Виконання індивідуальних та групових практичних завдань спонукає до розвитку критичного мислення, навичок командної роботи, організаційних та лідерських якостей.</a:t>
            </a:r>
            <a:endParaRPr lang="uk-UA" dirty="0"/>
          </a:p>
          <a:p>
            <a:pPr lvl="1" algn="just"/>
            <a:r>
              <a:rPr lang="uk-UA" i="1" dirty="0"/>
              <a:t>Використання сучасних матеріалів, новітніх програмних засобів під час виконання практичних завдань розвине як загальні, так і професійні </a:t>
            </a:r>
            <a:r>
              <a:rPr lang="uk-UA" i="1" dirty="0" err="1"/>
              <a:t>загальнофілологічні</a:t>
            </a:r>
            <a:r>
              <a:rPr lang="uk-UA" i="1" dirty="0"/>
              <a:t>, перекладацькі та цифрові компетенції слухачів</a:t>
            </a:r>
            <a:r>
              <a:rPr lang="uk-UA" i="1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49528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Курс передбачає розвиток компетентностей: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251" y="2103119"/>
            <a:ext cx="11107972" cy="4265875"/>
          </a:xfrm>
        </p:spPr>
        <p:txBody>
          <a:bodyPr numCol="2">
            <a:normAutofit fontScale="92500" lnSpcReduction="20000"/>
          </a:bodyPr>
          <a:lstStyle/>
          <a:p>
            <a:pPr lvl="1" algn="just"/>
            <a:r>
              <a:rPr lang="uk-UA" dirty="0"/>
              <a:t>Здатність розв’язувати складні задачі і проблеми в галузі лінгвістики, перекладу в процесі професійної діяльності або навчання, що передбачає проведення досліджень та реалізації інноваційних технологій та характеризується невизначеністю умов і вимог до професійної, навчальної або дослідницької діяльності.</a:t>
            </a:r>
          </a:p>
          <a:p>
            <a:pPr lvl="1" algn="just"/>
            <a:r>
              <a:rPr lang="uk-UA" i="1" dirty="0"/>
              <a:t> </a:t>
            </a:r>
            <a:r>
              <a:rPr lang="uk-UA" dirty="0"/>
              <a:t>Здатність спілкуватися державною мовою як усно, так і письмово.</a:t>
            </a:r>
          </a:p>
          <a:p>
            <a:pPr lvl="1" algn="just"/>
            <a:r>
              <a:rPr lang="uk-UA" dirty="0"/>
              <a:t>Здатність бути критичним і самокритичним.</a:t>
            </a:r>
          </a:p>
          <a:p>
            <a:pPr lvl="1" algn="just"/>
            <a:r>
              <a:rPr lang="uk-UA" dirty="0"/>
              <a:t>Здатність до пошуку, опрацювання та аналізу інформації з різних джерел.</a:t>
            </a:r>
          </a:p>
          <a:p>
            <a:pPr lvl="1" algn="just"/>
            <a:r>
              <a:rPr lang="uk-UA" dirty="0"/>
              <a:t>Уміння виявляти, ставити та вирішувати проблеми.</a:t>
            </a:r>
          </a:p>
          <a:p>
            <a:pPr lvl="1" algn="just"/>
            <a:r>
              <a:rPr lang="uk-UA" dirty="0"/>
              <a:t>Здатність працювати в команді та </a:t>
            </a:r>
            <a:r>
              <a:rPr lang="uk-UA" dirty="0" err="1"/>
              <a:t>автономно</a:t>
            </a:r>
            <a:r>
              <a:rPr lang="uk-UA" dirty="0"/>
              <a:t>.</a:t>
            </a:r>
          </a:p>
          <a:p>
            <a:pPr lvl="1" algn="just"/>
            <a:r>
              <a:rPr lang="uk-UA" dirty="0"/>
              <a:t>Здатність спілкуватися іноземною мовою.</a:t>
            </a:r>
          </a:p>
          <a:p>
            <a:pPr lvl="1" algn="just"/>
            <a:r>
              <a:rPr lang="uk-UA" dirty="0"/>
              <a:t>Здатність до абстрактного мислення, аналізу та синтезу.</a:t>
            </a:r>
          </a:p>
          <a:p>
            <a:pPr lvl="1" algn="just"/>
            <a:r>
              <a:rPr lang="uk-UA" dirty="0"/>
              <a:t>Навички використання інформаційних і комунікаційних технологій.</a:t>
            </a:r>
          </a:p>
          <a:p>
            <a:pPr lvl="1" algn="just"/>
            <a:r>
              <a:rPr lang="uk-UA" dirty="0"/>
              <a:t>Здатність до адаптації та дії в новій ситуації.</a:t>
            </a:r>
          </a:p>
          <a:p>
            <a:pPr lvl="1" algn="just"/>
            <a:r>
              <a:rPr lang="uk-UA" dirty="0"/>
              <a:t>Здатність генерувати нові ідеї (креативність).</a:t>
            </a:r>
          </a:p>
          <a:p>
            <a:pPr lvl="1" algn="just"/>
            <a:r>
              <a:rPr lang="uk-UA" dirty="0"/>
              <a:t>Здатність здійснювати науковий аналіз і структурування мовленнєвого матеріалу</a:t>
            </a:r>
          </a:p>
          <a:p>
            <a:pPr lvl="1" algn="just"/>
            <a:r>
              <a:rPr lang="uk-UA" dirty="0"/>
              <a:t>Усвідомлення методологічного, організаційного підґрунтя, необхідного для досліджень у галузі філології, презентації їх результатів.</a:t>
            </a:r>
          </a:p>
          <a:p>
            <a:pPr lvl="1" algn="just"/>
            <a:r>
              <a:rPr lang="uk-UA" dirty="0"/>
              <a:t>Здатність застосовувати поглиблені знання з обраної філологічної спеціалізації для вирішення професійних завдань.</a:t>
            </a:r>
          </a:p>
          <a:p>
            <a:pPr lvl="1" algn="just"/>
            <a:r>
              <a:rPr lang="uk-UA" dirty="0"/>
              <a:t>Здатність вільно користуватися спеціальною термінологією в обраній галузі філологічних досліджень.</a:t>
            </a:r>
          </a:p>
          <a:p>
            <a:pPr lvl="1" algn="just"/>
            <a:r>
              <a:rPr lang="uk-UA" dirty="0"/>
              <a:t>Усвідомлення ролі експресивних, емоційних, логічних засобів мови для досягнення запланованого прагматичного результату.</a:t>
            </a:r>
          </a:p>
          <a:p>
            <a:pPr lvl="1" algn="just"/>
            <a:r>
              <a:rPr lang="uk-UA" dirty="0"/>
              <a:t>Здатність застосування теоретичних моделей в процесі перекладу для вирішення різноманітних перекладацьких завдань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20306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Програмні результати навчання: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812" y="1733385"/>
            <a:ext cx="10909190" cy="4675366"/>
          </a:xfrm>
        </p:spPr>
        <p:txBody>
          <a:bodyPr numCol="2">
            <a:normAutofit fontScale="85000" lnSpcReduction="20000"/>
          </a:bodyPr>
          <a:lstStyle/>
          <a:p>
            <a:pPr lvl="1" algn="just"/>
            <a:r>
              <a:rPr lang="uk-UA" dirty="0"/>
              <a:t>Оцінювати власну навчальну та науково-професійну діяльність, будувати і втілювати ефективну стратегію саморозвитку та професійного самовдосконалення.</a:t>
            </a:r>
          </a:p>
          <a:p>
            <a:pPr lvl="1" algn="just"/>
            <a:r>
              <a:rPr lang="uk-UA" dirty="0"/>
              <a:t>Упевнено володіти державною та іноземною мовами для реалізації комунікації; презентувати результати досліджень державною та іноземною мовами.</a:t>
            </a:r>
          </a:p>
          <a:p>
            <a:pPr lvl="1" algn="just"/>
            <a:r>
              <a:rPr lang="uk-UA" dirty="0"/>
              <a:t>Застосовувати сучасні методики і технології, зокрема інформаційні, для успішного й ефективного здійснення професійної діяльності.</a:t>
            </a:r>
          </a:p>
          <a:p>
            <a:pPr lvl="1" algn="just"/>
            <a:r>
              <a:rPr lang="uk-UA" dirty="0"/>
              <a:t>Оцінювати й критично аналізувати соціально, особистісно та </a:t>
            </a:r>
            <a:r>
              <a:rPr lang="uk-UA" dirty="0" err="1"/>
              <a:t>професійно</a:t>
            </a:r>
            <a:r>
              <a:rPr lang="uk-UA" dirty="0"/>
              <a:t> значущі проблеми і пропонувати шляхи їх вирішення у складних і непередбачуваних умовах.</a:t>
            </a:r>
          </a:p>
          <a:p>
            <a:pPr lvl="1" algn="just"/>
            <a:r>
              <a:rPr lang="uk-UA" dirty="0"/>
              <a:t>Знаходити оптимальні шляхи ефективної взаємодії у професійному колективі.</a:t>
            </a:r>
          </a:p>
          <a:p>
            <a:pPr lvl="1" algn="just"/>
            <a:r>
              <a:rPr lang="uk-UA" dirty="0"/>
              <a:t>Застосовувати знання про експресивні, емоційні, логічні засоби мови та техніку мовлення для досягнення запланованого прагматичного результату й організації успішної комунікації.</a:t>
            </a:r>
          </a:p>
          <a:p>
            <a:pPr lvl="1" algn="just"/>
            <a:r>
              <a:rPr lang="uk-UA" dirty="0"/>
              <a:t>Характеризувати теоретичні засади та прикладні аспекти обраної філологічної спеціалізації.</a:t>
            </a:r>
          </a:p>
          <a:p>
            <a:pPr lvl="1" algn="just"/>
            <a:r>
              <a:rPr lang="uk-UA" dirty="0"/>
              <a:t>Збирати й систематизувати </a:t>
            </a:r>
            <a:r>
              <a:rPr lang="uk-UA" dirty="0" err="1"/>
              <a:t>мовні</a:t>
            </a:r>
            <a:r>
              <a:rPr lang="uk-UA" dirty="0"/>
              <a:t> факти, інтерпретувати й перекладати тексти різних стилів і жанрів.</a:t>
            </a:r>
          </a:p>
          <a:p>
            <a:pPr lvl="1" algn="just"/>
            <a:r>
              <a:rPr lang="uk-UA" dirty="0"/>
              <a:t>Здійснювати науковий аналіз </a:t>
            </a:r>
            <a:r>
              <a:rPr lang="uk-UA" dirty="0" err="1"/>
              <a:t>мовного</a:t>
            </a:r>
            <a:r>
              <a:rPr lang="uk-UA" dirty="0"/>
              <a:t>, мовленнєвого матеріалу, інтерпретувати та структурувати його з урахуванням доцільних методологічних принципів, формулювати узагальнення на основі самостійно-опрацьованих даних.</a:t>
            </a:r>
          </a:p>
          <a:p>
            <a:pPr lvl="1" algn="just"/>
            <a:r>
              <a:rPr lang="uk-UA" dirty="0"/>
              <a:t>Дотримуватися правил академічної доброчесності.</a:t>
            </a:r>
          </a:p>
          <a:p>
            <a:pPr lvl="1" algn="just"/>
            <a:r>
              <a:rPr lang="uk-UA" dirty="0"/>
              <a:t>Доступно й аргументовано пояснювати сутність конкретних філологічних питань, власну точку зору на них та її обґрунтування.</a:t>
            </a:r>
          </a:p>
          <a:p>
            <a:pPr lvl="1" algn="just"/>
            <a:r>
              <a:rPr lang="uk-UA" dirty="0"/>
              <a:t>Створювати, аналізувати й редагувати тексти різних стилів та жанрів.</a:t>
            </a:r>
          </a:p>
          <a:p>
            <a:pPr lvl="1" algn="just"/>
            <a:r>
              <a:rPr lang="uk-UA" dirty="0"/>
              <a:t>Обирати оптимальні дослідницькі підходи й методи для аналізу конкретного лінгвістичного матеріалу.</a:t>
            </a:r>
          </a:p>
          <a:p>
            <a:pPr lvl="1" algn="just"/>
            <a:r>
              <a:rPr lang="uk-UA" dirty="0"/>
              <a:t>Використовувати спеціалізовані концептуальні знання з обраної філологічної галузі для розв’язання складних задач і проблем, що потребує оновлення та інтеграції знань, часто в умовах неповної / недостатньої інформації та суперечливих вимог.</a:t>
            </a:r>
          </a:p>
          <a:p>
            <a:pPr lvl="1" algn="just"/>
            <a:r>
              <a:rPr lang="uk-UA" dirty="0"/>
              <a:t>Планувати, організовувати, здійснювати і презентувати дослідження в конкретній філологічній галузі.</a:t>
            </a:r>
          </a:p>
          <a:p>
            <a:pPr lvl="1" algn="just"/>
            <a:r>
              <a:rPr lang="uk-UA" dirty="0"/>
              <a:t>Застосувати теоретичні моделі в процесі перекладу для  вирішення різноманітних перекладацьких завдань (забезпечення усного і письмового перекладу</a:t>
            </a:r>
            <a:r>
              <a:rPr lang="uk-UA" dirty="0" smtClean="0"/>
              <a:t>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661953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TM03457510[[fn=Савон]]</Template>
  <TotalTime>23</TotalTime>
  <Words>722</Words>
  <Application>Microsoft Office PowerPoint</Application>
  <PresentationFormat>Широкоэкранный</PresentationFormat>
  <Paragraphs>44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Century Gothic</vt:lpstr>
      <vt:lpstr>Garamond</vt:lpstr>
      <vt:lpstr>Savon</vt:lpstr>
      <vt:lpstr>ПРЕЗЕНТАЦІЯ КУРСУ</vt:lpstr>
      <vt:lpstr>Опис курсу</vt:lpstr>
      <vt:lpstr>Курс передбачає розвиток компетентностей:</vt:lpstr>
      <vt:lpstr>Програмні результати навчання: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КУРСУ</dc:title>
  <dc:creator>Учетная запись Майкрософт</dc:creator>
  <cp:lastModifiedBy>Учетная запись Майкрософт</cp:lastModifiedBy>
  <cp:revision>4</cp:revision>
  <dcterms:created xsi:type="dcterms:W3CDTF">2023-11-03T11:42:30Z</dcterms:created>
  <dcterms:modified xsi:type="dcterms:W3CDTF">2023-11-03T12:05:47Z</dcterms:modified>
</cp:coreProperties>
</file>