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sldIdLst>
    <p:sldId id="256" r:id="rId2"/>
    <p:sldId id="259" r:id="rId3"/>
    <p:sldId id="262" r:id="rId4"/>
    <p:sldId id="263" r:id="rId5"/>
    <p:sldId id="26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7" d="100"/>
          <a:sy n="57" d="100"/>
        </p:scale>
        <p:origin x="69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09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2165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35862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0084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3589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5697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8170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9825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672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7786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0037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623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036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7892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38144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1/24/2025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5388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1/24/2025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2763469"/>
      </p:ext>
    </p:extLst>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1159098" y="950976"/>
            <a:ext cx="8347187" cy="4489704"/>
          </a:xfrm>
        </p:spPr>
        <p:txBody>
          <a:bodyPr>
            <a:normAutofit/>
          </a:bodyPr>
          <a:lstStyle/>
          <a:p>
            <a:pPr algn="ctr"/>
            <a:r>
              <a:rPr lang="uk-UA" sz="4800" b="1" dirty="0" smtClean="0">
                <a:solidFill>
                  <a:schemeClr val="tx1"/>
                </a:solidFill>
                <a:latin typeface="Times New Roman" panose="02020603050405020304" pitchFamily="18" charset="0"/>
                <a:cs typeface="Times New Roman" panose="02020603050405020304" pitchFamily="18" charset="0"/>
              </a:rPr>
              <a:t>НАДІЙНІСТЬ</a:t>
            </a:r>
            <a:br>
              <a:rPr lang="uk-UA" sz="4800" b="1" dirty="0" smtClean="0">
                <a:solidFill>
                  <a:schemeClr val="tx1"/>
                </a:solidFill>
                <a:latin typeface="Times New Roman" panose="02020603050405020304" pitchFamily="18" charset="0"/>
                <a:cs typeface="Times New Roman" panose="02020603050405020304" pitchFamily="18" charset="0"/>
              </a:rPr>
            </a:br>
            <a:r>
              <a:rPr lang="uk-UA" sz="4800" b="1" dirty="0">
                <a:solidFill>
                  <a:schemeClr val="tx1"/>
                </a:solidFill>
                <a:latin typeface="Times New Roman" panose="02020603050405020304" pitchFamily="18" charset="0"/>
                <a:cs typeface="Times New Roman" panose="02020603050405020304" pitchFamily="18" charset="0"/>
              </a:rPr>
              <a:t/>
            </a:r>
            <a:br>
              <a:rPr lang="uk-UA" sz="4800" b="1" dirty="0">
                <a:solidFill>
                  <a:schemeClr val="tx1"/>
                </a:solidFill>
                <a:latin typeface="Times New Roman" panose="02020603050405020304" pitchFamily="18" charset="0"/>
                <a:cs typeface="Times New Roman" panose="02020603050405020304" pitchFamily="18" charset="0"/>
              </a:rPr>
            </a:br>
            <a:r>
              <a:rPr lang="uk-UA" sz="4800" b="1" dirty="0" smtClean="0">
                <a:solidFill>
                  <a:schemeClr val="tx1"/>
                </a:solidFill>
                <a:latin typeface="Times New Roman" panose="02020603050405020304" pitchFamily="18" charset="0"/>
                <a:cs typeface="Times New Roman" panose="02020603050405020304" pitchFamily="18" charset="0"/>
              </a:rPr>
              <a:t>СОЦІОЛОГІЧНОЇ</a:t>
            </a:r>
            <a:br>
              <a:rPr lang="uk-UA" sz="4800" b="1" dirty="0" smtClean="0">
                <a:solidFill>
                  <a:schemeClr val="tx1"/>
                </a:solidFill>
                <a:latin typeface="Times New Roman" panose="02020603050405020304" pitchFamily="18" charset="0"/>
                <a:cs typeface="Times New Roman" panose="02020603050405020304" pitchFamily="18" charset="0"/>
              </a:rPr>
            </a:br>
            <a:r>
              <a:rPr lang="uk-UA" sz="4800" b="1" dirty="0">
                <a:solidFill>
                  <a:schemeClr val="tx1"/>
                </a:solidFill>
                <a:latin typeface="Times New Roman" panose="02020603050405020304" pitchFamily="18" charset="0"/>
                <a:cs typeface="Times New Roman" panose="02020603050405020304" pitchFamily="18" charset="0"/>
              </a:rPr>
              <a:t/>
            </a:r>
            <a:br>
              <a:rPr lang="uk-UA" sz="4800" b="1" dirty="0">
                <a:solidFill>
                  <a:schemeClr val="tx1"/>
                </a:solidFill>
                <a:latin typeface="Times New Roman" panose="02020603050405020304" pitchFamily="18" charset="0"/>
                <a:cs typeface="Times New Roman" panose="02020603050405020304" pitchFamily="18" charset="0"/>
              </a:rPr>
            </a:br>
            <a:r>
              <a:rPr lang="uk-UA" sz="4800" b="1" dirty="0" smtClean="0">
                <a:solidFill>
                  <a:schemeClr val="tx1"/>
                </a:solidFill>
                <a:latin typeface="Times New Roman" panose="02020603050405020304" pitchFamily="18" charset="0"/>
                <a:cs typeface="Times New Roman" panose="02020603050405020304" pitchFamily="18" charset="0"/>
              </a:rPr>
              <a:t>ІНФОРМАЦІЇ</a:t>
            </a:r>
            <a:endParaRPr lang="ru-RU" sz="4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066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16736" y="751344"/>
            <a:ext cx="8979408" cy="5170646"/>
          </a:xfrm>
          <a:prstGeom prst="rect">
            <a:avLst/>
          </a:prstGeom>
        </p:spPr>
        <p:txBody>
          <a:bodyPr wrap="square">
            <a:spAutoFit/>
          </a:bodyPr>
          <a:lstStyle/>
          <a:p>
            <a:r>
              <a:rPr lang="uk-UA" b="1" dirty="0">
                <a:latin typeface="Times New Roman" panose="02020603050405020304" pitchFamily="18" charset="0"/>
                <a:cs typeface="Times New Roman" panose="02020603050405020304" pitchFamily="18" charset="0"/>
              </a:rPr>
              <a:t>Мета</a:t>
            </a:r>
            <a:r>
              <a:rPr lang="uk-UA" dirty="0">
                <a:latin typeface="Times New Roman" panose="02020603050405020304" pitchFamily="18" charset="0"/>
                <a:cs typeface="Times New Roman" panose="02020603050405020304" pitchFamily="18" charset="0"/>
              </a:rPr>
              <a:t> викладання навчальної дисципліни «Надійність соціологічної інформації» полягає у вивченні проблематики надійності, включаючи формування навичок визначення та створення механізмів забезпечення надійності інформації на етапах створення концептуальних засад дослідження, проектування супровідної документації дослідження, оформлення і презентації результатів соціологічного дослідження.</a:t>
            </a:r>
            <a:endParaRPr lang="ru-RU"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Основними</a:t>
            </a:r>
            <a:r>
              <a:rPr lang="uk-UA" b="1" dirty="0">
                <a:latin typeface="Times New Roman" panose="02020603050405020304" pitchFamily="18" charset="0"/>
                <a:cs typeface="Times New Roman" panose="02020603050405020304" pitchFamily="18" charset="0"/>
              </a:rPr>
              <a:t> завданнями </a:t>
            </a:r>
            <a:r>
              <a:rPr lang="uk-UA" dirty="0">
                <a:latin typeface="Times New Roman" panose="02020603050405020304" pitchFamily="18" charset="0"/>
                <a:cs typeface="Times New Roman" panose="02020603050405020304" pitchFamily="18" charset="0"/>
              </a:rPr>
              <a:t>вивчення дисципліни «Надійність соціологічної інформації» є: вивчення сутності та значення надійності соціологічної інформації для усієї системи соціального знання; визначення умов програмування соціологічного дослідження, що забезпечить отримання надійної соціологічної інформації; вивчення процедур забезпечення надійності вимірювання соціальних характеристик; аналіз умов надійного збору соціологічної інформації за допомогою методів спостереження, аналізу документів, експерименту та опитування; вивчення правил складання анкети соціологічного дослідження, з метою забезпечення збору надійної соціологічної інформації; вивчення умов роботи з первинною соціологічною інформацією; вивчення способів комп’ютерної обробки даних, що забезпечать надійність висновків; вивчення методів аналізу таблиць одномірного та двомірного розподілу, та підходів до якісного представлення отриманої соціологічної інформації.</a:t>
            </a:r>
            <a:endParaRPr lang="ru-RU" dirty="0">
              <a:latin typeface="Times New Roman" panose="02020603050405020304" pitchFamily="18" charset="0"/>
              <a:cs typeface="Times New Roman" panose="02020603050405020304" pitchFamily="18" charset="0"/>
            </a:endParaRPr>
          </a:p>
          <a:p>
            <a:pPr algn="just">
              <a:spcAft>
                <a:spcPts val="0"/>
              </a:spcAft>
              <a:tabLst>
                <a:tab pos="180340" algn="l"/>
              </a:tabLst>
            </a:pP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7977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3779" y="275348"/>
            <a:ext cx="10878207" cy="5970865"/>
          </a:xfrm>
          <a:prstGeom prst="rect">
            <a:avLst/>
          </a:prstGeom>
        </p:spPr>
        <p:txBody>
          <a:bodyPr wrap="square">
            <a:spAutoFit/>
          </a:bodyPr>
          <a:lstStyle/>
          <a:p>
            <a:r>
              <a:rPr lang="uk-UA" sz="2000" dirty="0">
                <a:latin typeface="Times New Roman" panose="02020603050405020304" pitchFamily="18" charset="0"/>
                <a:cs typeface="Times New Roman" panose="02020603050405020304" pitchFamily="18" charset="0"/>
              </a:rPr>
              <a:t>У результаті вивчення навчальної дисципліни студент повинен:</a:t>
            </a:r>
            <a:endParaRPr lang="ru-RU" sz="2000" dirty="0">
              <a:latin typeface="Times New Roman" panose="02020603050405020304" pitchFamily="18" charset="0"/>
              <a:cs typeface="Times New Roman" panose="02020603050405020304" pitchFamily="18" charset="0"/>
            </a:endParaRPr>
          </a:p>
          <a:p>
            <a:r>
              <a:rPr lang="uk-UA" sz="2000" b="1" dirty="0">
                <a:latin typeface="Times New Roman" panose="02020603050405020304" pitchFamily="18" charset="0"/>
                <a:cs typeface="Times New Roman" panose="02020603050405020304" pitchFamily="18" charset="0"/>
              </a:rPr>
              <a:t>знати:</a:t>
            </a:r>
            <a:r>
              <a:rPr lang="uk-UA"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сутність та показники надійності соціологічної інформації;</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специфіку помилок, що виникають на різних етапах проведення прикладного соціологічного дослідження;</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технологію визначення та усунення помилок у конкретних соціологічних дослідженнях;</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логіку отримання надійної соціологічної інформації;</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методи забезпечення надійності вимірювання у соціології.</a:t>
            </a:r>
            <a:endParaRPr lang="ru-RU" sz="2000" dirty="0">
              <a:latin typeface="Times New Roman" panose="02020603050405020304" pitchFamily="18" charset="0"/>
              <a:cs typeface="Times New Roman" panose="02020603050405020304" pitchFamily="18" charset="0"/>
            </a:endParaRPr>
          </a:p>
          <a:p>
            <a:r>
              <a:rPr lang="uk-UA" sz="2000" b="1" dirty="0">
                <a:latin typeface="Times New Roman" panose="02020603050405020304" pitchFamily="18" charset="0"/>
                <a:cs typeface="Times New Roman" panose="02020603050405020304" pitchFamily="18" charset="0"/>
              </a:rPr>
              <a:t>вміти:</a:t>
            </a:r>
            <a:r>
              <a:rPr lang="uk-UA"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розробляти ескіз, програму, робочий план, інструментарій конкретного соціологічного дослідження, визначати помилки цього етапу проведення соціологічного дослідження;</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мати навички системного аналізу соціальних проблем і явищ;</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володіти технологією аналізу отриманнях соціологічних даних;</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аналізувати якість інструментарію соціологічного дослідження;</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визначати надійність нормативних документи дослідження;</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створювати та презентувати звіт соціологічного дослідження, що відповідає вимогам надійної соціологічної інформації. </a:t>
            </a:r>
            <a:endParaRPr lang="ru-RU" sz="2000" dirty="0">
              <a:latin typeface="Times New Roman" panose="02020603050405020304" pitchFamily="18" charset="0"/>
              <a:cs typeface="Times New Roman" panose="02020603050405020304" pitchFamily="18" charset="0"/>
            </a:endParaRPr>
          </a:p>
          <a:p>
            <a:pPr lvl="0"/>
            <a:endParaRPr lang="ru-RU" dirty="0"/>
          </a:p>
          <a:p>
            <a:pPr marL="342900" algn="just">
              <a:spcAft>
                <a:spcPts val="0"/>
              </a:spcAft>
            </a:pP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17581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3779" y="275348"/>
            <a:ext cx="10878207" cy="6986528"/>
          </a:xfrm>
          <a:prstGeom prst="rect">
            <a:avLst/>
          </a:prstGeom>
        </p:spPr>
        <p:txBody>
          <a:bodyPr wrap="square">
            <a:spAutoFit/>
          </a:bodyPr>
          <a:lstStyle/>
          <a:p>
            <a:r>
              <a:rPr lang="uk-UA" sz="2000" dirty="0">
                <a:latin typeface="Times New Roman" panose="02020603050405020304" pitchFamily="18" charset="0"/>
                <a:cs typeface="Times New Roman" panose="02020603050405020304" pitchFamily="18" charset="0"/>
              </a:rPr>
              <a:t>Згідно з вимогами освітньо-професійної програми студенти повинні досягти таких </a:t>
            </a:r>
            <a:r>
              <a:rPr lang="uk-UA" sz="2000" b="1" dirty="0">
                <a:latin typeface="Times New Roman" panose="02020603050405020304" pitchFamily="18" charset="0"/>
                <a:cs typeface="Times New Roman" panose="02020603050405020304" pitchFamily="18" charset="0"/>
              </a:rPr>
              <a:t>результатів навчання (</a:t>
            </a:r>
            <a:r>
              <a:rPr lang="uk-UA" sz="2000" b="1" dirty="0" err="1">
                <a:latin typeface="Times New Roman" panose="02020603050405020304" pitchFamily="18" charset="0"/>
                <a:cs typeface="Times New Roman" panose="02020603050405020304" pitchFamily="18" charset="0"/>
              </a:rPr>
              <a:t>компетентностей</a:t>
            </a:r>
            <a:r>
              <a:rPr lang="uk-UA" sz="2000" b="1"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1) здатність визначати критерії надійності соціологічної інформації та її рівень;</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2) здатність визначати похибки надійності, її джерела та механізми попередження;</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3) здатність інтерпретувати числові та нечислові соціологічні дані; </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4) складати ескіз соціологічного дослідження;</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5) складати проекти соціологічних досліджень із заздалегідь заданим рівнем надійності соціологічної інформації;</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6) </a:t>
            </a:r>
            <a:r>
              <a:rPr lang="uk-UA" sz="2000" dirty="0" err="1">
                <a:latin typeface="Times New Roman" panose="02020603050405020304" pitchFamily="18" charset="0"/>
                <a:cs typeface="Times New Roman" panose="02020603050405020304" pitchFamily="18" charset="0"/>
              </a:rPr>
              <a:t>коректно</a:t>
            </a:r>
            <a:r>
              <a:rPr lang="uk-UA" sz="2000" dirty="0">
                <a:latin typeface="Times New Roman" panose="02020603050405020304" pitchFamily="18" charset="0"/>
                <a:cs typeface="Times New Roman" panose="02020603050405020304" pitchFamily="18" charset="0"/>
              </a:rPr>
              <a:t> інтерпретувати отримані дані та формувати на їх основі рекомендації та будувати прогнози.</a:t>
            </a:r>
            <a:endParaRPr lang="ru-RU" sz="2000" dirty="0">
              <a:latin typeface="Times New Roman" panose="02020603050405020304" pitchFamily="18" charset="0"/>
              <a:cs typeface="Times New Roman" panose="02020603050405020304" pitchFamily="18" charset="0"/>
            </a:endParaRPr>
          </a:p>
          <a:p>
            <a:r>
              <a:rPr lang="uk-UA" sz="2000" b="1" dirty="0">
                <a:latin typeface="Times New Roman" panose="02020603050405020304" pitchFamily="18" charset="0"/>
                <a:cs typeface="Times New Roman" panose="02020603050405020304" pitchFamily="18" charset="0"/>
              </a:rPr>
              <a:t>Міждисциплінарні зв’язки.</a:t>
            </a:r>
            <a:r>
              <a:rPr lang="uk-UA" sz="2000" dirty="0">
                <a:latin typeface="Times New Roman" panose="02020603050405020304" pitchFamily="18" charset="0"/>
                <a:cs typeface="Times New Roman" panose="02020603050405020304" pitchFamily="18" charset="0"/>
              </a:rPr>
              <a:t> Дисципліна «Надійність соціологічної інформації» є невід’ємною частиною підготовки соціологів, яка базується на сформованих навичках створення організаційних та методологічних документів дослідження («Програмування соціологічних досліджень»), збору соціологічних даних («Методи збору соціологічної інформації»), розрахунку моделей вибіркової сукупності та організації роботи </a:t>
            </a:r>
            <a:r>
              <a:rPr lang="uk-UA" sz="2000" dirty="0" err="1">
                <a:latin typeface="Times New Roman" panose="02020603050405020304" pitchFamily="18" charset="0"/>
                <a:cs typeface="Times New Roman" panose="02020603050405020304" pitchFamily="18" charset="0"/>
              </a:rPr>
              <a:t>інтерв’юєрської</a:t>
            </a:r>
            <a:r>
              <a:rPr lang="uk-UA" sz="2000" dirty="0">
                <a:latin typeface="Times New Roman" panose="02020603050405020304" pitchFamily="18" charset="0"/>
                <a:cs typeface="Times New Roman" panose="02020603050405020304" pitchFamily="18" charset="0"/>
              </a:rPr>
              <a:t> мережі («Організація вибіркового соціологічного дослідження»), аналізі отриманих результатів дослідження на основі комп’ютерних програм обробки соціологічної інформації («Методи обробки соціологічної інформації»). Презентація результатів соціологічного дослідження в звітах, матеріалах для публікації в ЗМІ, підготовка монографій тощо, а також реалізація нормативних документів з організації соціологічного дослідження актуалізує вивчення цієї дисципліни. </a:t>
            </a:r>
            <a:endParaRPr lang="ru-RU" sz="2000" dirty="0">
              <a:latin typeface="Times New Roman" panose="02020603050405020304" pitchFamily="18" charset="0"/>
              <a:cs typeface="Times New Roman" panose="02020603050405020304" pitchFamily="18" charset="0"/>
            </a:endParaRPr>
          </a:p>
          <a:p>
            <a:r>
              <a:rPr lang="uk-UA" sz="2400" b="1"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a:p>
            <a:pPr marL="342900" algn="just">
              <a:spcAft>
                <a:spcPts val="0"/>
              </a:spcAft>
            </a:pP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20214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3779" y="275348"/>
            <a:ext cx="10878207" cy="6124754"/>
          </a:xfrm>
          <a:prstGeom prst="rect">
            <a:avLst/>
          </a:prstGeom>
        </p:spPr>
        <p:txBody>
          <a:bodyPr wrap="square">
            <a:spAutoFit/>
          </a:bodyPr>
          <a:lstStyle/>
          <a:p>
            <a:r>
              <a:rPr lang="uk-UA" sz="1600" b="1" dirty="0" smtClean="0">
                <a:latin typeface="Times New Roman" panose="02020603050405020304" pitchFamily="18" charset="0"/>
                <a:cs typeface="Times New Roman" panose="02020603050405020304" pitchFamily="18" charset="0"/>
              </a:rPr>
              <a:t>Рекомендована </a:t>
            </a:r>
            <a:r>
              <a:rPr lang="uk-UA" sz="1600" b="1" dirty="0">
                <a:latin typeface="Times New Roman" panose="02020603050405020304" pitchFamily="18" charset="0"/>
                <a:cs typeface="Times New Roman" panose="02020603050405020304" pitchFamily="18" charset="0"/>
              </a:rPr>
              <a:t>література</a:t>
            </a:r>
            <a:endParaRPr lang="ru-RU" sz="1600" dirty="0">
              <a:latin typeface="Times New Roman" panose="02020603050405020304" pitchFamily="18" charset="0"/>
              <a:cs typeface="Times New Roman" panose="02020603050405020304" pitchFamily="18" charset="0"/>
            </a:endParaRPr>
          </a:p>
          <a:p>
            <a:pPr lvl="0"/>
            <a:r>
              <a:rPr lang="uk-UA" sz="1600" dirty="0" err="1" smtClean="0">
                <a:latin typeface="Times New Roman" panose="02020603050405020304" pitchFamily="18" charset="0"/>
                <a:cs typeface="Times New Roman" panose="02020603050405020304" pitchFamily="18" charset="0"/>
              </a:rPr>
              <a:t>Волович</a:t>
            </a:r>
            <a:r>
              <a:rPr lang="uk-UA" sz="1600" dirty="0" smtClean="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В. И. </a:t>
            </a:r>
            <a:r>
              <a:rPr lang="uk-UA" sz="1600" dirty="0" err="1">
                <a:latin typeface="Times New Roman" panose="02020603050405020304" pitchFamily="18" charset="0"/>
                <a:cs typeface="Times New Roman" panose="02020603050405020304" pitchFamily="18" charset="0"/>
              </a:rPr>
              <a:t>Надежность</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информации</a:t>
            </a:r>
            <a:r>
              <a:rPr lang="uk-UA" sz="1600" dirty="0">
                <a:latin typeface="Times New Roman" panose="02020603050405020304" pitchFamily="18" charset="0"/>
                <a:cs typeface="Times New Roman" panose="02020603050405020304" pitchFamily="18" charset="0"/>
              </a:rPr>
              <a:t> в </a:t>
            </a:r>
            <a:r>
              <a:rPr lang="uk-UA" sz="1600" dirty="0" err="1">
                <a:latin typeface="Times New Roman" panose="02020603050405020304" pitchFamily="18" charset="0"/>
                <a:cs typeface="Times New Roman" panose="02020603050405020304" pitchFamily="18" charset="0"/>
              </a:rPr>
              <a:t>социологическом</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исследовании</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Проблемы</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методологии</a:t>
            </a:r>
            <a:r>
              <a:rPr lang="uk-UA" sz="1600" dirty="0">
                <a:latin typeface="Times New Roman" panose="02020603050405020304" pitchFamily="18" charset="0"/>
                <a:cs typeface="Times New Roman" panose="02020603050405020304" pitchFamily="18" charset="0"/>
              </a:rPr>
              <a:t> и методики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В. И. </a:t>
            </a:r>
            <a:r>
              <a:rPr lang="uk-UA" sz="1600" dirty="0" err="1">
                <a:latin typeface="Times New Roman" panose="02020603050405020304" pitchFamily="18" charset="0"/>
                <a:cs typeface="Times New Roman" panose="02020603050405020304" pitchFamily="18" charset="0"/>
              </a:rPr>
              <a:t>Волович</a:t>
            </a:r>
            <a:r>
              <a:rPr lang="uk-UA" sz="1600" dirty="0">
                <a:latin typeface="Times New Roman" panose="02020603050405020304" pitchFamily="18" charset="0"/>
                <a:cs typeface="Times New Roman" panose="02020603050405020304" pitchFamily="18" charset="0"/>
              </a:rPr>
              <a:t>. – К.: Наук. думка, 1974. – 135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Гречихин</a:t>
            </a:r>
            <a:r>
              <a:rPr lang="uk-UA" sz="1600" dirty="0">
                <a:latin typeface="Times New Roman" panose="02020603050405020304" pitchFamily="18" charset="0"/>
                <a:cs typeface="Times New Roman" panose="02020603050405020304" pitchFamily="18" charset="0"/>
              </a:rPr>
              <a:t> В. Г. </a:t>
            </a:r>
            <a:r>
              <a:rPr lang="uk-UA" sz="1600" dirty="0" err="1">
                <a:latin typeface="Times New Roman" panose="02020603050405020304" pitchFamily="18" charset="0"/>
                <a:cs typeface="Times New Roman" panose="02020603050405020304" pitchFamily="18" charset="0"/>
              </a:rPr>
              <a:t>Лекции</a:t>
            </a:r>
            <a:r>
              <a:rPr lang="uk-UA" sz="1600" dirty="0">
                <a:latin typeface="Times New Roman" panose="02020603050405020304" pitchFamily="18" charset="0"/>
                <a:cs typeface="Times New Roman" panose="02020603050405020304" pitchFamily="18" charset="0"/>
              </a:rPr>
              <a:t> по </a:t>
            </a:r>
            <a:r>
              <a:rPr lang="uk-UA" sz="1600" dirty="0" err="1">
                <a:latin typeface="Times New Roman" panose="02020603050405020304" pitchFamily="18" charset="0"/>
                <a:cs typeface="Times New Roman" panose="02020603050405020304" pitchFamily="18" charset="0"/>
              </a:rPr>
              <a:t>методике</a:t>
            </a:r>
            <a:r>
              <a:rPr lang="uk-UA" sz="1600" dirty="0">
                <a:latin typeface="Times New Roman" panose="02020603050405020304" pitchFamily="18" charset="0"/>
                <a:cs typeface="Times New Roman" panose="02020603050405020304" pitchFamily="18" charset="0"/>
              </a:rPr>
              <a:t> и </a:t>
            </a:r>
            <a:r>
              <a:rPr lang="uk-UA" sz="1600" dirty="0" err="1">
                <a:latin typeface="Times New Roman" panose="02020603050405020304" pitchFamily="18" charset="0"/>
                <a:cs typeface="Times New Roman" panose="02020603050405020304" pitchFamily="18" charset="0"/>
              </a:rPr>
              <a:t>технике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социологических</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исследований</a:t>
            </a:r>
            <a:r>
              <a:rPr lang="uk-UA" sz="1600" dirty="0">
                <a:latin typeface="Times New Roman" panose="02020603050405020304" pitchFamily="18" charset="0"/>
                <a:cs typeface="Times New Roman" panose="02020603050405020304" pitchFamily="18" charset="0"/>
              </a:rPr>
              <a:t> : </a:t>
            </a:r>
            <a:r>
              <a:rPr lang="uk-UA" sz="1600" dirty="0">
                <a:latin typeface="Times New Roman" panose="02020603050405020304" pitchFamily="18" charset="0"/>
                <a:cs typeface="Times New Roman" panose="02020603050405020304" pitchFamily="18" charset="0"/>
                <a:sym typeface="Symbol" panose="05050102010706020507" pitchFamily="18" charset="2"/>
              </a:rPr>
              <a:t></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sym typeface="Symbol" panose="05050102010706020507" pitchFamily="18" charset="2"/>
              </a:rPr>
              <a:t></a:t>
            </a:r>
            <a:r>
              <a:rPr lang="uk-UA" sz="1600" dirty="0">
                <a:latin typeface="Times New Roman" panose="02020603050405020304" pitchFamily="18" charset="0"/>
                <a:cs typeface="Times New Roman" panose="02020603050405020304" pitchFamily="18" charset="0"/>
              </a:rPr>
              <a:t> / В. Г. </a:t>
            </a:r>
            <a:r>
              <a:rPr lang="uk-UA" sz="1600" dirty="0" err="1">
                <a:latin typeface="Times New Roman" panose="02020603050405020304" pitchFamily="18" charset="0"/>
                <a:cs typeface="Times New Roman" panose="02020603050405020304" pitchFamily="18" charset="0"/>
              </a:rPr>
              <a:t>Гречихин</a:t>
            </a:r>
            <a:r>
              <a:rPr lang="uk-UA" sz="1600" dirty="0">
                <a:latin typeface="Times New Roman" panose="02020603050405020304" pitchFamily="18" charset="0"/>
                <a:cs typeface="Times New Roman" panose="02020603050405020304" pitchFamily="18" charset="0"/>
              </a:rPr>
              <a:t>. – М.: </a:t>
            </a:r>
            <a:r>
              <a:rPr lang="uk-UA" sz="1600" dirty="0" err="1">
                <a:latin typeface="Times New Roman" panose="02020603050405020304" pitchFamily="18" charset="0"/>
                <a:cs typeface="Times New Roman" panose="02020603050405020304" pitchFamily="18" charset="0"/>
              </a:rPr>
              <a:t>Изд</a:t>
            </a:r>
            <a:r>
              <a:rPr lang="uk-UA" sz="1600" dirty="0">
                <a:latin typeface="Times New Roman" panose="02020603050405020304" pitchFamily="18" charset="0"/>
                <a:cs typeface="Times New Roman" panose="02020603050405020304" pitchFamily="18" charset="0"/>
              </a:rPr>
              <a:t>-во МГУ, 1988. – 456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Здравомыслов</a:t>
            </a:r>
            <a:r>
              <a:rPr lang="uk-UA" sz="1600" dirty="0">
                <a:latin typeface="Times New Roman" panose="02020603050405020304" pitchFamily="18" charset="0"/>
                <a:cs typeface="Times New Roman" panose="02020603050405020304" pitchFamily="18" charset="0"/>
              </a:rPr>
              <a:t> А. Г. </a:t>
            </a:r>
            <a:r>
              <a:rPr lang="uk-UA" sz="1600" dirty="0" err="1">
                <a:latin typeface="Times New Roman" panose="02020603050405020304" pitchFamily="18" charset="0"/>
                <a:cs typeface="Times New Roman" panose="02020603050405020304" pitchFamily="18" charset="0"/>
              </a:rPr>
              <a:t>Методология</a:t>
            </a:r>
            <a:r>
              <a:rPr lang="uk-UA" sz="1600" dirty="0">
                <a:latin typeface="Times New Roman" panose="02020603050405020304" pitchFamily="18" charset="0"/>
                <a:cs typeface="Times New Roman" panose="02020603050405020304" pitchFamily="18" charset="0"/>
              </a:rPr>
              <a:t> и процедура </a:t>
            </a:r>
            <a:r>
              <a:rPr lang="uk-UA" sz="1600" dirty="0" err="1">
                <a:latin typeface="Times New Roman" panose="02020603050405020304" pitchFamily="18" charset="0"/>
                <a:cs typeface="Times New Roman" panose="02020603050405020304" pitchFamily="18" charset="0"/>
              </a:rPr>
              <a:t>социологических</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исследований</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А. Г. </a:t>
            </a:r>
            <a:r>
              <a:rPr lang="uk-UA" sz="1600" dirty="0" err="1">
                <a:latin typeface="Times New Roman" panose="02020603050405020304" pitchFamily="18" charset="0"/>
                <a:cs typeface="Times New Roman" panose="02020603050405020304" pitchFamily="18" charset="0"/>
              </a:rPr>
              <a:t>Здравомыслов</a:t>
            </a:r>
            <a:r>
              <a:rPr lang="uk-UA" sz="1600" dirty="0">
                <a:latin typeface="Times New Roman" panose="02020603050405020304" pitchFamily="18" charset="0"/>
                <a:cs typeface="Times New Roman" panose="02020603050405020304" pitchFamily="18" charset="0"/>
              </a:rPr>
              <a:t>. – М.: </a:t>
            </a:r>
            <a:r>
              <a:rPr lang="uk-UA" sz="1600" dirty="0" err="1">
                <a:latin typeface="Times New Roman" panose="02020603050405020304" pitchFamily="18" charset="0"/>
                <a:cs typeface="Times New Roman" panose="02020603050405020304" pitchFamily="18" charset="0"/>
              </a:rPr>
              <a:t>Мысль</a:t>
            </a:r>
            <a:r>
              <a:rPr lang="uk-UA" sz="1600" dirty="0">
                <a:latin typeface="Times New Roman" panose="02020603050405020304" pitchFamily="18" charset="0"/>
                <a:cs typeface="Times New Roman" panose="02020603050405020304" pitchFamily="18" charset="0"/>
              </a:rPr>
              <a:t>, 1969. – 208 с.</a:t>
            </a:r>
            <a:endParaRPr lang="ru-RU" sz="1600" dirty="0">
              <a:latin typeface="Times New Roman" panose="02020603050405020304" pitchFamily="18" charset="0"/>
              <a:cs typeface="Times New Roman" panose="02020603050405020304" pitchFamily="18" charset="0"/>
            </a:endParaRPr>
          </a:p>
          <a:p>
            <a:pPr lvl="0"/>
            <a:r>
              <a:rPr lang="uk-UA" sz="1600" dirty="0">
                <a:latin typeface="Times New Roman" panose="02020603050405020304" pitchFamily="18" charset="0"/>
                <a:cs typeface="Times New Roman" panose="02020603050405020304" pitchFamily="18" charset="0"/>
              </a:rPr>
              <a:t>Методи комп’ютерної обробки соціологічної інформації: Навчально-методичний посібник з навчального курсу для студентів соціологічного факультету / </a:t>
            </a:r>
            <a:r>
              <a:rPr lang="uk-UA" sz="1600" dirty="0">
                <a:latin typeface="Times New Roman" panose="02020603050405020304" pitchFamily="18" charset="0"/>
                <a:cs typeface="Times New Roman" panose="02020603050405020304" pitchFamily="18" charset="0"/>
                <a:sym typeface="Symbol" panose="05050102010706020507" pitchFamily="18" charset="2"/>
              </a:rPr>
              <a:t></a:t>
            </a:r>
            <a:r>
              <a:rPr lang="uk-UA" sz="1600" dirty="0">
                <a:latin typeface="Times New Roman" panose="02020603050405020304" pitchFamily="18" charset="0"/>
                <a:cs typeface="Times New Roman" panose="02020603050405020304" pitchFamily="18" charset="0"/>
              </a:rPr>
              <a:t>укладач: </a:t>
            </a:r>
            <a:r>
              <a:rPr lang="uk-UA" sz="1600" dirty="0" err="1">
                <a:latin typeface="Times New Roman" panose="02020603050405020304" pitchFamily="18" charset="0"/>
                <a:cs typeface="Times New Roman" panose="02020603050405020304" pitchFamily="18" charset="0"/>
              </a:rPr>
              <a:t>Кислова</a:t>
            </a:r>
            <a:r>
              <a:rPr lang="uk-UA" sz="1600" dirty="0">
                <a:latin typeface="Times New Roman" panose="02020603050405020304" pitchFamily="18" charset="0"/>
                <a:cs typeface="Times New Roman" panose="02020603050405020304" pitchFamily="18" charset="0"/>
              </a:rPr>
              <a:t> О. М.</a:t>
            </a:r>
            <a:r>
              <a:rPr lang="uk-UA" sz="1600" dirty="0">
                <a:latin typeface="Times New Roman" panose="02020603050405020304" pitchFamily="18" charset="0"/>
                <a:cs typeface="Times New Roman" panose="02020603050405020304" pitchFamily="18" charset="0"/>
                <a:sym typeface="Symbol" panose="05050102010706020507" pitchFamily="18" charset="2"/>
              </a:rPr>
              <a:t></a:t>
            </a:r>
            <a:r>
              <a:rPr lang="uk-UA" sz="1600" dirty="0">
                <a:latin typeface="Times New Roman" panose="02020603050405020304" pitchFamily="18" charset="0"/>
                <a:cs typeface="Times New Roman" panose="02020603050405020304" pitchFamily="18" charset="0"/>
              </a:rPr>
              <a:t>. – Х.: ХНУ імені В.Н. Карабіна, 2004. – 49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Паниотто</a:t>
            </a:r>
            <a:r>
              <a:rPr lang="uk-UA" sz="1600" dirty="0">
                <a:latin typeface="Times New Roman" panose="02020603050405020304" pitchFamily="18" charset="0"/>
                <a:cs typeface="Times New Roman" panose="02020603050405020304" pitchFamily="18" charset="0"/>
              </a:rPr>
              <a:t> В. И. </a:t>
            </a:r>
            <a:r>
              <a:rPr lang="uk-UA" sz="1600" dirty="0" err="1">
                <a:latin typeface="Times New Roman" panose="02020603050405020304" pitchFamily="18" charset="0"/>
                <a:cs typeface="Times New Roman" panose="02020603050405020304" pitchFamily="18" charset="0"/>
              </a:rPr>
              <a:t>Количественные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методы</a:t>
            </a:r>
            <a:r>
              <a:rPr lang="uk-UA" sz="1600" dirty="0">
                <a:latin typeface="Times New Roman" panose="02020603050405020304" pitchFamily="18" charset="0"/>
                <a:cs typeface="Times New Roman" panose="02020603050405020304" pitchFamily="18" charset="0"/>
              </a:rPr>
              <a:t> в </a:t>
            </a:r>
            <a:r>
              <a:rPr lang="uk-UA" sz="1600" dirty="0" err="1">
                <a:latin typeface="Times New Roman" panose="02020603050405020304" pitchFamily="18" charset="0"/>
                <a:cs typeface="Times New Roman" panose="02020603050405020304" pitchFamily="18" charset="0"/>
              </a:rPr>
              <a:t>социологических</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исследованиях</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В. И. </a:t>
            </a:r>
            <a:r>
              <a:rPr lang="uk-UA" sz="1600" dirty="0" err="1">
                <a:latin typeface="Times New Roman" panose="02020603050405020304" pitchFamily="18" charset="0"/>
                <a:cs typeface="Times New Roman" panose="02020603050405020304" pitchFamily="18" charset="0"/>
              </a:rPr>
              <a:t>Паниотто</a:t>
            </a:r>
            <a:r>
              <a:rPr lang="uk-UA" sz="1600" dirty="0">
                <a:latin typeface="Times New Roman" panose="02020603050405020304" pitchFamily="18" charset="0"/>
                <a:cs typeface="Times New Roman" panose="02020603050405020304" pitchFamily="18" charset="0"/>
              </a:rPr>
              <a:t>, В. С. Максименко. – К.: Наук. думка, 1982. –  272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Паниотто</a:t>
            </a:r>
            <a:r>
              <a:rPr lang="uk-UA" sz="1600" dirty="0">
                <a:latin typeface="Times New Roman" panose="02020603050405020304" pitchFamily="18" charset="0"/>
                <a:cs typeface="Times New Roman" panose="02020603050405020304" pitchFamily="18" charset="0"/>
              </a:rPr>
              <a:t> В. И. </a:t>
            </a:r>
            <a:r>
              <a:rPr lang="uk-UA" sz="1600" dirty="0" err="1">
                <a:latin typeface="Times New Roman" panose="02020603050405020304" pitchFamily="18" charset="0"/>
                <a:cs typeface="Times New Roman" panose="02020603050405020304" pitchFamily="18" charset="0"/>
              </a:rPr>
              <a:t>Качество</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социологической</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информации</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методы</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оценки</a:t>
            </a:r>
            <a:r>
              <a:rPr lang="uk-UA" sz="1600" dirty="0">
                <a:latin typeface="Times New Roman" panose="02020603050405020304" pitchFamily="18" charset="0"/>
                <a:cs typeface="Times New Roman" panose="02020603050405020304" pitchFamily="18" charset="0"/>
              </a:rPr>
              <a:t> и </a:t>
            </a:r>
            <a:r>
              <a:rPr lang="uk-UA" sz="1600" dirty="0" err="1">
                <a:latin typeface="Times New Roman" panose="02020603050405020304" pitchFamily="18" charset="0"/>
                <a:cs typeface="Times New Roman" panose="02020603050405020304" pitchFamily="18" charset="0"/>
              </a:rPr>
              <a:t>процедуры</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обеспечения</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В. И. </a:t>
            </a:r>
            <a:r>
              <a:rPr lang="uk-UA" sz="1600" dirty="0" err="1">
                <a:latin typeface="Times New Roman" panose="02020603050405020304" pitchFamily="18" charset="0"/>
                <a:cs typeface="Times New Roman" panose="02020603050405020304" pitchFamily="18" charset="0"/>
              </a:rPr>
              <a:t>Паниотто</a:t>
            </a:r>
            <a:r>
              <a:rPr lang="uk-UA" sz="1600" dirty="0">
                <a:latin typeface="Times New Roman" panose="02020603050405020304" pitchFamily="18" charset="0"/>
                <a:cs typeface="Times New Roman" panose="02020603050405020304" pitchFamily="18" charset="0"/>
              </a:rPr>
              <a:t>. – К. : Наук. думка, 1986. – 207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Рабочая</a:t>
            </a:r>
            <a:r>
              <a:rPr lang="uk-UA" sz="1600" dirty="0">
                <a:latin typeface="Times New Roman" panose="02020603050405020304" pitchFamily="18" charset="0"/>
                <a:cs typeface="Times New Roman" panose="02020603050405020304" pitchFamily="18" charset="0"/>
              </a:rPr>
              <a:t> книга соціолога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a:t>
            </a:r>
            <a:r>
              <a:rPr lang="uk-UA" sz="1600" dirty="0">
                <a:latin typeface="Times New Roman" panose="02020603050405020304" pitchFamily="18" charset="0"/>
                <a:cs typeface="Times New Roman" panose="02020603050405020304" pitchFamily="18" charset="0"/>
                <a:sym typeface="Symbol" panose="05050102010706020507" pitchFamily="18" charset="2"/>
              </a:rPr>
              <a:t></a:t>
            </a:r>
            <a:r>
              <a:rPr lang="uk-UA" sz="1600" dirty="0" err="1">
                <a:latin typeface="Times New Roman" panose="02020603050405020304" pitchFamily="18" charset="0"/>
                <a:cs typeface="Times New Roman" panose="02020603050405020304" pitchFamily="18" charset="0"/>
              </a:rPr>
              <a:t>отв</a:t>
            </a:r>
            <a:r>
              <a:rPr lang="uk-UA" sz="1600" dirty="0">
                <a:latin typeface="Times New Roman" panose="02020603050405020304" pitchFamily="18" charset="0"/>
                <a:cs typeface="Times New Roman" panose="02020603050405020304" pitchFamily="18" charset="0"/>
              </a:rPr>
              <a:t>. ред. Осипов Г.В.</a:t>
            </a:r>
            <a:r>
              <a:rPr lang="uk-UA" sz="1600" dirty="0">
                <a:latin typeface="Times New Roman" panose="02020603050405020304" pitchFamily="18" charset="0"/>
                <a:cs typeface="Times New Roman" panose="02020603050405020304" pitchFamily="18" charset="0"/>
                <a:sym typeface="Symbol" panose="05050102010706020507" pitchFamily="18" charset="2"/>
              </a:rPr>
              <a:t></a:t>
            </a:r>
            <a:r>
              <a:rPr lang="uk-UA" sz="1600" dirty="0">
                <a:latin typeface="Times New Roman" panose="02020603050405020304" pitchFamily="18" charset="0"/>
                <a:cs typeface="Times New Roman" panose="02020603050405020304" pitchFamily="18" charset="0"/>
              </a:rPr>
              <a:t>. – М.: Наука,1983. – 477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Саганенко</a:t>
            </a:r>
            <a:r>
              <a:rPr lang="uk-UA" sz="1600" dirty="0">
                <a:latin typeface="Times New Roman" panose="02020603050405020304" pitchFamily="18" charset="0"/>
                <a:cs typeface="Times New Roman" panose="02020603050405020304" pitchFamily="18" charset="0"/>
              </a:rPr>
              <a:t> Г. И. </a:t>
            </a:r>
            <a:r>
              <a:rPr lang="uk-UA" sz="1600" dirty="0" err="1">
                <a:latin typeface="Times New Roman" panose="02020603050405020304" pitchFamily="18" charset="0"/>
                <a:cs typeface="Times New Roman" panose="02020603050405020304" pitchFamily="18" charset="0"/>
              </a:rPr>
              <a:t>Надежность</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результатов</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социологического</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исследования</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Г. И. </a:t>
            </a:r>
            <a:r>
              <a:rPr lang="uk-UA" sz="1600" dirty="0" err="1">
                <a:latin typeface="Times New Roman" panose="02020603050405020304" pitchFamily="18" charset="0"/>
                <a:cs typeface="Times New Roman" panose="02020603050405020304" pitchFamily="18" charset="0"/>
              </a:rPr>
              <a:t>Саганенко</a:t>
            </a:r>
            <a:r>
              <a:rPr lang="uk-UA" sz="1600" dirty="0">
                <a:latin typeface="Times New Roman" panose="02020603050405020304" pitchFamily="18" charset="0"/>
                <a:cs typeface="Times New Roman" panose="02020603050405020304" pitchFamily="18" charset="0"/>
              </a:rPr>
              <a:t>. – Л.: Наука, 1983 – 189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Толстова</a:t>
            </a:r>
            <a:r>
              <a:rPr lang="uk-UA" sz="1600" dirty="0">
                <a:latin typeface="Times New Roman" panose="02020603050405020304" pitchFamily="18" charset="0"/>
                <a:cs typeface="Times New Roman" panose="02020603050405020304" pitchFamily="18" charset="0"/>
              </a:rPr>
              <a:t> Ю.Н. </a:t>
            </a:r>
            <a:r>
              <a:rPr lang="uk-UA" sz="1600" dirty="0" err="1">
                <a:latin typeface="Times New Roman" panose="02020603050405020304" pitchFamily="18" charset="0"/>
                <a:cs typeface="Times New Roman" panose="02020603050405020304" pitchFamily="18" charset="0"/>
              </a:rPr>
              <a:t>Измерение</a:t>
            </a:r>
            <a:r>
              <a:rPr lang="uk-UA" sz="1600" dirty="0">
                <a:latin typeface="Times New Roman" panose="02020603050405020304" pitchFamily="18" charset="0"/>
                <a:cs typeface="Times New Roman" panose="02020603050405020304" pitchFamily="18" charset="0"/>
              </a:rPr>
              <a:t> в </a:t>
            </a:r>
            <a:r>
              <a:rPr lang="uk-UA" sz="1600" dirty="0" err="1">
                <a:latin typeface="Times New Roman" panose="02020603050405020304" pitchFamily="18" charset="0"/>
                <a:cs typeface="Times New Roman" panose="02020603050405020304" pitchFamily="18" charset="0"/>
              </a:rPr>
              <a:t>социологии</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Ю. Н. </a:t>
            </a:r>
            <a:r>
              <a:rPr lang="uk-UA" sz="1600" dirty="0" err="1">
                <a:latin typeface="Times New Roman" panose="02020603050405020304" pitchFamily="18" charset="0"/>
                <a:cs typeface="Times New Roman" panose="02020603050405020304" pitchFamily="18" charset="0"/>
              </a:rPr>
              <a:t>Толстова</a:t>
            </a:r>
            <a:r>
              <a:rPr lang="uk-UA" sz="1600" dirty="0">
                <a:latin typeface="Times New Roman" panose="02020603050405020304" pitchFamily="18" charset="0"/>
                <a:cs typeface="Times New Roman" panose="02020603050405020304" pitchFamily="18" charset="0"/>
              </a:rPr>
              <a:t>. – М.: КДУ, 2007. – 288 с.: </a:t>
            </a:r>
            <a:r>
              <a:rPr lang="uk-UA" sz="1600" dirty="0" err="1">
                <a:latin typeface="Times New Roman" panose="02020603050405020304" pitchFamily="18" charset="0"/>
                <a:cs typeface="Times New Roman" panose="02020603050405020304" pitchFamily="18" charset="0"/>
              </a:rPr>
              <a:t>ил</a:t>
            </a:r>
            <a:r>
              <a:rPr lang="uk-UA" sz="1600" dirty="0">
                <a:latin typeface="Times New Roman" panose="02020603050405020304" pitchFamily="18" charset="0"/>
                <a:cs typeface="Times New Roman" panose="02020603050405020304" pitchFamily="18" charset="0"/>
              </a:rPr>
              <a:t>., табл.</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Шляпентох</a:t>
            </a:r>
            <a:r>
              <a:rPr lang="uk-UA" sz="1600" dirty="0">
                <a:latin typeface="Times New Roman" panose="02020603050405020304" pitchFamily="18" charset="0"/>
                <a:cs typeface="Times New Roman" panose="02020603050405020304" pitchFamily="18" charset="0"/>
              </a:rPr>
              <a:t> В. Э. </a:t>
            </a:r>
            <a:r>
              <a:rPr lang="uk-UA" sz="1600" dirty="0" err="1">
                <a:latin typeface="Times New Roman" panose="02020603050405020304" pitchFamily="18" charset="0"/>
                <a:cs typeface="Times New Roman" panose="02020603050405020304" pitchFamily="18" charset="0"/>
              </a:rPr>
              <a:t>Проблемы</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качества</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социологической</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информации</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достоверность</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репрезентативность</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прогностический</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потенциал</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В. Э. </a:t>
            </a:r>
            <a:r>
              <a:rPr lang="uk-UA" sz="1600" dirty="0" err="1">
                <a:latin typeface="Times New Roman" panose="02020603050405020304" pitchFamily="18" charset="0"/>
                <a:cs typeface="Times New Roman" panose="02020603050405020304" pitchFamily="18" charset="0"/>
              </a:rPr>
              <a:t>Шляпентох</a:t>
            </a:r>
            <a:r>
              <a:rPr lang="uk-UA" sz="1600" dirty="0">
                <a:latin typeface="Times New Roman" panose="02020603050405020304" pitchFamily="18" charset="0"/>
                <a:cs typeface="Times New Roman" panose="02020603050405020304" pitchFamily="18" charset="0"/>
              </a:rPr>
              <a:t>. – М.: ЦСП, 2006. – 664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Ядов</a:t>
            </a:r>
            <a:r>
              <a:rPr lang="uk-UA" sz="1600" dirty="0">
                <a:latin typeface="Times New Roman" panose="02020603050405020304" pitchFamily="18" charset="0"/>
                <a:cs typeface="Times New Roman" panose="02020603050405020304" pitchFamily="18" charset="0"/>
              </a:rPr>
              <a:t> В. А. </a:t>
            </a:r>
            <a:r>
              <a:rPr lang="uk-UA" sz="1600" dirty="0" err="1">
                <a:latin typeface="Times New Roman" panose="02020603050405020304" pitchFamily="18" charset="0"/>
                <a:cs typeface="Times New Roman" panose="02020603050405020304" pitchFamily="18" charset="0"/>
              </a:rPr>
              <a:t>Социологическое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методология</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программа</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методы</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В. А. </a:t>
            </a:r>
            <a:r>
              <a:rPr lang="uk-UA" sz="1600" dirty="0" err="1">
                <a:latin typeface="Times New Roman" panose="02020603050405020304" pitchFamily="18" charset="0"/>
                <a:cs typeface="Times New Roman" panose="02020603050405020304" pitchFamily="18" charset="0"/>
              </a:rPr>
              <a:t>Ядов</a:t>
            </a:r>
            <a:r>
              <a:rPr lang="uk-UA" sz="1600" dirty="0">
                <a:latin typeface="Times New Roman" panose="02020603050405020304" pitchFamily="18" charset="0"/>
                <a:cs typeface="Times New Roman" panose="02020603050405020304" pitchFamily="18" charset="0"/>
              </a:rPr>
              <a:t>. – М.: </a:t>
            </a:r>
            <a:r>
              <a:rPr lang="uk-UA" sz="1600" dirty="0" err="1">
                <a:latin typeface="Times New Roman" panose="02020603050405020304" pitchFamily="18" charset="0"/>
                <a:cs typeface="Times New Roman" panose="02020603050405020304" pitchFamily="18" charset="0"/>
              </a:rPr>
              <a:t>Ин</a:t>
            </a:r>
            <a:r>
              <a:rPr lang="uk-UA" sz="1600" dirty="0">
                <a:latin typeface="Times New Roman" panose="02020603050405020304" pitchFamily="18" charset="0"/>
                <a:cs typeface="Times New Roman" panose="02020603050405020304" pitchFamily="18" charset="0"/>
              </a:rPr>
              <a:t>-т </a:t>
            </a:r>
            <a:r>
              <a:rPr lang="uk-UA" sz="1600" dirty="0" err="1">
                <a:latin typeface="Times New Roman" panose="02020603050405020304" pitchFamily="18" charset="0"/>
                <a:cs typeface="Times New Roman" panose="02020603050405020304" pitchFamily="18" charset="0"/>
              </a:rPr>
              <a:t>истории</a:t>
            </a:r>
            <a:r>
              <a:rPr lang="uk-UA" sz="1600" dirty="0">
                <a:latin typeface="Times New Roman" panose="02020603050405020304" pitchFamily="18" charset="0"/>
                <a:cs typeface="Times New Roman" panose="02020603050405020304" pitchFamily="18" charset="0"/>
              </a:rPr>
              <a:t> СССР АН СССР, 1987. – 248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Ядов</a:t>
            </a:r>
            <a:r>
              <a:rPr lang="uk-UA" sz="1600" dirty="0">
                <a:latin typeface="Times New Roman" panose="02020603050405020304" pitchFamily="18" charset="0"/>
                <a:cs typeface="Times New Roman" panose="02020603050405020304" pitchFamily="18" charset="0"/>
              </a:rPr>
              <a:t> В. А</a:t>
            </a:r>
            <a:r>
              <a:rPr lang="uk-UA" sz="1600" i="1"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Стратегия</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социологического</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исследования</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Описание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объяснение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понимание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социальной</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реальности</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a:t>
            </a:r>
            <a:r>
              <a:rPr lang="uk-UA" sz="1600" i="1"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В. А</a:t>
            </a:r>
            <a:r>
              <a:rPr lang="uk-UA" sz="1600" i="1"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Ядов</a:t>
            </a:r>
            <a:r>
              <a:rPr lang="uk-UA" sz="1600" dirty="0">
                <a:latin typeface="Times New Roman" panose="02020603050405020304" pitchFamily="18" charset="0"/>
                <a:cs typeface="Times New Roman" panose="02020603050405020304" pitchFamily="18" charset="0"/>
              </a:rPr>
              <a:t>. –</a:t>
            </a:r>
            <a:r>
              <a:rPr lang="uk-UA" sz="1600" i="1"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М</a:t>
            </a:r>
            <a:r>
              <a:rPr lang="uk-UA" sz="1600" i="1" dirty="0">
                <a:latin typeface="Times New Roman" panose="02020603050405020304" pitchFamily="18" charset="0"/>
                <a:cs typeface="Times New Roman" panose="02020603050405020304" pitchFamily="18" charset="0"/>
              </a:rPr>
              <a:t>.</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Академкнига</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Добросвет</a:t>
            </a:r>
            <a:r>
              <a:rPr lang="uk-UA" sz="1600" dirty="0">
                <a:latin typeface="Times New Roman" panose="02020603050405020304" pitchFamily="18" charset="0"/>
                <a:cs typeface="Times New Roman" panose="02020603050405020304" pitchFamily="18" charset="0"/>
              </a:rPr>
              <a:t>, 2003. – 596</a:t>
            </a:r>
            <a:r>
              <a:rPr lang="ru-RU" sz="1600" dirty="0">
                <a:latin typeface="Times New Roman" panose="02020603050405020304" pitchFamily="18" charset="0"/>
                <a:cs typeface="Times New Roman" panose="02020603050405020304" pitchFamily="18" charset="0"/>
              </a:rPr>
              <a:t>–</a:t>
            </a:r>
            <a:r>
              <a:rPr lang="uk-UA" sz="1600" dirty="0">
                <a:latin typeface="Times New Roman" panose="02020603050405020304" pitchFamily="18" charset="0"/>
                <a:cs typeface="Times New Roman" panose="02020603050405020304" pitchFamily="18" charset="0"/>
              </a:rPr>
              <a:t> с.</a:t>
            </a:r>
            <a:endParaRPr lang="ru-RU" sz="1600" dirty="0">
              <a:latin typeface="Times New Roman" panose="02020603050405020304" pitchFamily="18" charset="0"/>
              <a:cs typeface="Times New Roman" panose="02020603050405020304" pitchFamily="18" charset="0"/>
            </a:endParaRPr>
          </a:p>
          <a:p>
            <a:pPr marL="342900" algn="just">
              <a:spcAft>
                <a:spcPts val="0"/>
              </a:spcAft>
            </a:pP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7666325"/>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71</TotalTime>
  <Words>483</Words>
  <Application>Microsoft Office PowerPoint</Application>
  <PresentationFormat>Широкоэкранный</PresentationFormat>
  <Paragraphs>39</Paragraphs>
  <Slides>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vt:i4>
      </vt:variant>
    </vt:vector>
  </HeadingPairs>
  <TitlesOfParts>
    <vt:vector size="11" baseType="lpstr">
      <vt:lpstr>Arial</vt:lpstr>
      <vt:lpstr>Symbol</vt:lpstr>
      <vt:lpstr>Times New Roman</vt:lpstr>
      <vt:lpstr>Trebuchet MS</vt:lpstr>
      <vt:lpstr>Wingdings 3</vt:lpstr>
      <vt:lpstr>Аспект</vt:lpstr>
      <vt:lpstr>НАДІЙНІСТЬ  СОЦІОЛОГІЧНОЇ  ІНФОРМАЦІЇ</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Cоціологія держави</dc:title>
  <dc:creator>Kate</dc:creator>
  <cp:lastModifiedBy>Dell Latitude E5580</cp:lastModifiedBy>
  <cp:revision>9</cp:revision>
  <dcterms:created xsi:type="dcterms:W3CDTF">2016-01-22T08:42:21Z</dcterms:created>
  <dcterms:modified xsi:type="dcterms:W3CDTF">2025-01-24T15:40:40Z</dcterms:modified>
</cp:coreProperties>
</file>