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10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359"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notesMaster" Target="notesMasters/notes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ru-RU" sz="4400" b="0" strike="noStrike" spc="-1">
                <a:latin typeface="Arial"/>
              </a:rPr>
              <a:t>Для перемещения страницы щёлкните мышью</a:t>
            </a:r>
          </a:p>
        </p:txBody>
      </p:sp>
      <p:sp>
        <p:nvSpPr>
          <p:cNvPr id="192"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193"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 </a:t>
            </a:r>
          </a:p>
        </p:txBody>
      </p:sp>
      <p:sp>
        <p:nvSpPr>
          <p:cNvPr id="194"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 </a:t>
            </a:r>
          </a:p>
        </p:txBody>
      </p:sp>
      <p:sp>
        <p:nvSpPr>
          <p:cNvPr id="195"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 </a:t>
            </a:r>
          </a:p>
        </p:txBody>
      </p:sp>
      <p:sp>
        <p:nvSpPr>
          <p:cNvPr id="196"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442C32CF-5ACA-44A7-873C-CEC0CEE0563A}"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2105640" y="749880"/>
            <a:ext cx="2525040" cy="36997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502" name="PlaceHolder 2"/>
          <p:cNvSpPr>
            <a:spLocks noGrp="1"/>
          </p:cNvSpPr>
          <p:nvPr>
            <p:ph type="body"/>
          </p:nvPr>
        </p:nvSpPr>
        <p:spPr>
          <a:xfrm>
            <a:off x="673200" y="4686120"/>
            <a:ext cx="5387040" cy="4438800"/>
          </a:xfrm>
          <a:prstGeom prst="rect">
            <a:avLst/>
          </a:prstGeom>
        </p:spPr>
        <p:txBody>
          <a:bodyPr lIns="0" tIns="0" rIns="0" bIns="0" anchor="ctr">
            <a:noAutofit/>
          </a:bodyPr>
          <a:lstStyle/>
          <a:p>
            <a:endParaRPr lang="ru-RU"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2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4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49"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51"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5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5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6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6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7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7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8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8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39920"/>
            <a:ext cx="777168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1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85800" y="2292480"/>
            <a:ext cx="77716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153" name="PlaceHolder 2"/>
          <p:cNvSpPr>
            <a:spLocks noGrp="1"/>
          </p:cNvSpPr>
          <p:nvPr>
            <p:ph type="body"/>
          </p:nvPr>
        </p:nvSpPr>
        <p:spPr>
          <a:xfrm>
            <a:off x="45720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
        <p:nvSpPr>
          <p:cNvPr id="154" name="PlaceHolder 3"/>
          <p:cNvSpPr>
            <a:spLocks noGrp="1"/>
          </p:cNvSpPr>
          <p:nvPr>
            <p:ph type="body"/>
          </p:nvPr>
        </p:nvSpPr>
        <p:spPr>
          <a:xfrm>
            <a:off x="4674240" y="1604520"/>
            <a:ext cx="4015440" cy="3976920"/>
          </a:xfrm>
          <a:prstGeom prst="rect">
            <a:avLst/>
          </a:prstGeom>
        </p:spPr>
        <p:txBody>
          <a:bodyPr lIns="0" tIns="0" rIns="0" bIns="0">
            <a:normAutofit fontScale="81000"/>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3" Type="http://schemas.openxmlformats.org/officeDocument/2006/relationships/hyperlink" Target="https://youtu.be/4PtGG4Vt_ZM" TargetMode="External"/><Relationship Id="rId2" Type="http://schemas.openxmlformats.org/officeDocument/2006/relationships/hyperlink" Target="https://youtu.be/p_JsO_gWjQI" TargetMode="Externa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3.xml"/><Relationship Id="rId4" Type="http://schemas.openxmlformats.org/officeDocument/2006/relationships/image" Target="../media/image37.wmf"/></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13.xml"/><Relationship Id="rId4" Type="http://schemas.openxmlformats.org/officeDocument/2006/relationships/image" Target="../media/image70.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047600" y="333360"/>
            <a:ext cx="7854120" cy="73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4400" b="1" strike="noStrike" spc="-1">
                <a:solidFill>
                  <a:srgbClr val="0070C0"/>
                </a:solidFill>
                <a:latin typeface="Calibri"/>
              </a:rPr>
              <a:t>ОСНОВИ МЕДИЧНИХ ЗНАНЬ</a:t>
            </a:r>
            <a:endParaRPr lang="ru-RU" sz="4400" b="0" strike="noStrike" spc="-1">
              <a:latin typeface="Arial"/>
            </a:endParaRPr>
          </a:p>
        </p:txBody>
      </p:sp>
      <p:sp>
        <p:nvSpPr>
          <p:cNvPr id="198" name="CustomShape 2"/>
          <p:cNvSpPr/>
          <p:nvPr/>
        </p:nvSpPr>
        <p:spPr>
          <a:xfrm>
            <a:off x="1143000" y="1071720"/>
            <a:ext cx="7143120" cy="178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641"/>
              </a:spcBef>
            </a:pPr>
            <a:r>
              <a:rPr lang="ru-RU" sz="2400" b="1" strike="noStrike" spc="-1">
                <a:solidFill>
                  <a:srgbClr val="8B8B8B"/>
                </a:solidFill>
                <a:latin typeface="Calibri"/>
              </a:rPr>
              <a:t> </a:t>
            </a:r>
            <a:r>
              <a:rPr lang="ru-RU" sz="3200" b="1" strike="noStrike" spc="-1">
                <a:solidFill>
                  <a:srgbClr val="FF0000"/>
                </a:solidFill>
                <a:latin typeface="Calibri"/>
              </a:rPr>
              <a:t>Лекція № 8</a:t>
            </a:r>
            <a:endParaRPr lang="ru-RU" sz="3200" b="0" strike="noStrike" spc="-1">
              <a:latin typeface="Arial"/>
            </a:endParaRPr>
          </a:p>
          <a:p>
            <a:pPr algn="ctr">
              <a:lnSpc>
                <a:spcPct val="90000"/>
              </a:lnSpc>
              <a:spcBef>
                <a:spcPts val="641"/>
              </a:spcBef>
            </a:pPr>
            <a:r>
              <a:rPr lang="ru-RU" sz="3200" b="1" strike="noStrike" spc="-1">
                <a:solidFill>
                  <a:srgbClr val="FF0000"/>
                </a:solidFill>
                <a:latin typeface="Calibri"/>
              </a:rPr>
              <a:t>Невідкладні стани. Перша домедична допомога при невідкладних станах</a:t>
            </a:r>
            <a:endParaRPr lang="ru-RU" sz="3200" b="0" strike="noStrike" spc="-1">
              <a:latin typeface="Arial"/>
            </a:endParaRPr>
          </a:p>
          <a:p>
            <a:pPr algn="ctr">
              <a:lnSpc>
                <a:spcPct val="90000"/>
              </a:lnSpc>
              <a:spcBef>
                <a:spcPts val="499"/>
              </a:spcBef>
            </a:pPr>
            <a:endParaRPr lang="ru-RU" sz="3200" b="0" strike="noStrike" spc="-1">
              <a:latin typeface="Arial"/>
            </a:endParaRPr>
          </a:p>
        </p:txBody>
      </p:sp>
      <p:sp>
        <p:nvSpPr>
          <p:cNvPr id="199" name="CustomShape 3"/>
          <p:cNvSpPr/>
          <p:nvPr/>
        </p:nvSpPr>
        <p:spPr>
          <a:xfrm>
            <a:off x="173160" y="-144360"/>
            <a:ext cx="304200" cy="304200"/>
          </a:xfrm>
          <a:prstGeom prst="rect">
            <a:avLst/>
          </a:prstGeom>
          <a:noFill/>
          <a:ln w="9360">
            <a:noFill/>
          </a:ln>
        </p:spPr>
        <p:style>
          <a:lnRef idx="0">
            <a:scrgbClr r="0" g="0" b="0"/>
          </a:lnRef>
          <a:fillRef idx="0">
            <a:scrgbClr r="0" g="0" b="0"/>
          </a:fillRef>
          <a:effectRef idx="0">
            <a:scrgbClr r="0" g="0" b="0"/>
          </a:effectRef>
          <a:fontRef idx="minor"/>
        </p:style>
      </p:sp>
      <p:pic>
        <p:nvPicPr>
          <p:cNvPr id="200" name="Picture 2"/>
          <p:cNvPicPr/>
          <p:nvPr/>
        </p:nvPicPr>
        <p:blipFill>
          <a:blip r:embed="rId2"/>
          <a:stretch/>
        </p:blipFill>
        <p:spPr>
          <a:xfrm>
            <a:off x="4929120" y="4000680"/>
            <a:ext cx="4214160" cy="2856600"/>
          </a:xfrm>
          <a:prstGeom prst="rect">
            <a:avLst/>
          </a:prstGeom>
          <a:ln>
            <a:noFill/>
          </a:ln>
        </p:spPr>
      </p:pic>
      <p:sp>
        <p:nvSpPr>
          <p:cNvPr id="201" name="CustomShape 4"/>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pic>
        <p:nvPicPr>
          <p:cNvPr id="202" name="Picture 7"/>
          <p:cNvPicPr/>
          <p:nvPr/>
        </p:nvPicPr>
        <p:blipFill>
          <a:blip r:embed="rId3"/>
          <a:srcRect l="8237" t="44931" r="62683" b="20906"/>
          <a:stretch/>
        </p:blipFill>
        <p:spPr>
          <a:xfrm>
            <a:off x="0" y="3929040"/>
            <a:ext cx="3857040" cy="2928240"/>
          </a:xfrm>
          <a:prstGeom prst="rect">
            <a:avLst/>
          </a:prstGeom>
          <a:ln w="9360">
            <a:noFill/>
          </a:ln>
        </p:spPr>
      </p:pic>
      <p:pic>
        <p:nvPicPr>
          <p:cNvPr id="203" name="Picture 9"/>
          <p:cNvPicPr/>
          <p:nvPr/>
        </p:nvPicPr>
        <p:blipFill>
          <a:blip r:embed="rId4"/>
          <a:srcRect b="9899"/>
          <a:stretch/>
        </p:blipFill>
        <p:spPr>
          <a:xfrm>
            <a:off x="2786040" y="2928960"/>
            <a:ext cx="2785320" cy="1571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857160" y="374400"/>
            <a:ext cx="8000280" cy="3503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lnSpc>
                <a:spcPct val="100000"/>
              </a:lnSpc>
            </a:pPr>
            <a:r>
              <a:rPr lang="ru-RU" sz="2800" b="1" strike="noStrike" spc="-1">
                <a:solidFill>
                  <a:srgbClr val="000000"/>
                </a:solidFill>
                <a:latin typeface="Arial"/>
                <a:ea typeface="Times New Roman"/>
              </a:rPr>
              <a:t>Усі перелічені дії будуть залежати від того, </a:t>
            </a:r>
            <a:r>
              <a:rPr lang="ru-RU" sz="2800" b="1" i="1" strike="noStrike" spc="-1">
                <a:solidFill>
                  <a:srgbClr val="FF0000"/>
                </a:solidFill>
                <a:latin typeface="Arial"/>
                <a:ea typeface="Times New Roman"/>
              </a:rPr>
              <a:t>живий чи мертвий постраждалий? </a:t>
            </a:r>
            <a:endParaRPr lang="ru-RU" sz="2800" b="0" strike="noStrike" spc="-1">
              <a:latin typeface="Arial"/>
            </a:endParaRPr>
          </a:p>
          <a:p>
            <a:pPr algn="just">
              <a:lnSpc>
                <a:spcPct val="100000"/>
              </a:lnSpc>
            </a:pPr>
            <a:r>
              <a:rPr lang="ru-RU" sz="2800" b="1" strike="noStrike" spc="-1">
                <a:solidFill>
                  <a:srgbClr val="000000"/>
                </a:solidFill>
                <a:latin typeface="Arial"/>
                <a:ea typeface="Times New Roman"/>
              </a:rPr>
              <a:t>Це запитання дуже важливе при тяжких травмах, коли потерпілий не подає ніяких ознак життя. </a:t>
            </a:r>
            <a:endParaRPr lang="ru-RU" sz="2800" b="0" strike="noStrike" spc="-1">
              <a:latin typeface="Arial"/>
            </a:endParaRPr>
          </a:p>
          <a:p>
            <a:pPr algn="just">
              <a:lnSpc>
                <a:spcPct val="100000"/>
              </a:lnSpc>
            </a:pPr>
            <a:r>
              <a:rPr lang="ru-RU" sz="2800" b="1" strike="noStrike" spc="-1">
                <a:solidFill>
                  <a:srgbClr val="000000"/>
                </a:solidFill>
                <a:latin typeface="Arial"/>
                <a:ea typeface="Times New Roman"/>
              </a:rPr>
              <a:t>Разом із тим при виявленні хоча б мінімальних ознак життя необхідно негайно приступити до оживлення постраждалого.</a:t>
            </a:r>
            <a:endParaRPr lang="ru-RU" sz="2800" b="0" strike="noStrike" spc="-1">
              <a:latin typeface="Arial"/>
            </a:endParaRPr>
          </a:p>
        </p:txBody>
      </p:sp>
      <p:pic>
        <p:nvPicPr>
          <p:cNvPr id="219" name="Picture 7"/>
          <p:cNvPicPr/>
          <p:nvPr/>
        </p:nvPicPr>
        <p:blipFill>
          <a:blip r:embed="rId2"/>
          <a:stretch/>
        </p:blipFill>
        <p:spPr>
          <a:xfrm>
            <a:off x="4786200" y="4000680"/>
            <a:ext cx="3769560" cy="2456640"/>
          </a:xfrm>
          <a:prstGeom prst="rect">
            <a:avLst/>
          </a:prstGeom>
          <a:ln>
            <a:noFill/>
          </a:ln>
        </p:spPr>
      </p:pic>
      <p:pic>
        <p:nvPicPr>
          <p:cNvPr id="220" name="Picture 7"/>
          <p:cNvPicPr/>
          <p:nvPr/>
        </p:nvPicPr>
        <p:blipFill>
          <a:blip r:embed="rId3"/>
          <a:stretch/>
        </p:blipFill>
        <p:spPr>
          <a:xfrm>
            <a:off x="642960" y="4214880"/>
            <a:ext cx="3285360" cy="2179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1"/>
          <p:cNvSpPr/>
          <p:nvPr/>
        </p:nvSpPr>
        <p:spPr>
          <a:xfrm>
            <a:off x="785880" y="571320"/>
            <a:ext cx="7714440" cy="520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000000"/>
                </a:solidFill>
                <a:latin typeface="Calibri"/>
                <a:ea typeface="DejaVu Sans"/>
              </a:rPr>
              <a:t>Транспортувати хворого з зупинкою дихання і серцевих скорочень можна лише після відновлення серцевої діяльності й дихання або в спеціальній машині швидкої допомоги, в якій є можливість продовжувати </a:t>
            </a:r>
            <a:r>
              <a:rPr lang="ru-RU" sz="2800" b="1" strike="noStrike" spc="-1">
                <a:solidFill>
                  <a:srgbClr val="FF0000"/>
                </a:solidFill>
                <a:latin typeface="Calibri"/>
                <a:ea typeface="DejaVu Sans"/>
              </a:rPr>
              <a:t>реанімаційні заходи</a:t>
            </a:r>
            <a:r>
              <a:rPr lang="ru-RU" sz="2800" b="1" strike="noStrike" spc="-1">
                <a:solidFill>
                  <a:srgbClr val="000000"/>
                </a:solidFill>
                <a:latin typeface="Calibri"/>
                <a:ea typeface="DejaVu Sans"/>
              </a:rPr>
              <a:t>, у тому числі й зняття фібриляції шлуночків (коли окремі волокна м'язів серця скорочуються хаотично, некоординовано) спеціальним приладом - </a:t>
            </a:r>
            <a:r>
              <a:rPr lang="ru-RU" sz="2800" b="1" strike="noStrike" spc="-1">
                <a:solidFill>
                  <a:srgbClr val="FF0000"/>
                </a:solidFill>
                <a:latin typeface="Calibri"/>
                <a:ea typeface="DejaVu Sans"/>
              </a:rPr>
              <a:t>дефібрилятором</a:t>
            </a:r>
            <a:r>
              <a:rPr lang="ru-RU" sz="2800" b="1" strike="noStrike" spc="-1">
                <a:solidFill>
                  <a:srgbClr val="000000"/>
                </a:solidFill>
                <a:latin typeface="Calibri"/>
                <a:ea typeface="DejaVu Sans"/>
              </a:rPr>
              <a:t>. </a:t>
            </a:r>
            <a:endParaRPr lang="ru-RU" sz="2800" b="0" strike="noStrike" spc="-1">
              <a:latin typeface="Arial"/>
            </a:endParaRPr>
          </a:p>
          <a:p>
            <a:pPr algn="just">
              <a:lnSpc>
                <a:spcPct val="100000"/>
              </a:lnSpc>
            </a:pPr>
            <a:r>
              <a:rPr lang="ru-RU" sz="2800" b="1" strike="noStrike" spc="-1">
                <a:solidFill>
                  <a:srgbClr val="000000"/>
                </a:solidFill>
                <a:latin typeface="Calibri"/>
                <a:ea typeface="DejaVu Sans"/>
              </a:rPr>
              <a:t>Розряд електричного струму 3000-7000 В може зняти фібриляцію серця через нерозкриту грудну клітку.</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CustomShape 1"/>
          <p:cNvSpPr/>
          <p:nvPr/>
        </p:nvSpPr>
        <p:spPr>
          <a:xfrm>
            <a:off x="857160" y="428760"/>
            <a:ext cx="7824240" cy="128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4400" b="1" strike="noStrike" spc="-1">
                <a:solidFill>
                  <a:srgbClr val="000000"/>
                </a:solidFill>
                <a:latin typeface="Calibri"/>
              </a:rPr>
              <a:t>Домашнє завдання </a:t>
            </a:r>
            <a:r>
              <a:t/>
            </a:r>
            <a:br/>
            <a:r>
              <a:rPr lang="ru-RU" sz="4400" b="1" strike="noStrike" spc="-1">
                <a:solidFill>
                  <a:srgbClr val="000000"/>
                </a:solidFill>
                <a:latin typeface="Calibri"/>
              </a:rPr>
              <a:t>(самостійна робота)</a:t>
            </a:r>
            <a:endParaRPr lang="ru-RU" sz="4400" b="0" strike="noStrike" spc="-1">
              <a:latin typeface="Arial"/>
            </a:endParaRPr>
          </a:p>
        </p:txBody>
      </p:sp>
      <p:sp>
        <p:nvSpPr>
          <p:cNvPr id="498" name="CustomShape 2"/>
          <p:cNvSpPr/>
          <p:nvPr/>
        </p:nvSpPr>
        <p:spPr>
          <a:xfrm>
            <a:off x="642960" y="1785960"/>
            <a:ext cx="8038440" cy="339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514440" indent="-513720" algn="just">
              <a:lnSpc>
                <a:spcPct val="100000"/>
              </a:lnSpc>
              <a:spcBef>
                <a:spcPts val="720"/>
              </a:spcBef>
            </a:pPr>
            <a:r>
              <a:rPr lang="ru-RU" sz="3600" b="1" strike="noStrike" spc="-1">
                <a:solidFill>
                  <a:srgbClr val="FF0000"/>
                </a:solidFill>
                <a:latin typeface="Calibri"/>
              </a:rPr>
              <a:t>Способи фіксації язика.</a:t>
            </a:r>
            <a:endParaRPr lang="ru-RU" sz="3600" b="0" strike="noStrike" spc="-1">
              <a:latin typeface="Arial"/>
            </a:endParaRPr>
          </a:p>
          <a:p>
            <a:pPr marL="514440" indent="-513720" algn="just">
              <a:lnSpc>
                <a:spcPct val="100000"/>
              </a:lnSpc>
              <a:spcBef>
                <a:spcPts val="720"/>
              </a:spcBef>
            </a:pPr>
            <a:r>
              <a:rPr lang="ru-RU" sz="3600" b="1" strike="noStrike" spc="-1">
                <a:solidFill>
                  <a:srgbClr val="FF0000"/>
                </a:solidFill>
                <a:latin typeface="Calibri"/>
              </a:rPr>
              <a:t>ШВЛ методом Сильвестра, Шеффера.</a:t>
            </a:r>
            <a:endParaRPr lang="ru-RU" sz="3600" b="0" strike="noStrike" spc="-1">
              <a:latin typeface="Arial"/>
            </a:endParaRPr>
          </a:p>
          <a:p>
            <a:pPr marL="514440" indent="-513720" algn="just">
              <a:lnSpc>
                <a:spcPct val="100000"/>
              </a:lnSpc>
              <a:spcBef>
                <a:spcPts val="720"/>
              </a:spcBef>
            </a:pPr>
            <a:endParaRPr lang="ru-RU" sz="3600" b="0" strike="noStrike" spc="-1">
              <a:latin typeface="Arial"/>
            </a:endParaRPr>
          </a:p>
          <a:p>
            <a:pPr marL="514440" indent="-513720" algn="just">
              <a:lnSpc>
                <a:spcPct val="100000"/>
              </a:lnSpc>
              <a:spcBef>
                <a:spcPts val="720"/>
              </a:spcBef>
            </a:pPr>
            <a:r>
              <a:rPr lang="ru-RU" sz="3600" b="1" strike="noStrike" spc="-1">
                <a:solidFill>
                  <a:srgbClr val="FF0000"/>
                </a:solidFill>
                <a:latin typeface="Calibri"/>
              </a:rPr>
              <a:t>Перегляньте відео:</a:t>
            </a:r>
            <a:endParaRPr lang="ru-RU" sz="3600" b="0" strike="noStrike" spc="-1">
              <a:latin typeface="Arial"/>
            </a:endParaRPr>
          </a:p>
          <a:p>
            <a:pPr marL="514440" indent="-513720" algn="just">
              <a:lnSpc>
                <a:spcPct val="100000"/>
              </a:lnSpc>
              <a:spcBef>
                <a:spcPts val="720"/>
              </a:spcBef>
            </a:pPr>
            <a:r>
              <a:rPr lang="ru-RU" sz="3600" b="1" u="sng" strike="noStrike" spc="-1">
                <a:solidFill>
                  <a:srgbClr val="0000FF"/>
                </a:solidFill>
                <a:uFillTx/>
                <a:latin typeface="Calibri"/>
                <a:hlinkClick r:id="rId2"/>
              </a:rPr>
              <a:t>https://youtu.be/p_JsO_gWjQI</a:t>
            </a:r>
            <a:endParaRPr lang="ru-RU" sz="3600" b="0" strike="noStrike" spc="-1">
              <a:latin typeface="Arial"/>
            </a:endParaRPr>
          </a:p>
          <a:p>
            <a:pPr marL="514440" indent="-513720" algn="just">
              <a:lnSpc>
                <a:spcPct val="100000"/>
              </a:lnSpc>
              <a:spcBef>
                <a:spcPts val="720"/>
              </a:spcBef>
            </a:pPr>
            <a:r>
              <a:rPr lang="ru-RU" sz="3600" b="1" u="sng" strike="noStrike" spc="-1">
                <a:solidFill>
                  <a:srgbClr val="0000FF"/>
                </a:solidFill>
                <a:uFillTx/>
                <a:latin typeface="Calibri"/>
                <a:hlinkClick r:id="rId3"/>
              </a:rPr>
              <a:t>https://youtu.be/4PtGG4Vt_ZM</a:t>
            </a:r>
            <a:endParaRPr lang="ru-RU" sz="3600" b="0" strike="noStrike" spc="-1">
              <a:latin typeface="Arial"/>
            </a:endParaRPr>
          </a:p>
          <a:p>
            <a:pPr marL="514440" indent="-513720" algn="just">
              <a:lnSpc>
                <a:spcPct val="100000"/>
              </a:lnSpc>
              <a:spcBef>
                <a:spcPts val="720"/>
              </a:spcBef>
            </a:pPr>
            <a:endParaRPr lang="ru-RU" sz="3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500040" y="285840"/>
            <a:ext cx="8429040" cy="628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6000" lnSpcReduction="20000"/>
          </a:bodyPr>
          <a:lstStyle/>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Способи Сильвестра-Броша та Шеффера застосовуються рідко: вони менш ефективні, ніж методи, що застосовуються на принципі вдування повітря в легені, протипоказані при травмах грудної клітки.</a:t>
            </a:r>
            <a:endParaRPr lang="ru-RU" sz="3200" b="0" strike="noStrike" spc="-1">
              <a:latin typeface="Arial"/>
            </a:endParaRPr>
          </a:p>
          <a:p>
            <a:pPr>
              <a:lnSpc>
                <a:spcPct val="100000"/>
              </a:lnSpc>
              <a:spcBef>
                <a:spcPts val="641"/>
              </a:spcBef>
            </a:pP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Метод Сильвестра-Броша, при якому хворий лежить на спині, не можна застосовувати при непрохідності дихальних шляхів у зв'язку з втопленням.</a:t>
            </a:r>
            <a:endParaRPr lang="ru-RU" sz="3200" b="0" strike="noStrike" spc="-1">
              <a:latin typeface="Arial"/>
            </a:endParaRPr>
          </a:p>
          <a:p>
            <a:pPr>
              <a:lnSpc>
                <a:spcPct val="100000"/>
              </a:lnSpc>
              <a:spcBef>
                <a:spcPts val="641"/>
              </a:spcBef>
            </a:pP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Спосіб Сильвестра-Броша - потерпілого кладуть на спину, під лопатки підкладають валик, у зв'язку з чим голова закидається. Потім той, хто виконує штучне дихання стає навколішки біля голови, на рахунок 1 - 2 підіймає руки потерпілого догори і назад - вдих, на рахунок 3 - 4 опускає донизу руки, притискаючи до грудної клітини з зігнутими ліктями - видих.</a:t>
            </a:r>
            <a:endParaRPr lang="ru-RU" sz="3200" b="0" strike="noStrike" spc="-1">
              <a:latin typeface="Arial"/>
            </a:endParaRPr>
          </a:p>
          <a:p>
            <a:pPr>
              <a:lnSpc>
                <a:spcPct val="100000"/>
              </a:lnSpc>
              <a:spcBef>
                <a:spcPts val="641"/>
              </a:spcBef>
            </a:pP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Спосіб Шеффера – потерпілого кладуть на живіт: той, хто робить штучне дихання сідає зверху (навколішки на сідниці потерпілого) обхоплює руками бічні поверхні грудної клітки, стискує грудну клітку - видих, відпускає - вдих. Цей метод застосовується при переломах верхніх кінцівок.</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714240" y="2214720"/>
            <a:ext cx="7538400" cy="144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trike="noStrike" spc="-1">
                <a:solidFill>
                  <a:srgbClr val="FF0000"/>
                </a:solidFill>
                <a:latin typeface="Calibri"/>
              </a:rPr>
              <a:t>Дякую за увагу!</a:t>
            </a:r>
            <a:endParaRPr lang="ru-RU" sz="4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357120" y="0"/>
            <a:ext cx="832896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7000"/>
          </a:bodyPr>
          <a:lstStyle/>
          <a:p>
            <a:pPr algn="just">
              <a:lnSpc>
                <a:spcPct val="100000"/>
              </a:lnSpc>
            </a:pPr>
            <a:r>
              <a:rPr lang="ru-RU" sz="2800" b="1" strike="noStrike" spc="-1">
                <a:solidFill>
                  <a:srgbClr val="FF0000"/>
                </a:solidFill>
                <a:latin typeface="Calibri"/>
              </a:rPr>
              <a:t>3. Причини та ознаки зупинки дихання та кровообігу. </a:t>
            </a:r>
            <a:endParaRPr lang="ru-RU" sz="2800" b="0" strike="noStrike" spc="-1">
              <a:latin typeface="Arial"/>
            </a:endParaRPr>
          </a:p>
        </p:txBody>
      </p:sp>
      <p:sp>
        <p:nvSpPr>
          <p:cNvPr id="222" name="CustomShape 2"/>
          <p:cNvSpPr/>
          <p:nvPr/>
        </p:nvSpPr>
        <p:spPr>
          <a:xfrm>
            <a:off x="0" y="500040"/>
            <a:ext cx="8929080" cy="562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479"/>
              </a:spcBef>
            </a:pPr>
            <a:r>
              <a:rPr lang="ru-RU" sz="2400" b="1" i="1" strike="noStrike" spc="-1">
                <a:solidFill>
                  <a:srgbClr val="FF0000"/>
                </a:solidFill>
                <a:latin typeface="Calibri"/>
              </a:rPr>
              <a:t>Ознаки життя. </a:t>
            </a:r>
            <a:endParaRPr lang="ru-RU" sz="2400" b="0" strike="noStrike" spc="-1">
              <a:latin typeface="Arial"/>
            </a:endParaRPr>
          </a:p>
          <a:p>
            <a:pPr marL="343080" indent="-342360" algn="just">
              <a:lnSpc>
                <a:spcPct val="100000"/>
              </a:lnSpc>
              <a:spcBef>
                <a:spcPts val="400"/>
              </a:spcBef>
            </a:pPr>
            <a:r>
              <a:rPr lang="ru-RU" sz="2000" b="1" strike="noStrike" spc="-1">
                <a:solidFill>
                  <a:srgbClr val="000000"/>
                </a:solidFill>
                <a:latin typeface="Calibri"/>
              </a:rPr>
              <a:t>Головною з них є </a:t>
            </a:r>
            <a:r>
              <a:rPr lang="ru-RU" sz="2000" b="1" strike="noStrike" spc="-1">
                <a:solidFill>
                  <a:srgbClr val="FF0000"/>
                </a:solidFill>
                <a:latin typeface="Calibri"/>
              </a:rPr>
              <a:t>серцебиття</a:t>
            </a:r>
            <a:r>
              <a:rPr lang="ru-RU" sz="2000" b="1" strike="noStrike" spc="-1">
                <a:solidFill>
                  <a:srgbClr val="000000"/>
                </a:solidFill>
                <a:latin typeface="Calibri"/>
              </a:rPr>
              <a:t>. Визначення останнього проводиться рукою або ж на слух ліворуч на 4‒5 см від нижньої третини груднини. </a:t>
            </a:r>
            <a:endParaRPr lang="ru-RU" sz="2000" b="0" strike="noStrike" spc="-1">
              <a:latin typeface="Arial"/>
            </a:endParaRPr>
          </a:p>
          <a:p>
            <a:pPr marL="343080" indent="-342360" algn="just">
              <a:lnSpc>
                <a:spcPct val="100000"/>
              </a:lnSpc>
              <a:spcBef>
                <a:spcPts val="400"/>
              </a:spcBef>
              <a:buClr>
                <a:srgbClr val="000000"/>
              </a:buClr>
              <a:buFont typeface="Arial"/>
              <a:buChar char="•"/>
            </a:pPr>
            <a:r>
              <a:rPr lang="ru-RU" sz="2000" b="1" strike="noStrike" spc="-1">
                <a:solidFill>
                  <a:srgbClr val="000000"/>
                </a:solidFill>
                <a:latin typeface="Calibri"/>
              </a:rPr>
              <a:t>Відчуття поштовхів чи ударів є першою ознакою того, що потерпілий ще живий. </a:t>
            </a:r>
            <a:r>
              <a:rPr lang="ru-RU" sz="2000" b="1" strike="noStrike" spc="-1">
                <a:solidFill>
                  <a:srgbClr val="FF0000"/>
                </a:solidFill>
                <a:latin typeface="Calibri"/>
              </a:rPr>
              <a:t>Пульс</a:t>
            </a:r>
            <a:r>
              <a:rPr lang="ru-RU" sz="2000" b="1" strike="noStrike" spc="-1">
                <a:solidFill>
                  <a:srgbClr val="000000"/>
                </a:solidFill>
                <a:latin typeface="Calibri"/>
              </a:rPr>
              <a:t> визначається на шиї, по внутрішній поверхні кивального м′яза, де проходить найбільша з артерій – сонна, внутрішній частині плеча медіальніше двоголового м′яза чи на передпліччі.</a:t>
            </a:r>
            <a:endParaRPr lang="ru-RU" sz="2000" b="0" strike="noStrike" spc="-1">
              <a:latin typeface="Arial"/>
            </a:endParaRPr>
          </a:p>
          <a:p>
            <a:pPr marL="343080" indent="-342360" algn="just">
              <a:lnSpc>
                <a:spcPct val="100000"/>
              </a:lnSpc>
              <a:spcBef>
                <a:spcPts val="400"/>
              </a:spcBef>
              <a:buClr>
                <a:srgbClr val="FF0000"/>
              </a:buClr>
              <a:buFont typeface="Arial"/>
              <a:buChar char="•"/>
            </a:pPr>
            <a:r>
              <a:rPr lang="ru-RU" sz="2000" b="1" strike="noStrike" spc="-1">
                <a:solidFill>
                  <a:srgbClr val="FF0000"/>
                </a:solidFill>
                <a:latin typeface="Calibri"/>
              </a:rPr>
              <a:t>Дихання</a:t>
            </a:r>
            <a:r>
              <a:rPr lang="ru-RU" sz="2000" b="1" strike="noStrike" spc="-1">
                <a:solidFill>
                  <a:srgbClr val="000000"/>
                </a:solidFill>
                <a:latin typeface="Calibri"/>
              </a:rPr>
              <a:t> встановлюється за наявністю рухів грудної клітки або за зволоженням дзеркала, прикладеного до носа потерпілого. Іншою ознакою дихання є рух вати, піднесеної до носових отворів. </a:t>
            </a:r>
            <a:endParaRPr lang="ru-RU" sz="2000" b="0" strike="noStrike" spc="-1">
              <a:latin typeface="Arial"/>
            </a:endParaRPr>
          </a:p>
          <a:p>
            <a:pPr marL="343080" indent="-342360" algn="just">
              <a:lnSpc>
                <a:spcPct val="100000"/>
              </a:lnSpc>
              <a:spcBef>
                <a:spcPts val="400"/>
              </a:spcBef>
              <a:buClr>
                <a:srgbClr val="000000"/>
              </a:buClr>
              <a:buFont typeface="Arial"/>
              <a:buChar char="•"/>
            </a:pPr>
            <a:r>
              <a:rPr lang="ru-RU" sz="2000" b="1" strike="noStrike" spc="-1">
                <a:solidFill>
                  <a:srgbClr val="000000"/>
                </a:solidFill>
                <a:latin typeface="Calibri"/>
              </a:rPr>
              <a:t>При різкому освітленні очей кишеньковим ліхтариком спостерігається </a:t>
            </a:r>
            <a:r>
              <a:rPr lang="ru-RU" sz="2000" b="1" strike="noStrike" spc="-1">
                <a:solidFill>
                  <a:srgbClr val="FF0000"/>
                </a:solidFill>
                <a:latin typeface="Calibri"/>
              </a:rPr>
              <a:t>звуження зіниць.</a:t>
            </a:r>
            <a:r>
              <a:rPr lang="ru-RU" sz="2000" b="1" strike="noStrike" spc="-1">
                <a:solidFill>
                  <a:srgbClr val="000000"/>
                </a:solidFill>
                <a:latin typeface="Calibri"/>
              </a:rPr>
              <a:t> Подібну реакцію можна побачити і в тому випадку, якщо відкриті очі потерпілого затулити рукою, а потім руку швидко відвести убік. Однак при глибокій втраті свідомості реакція на світло може бути відсутня. </a:t>
            </a:r>
            <a:endParaRPr lang="ru-RU" sz="2000" b="0" strike="noStrike" spc="-1">
              <a:latin typeface="Arial"/>
            </a:endParaRPr>
          </a:p>
          <a:p>
            <a:pPr marL="343080" indent="-342360" algn="just">
              <a:lnSpc>
                <a:spcPct val="100000"/>
              </a:lnSpc>
              <a:spcBef>
                <a:spcPts val="400"/>
              </a:spcBef>
              <a:buClr>
                <a:srgbClr val="000000"/>
              </a:buClr>
              <a:buFont typeface="Arial"/>
              <a:buChar char="•"/>
            </a:pPr>
            <a:r>
              <a:rPr lang="ru-RU" sz="2000" b="1" i="1" strike="noStrike" spc="-1">
                <a:solidFill>
                  <a:srgbClr val="000000"/>
                </a:solidFill>
                <a:latin typeface="Calibri"/>
              </a:rPr>
              <a:t>Ці ознаки життя є безпомилковим доказом того, що негайне надання допомоги ще може дати успіх. Однак не потрібно гаяти часу на їх визначення. Краще відразу розпочати "оживлення</a:t>
            </a:r>
            <a:r>
              <a:rPr lang="ru-RU" sz="2000" b="0" i="1" strike="noStrike" spc="-1">
                <a:solidFill>
                  <a:srgbClr val="000000"/>
                </a:solidFill>
                <a:latin typeface="Calibri"/>
              </a:rPr>
              <a:t>" </a:t>
            </a:r>
            <a:r>
              <a:rPr lang="ru-RU" sz="2000" b="1" i="1" strike="noStrike" spc="-1">
                <a:solidFill>
                  <a:srgbClr val="000000"/>
                </a:solidFill>
                <a:latin typeface="Calibri"/>
              </a:rPr>
              <a:t>і паралельно цьому визначати ознаки життя.</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683640" y="548640"/>
            <a:ext cx="7848000" cy="935280"/>
          </a:xfrm>
          <a:prstGeom prst="roundRect">
            <a:avLst>
              <a:gd name="adj" fmla="val 16667"/>
            </a:avLst>
          </a:prstGeom>
          <a:solidFill>
            <a:schemeClr val="accent6">
              <a:lumMod val="40000"/>
              <a:lumOff val="60000"/>
            </a:schemeClr>
          </a:solidFill>
          <a:ln>
            <a:roun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4400" b="1" i="1" strike="noStrike" spc="-1">
                <a:solidFill>
                  <a:srgbClr val="00B050"/>
                </a:solidFill>
                <a:latin typeface="Georgia"/>
                <a:ea typeface="DejaVu Sans"/>
              </a:rPr>
              <a:t>Ознаки життя</a:t>
            </a:r>
            <a:endParaRPr lang="ru-RU" sz="4400" b="0" strike="noStrike" spc="-1">
              <a:latin typeface="Arial"/>
            </a:endParaRPr>
          </a:p>
        </p:txBody>
      </p:sp>
      <p:sp>
        <p:nvSpPr>
          <p:cNvPr id="224" name="CustomShape 2"/>
          <p:cNvSpPr/>
          <p:nvPr/>
        </p:nvSpPr>
        <p:spPr>
          <a:xfrm>
            <a:off x="683640" y="3226320"/>
            <a:ext cx="2231640" cy="1367280"/>
          </a:xfrm>
          <a:prstGeom prst="roundRect">
            <a:avLst>
              <a:gd name="adj" fmla="val 16667"/>
            </a:avLst>
          </a:prstGeom>
          <a:ln w="57240">
            <a:solidFill>
              <a:srgbClr val="BE4B48"/>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a:lnSpc>
                <a:spcPct val="100000"/>
              </a:lnSpc>
            </a:pPr>
            <a:r>
              <a:rPr lang="ru-RU" sz="2000" b="1" i="1" strike="noStrike" spc="-1">
                <a:solidFill>
                  <a:srgbClr val="0070C0"/>
                </a:solidFill>
                <a:latin typeface="Georgia"/>
                <a:ea typeface="DejaVu Sans"/>
              </a:rPr>
              <a:t>Серцебиття,</a:t>
            </a:r>
            <a:endParaRPr lang="ru-RU" sz="2000" b="0" strike="noStrike" spc="-1">
              <a:latin typeface="Arial"/>
            </a:endParaRPr>
          </a:p>
          <a:p>
            <a:pPr algn="ctr">
              <a:lnSpc>
                <a:spcPct val="100000"/>
              </a:lnSpc>
            </a:pPr>
            <a:r>
              <a:rPr lang="ru-RU" sz="2000" b="1" i="1" strike="noStrike" spc="-1">
                <a:solidFill>
                  <a:srgbClr val="0070C0"/>
                </a:solidFill>
                <a:latin typeface="Georgia"/>
                <a:ea typeface="DejaVu Sans"/>
              </a:rPr>
              <a:t>Пульс</a:t>
            </a:r>
            <a:endParaRPr lang="ru-RU" sz="2000" b="0" strike="noStrike" spc="-1">
              <a:latin typeface="Arial"/>
            </a:endParaRPr>
          </a:p>
        </p:txBody>
      </p:sp>
      <p:sp>
        <p:nvSpPr>
          <p:cNvPr id="225" name="CustomShape 3"/>
          <p:cNvSpPr/>
          <p:nvPr/>
        </p:nvSpPr>
        <p:spPr>
          <a:xfrm>
            <a:off x="3492000" y="3226320"/>
            <a:ext cx="2231640" cy="1367280"/>
          </a:xfrm>
          <a:prstGeom prst="roundRect">
            <a:avLst>
              <a:gd name="adj" fmla="val 16667"/>
            </a:avLst>
          </a:prstGeom>
          <a:ln w="57240">
            <a:solidFill>
              <a:srgbClr val="BE4B48"/>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a:lnSpc>
                <a:spcPct val="100000"/>
              </a:lnSpc>
            </a:pPr>
            <a:r>
              <a:rPr lang="ru-RU" sz="2000" b="1" i="1" strike="noStrike" spc="-1">
                <a:solidFill>
                  <a:srgbClr val="0070C0"/>
                </a:solidFill>
                <a:latin typeface="Georgia"/>
                <a:ea typeface="DejaVu Sans"/>
              </a:rPr>
              <a:t>Дихання</a:t>
            </a:r>
            <a:endParaRPr lang="ru-RU" sz="2000" b="0" strike="noStrike" spc="-1">
              <a:latin typeface="Arial"/>
            </a:endParaRPr>
          </a:p>
        </p:txBody>
      </p:sp>
      <p:sp>
        <p:nvSpPr>
          <p:cNvPr id="226" name="CustomShape 4"/>
          <p:cNvSpPr/>
          <p:nvPr/>
        </p:nvSpPr>
        <p:spPr>
          <a:xfrm>
            <a:off x="6300360" y="3226320"/>
            <a:ext cx="2231640" cy="1367280"/>
          </a:xfrm>
          <a:prstGeom prst="roundRect">
            <a:avLst>
              <a:gd name="adj" fmla="val 16667"/>
            </a:avLst>
          </a:prstGeom>
          <a:ln w="57240">
            <a:solidFill>
              <a:srgbClr val="BE4B48"/>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noAutofit/>
          </a:bodyPr>
          <a:lstStyle/>
          <a:p>
            <a:pPr algn="ctr">
              <a:lnSpc>
                <a:spcPct val="100000"/>
              </a:lnSpc>
            </a:pPr>
            <a:r>
              <a:rPr lang="ru-RU" sz="2000" b="1" i="1" strike="noStrike" spc="-1">
                <a:solidFill>
                  <a:srgbClr val="0070C0"/>
                </a:solidFill>
                <a:latin typeface="Georgia"/>
                <a:ea typeface="DejaVu Sans"/>
              </a:rPr>
              <a:t>Реакція зіниць</a:t>
            </a:r>
            <a:endParaRPr lang="ru-RU" sz="2000" b="0" strike="noStrike" spc="-1">
              <a:latin typeface="Arial"/>
            </a:endParaRPr>
          </a:p>
        </p:txBody>
      </p:sp>
      <p:sp>
        <p:nvSpPr>
          <p:cNvPr id="227" name="Line 5"/>
          <p:cNvSpPr/>
          <p:nvPr/>
        </p:nvSpPr>
        <p:spPr>
          <a:xfrm flipH="1">
            <a:off x="1799640" y="1484640"/>
            <a:ext cx="2808360" cy="1741320"/>
          </a:xfrm>
          <a:prstGeom prst="line">
            <a:avLst/>
          </a:prstGeom>
          <a:ln>
            <a:round/>
          </a:ln>
        </p:spPr>
        <p:style>
          <a:lnRef idx="2">
            <a:schemeClr val="accent6"/>
          </a:lnRef>
          <a:fillRef idx="0">
            <a:schemeClr val="accent6"/>
          </a:fillRef>
          <a:effectRef idx="1">
            <a:schemeClr val="accent6"/>
          </a:effectRef>
          <a:fontRef idx="minor"/>
        </p:style>
      </p:sp>
      <p:sp>
        <p:nvSpPr>
          <p:cNvPr id="228" name="Line 6"/>
          <p:cNvSpPr/>
          <p:nvPr/>
        </p:nvSpPr>
        <p:spPr>
          <a:xfrm>
            <a:off x="4608000" y="1484640"/>
            <a:ext cx="0" cy="1741320"/>
          </a:xfrm>
          <a:prstGeom prst="line">
            <a:avLst/>
          </a:prstGeom>
          <a:ln>
            <a:round/>
          </a:ln>
        </p:spPr>
        <p:style>
          <a:lnRef idx="2">
            <a:schemeClr val="accent6"/>
          </a:lnRef>
          <a:fillRef idx="0">
            <a:schemeClr val="accent6"/>
          </a:fillRef>
          <a:effectRef idx="1">
            <a:schemeClr val="accent6"/>
          </a:effectRef>
          <a:fontRef idx="minor"/>
        </p:style>
      </p:sp>
      <p:sp>
        <p:nvSpPr>
          <p:cNvPr id="229" name="Line 7"/>
          <p:cNvSpPr/>
          <p:nvPr/>
        </p:nvSpPr>
        <p:spPr>
          <a:xfrm>
            <a:off x="4608000" y="1484640"/>
            <a:ext cx="2808000" cy="1741320"/>
          </a:xfrm>
          <a:prstGeom prst="line">
            <a:avLst/>
          </a:prstGeom>
          <a:ln>
            <a:round/>
          </a:ln>
        </p:spPr>
        <p:style>
          <a:lnRef idx="2">
            <a:schemeClr val="accent6"/>
          </a:lnRef>
          <a:fillRef idx="0">
            <a:schemeClr val="accent6"/>
          </a:fillRef>
          <a:effectRef idx="1">
            <a:schemeClr val="accent6"/>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457200" y="274680"/>
            <a:ext cx="822888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1000" lnSpcReduction="20000"/>
          </a:bodyPr>
          <a:lstStyle/>
          <a:p>
            <a:pPr marL="484560" algn="ctr">
              <a:lnSpc>
                <a:spcPct val="100000"/>
              </a:lnSpc>
            </a:pPr>
            <a:r>
              <a:rPr lang="ru-RU" sz="4400" b="1" strike="noStrike" spc="-1">
                <a:solidFill>
                  <a:srgbClr val="7030A0"/>
                </a:solidFill>
                <a:latin typeface="Calibri"/>
              </a:rPr>
              <a:t>Термінальний стан</a:t>
            </a:r>
            <a:endParaRPr lang="ru-RU" sz="4400" b="0" strike="noStrike" spc="-1">
              <a:latin typeface="Arial"/>
            </a:endParaRPr>
          </a:p>
        </p:txBody>
      </p:sp>
      <p:sp>
        <p:nvSpPr>
          <p:cNvPr id="231" name="CustomShape 2"/>
          <p:cNvSpPr/>
          <p:nvPr/>
        </p:nvSpPr>
        <p:spPr>
          <a:xfrm>
            <a:off x="214200" y="1000080"/>
            <a:ext cx="8571960" cy="550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6500" lnSpcReduction="20000"/>
          </a:bodyPr>
          <a:lstStyle/>
          <a:p>
            <a:pPr marL="448200" indent="-383400" algn="just">
              <a:lnSpc>
                <a:spcPct val="100000"/>
              </a:lnSpc>
              <a:spcBef>
                <a:spcPts val="660"/>
              </a:spcBef>
              <a:buClr>
                <a:srgbClr val="FF0000"/>
              </a:buClr>
              <a:buFont typeface="Wingdings 2" charset="2"/>
              <a:buChar char=""/>
            </a:pPr>
            <a:r>
              <a:rPr lang="ru-RU" sz="3300" b="1" i="1" strike="noStrike" spc="-1">
                <a:solidFill>
                  <a:srgbClr val="FF0000"/>
                </a:solidFill>
                <a:latin typeface="Calibri"/>
              </a:rPr>
              <a:t>Термінальний стан </a:t>
            </a:r>
            <a:r>
              <a:rPr lang="ru-RU" sz="2800" b="1" strike="noStrike" spc="-1">
                <a:solidFill>
                  <a:srgbClr val="000000"/>
                </a:solidFill>
                <a:latin typeface="Calibri"/>
              </a:rPr>
              <a:t>– це період вмирання людини.</a:t>
            </a:r>
            <a:endParaRPr lang="ru-RU" sz="2800" b="0" strike="noStrike" spc="-1">
              <a:latin typeface="Arial"/>
            </a:endParaRPr>
          </a:p>
          <a:p>
            <a:pPr marL="448200" indent="-383400" algn="just">
              <a:lnSpc>
                <a:spcPct val="100000"/>
              </a:lnSpc>
              <a:spcBef>
                <a:spcPts val="561"/>
              </a:spcBef>
              <a:buClr>
                <a:srgbClr val="7030A0"/>
              </a:buClr>
              <a:buFont typeface="Wingdings 2" charset="2"/>
              <a:buChar char=""/>
            </a:pPr>
            <a:r>
              <a:rPr lang="ru-RU" sz="2800" b="1" strike="noStrike" spc="-1">
                <a:solidFill>
                  <a:srgbClr val="7030A0"/>
                </a:solidFill>
                <a:latin typeface="Calibri"/>
              </a:rPr>
              <a:t>Термінальний стан - критичний стан пацієнта, при якому виникає комплекс порушень регуляції життєво важливих функцій організму з характерними загальними синдромами і органними розладами, становить безпосередню загрозу життю і є початковою стадією танатогенезу .</a:t>
            </a:r>
            <a:endParaRPr lang="ru-RU" sz="2800" b="0" strike="noStrike" spc="-1">
              <a:latin typeface="Arial"/>
            </a:endParaRPr>
          </a:p>
          <a:p>
            <a:pPr marL="448200" indent="-383400" algn="just">
              <a:lnSpc>
                <a:spcPct val="100000"/>
              </a:lnSpc>
              <a:spcBef>
                <a:spcPts val="680"/>
              </a:spcBef>
              <a:buClr>
                <a:srgbClr val="000000"/>
              </a:buClr>
              <a:buFont typeface="Wingdings 2" charset="2"/>
              <a:buChar char=""/>
            </a:pPr>
            <a:r>
              <a:rPr lang="ru-RU" sz="3100" b="1" strike="noStrike" spc="-1">
                <a:solidFill>
                  <a:srgbClr val="000000"/>
                </a:solidFill>
                <a:latin typeface="Calibri"/>
              </a:rPr>
              <a:t>Розрізняють</a:t>
            </a:r>
            <a:r>
              <a:rPr lang="ru-RU" sz="3400" b="1" strike="noStrike" spc="-1">
                <a:solidFill>
                  <a:srgbClr val="000000"/>
                </a:solidFill>
                <a:latin typeface="Calibri"/>
              </a:rPr>
              <a:t> </a:t>
            </a:r>
            <a:r>
              <a:rPr lang="ru-RU" sz="3400" b="1" i="1" strike="noStrike" spc="-1">
                <a:solidFill>
                  <a:srgbClr val="002060"/>
                </a:solidFill>
                <a:latin typeface="Calibri"/>
              </a:rPr>
              <a:t>три стадії термінального стану </a:t>
            </a:r>
            <a:r>
              <a:rPr lang="ru-RU" sz="3100" b="1" strike="noStrike" spc="-1">
                <a:solidFill>
                  <a:srgbClr val="000000"/>
                </a:solidFill>
                <a:latin typeface="Calibri"/>
              </a:rPr>
              <a:t>залежно від клінічних ознак з боку центральної нервової, серцево-судинної та дихальної систем:</a:t>
            </a:r>
            <a:endParaRPr lang="ru-RU" sz="3100" b="0" strike="noStrike" spc="-1">
              <a:latin typeface="Arial"/>
            </a:endParaRPr>
          </a:p>
          <a:p>
            <a:pPr marL="448200" indent="-383400" algn="just">
              <a:lnSpc>
                <a:spcPct val="100000"/>
              </a:lnSpc>
              <a:spcBef>
                <a:spcPts val="561"/>
              </a:spcBef>
            </a:pPr>
            <a:r>
              <a:rPr lang="ru-RU" sz="2800" b="1" strike="noStrike" spc="-1">
                <a:solidFill>
                  <a:srgbClr val="000000"/>
                </a:solidFill>
                <a:latin typeface="Calibri"/>
              </a:rPr>
              <a:t>      - </a:t>
            </a:r>
            <a:r>
              <a:rPr lang="ru-RU" sz="2800" b="1" u="sng" strike="noStrike" spc="-1">
                <a:solidFill>
                  <a:srgbClr val="FF0000"/>
                </a:solidFill>
                <a:uFillTx/>
                <a:latin typeface="Calibri"/>
              </a:rPr>
              <a:t>передагональний стан</a:t>
            </a:r>
            <a:r>
              <a:rPr lang="ru-RU" sz="2800" b="1" strike="noStrike" spc="-1">
                <a:solidFill>
                  <a:srgbClr val="FF0000"/>
                </a:solidFill>
                <a:latin typeface="Calibri"/>
              </a:rPr>
              <a:t> </a:t>
            </a:r>
            <a:r>
              <a:rPr lang="ru-RU" sz="2800" b="1" strike="noStrike" spc="-1">
                <a:solidFill>
                  <a:srgbClr val="000000"/>
                </a:solidFill>
                <a:latin typeface="Calibri"/>
              </a:rPr>
              <a:t>- етап умирання, в ході якого поступово порушуються функції кірково-підкіркових відділів головного мозку (свідомість зберігається, різке зростання пульсу, утруднене дихання, бліда шкіра);</a:t>
            </a:r>
            <a:endParaRPr lang="ru-RU" sz="2800" b="0" strike="noStrike" spc="-1">
              <a:latin typeface="Arial"/>
            </a:endParaRPr>
          </a:p>
          <a:p>
            <a:pPr marL="448200" indent="-383400" algn="just">
              <a:lnSpc>
                <a:spcPct val="100000"/>
              </a:lnSpc>
              <a:spcBef>
                <a:spcPts val="561"/>
              </a:spcBef>
            </a:pPr>
            <a:r>
              <a:rPr lang="ru-RU" sz="2800" b="1" strike="noStrike" spc="-1">
                <a:solidFill>
                  <a:srgbClr val="000000"/>
                </a:solidFill>
                <a:latin typeface="Calibri"/>
              </a:rPr>
              <a:t>      - </a:t>
            </a:r>
            <a:r>
              <a:rPr lang="ru-RU" sz="2800" b="1" u="sng" strike="noStrike" spc="-1">
                <a:solidFill>
                  <a:srgbClr val="FF0000"/>
                </a:solidFill>
                <a:uFillTx/>
                <a:latin typeface="Calibri"/>
              </a:rPr>
              <a:t>агонія</a:t>
            </a:r>
            <a:r>
              <a:rPr lang="ru-RU" sz="2800" b="1" strike="noStrike" spc="-1">
                <a:solidFill>
                  <a:srgbClr val="000000"/>
                </a:solidFill>
                <a:latin typeface="Calibri"/>
              </a:rPr>
              <a:t> (відсутні свідомість, пульс, реакція зіниці на світло, дихання з частотою 2-6 за хвилину);</a:t>
            </a:r>
            <a:endParaRPr lang="ru-RU" sz="2800" b="0" strike="noStrike" spc="-1">
              <a:latin typeface="Arial"/>
            </a:endParaRPr>
          </a:p>
          <a:p>
            <a:pPr marL="448200" indent="-383400" algn="just">
              <a:lnSpc>
                <a:spcPct val="100000"/>
              </a:lnSpc>
              <a:spcBef>
                <a:spcPts val="561"/>
              </a:spcBef>
            </a:pPr>
            <a:r>
              <a:rPr lang="ru-RU" sz="2800" b="1" strike="noStrike" spc="-1">
                <a:solidFill>
                  <a:srgbClr val="000000"/>
                </a:solidFill>
                <a:latin typeface="Calibri"/>
              </a:rPr>
              <a:t>      - </a:t>
            </a:r>
            <a:r>
              <a:rPr lang="ru-RU" sz="2800" b="1" u="sng" strike="noStrike" spc="-1">
                <a:solidFill>
                  <a:srgbClr val="FF0000"/>
                </a:solidFill>
                <a:uFillTx/>
                <a:latin typeface="Calibri"/>
              </a:rPr>
              <a:t>клінічна смерть</a:t>
            </a:r>
            <a:r>
              <a:rPr lang="ru-RU" sz="2800" b="1" strike="noStrike" spc="-1">
                <a:solidFill>
                  <a:srgbClr val="FF0000"/>
                </a:solidFill>
                <a:latin typeface="Calibri"/>
              </a:rPr>
              <a:t> </a:t>
            </a:r>
            <a:r>
              <a:rPr lang="ru-RU" sz="2800" b="1" strike="noStrike" spc="-1">
                <a:solidFill>
                  <a:srgbClr val="000000"/>
                </a:solidFill>
                <a:latin typeface="Calibri"/>
              </a:rPr>
              <a:t>(відсутність дихання, серцебиття, реакції на світло, холодна шкіра). Тривалість клінічної смерті – 3-6 хвилин.  Потім наступає </a:t>
            </a:r>
            <a:r>
              <a:rPr lang="ru-RU" sz="2800" b="1" strike="noStrike" spc="-1">
                <a:solidFill>
                  <a:srgbClr val="FF0000"/>
                </a:solidFill>
                <a:latin typeface="Calibri"/>
              </a:rPr>
              <a:t>біологічна смерть</a:t>
            </a:r>
            <a:r>
              <a:rPr lang="ru-RU" sz="2800" b="1" strike="noStrike" spc="-1">
                <a:solidFill>
                  <a:srgbClr val="000000"/>
                </a:solidFill>
                <a:latin typeface="Calibri"/>
              </a:rPr>
              <a:t>.</a:t>
            </a:r>
            <a:endParaRPr lang="ru-RU" sz="2800" b="0" strike="noStrike" spc="-1">
              <a:latin typeface="Arial"/>
            </a:endParaRPr>
          </a:p>
          <a:p>
            <a:pPr marL="448200" indent="-383400" algn="just">
              <a:lnSpc>
                <a:spcPct val="100000"/>
              </a:lnSpc>
              <a:spcBef>
                <a:spcPts val="561"/>
              </a:spcBef>
            </a:pPr>
            <a:r>
              <a:rPr lang="ru-RU" sz="2800" b="1" strike="noStrike" spc="-1">
                <a:solidFill>
                  <a:srgbClr val="000000"/>
                </a:solidFill>
                <a:latin typeface="Calibri"/>
              </a:rPr>
              <a:t>Термін </a:t>
            </a:r>
            <a:r>
              <a:rPr lang="ru-RU" sz="2800" b="1" strike="noStrike" spc="-1">
                <a:solidFill>
                  <a:srgbClr val="00B050"/>
                </a:solidFill>
                <a:latin typeface="Calibri"/>
              </a:rPr>
              <a:t>«реанімація» </a:t>
            </a:r>
            <a:r>
              <a:rPr lang="ru-RU" sz="2800" b="1" strike="noStrike" spc="-1">
                <a:solidFill>
                  <a:srgbClr val="000000"/>
                </a:solidFill>
                <a:latin typeface="Calibri"/>
              </a:rPr>
              <a:t>тісно пов’язаний з таким поняттям, як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1">
                                            <p:txEl>
                                              <p:pRg st="4" end="4"/>
                                            </p:txEl>
                                          </p:spTgt>
                                        </p:tgtEl>
                                        <p:attrNameLst>
                                          <p:attrName>style.visibility</p:attrName>
                                        </p:attrNameLst>
                                      </p:cBhvr>
                                      <p:to>
                                        <p:strVal val="visible"/>
                                      </p:to>
                                    </p:set>
                                    <p:anim calcmode="lin" valueType="num">
                                      <p:cBhvr additive="repl">
                                        <p:cTn id="7" dur="500" fill="hold"/>
                                        <p:tgtEl>
                                          <p:spTgt spid="231">
                                            <p:txEl>
                                              <p:pRg st="4" end="4"/>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1">
                                            <p:txEl>
                                              <p:pRg st="5" end="5"/>
                                            </p:txEl>
                                          </p:spTgt>
                                        </p:tgtEl>
                                        <p:attrNameLst>
                                          <p:attrName>style.visibility</p:attrName>
                                        </p:attrNameLst>
                                      </p:cBhvr>
                                      <p:to>
                                        <p:strVal val="visible"/>
                                      </p:to>
                                    </p:set>
                                    <p:anim calcmode="lin" valueType="num">
                                      <p:cBhvr additive="repl">
                                        <p:cTn id="13" dur="500" fill="hold"/>
                                        <p:tgtEl>
                                          <p:spTgt spid="231">
                                            <p:txEl>
                                              <p:pRg st="5" end="5"/>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2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1">
                                            <p:txEl>
                                              <p:pRg st="6" end="6"/>
                                            </p:txEl>
                                          </p:spTgt>
                                        </p:tgtEl>
                                        <p:attrNameLst>
                                          <p:attrName>style.visibility</p:attrName>
                                        </p:attrNameLst>
                                      </p:cBhvr>
                                      <p:to>
                                        <p:strVal val="visible"/>
                                      </p:to>
                                    </p:set>
                                    <p:anim calcmode="lin" valueType="num">
                                      <p:cBhvr additive="repl">
                                        <p:cTn id="19" dur="500" fill="hold"/>
                                        <p:tgtEl>
                                          <p:spTgt spid="231">
                                            <p:txEl>
                                              <p:pRg st="6" end="6"/>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2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1500120" y="214200"/>
            <a:ext cx="6511320" cy="47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2500" lnSpcReduction="20000"/>
          </a:bodyPr>
          <a:lstStyle/>
          <a:p>
            <a:pPr algn="ctr">
              <a:lnSpc>
                <a:spcPct val="100000"/>
              </a:lnSpc>
            </a:pPr>
            <a:r>
              <a:rPr lang="ru-RU" sz="4400" b="1" strike="noStrike" spc="-1">
                <a:solidFill>
                  <a:srgbClr val="FF0000"/>
                </a:solidFill>
                <a:latin typeface="Calibri"/>
              </a:rPr>
              <a:t>Термінальні стани</a:t>
            </a:r>
            <a:endParaRPr lang="ru-RU" sz="4400" b="0" strike="noStrike" spc="-1">
              <a:latin typeface="Arial"/>
            </a:endParaRPr>
          </a:p>
        </p:txBody>
      </p:sp>
      <p:pic>
        <p:nvPicPr>
          <p:cNvPr id="233" name="Рисунок 232"/>
          <p:cNvPicPr/>
          <p:nvPr/>
        </p:nvPicPr>
        <p:blipFill>
          <a:blip r:embed="rId2"/>
          <a:stretch/>
        </p:blipFill>
        <p:spPr>
          <a:xfrm>
            <a:off x="243000" y="936000"/>
            <a:ext cx="8685000" cy="5184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214200" y="285840"/>
            <a:ext cx="8643240" cy="657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marL="343080" indent="-342360" algn="just">
              <a:lnSpc>
                <a:spcPct val="100000"/>
              </a:lnSpc>
              <a:spcBef>
                <a:spcPts val="1179"/>
              </a:spcBef>
              <a:buClr>
                <a:srgbClr val="FF0000"/>
              </a:buClr>
              <a:buFont typeface="Arial"/>
              <a:buChar char="•"/>
            </a:pPr>
            <a:r>
              <a:rPr lang="ru-RU" sz="5900" b="1" i="1" strike="noStrike" spc="-1">
                <a:solidFill>
                  <a:srgbClr val="FF0000"/>
                </a:solidFill>
                <a:latin typeface="Calibri"/>
              </a:rPr>
              <a:t>Ознаки смерті. </a:t>
            </a:r>
            <a:endParaRPr lang="ru-RU" sz="5900" b="0" strike="noStrike" spc="-1">
              <a:latin typeface="Arial"/>
            </a:endParaRPr>
          </a:p>
          <a:p>
            <a:pPr marL="343080" indent="-342360" algn="just">
              <a:lnSpc>
                <a:spcPct val="100000"/>
              </a:lnSpc>
              <a:spcBef>
                <a:spcPts val="921"/>
              </a:spcBef>
              <a:buClr>
                <a:srgbClr val="000000"/>
              </a:buClr>
              <a:buFont typeface="Arial"/>
              <a:buChar char="•"/>
            </a:pPr>
            <a:r>
              <a:rPr lang="ru-RU" sz="4600" b="1" i="1" strike="noStrike" spc="-1">
                <a:solidFill>
                  <a:srgbClr val="000000"/>
                </a:solidFill>
                <a:latin typeface="Calibri"/>
              </a:rPr>
              <a:t>При зупинці серця та припиненні дихання настає смерть. </a:t>
            </a:r>
            <a:r>
              <a:rPr lang="ru-RU" sz="4600" b="1" strike="noStrike" spc="-1">
                <a:solidFill>
                  <a:srgbClr val="000000"/>
                </a:solidFill>
                <a:latin typeface="Calibri"/>
              </a:rPr>
              <a:t>Цей стан складається із двох фаз – </a:t>
            </a:r>
            <a:r>
              <a:rPr lang="ru-RU" sz="4600" b="1" i="1" strike="noStrike" spc="-1">
                <a:solidFill>
                  <a:srgbClr val="FF0000"/>
                </a:solidFill>
                <a:latin typeface="Calibri"/>
              </a:rPr>
              <a:t>клінічної</a:t>
            </a:r>
            <a:r>
              <a:rPr lang="ru-RU" sz="4600" b="1" strike="noStrike" spc="-1">
                <a:solidFill>
                  <a:srgbClr val="000000"/>
                </a:solidFill>
                <a:latin typeface="Calibri"/>
              </a:rPr>
              <a:t> та </a:t>
            </a:r>
            <a:r>
              <a:rPr lang="ru-RU" sz="4600" b="1" i="1" strike="noStrike" spc="-1">
                <a:solidFill>
                  <a:srgbClr val="FF0000"/>
                </a:solidFill>
                <a:latin typeface="Calibri"/>
              </a:rPr>
              <a:t>біологічної смерті</a:t>
            </a:r>
            <a:r>
              <a:rPr lang="ru-RU" sz="4600" b="1" strike="noStrike" spc="-1">
                <a:solidFill>
                  <a:srgbClr val="000000"/>
                </a:solidFill>
                <a:latin typeface="Calibri"/>
              </a:rPr>
              <a:t>. </a:t>
            </a:r>
            <a:endParaRPr lang="ru-RU" sz="4600" b="0" strike="noStrike" spc="-1">
              <a:latin typeface="Arial"/>
            </a:endParaRPr>
          </a:p>
          <a:p>
            <a:pPr marL="343080" indent="-342360" algn="just">
              <a:lnSpc>
                <a:spcPct val="100000"/>
              </a:lnSpc>
              <a:spcBef>
                <a:spcPts val="921"/>
              </a:spcBef>
              <a:buClr>
                <a:srgbClr val="000000"/>
              </a:buClr>
              <a:buFont typeface="Arial"/>
              <a:buChar char="•"/>
            </a:pPr>
            <a:r>
              <a:rPr lang="ru-RU" sz="4600" b="1" strike="noStrike" spc="-1">
                <a:solidFill>
                  <a:srgbClr val="000000"/>
                </a:solidFill>
                <a:latin typeface="Calibri"/>
              </a:rPr>
              <a:t>Під час </a:t>
            </a:r>
            <a:r>
              <a:rPr lang="ru-RU" sz="4600" b="1" i="1" strike="noStrike" spc="-1">
                <a:solidFill>
                  <a:srgbClr val="FF0000"/>
                </a:solidFill>
                <a:latin typeface="Calibri"/>
              </a:rPr>
              <a:t>клінічної смерті</a:t>
            </a:r>
            <a:r>
              <a:rPr lang="ru-RU" sz="4600" b="1" strike="noStrike" spc="-1">
                <a:solidFill>
                  <a:srgbClr val="000000"/>
                </a:solidFill>
                <a:latin typeface="Calibri"/>
              </a:rPr>
              <a:t>, тривалість якої становить 5‒7 хвилин (</a:t>
            </a:r>
            <a:r>
              <a:rPr lang="ru-RU" sz="4600" b="1" i="1" strike="noStrike" spc="-1">
                <a:solidFill>
                  <a:srgbClr val="000000"/>
                </a:solidFill>
                <a:latin typeface="Calibri"/>
              </a:rPr>
              <a:t>рідко – до 15 хвилин, </a:t>
            </a:r>
            <a:r>
              <a:rPr lang="ru-RU" sz="4600" b="0" i="1" strike="noStrike" spc="-1">
                <a:solidFill>
                  <a:srgbClr val="000000"/>
                </a:solidFill>
                <a:latin typeface="Calibri"/>
              </a:rPr>
              <a:t>що залежить від причини та швидкості розвитку критичного стану - крововтрата, травма, температури тіла та навколишнього середовища, вживання препаратів,які сповільнюють клітинний метаболізм)</a:t>
            </a:r>
            <a:r>
              <a:rPr lang="ru-RU" sz="4600" b="1" strike="noStrike" spc="-1">
                <a:solidFill>
                  <a:srgbClr val="000000"/>
                </a:solidFill>
                <a:latin typeface="Calibri"/>
              </a:rPr>
              <a:t>, людина не дихає, серце перестає битися, однак незворотні явища у тканинах відсутні. У цей період, поки ще не відбулося тяжких порушень у тканинах мозку, серця та легень, організм можна оживити. </a:t>
            </a:r>
            <a:endParaRPr lang="ru-RU" sz="4600" b="0" strike="noStrike" spc="-1">
              <a:latin typeface="Arial"/>
            </a:endParaRPr>
          </a:p>
          <a:p>
            <a:pPr marL="343080" indent="-342360" algn="just">
              <a:lnSpc>
                <a:spcPct val="100000"/>
              </a:lnSpc>
              <a:spcBef>
                <a:spcPts val="921"/>
              </a:spcBef>
              <a:buClr>
                <a:srgbClr val="000000"/>
              </a:buClr>
              <a:buFont typeface="Arial"/>
              <a:buChar char="•"/>
            </a:pPr>
            <a:r>
              <a:rPr lang="ru-RU" sz="4600" b="1" strike="noStrike" spc="-1">
                <a:solidFill>
                  <a:srgbClr val="000000"/>
                </a:solidFill>
                <a:latin typeface="Calibri"/>
              </a:rPr>
              <a:t>Після 8‒10 хвилинної зупинки серця та припинення дихання настає </a:t>
            </a:r>
            <a:r>
              <a:rPr lang="ru-RU" sz="4600" b="1" i="1" strike="noStrike" spc="-1">
                <a:solidFill>
                  <a:srgbClr val="FF0000"/>
                </a:solidFill>
                <a:latin typeface="Calibri"/>
              </a:rPr>
              <a:t>біологічна смерть</a:t>
            </a:r>
            <a:r>
              <a:rPr lang="ru-RU" sz="4600" b="1" strike="noStrike" spc="-1">
                <a:solidFill>
                  <a:srgbClr val="000000"/>
                </a:solidFill>
                <a:latin typeface="Calibri"/>
              </a:rPr>
              <a:t>. У цій фазі врятувати потерпілому життя вже неможливо.</a:t>
            </a:r>
            <a:endParaRPr lang="ru-RU" sz="4600" b="0" strike="noStrike" spc="-1">
              <a:latin typeface="Arial"/>
            </a:endParaRPr>
          </a:p>
          <a:p>
            <a:pPr marL="343080" indent="-342360" algn="just">
              <a:lnSpc>
                <a:spcPct val="100000"/>
              </a:lnSpc>
              <a:spcBef>
                <a:spcPts val="921"/>
              </a:spcBef>
              <a:buClr>
                <a:srgbClr val="000000"/>
              </a:buClr>
              <a:buFont typeface="Arial"/>
              <a:buChar char="•"/>
            </a:pPr>
            <a:r>
              <a:rPr lang="ru-RU" sz="4600" b="1" i="1" strike="noStrike" spc="-1">
                <a:solidFill>
                  <a:srgbClr val="000000"/>
                </a:solidFill>
                <a:latin typeface="Calibri"/>
              </a:rPr>
              <a:t>При встановленні, що потерпілий ″виходить″ із проявів клінічної смерті, їх потрібно назвати </a:t>
            </a:r>
            <a:r>
              <a:rPr lang="ru-RU" sz="4600" b="1" i="1" strike="noStrike" spc="-1">
                <a:solidFill>
                  <a:srgbClr val="FF0000"/>
                </a:solidFill>
                <a:latin typeface="Calibri"/>
              </a:rPr>
              <a:t>сумнівними</a:t>
            </a:r>
            <a:r>
              <a:rPr lang="ru-RU" sz="4600" b="1" i="1" strike="noStrike" spc="-1">
                <a:solidFill>
                  <a:srgbClr val="000000"/>
                </a:solidFill>
                <a:latin typeface="Calibri"/>
              </a:rPr>
              <a:t>.</a:t>
            </a:r>
            <a:endParaRPr lang="ru-RU" sz="4600" b="0" strike="noStrike" spc="-1">
              <a:latin typeface="Arial"/>
            </a:endParaRPr>
          </a:p>
          <a:p>
            <a:pPr marL="343080" indent="-342360" algn="just">
              <a:lnSpc>
                <a:spcPct val="100000"/>
              </a:lnSpc>
              <a:spcBef>
                <a:spcPts val="921"/>
              </a:spcBef>
              <a:buClr>
                <a:srgbClr val="FF0000"/>
              </a:buClr>
              <a:buFont typeface="Arial"/>
              <a:buChar char="•"/>
            </a:pPr>
            <a:r>
              <a:rPr lang="ru-RU" sz="4600" b="1" i="1" strike="noStrike" spc="-1">
                <a:solidFill>
                  <a:srgbClr val="FF0000"/>
                </a:solidFill>
                <a:latin typeface="Calibri"/>
              </a:rPr>
              <a:t>Сумнівні ознаки смерті.</a:t>
            </a:r>
            <a:r>
              <a:rPr lang="ru-RU" sz="4600" b="1" strike="noStrike" spc="-1">
                <a:solidFill>
                  <a:srgbClr val="FF0000"/>
                </a:solidFill>
                <a:latin typeface="Calibri"/>
              </a:rPr>
              <a:t> </a:t>
            </a:r>
            <a:r>
              <a:rPr lang="ru-RU" sz="4600" b="1" strike="noStrike" spc="-1">
                <a:solidFill>
                  <a:srgbClr val="000000"/>
                </a:solidFill>
                <a:latin typeface="Calibri"/>
              </a:rPr>
              <a:t>Потерпілий не дихає, серцебиття не визначається, відсутня реакція на укол голкою, реакція зіниць на сильне світло негативна, незважаючи на те, про що вище йшла мова. Поки немає повної впевненості у смерті потерпілого, ми зобов'язані надавати йому допомогу у повному обсязі.</a:t>
            </a:r>
            <a:endParaRPr lang="ru-RU" sz="4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1"/>
          <p:cNvGrpSpPr/>
          <p:nvPr/>
        </p:nvGrpSpPr>
        <p:grpSpPr>
          <a:xfrm>
            <a:off x="214200" y="2214720"/>
            <a:ext cx="8929080" cy="3743640"/>
            <a:chOff x="214200" y="2214720"/>
            <a:chExt cx="8929080" cy="3743640"/>
          </a:xfrm>
        </p:grpSpPr>
        <p:grpSp>
          <p:nvGrpSpPr>
            <p:cNvPr id="236" name="Group 2"/>
            <p:cNvGrpSpPr/>
            <p:nvPr/>
          </p:nvGrpSpPr>
          <p:grpSpPr>
            <a:xfrm>
              <a:off x="214200" y="2214720"/>
              <a:ext cx="8929080" cy="748080"/>
              <a:chOff x="214200" y="2214720"/>
              <a:chExt cx="8929080" cy="748080"/>
            </a:xfrm>
          </p:grpSpPr>
          <p:sp>
            <p:nvSpPr>
              <p:cNvPr id="237" name="CustomShape 3"/>
              <p:cNvSpPr/>
              <p:nvPr/>
            </p:nvSpPr>
            <p:spPr>
              <a:xfrm>
                <a:off x="214200" y="221472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38" name="CustomShape 4"/>
              <p:cNvSpPr/>
              <p:nvPr/>
            </p:nvSpPr>
            <p:spPr>
              <a:xfrm>
                <a:off x="289080" y="228960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39" name="CustomShape 5"/>
              <p:cNvSpPr/>
              <p:nvPr/>
            </p:nvSpPr>
            <p:spPr>
              <a:xfrm>
                <a:off x="214200" y="221472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1800" b="1" i="1" strike="noStrike" spc="-1">
                    <a:solidFill>
                      <a:srgbClr val="FFFFFF"/>
                    </a:solidFill>
                    <a:latin typeface="Georgia"/>
                    <a:ea typeface="DejaVu Sans"/>
                  </a:rPr>
                  <a:t>Повна втрата свідомості та рефлексів (арефлексія), м’язова атонія</a:t>
                </a:r>
                <a:endParaRPr lang="ru-RU" sz="1800" b="0" strike="noStrike" spc="-1">
                  <a:latin typeface="Arial"/>
                </a:endParaRPr>
              </a:p>
            </p:txBody>
          </p:sp>
        </p:grpSp>
        <p:grpSp>
          <p:nvGrpSpPr>
            <p:cNvPr id="240" name="Group 6"/>
            <p:cNvGrpSpPr/>
            <p:nvPr/>
          </p:nvGrpSpPr>
          <p:grpSpPr>
            <a:xfrm>
              <a:off x="214200" y="2963520"/>
              <a:ext cx="8929080" cy="748080"/>
              <a:chOff x="214200" y="2963520"/>
              <a:chExt cx="8929080" cy="748080"/>
            </a:xfrm>
          </p:grpSpPr>
          <p:sp>
            <p:nvSpPr>
              <p:cNvPr id="241" name="CustomShape 7"/>
              <p:cNvSpPr/>
              <p:nvPr/>
            </p:nvSpPr>
            <p:spPr>
              <a:xfrm>
                <a:off x="214200" y="296352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42" name="CustomShape 8"/>
              <p:cNvSpPr/>
              <p:nvPr/>
            </p:nvSpPr>
            <p:spPr>
              <a:xfrm>
                <a:off x="289080" y="303840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43" name="CustomShape 9"/>
              <p:cNvSpPr/>
              <p:nvPr/>
            </p:nvSpPr>
            <p:spPr>
              <a:xfrm>
                <a:off x="214200" y="296352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a:solidFill>
                      <a:srgbClr val="FFFFFF"/>
                    </a:solidFill>
                    <a:latin typeface="Georgia"/>
                    <a:ea typeface="DejaVu Sans"/>
                  </a:rPr>
                  <a:t>Зміна кольору шкіри</a:t>
                </a:r>
                <a:endParaRPr lang="ru-RU" sz="2400" b="0" strike="noStrike" spc="-1">
                  <a:latin typeface="Arial"/>
                </a:endParaRPr>
              </a:p>
            </p:txBody>
          </p:sp>
        </p:grpSp>
        <p:grpSp>
          <p:nvGrpSpPr>
            <p:cNvPr id="244" name="Group 10"/>
            <p:cNvGrpSpPr/>
            <p:nvPr/>
          </p:nvGrpSpPr>
          <p:grpSpPr>
            <a:xfrm>
              <a:off x="214200" y="3712320"/>
              <a:ext cx="8929080" cy="748080"/>
              <a:chOff x="214200" y="3712320"/>
              <a:chExt cx="8929080" cy="748080"/>
            </a:xfrm>
          </p:grpSpPr>
          <p:sp>
            <p:nvSpPr>
              <p:cNvPr id="245" name="CustomShape 11"/>
              <p:cNvSpPr/>
              <p:nvPr/>
            </p:nvSpPr>
            <p:spPr>
              <a:xfrm>
                <a:off x="214200" y="371232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46" name="CustomShape 12"/>
              <p:cNvSpPr/>
              <p:nvPr/>
            </p:nvSpPr>
            <p:spPr>
              <a:xfrm>
                <a:off x="289080" y="378720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47" name="CustomShape 13"/>
              <p:cNvSpPr/>
              <p:nvPr/>
            </p:nvSpPr>
            <p:spPr>
              <a:xfrm>
                <a:off x="214200" y="371232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a:solidFill>
                      <a:srgbClr val="FFFFFF"/>
                    </a:solidFill>
                    <a:latin typeface="Georgia"/>
                    <a:ea typeface="DejaVu Sans"/>
                  </a:rPr>
                  <a:t>Розширення зіниць </a:t>
                </a:r>
                <a:r>
                  <a:rPr lang="ru-RU" sz="2400" b="0" strike="noStrike" spc="-1">
                    <a:solidFill>
                      <a:srgbClr val="FFFFFF"/>
                    </a:solidFill>
                    <a:latin typeface="Calibri"/>
                    <a:ea typeface="DejaVu Sans"/>
                  </a:rPr>
                  <a:t>(через 30-60 сек. після припинення кровообігу)</a:t>
                </a:r>
                <a:r>
                  <a:rPr lang="ru-RU" sz="2400" b="1" i="1" strike="noStrike" spc="-1">
                    <a:solidFill>
                      <a:srgbClr val="FFFFFF"/>
                    </a:solidFill>
                    <a:latin typeface="Georgia"/>
                    <a:ea typeface="DejaVu Sans"/>
                  </a:rPr>
                  <a:t>, відсутність реакції їх на світло</a:t>
                </a:r>
                <a:endParaRPr lang="ru-RU" sz="2400" b="0" strike="noStrike" spc="-1">
                  <a:latin typeface="Arial"/>
                </a:endParaRPr>
              </a:p>
            </p:txBody>
          </p:sp>
        </p:grpSp>
        <p:grpSp>
          <p:nvGrpSpPr>
            <p:cNvPr id="248" name="Group 14"/>
            <p:cNvGrpSpPr/>
            <p:nvPr/>
          </p:nvGrpSpPr>
          <p:grpSpPr>
            <a:xfrm>
              <a:off x="214200" y="4461480"/>
              <a:ext cx="8929080" cy="748080"/>
              <a:chOff x="214200" y="4461480"/>
              <a:chExt cx="8929080" cy="748080"/>
            </a:xfrm>
          </p:grpSpPr>
          <p:sp>
            <p:nvSpPr>
              <p:cNvPr id="249" name="CustomShape 15"/>
              <p:cNvSpPr/>
              <p:nvPr/>
            </p:nvSpPr>
            <p:spPr>
              <a:xfrm>
                <a:off x="214200" y="446148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50" name="CustomShape 16"/>
              <p:cNvSpPr/>
              <p:nvPr/>
            </p:nvSpPr>
            <p:spPr>
              <a:xfrm>
                <a:off x="289080" y="453636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51" name="CustomShape 17"/>
              <p:cNvSpPr/>
              <p:nvPr/>
            </p:nvSpPr>
            <p:spPr>
              <a:xfrm>
                <a:off x="214200" y="446148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a:solidFill>
                      <a:srgbClr val="FFFFFF"/>
                    </a:solidFill>
                    <a:latin typeface="Georgia"/>
                    <a:ea typeface="DejaVu Sans"/>
                  </a:rPr>
                  <a:t>Відсутність серцебиття (асистолія), пульсу на центральних артеріях  </a:t>
                </a:r>
                <a:endParaRPr lang="ru-RU" sz="2400" b="0" strike="noStrike" spc="-1">
                  <a:latin typeface="Arial"/>
                </a:endParaRPr>
              </a:p>
            </p:txBody>
          </p:sp>
        </p:grpSp>
        <p:grpSp>
          <p:nvGrpSpPr>
            <p:cNvPr id="252" name="Group 18"/>
            <p:cNvGrpSpPr/>
            <p:nvPr/>
          </p:nvGrpSpPr>
          <p:grpSpPr>
            <a:xfrm>
              <a:off x="214200" y="5210280"/>
              <a:ext cx="8929080" cy="748080"/>
              <a:chOff x="214200" y="5210280"/>
              <a:chExt cx="8929080" cy="748080"/>
            </a:xfrm>
          </p:grpSpPr>
          <p:sp>
            <p:nvSpPr>
              <p:cNvPr id="253" name="CustomShape 19"/>
              <p:cNvSpPr/>
              <p:nvPr/>
            </p:nvSpPr>
            <p:spPr>
              <a:xfrm>
                <a:off x="214200" y="5210280"/>
                <a:ext cx="8929080" cy="748080"/>
              </a:xfrm>
              <a:prstGeom prst="roundRect">
                <a:avLst>
                  <a:gd name="adj" fmla="val 16667"/>
                </a:avLst>
              </a:prstGeom>
              <a:solidFill>
                <a:schemeClr val="accent6">
                  <a:lumMod val="75000"/>
                </a:schemeClr>
              </a:solidFill>
              <a:ln>
                <a:round/>
              </a:ln>
            </p:spPr>
            <p:style>
              <a:lnRef idx="2">
                <a:schemeClr val="lt1"/>
              </a:lnRef>
              <a:fillRef idx="1">
                <a:schemeClr val="accent1"/>
              </a:fillRef>
              <a:effectRef idx="0">
                <a:scrgbClr r="0" g="0" b="0"/>
              </a:effectRef>
              <a:fontRef idx="minor"/>
            </p:style>
          </p:sp>
          <p:sp>
            <p:nvSpPr>
              <p:cNvPr id="254" name="CustomShape 20"/>
              <p:cNvSpPr/>
              <p:nvPr/>
            </p:nvSpPr>
            <p:spPr>
              <a:xfrm>
                <a:off x="289080" y="5285160"/>
                <a:ext cx="1785240" cy="598320"/>
              </a:xfrm>
              <a:prstGeom prst="roundRect">
                <a:avLst>
                  <a:gd name="adj" fmla="val 16667"/>
                </a:avLst>
              </a:prstGeom>
              <a:ln>
                <a:round/>
              </a:ln>
            </p:spPr>
            <p:style>
              <a:lnRef idx="2">
                <a:schemeClr val="lt1"/>
              </a:lnRef>
              <a:fillRef idx="1">
                <a:schemeClr val="accent1">
                  <a:tint val="50000"/>
                </a:schemeClr>
              </a:fillRef>
              <a:effectRef idx="0">
                <a:scrgbClr r="0" g="0" b="0"/>
              </a:effectRef>
              <a:fontRef idx="minor"/>
            </p:style>
          </p:sp>
          <p:sp>
            <p:nvSpPr>
              <p:cNvPr id="255" name="CustomShape 21"/>
              <p:cNvSpPr/>
              <p:nvPr/>
            </p:nvSpPr>
            <p:spPr>
              <a:xfrm>
                <a:off x="214200" y="5210280"/>
                <a:ext cx="8929080" cy="748080"/>
              </a:xfrm>
              <a:prstGeom prst="rect">
                <a:avLst/>
              </a:prstGeom>
              <a:solidFill>
                <a:schemeClr val="accent6">
                  <a:lumMod val="75000"/>
                </a:schemeClr>
              </a:solidFill>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nSpc>
                    <a:spcPct val="100000"/>
                  </a:lnSpc>
                </a:pPr>
                <a:r>
                  <a:rPr lang="ru-RU" sz="2400" b="1" i="1" strike="noStrike" spc="-1">
                    <a:solidFill>
                      <a:srgbClr val="FFFFFF"/>
                    </a:solidFill>
                    <a:latin typeface="Georgia"/>
                    <a:ea typeface="DejaVu Sans"/>
                  </a:rPr>
                  <a:t>Відсутність самостійного дихання (рухів грудної клітки, дихальних шумів)</a:t>
                </a:r>
                <a:endParaRPr lang="ru-RU" sz="2400" b="0" strike="noStrike" spc="-1">
                  <a:latin typeface="Arial"/>
                </a:endParaRPr>
              </a:p>
            </p:txBody>
          </p:sp>
        </p:grpSp>
      </p:grpSp>
      <p:sp>
        <p:nvSpPr>
          <p:cNvPr id="256" name="CustomShape 22"/>
          <p:cNvSpPr/>
          <p:nvPr/>
        </p:nvSpPr>
        <p:spPr>
          <a:xfrm>
            <a:off x="1285920" y="1714320"/>
            <a:ext cx="6643080" cy="499320"/>
          </a:xfrm>
          <a:prstGeom prst="roundRect">
            <a:avLst>
              <a:gd name="adj" fmla="val 16667"/>
            </a:avLst>
          </a:prstGeom>
          <a:solidFill>
            <a:schemeClr val="accent6">
              <a:lumMod val="40000"/>
              <a:lumOff val="60000"/>
            </a:schemeClr>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i="1" strike="noStrike" spc="-1">
                <a:solidFill>
                  <a:srgbClr val="4F6228"/>
                </a:solidFill>
                <a:latin typeface="Georgia"/>
                <a:ea typeface="DejaVu Sans"/>
              </a:rPr>
              <a:t>Ознаки клінічної смерті</a:t>
            </a:r>
            <a:endParaRPr lang="ru-RU" sz="3200" b="0" strike="noStrike" spc="-1">
              <a:latin typeface="Arial"/>
            </a:endParaRPr>
          </a:p>
        </p:txBody>
      </p:sp>
      <p:sp>
        <p:nvSpPr>
          <p:cNvPr id="257" name="CustomShape 23"/>
          <p:cNvSpPr/>
          <p:nvPr/>
        </p:nvSpPr>
        <p:spPr>
          <a:xfrm>
            <a:off x="214200" y="0"/>
            <a:ext cx="8929080" cy="1713600"/>
          </a:xfrm>
          <a:prstGeom prst="roundRect">
            <a:avLst>
              <a:gd name="adj" fmla="val 16667"/>
            </a:avLst>
          </a:prstGeom>
          <a:solidFill>
            <a:schemeClr val="accent6">
              <a:lumMod val="40000"/>
              <a:lumOff val="60000"/>
            </a:schemeClr>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90000"/>
              </a:lnSpc>
            </a:pPr>
            <a:r>
              <a:rPr lang="ru-RU" sz="2400" b="1" i="1" u="sng" strike="noStrike" spc="-1">
                <a:solidFill>
                  <a:srgbClr val="7030A0"/>
                </a:solidFill>
                <a:uFillTx/>
                <a:latin typeface="Georgia"/>
                <a:ea typeface="DejaVu Sans"/>
              </a:rPr>
              <a:t>Клінічна смерть</a:t>
            </a:r>
            <a:r>
              <a:rPr lang="ru-RU" sz="2400" b="1" i="1" strike="noStrike" spc="-1">
                <a:solidFill>
                  <a:srgbClr val="7030A0"/>
                </a:solidFill>
                <a:latin typeface="Georgia"/>
                <a:ea typeface="DejaVu Sans"/>
              </a:rPr>
              <a:t> – короткочасна перехідна стадія між життям і смертю, яка наступає при припиненні серцевої діяльності і диханні.</a:t>
            </a:r>
            <a:endParaRPr lang="ru-RU" sz="2400" b="0" strike="noStrike" spc="-1">
              <a:latin typeface="Arial"/>
            </a:endParaRPr>
          </a:p>
          <a:p>
            <a:pPr algn="just">
              <a:lnSpc>
                <a:spcPct val="90000"/>
              </a:lnSpc>
            </a:pPr>
            <a:r>
              <a:rPr lang="ru-RU" sz="2000" b="1" strike="noStrike" spc="-1">
                <a:solidFill>
                  <a:srgbClr val="002060"/>
                </a:solidFill>
                <a:latin typeface="Calibri"/>
                <a:ea typeface="DejaVu Sans"/>
              </a:rPr>
              <a:t>Поступово (впродовж 3-6 хв.) запаси глікогену у мозку виснажуються, і нервова тканина вмирає.</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285840" y="285840"/>
            <a:ext cx="8429040" cy="614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buClr>
                <a:srgbClr val="FF0000"/>
              </a:buClr>
              <a:buFont typeface="Arial"/>
              <a:buChar char="•"/>
            </a:pPr>
            <a:r>
              <a:rPr lang="ru-RU" sz="3200" b="1" i="1" strike="noStrike" spc="-1">
                <a:solidFill>
                  <a:srgbClr val="FF0000"/>
                </a:solidFill>
                <a:latin typeface="Calibri"/>
              </a:rPr>
              <a:t>Явні трупні ознаки.</a:t>
            </a:r>
            <a:r>
              <a:rPr lang="ru-RU" sz="3200" b="1" strike="noStrike" spc="-1">
                <a:solidFill>
                  <a:srgbClr val="FF0000"/>
                </a:solidFill>
                <a:latin typeface="Calibri"/>
              </a:rPr>
              <a:t> </a:t>
            </a:r>
            <a:endParaRPr lang="ru-RU" sz="32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Одними з перших ознак є </a:t>
            </a:r>
            <a:r>
              <a:rPr lang="ru-RU" sz="2400" b="1" i="1" strike="noStrike" spc="-1">
                <a:solidFill>
                  <a:srgbClr val="FF0000"/>
                </a:solidFill>
                <a:latin typeface="Calibri"/>
              </a:rPr>
              <a:t>помутніння рогівки та її висихання, </a:t>
            </a:r>
            <a:r>
              <a:rPr lang="ru-RU" sz="2400" b="1" strike="noStrike" spc="-1">
                <a:solidFill>
                  <a:srgbClr val="000000"/>
                </a:solidFill>
                <a:latin typeface="Calibri"/>
              </a:rPr>
              <a:t>з'являється через 1,5-2 години після смерті. Це пов’язано з припиненням функції слізних залоз, внаслідок чого рогівка мертвої людини втрачає природний блиск, стає каламутною. </a:t>
            </a:r>
            <a:endParaRPr lang="ru-RU" sz="2400" b="0" strike="noStrike" spc="-1">
              <a:latin typeface="Arial"/>
            </a:endParaRPr>
          </a:p>
          <a:p>
            <a:pPr algn="just">
              <a:lnSpc>
                <a:spcPct val="100000"/>
              </a:lnSpc>
            </a:pP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Розм’якшення очних яблук з появою </a:t>
            </a:r>
            <a:r>
              <a:rPr lang="ru-RU" sz="2400" b="1" i="1" strike="noStrike" spc="-1">
                <a:solidFill>
                  <a:srgbClr val="00B050"/>
                </a:solidFill>
                <a:latin typeface="Calibri"/>
              </a:rPr>
              <a:t>феномену</a:t>
            </a:r>
            <a:r>
              <a:rPr lang="ru-RU" sz="2400" b="1" strike="noStrike" spc="-1">
                <a:solidFill>
                  <a:srgbClr val="000000"/>
                </a:solidFill>
                <a:latin typeface="Calibri"/>
              </a:rPr>
              <a:t> </a:t>
            </a:r>
            <a:r>
              <a:rPr lang="ru-RU" sz="2400" b="1" strike="noStrike" spc="-1">
                <a:solidFill>
                  <a:srgbClr val="00B050"/>
                </a:solidFill>
                <a:latin typeface="Calibri"/>
              </a:rPr>
              <a:t>«</a:t>
            </a:r>
            <a:r>
              <a:rPr lang="ru-RU" sz="2400" b="1" strike="noStrike" spc="-1">
                <a:solidFill>
                  <a:srgbClr val="FF0000"/>
                </a:solidFill>
                <a:latin typeface="Calibri"/>
              </a:rPr>
              <a:t>котячого ока</a:t>
            </a:r>
            <a:r>
              <a:rPr lang="ru-RU" sz="2400" b="1" strike="noStrike" spc="-1">
                <a:solidFill>
                  <a:srgbClr val="00B050"/>
                </a:solidFill>
                <a:latin typeface="Calibri"/>
              </a:rPr>
              <a:t>»</a:t>
            </a:r>
            <a:r>
              <a:rPr lang="ru-RU" sz="2400" b="1" strike="noStrike" spc="-1">
                <a:solidFill>
                  <a:srgbClr val="000000"/>
                </a:solidFill>
                <a:latin typeface="Calibri"/>
              </a:rPr>
              <a:t> (</a:t>
            </a:r>
            <a:r>
              <a:rPr lang="ru-RU" sz="2400" b="1" i="1" u="sng" strike="noStrike" spc="-1">
                <a:solidFill>
                  <a:srgbClr val="FF0000"/>
                </a:solidFill>
                <a:uFillTx/>
                <a:latin typeface="Calibri"/>
              </a:rPr>
              <a:t>ознака Бєлоглазова</a:t>
            </a:r>
            <a:r>
              <a:rPr lang="ru-RU" sz="2400" b="1" strike="noStrike" spc="-1">
                <a:solidFill>
                  <a:srgbClr val="000000"/>
                </a:solidFill>
                <a:latin typeface="Calibri"/>
              </a:rPr>
              <a:t>) - при стисненні очного яблука з боків зіниця набуває форми вузької вертикальної щілини.</a:t>
            </a:r>
            <a:endParaRPr lang="ru-RU" sz="2400" b="0" strike="noStrike" spc="-1">
              <a:latin typeface="Arial"/>
            </a:endParaRPr>
          </a:p>
          <a:p>
            <a:pPr algn="just">
              <a:lnSpc>
                <a:spcPct val="100000"/>
              </a:lnSpc>
            </a:pPr>
            <a:endParaRPr lang="ru-RU" sz="2400" b="0" strike="noStrike" spc="-1">
              <a:latin typeface="Arial"/>
            </a:endParaRPr>
          </a:p>
          <a:p>
            <a:pPr marL="343080" indent="-342360" algn="just">
              <a:lnSpc>
                <a:spcPct val="100000"/>
              </a:lnSpc>
              <a:buClr>
                <a:srgbClr val="FF0000"/>
              </a:buClr>
              <a:buFont typeface="Arial"/>
              <a:buChar char="•"/>
            </a:pPr>
            <a:r>
              <a:rPr lang="ru-RU" sz="2400" b="1" i="1" strike="noStrike" spc="-1">
                <a:solidFill>
                  <a:srgbClr val="FF0000"/>
                </a:solidFill>
                <a:latin typeface="Calibri"/>
              </a:rPr>
              <a:t>Трупне заклякання </a:t>
            </a:r>
            <a:r>
              <a:rPr lang="ru-RU" sz="2400" b="1" strike="noStrike" spc="-1">
                <a:solidFill>
                  <a:srgbClr val="000000"/>
                </a:solidFill>
                <a:latin typeface="Calibri"/>
              </a:rPr>
              <a:t>починається із голови через 2‒4 години після смерті. </a:t>
            </a:r>
            <a:endParaRPr lang="ru-RU" sz="2400" b="0" strike="noStrike" spc="-1">
              <a:latin typeface="Arial"/>
            </a:endParaRPr>
          </a:p>
          <a:p>
            <a:pPr algn="just">
              <a:lnSpc>
                <a:spcPct val="100000"/>
              </a:lnSpc>
            </a:pPr>
            <a:endParaRPr lang="ru-RU" sz="2400" b="0" strike="noStrike" spc="-1">
              <a:latin typeface="Arial"/>
            </a:endParaRPr>
          </a:p>
          <a:p>
            <a:pPr marL="343080" indent="-342360" algn="just">
              <a:lnSpc>
                <a:spcPct val="100000"/>
              </a:lnSpc>
              <a:buClr>
                <a:srgbClr val="FF0000"/>
              </a:buClr>
              <a:buFont typeface="Arial"/>
              <a:buChar char="•"/>
            </a:pPr>
            <a:r>
              <a:rPr lang="ru-RU" sz="2400" b="1" i="1" strike="noStrike" spc="-1">
                <a:solidFill>
                  <a:srgbClr val="FF0000"/>
                </a:solidFill>
                <a:latin typeface="Calibri"/>
              </a:rPr>
              <a:t>Охолодження тіла </a:t>
            </a:r>
            <a:r>
              <a:rPr lang="ru-RU" sz="2400" b="1" strike="noStrike" spc="-1">
                <a:solidFill>
                  <a:srgbClr val="000000"/>
                </a:solidFill>
                <a:latin typeface="Calibri"/>
              </a:rPr>
              <a:t>відбувається поступово: з'являються </a:t>
            </a:r>
            <a:r>
              <a:rPr lang="ru-RU" sz="2400" b="1" strike="noStrike" spc="-1">
                <a:solidFill>
                  <a:srgbClr val="FF0000"/>
                </a:solidFill>
                <a:latin typeface="Calibri"/>
              </a:rPr>
              <a:t>трупні плями бузкового кольору</a:t>
            </a:r>
            <a:r>
              <a:rPr lang="ru-RU" sz="2400" b="1" strike="noStrike" spc="-1">
                <a:solidFill>
                  <a:srgbClr val="000000"/>
                </a:solidFill>
                <a:latin typeface="Calibri"/>
              </a:rPr>
              <a:t>, що виникають через стікання крові у нижче розміщені частини тіла.</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ЕКЦІЯ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411" y="2274353"/>
            <a:ext cx="3451008" cy="4583647"/>
          </a:xfrm>
          <a:prstGeom prst="rect">
            <a:avLst/>
          </a:prstGeom>
          <a:noFill/>
          <a:extLst>
            <a:ext uri="{909E8E84-426E-40DD-AFC4-6F175D3DCCD1}">
              <a14:hiddenFill xmlns:a14="http://schemas.microsoft.com/office/drawing/2010/main">
                <a:solidFill>
                  <a:srgbClr val="FFFFFF"/>
                </a:solidFill>
              </a14:hiddenFill>
            </a:ext>
          </a:extLst>
        </p:spPr>
      </p:pic>
      <p:sp>
        <p:nvSpPr>
          <p:cNvPr id="5" name="CustomShape 1"/>
          <p:cNvSpPr/>
          <p:nvPr/>
        </p:nvSpPr>
        <p:spPr>
          <a:xfrm>
            <a:off x="468360" y="351000"/>
            <a:ext cx="8352360" cy="791280"/>
          </a:xfrm>
          <a:prstGeom prst="roundRect">
            <a:avLst>
              <a:gd name="adj" fmla="val 16667"/>
            </a:avLst>
          </a:prstGeom>
          <a:solidFill>
            <a:schemeClr val="accent6">
              <a:lumMod val="40000"/>
              <a:lumOff val="60000"/>
            </a:schemeClr>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i="1" strike="noStrike" spc="-1" dirty="0" err="1">
                <a:solidFill>
                  <a:srgbClr val="4F6228"/>
                </a:solidFill>
                <a:latin typeface="Georgia"/>
                <a:ea typeface="DejaVu Sans"/>
              </a:rPr>
              <a:t>Ознаки</a:t>
            </a:r>
            <a:r>
              <a:rPr lang="ru-RU" sz="3200" b="1" i="1" strike="noStrike" spc="-1" dirty="0">
                <a:solidFill>
                  <a:srgbClr val="4F6228"/>
                </a:solidFill>
                <a:latin typeface="Georgia"/>
                <a:ea typeface="DejaVu Sans"/>
              </a:rPr>
              <a:t> </a:t>
            </a:r>
            <a:r>
              <a:rPr lang="ru-RU" sz="3200" b="1" i="1" strike="noStrike" spc="-1" dirty="0" err="1">
                <a:solidFill>
                  <a:srgbClr val="4F6228"/>
                </a:solidFill>
                <a:latin typeface="Georgia"/>
                <a:ea typeface="DejaVu Sans"/>
              </a:rPr>
              <a:t>біологічної</a:t>
            </a:r>
            <a:r>
              <a:rPr lang="ru-RU" sz="3200" b="1" i="1" strike="noStrike" spc="-1" dirty="0">
                <a:solidFill>
                  <a:srgbClr val="4F6228"/>
                </a:solidFill>
                <a:latin typeface="Georgia"/>
                <a:ea typeface="DejaVu Sans"/>
              </a:rPr>
              <a:t> </a:t>
            </a:r>
            <a:r>
              <a:rPr lang="ru-RU" sz="3200" b="1" i="1" strike="noStrike" spc="-1" dirty="0" err="1">
                <a:solidFill>
                  <a:srgbClr val="4F6228"/>
                </a:solidFill>
                <a:latin typeface="Georgia"/>
                <a:ea typeface="DejaVu Sans"/>
              </a:rPr>
              <a:t>смерті</a:t>
            </a:r>
            <a:endParaRPr lang="ru-RU" sz="3200" b="0" strike="noStrike" spc="-1" dirty="0">
              <a:latin typeface="Arial"/>
            </a:endParaRPr>
          </a:p>
        </p:txBody>
      </p:sp>
      <p:sp>
        <p:nvSpPr>
          <p:cNvPr id="6" name="CustomShape 18"/>
          <p:cNvSpPr/>
          <p:nvPr/>
        </p:nvSpPr>
        <p:spPr>
          <a:xfrm>
            <a:off x="428760" y="1357200"/>
            <a:ext cx="8357400" cy="107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pPr>
            <a:r>
              <a:rPr lang="ru-RU" sz="2400" b="1" strike="noStrike" spc="-1" dirty="0" err="1">
                <a:solidFill>
                  <a:srgbClr val="FF0000"/>
                </a:solidFill>
                <a:latin typeface="Calibri"/>
                <a:ea typeface="DejaVu Sans"/>
              </a:rPr>
              <a:t>Біологічна</a:t>
            </a:r>
            <a:r>
              <a:rPr lang="ru-RU" sz="2400" b="1" strike="noStrike" spc="-1" dirty="0">
                <a:solidFill>
                  <a:srgbClr val="FF0000"/>
                </a:solidFill>
                <a:latin typeface="Calibri"/>
                <a:ea typeface="DejaVu Sans"/>
              </a:rPr>
              <a:t> смерть </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це</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незворотне</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припинення</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всіх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життєвих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функцій</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організму</a:t>
            </a:r>
            <a:r>
              <a:rPr lang="ru-RU" sz="2400" b="1" strike="noStrike" spc="-1" dirty="0">
                <a:solidFill>
                  <a:srgbClr val="000000"/>
                </a:solidFill>
                <a:latin typeface="Calibri"/>
                <a:ea typeface="DejaVu Sans"/>
              </a:rPr>
              <a:t> з </a:t>
            </a:r>
            <a:r>
              <a:rPr lang="ru-RU" sz="2400" b="1" strike="noStrike" spc="-1" dirty="0" err="1">
                <a:solidFill>
                  <a:srgbClr val="000000"/>
                </a:solidFill>
                <a:latin typeface="Calibri"/>
                <a:ea typeface="DejaVu Sans"/>
              </a:rPr>
              <a:t>припиненням</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всіх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фізіологічних</a:t>
            </a:r>
            <a:r>
              <a:rPr lang="ru-RU" sz="2400" b="1" strike="noStrike" spc="-1" dirty="0">
                <a:solidFill>
                  <a:srgbClr val="000000"/>
                </a:solidFill>
                <a:latin typeface="Calibri"/>
                <a:ea typeface="DejaVu Sans"/>
              </a:rPr>
              <a:t> </a:t>
            </a:r>
            <a:r>
              <a:rPr lang="ru-RU" sz="2400" b="1" strike="noStrike" spc="-1" dirty="0" err="1">
                <a:solidFill>
                  <a:srgbClr val="000000"/>
                </a:solidFill>
                <a:latin typeface="Calibri"/>
                <a:ea typeface="DejaVu Sans"/>
              </a:rPr>
              <a:t>процесів</a:t>
            </a:r>
            <a:r>
              <a:rPr lang="ru-RU" sz="2400" b="1" strike="noStrike" spc="-1" dirty="0">
                <a:solidFill>
                  <a:srgbClr val="000000"/>
                </a:solidFill>
                <a:latin typeface="Calibri"/>
                <a:ea typeface="DejaVu Sans"/>
              </a:rPr>
              <a:t>.</a:t>
            </a:r>
            <a:endParaRPr lang="ru-RU" sz="2400" b="0" strike="noStrike" spc="-1" dirty="0">
              <a:latin typeface="Arial"/>
            </a:endParaRPr>
          </a:p>
        </p:txBody>
      </p:sp>
    </p:spTree>
    <p:extLst>
      <p:ext uri="{BB962C8B-B14F-4D97-AF65-F5344CB8AC3E}">
        <p14:creationId xmlns:p14="http://schemas.microsoft.com/office/powerpoint/2010/main" val="240200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484560" algn="ctr">
              <a:lnSpc>
                <a:spcPct val="100000"/>
              </a:lnSpc>
            </a:pPr>
            <a:r>
              <a:rPr lang="ru-RU" sz="4400" b="1" strike="noStrike" spc="-1">
                <a:solidFill>
                  <a:srgbClr val="7030A0"/>
                </a:solidFill>
                <a:latin typeface="Calibri"/>
              </a:rPr>
              <a:t>Порядок дій щодо визначення ознак життя</a:t>
            </a:r>
            <a:endParaRPr lang="ru-RU" sz="4400" b="0" strike="noStrike" spc="-1">
              <a:latin typeface="Arial"/>
            </a:endParaRPr>
          </a:p>
        </p:txBody>
      </p:sp>
      <p:pic>
        <p:nvPicPr>
          <p:cNvPr id="278" name="Picture 2"/>
          <p:cNvPicPr/>
          <p:nvPr/>
        </p:nvPicPr>
        <p:blipFill>
          <a:blip r:embed="rId2"/>
          <a:srcRect l="4204" t="7345" r="5399" b="10364"/>
          <a:stretch/>
        </p:blipFill>
        <p:spPr>
          <a:xfrm>
            <a:off x="1500120" y="1857240"/>
            <a:ext cx="6643080" cy="43254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642960" y="285840"/>
            <a:ext cx="8182800" cy="4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8500" lnSpcReduction="20000"/>
          </a:bodyPr>
          <a:lstStyle/>
          <a:p>
            <a:pPr algn="ctr">
              <a:lnSpc>
                <a:spcPct val="100000"/>
              </a:lnSpc>
            </a:pPr>
            <a:r>
              <a:rPr lang="ru-RU" sz="4400" b="1" strike="noStrike" spc="-1">
                <a:solidFill>
                  <a:srgbClr val="FF0000"/>
                </a:solidFill>
                <a:latin typeface="Calibri"/>
              </a:rPr>
              <a:t>План</a:t>
            </a:r>
            <a:endParaRPr lang="ru-RU" sz="4400" b="0" strike="noStrike" spc="-1">
              <a:latin typeface="Arial"/>
            </a:endParaRPr>
          </a:p>
        </p:txBody>
      </p:sp>
      <p:sp>
        <p:nvSpPr>
          <p:cNvPr id="205" name="CustomShape 2"/>
          <p:cNvSpPr/>
          <p:nvPr/>
        </p:nvSpPr>
        <p:spPr>
          <a:xfrm>
            <a:off x="571320" y="928800"/>
            <a:ext cx="8357400" cy="514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spcBef>
                <a:spcPts val="420"/>
              </a:spcBef>
            </a:pPr>
            <a:r>
              <a:rPr lang="ru-RU" sz="2100" b="0" strike="noStrike" spc="-1">
                <a:solidFill>
                  <a:srgbClr val="000000"/>
                </a:solidFill>
                <a:latin typeface="Calibri"/>
              </a:rPr>
              <a:t>1. Визначення поняття "невідкладний стан" та "нещасний випадок". </a:t>
            </a:r>
            <a:endParaRPr lang="ru-RU" sz="2100" b="0" strike="noStrike" spc="-1">
              <a:latin typeface="Arial"/>
            </a:endParaRPr>
          </a:p>
          <a:p>
            <a:pPr marL="343080" indent="-342360" algn="just">
              <a:lnSpc>
                <a:spcPct val="80000"/>
              </a:lnSpc>
              <a:spcBef>
                <a:spcPts val="420"/>
              </a:spcBef>
            </a:pPr>
            <a:r>
              <a:rPr lang="ru-RU" sz="2100" b="0" strike="noStrike" spc="-1">
                <a:solidFill>
                  <a:srgbClr val="000000"/>
                </a:solidFill>
                <a:latin typeface="Calibri"/>
              </a:rPr>
              <a:t>2. Поняття про першу домедичну допомогу, її завдання. Загальні принципи надання першої домедичної допомоги. </a:t>
            </a:r>
            <a:endParaRPr lang="ru-RU" sz="2100" b="0" strike="noStrike" spc="-1">
              <a:latin typeface="Arial"/>
            </a:endParaRPr>
          </a:p>
          <a:p>
            <a:pPr marL="343080" indent="-342360" algn="just">
              <a:lnSpc>
                <a:spcPct val="80000"/>
              </a:lnSpc>
              <a:spcBef>
                <a:spcPts val="420"/>
              </a:spcBef>
            </a:pPr>
            <a:r>
              <a:rPr lang="ru-RU" sz="2100" b="0" strike="noStrike" spc="-1">
                <a:solidFill>
                  <a:srgbClr val="000000"/>
                </a:solidFill>
                <a:latin typeface="Calibri"/>
              </a:rPr>
              <a:t>3. Причини та ознаки зупинки дихання та кровообігу. </a:t>
            </a:r>
            <a:endParaRPr lang="ru-RU" sz="2100" b="0" strike="noStrike" spc="-1">
              <a:latin typeface="Arial"/>
            </a:endParaRPr>
          </a:p>
          <a:p>
            <a:pPr marL="343080" indent="-342360" algn="just">
              <a:lnSpc>
                <a:spcPct val="80000"/>
              </a:lnSpc>
              <a:spcBef>
                <a:spcPts val="420"/>
              </a:spcBef>
              <a:buClr>
                <a:srgbClr val="000000"/>
              </a:buClr>
              <a:buFont typeface="Arial"/>
              <a:buChar char="•"/>
            </a:pPr>
            <a:r>
              <a:rPr lang="ru-RU" sz="2100" b="0" strike="noStrike" spc="-1">
                <a:solidFill>
                  <a:srgbClr val="000000"/>
                </a:solidFill>
                <a:latin typeface="Calibri"/>
              </a:rPr>
              <a:t>Термінальні стани. </a:t>
            </a:r>
            <a:endParaRPr lang="ru-RU" sz="2100" b="0" strike="noStrike" spc="-1">
              <a:latin typeface="Arial"/>
            </a:endParaRPr>
          </a:p>
          <a:p>
            <a:pPr marL="343080" indent="-342360" algn="just">
              <a:lnSpc>
                <a:spcPct val="80000"/>
              </a:lnSpc>
              <a:spcBef>
                <a:spcPts val="420"/>
              </a:spcBef>
              <a:buClr>
                <a:srgbClr val="000000"/>
              </a:buClr>
              <a:buFont typeface="Arial"/>
              <a:buChar char="•"/>
            </a:pPr>
            <a:r>
              <a:rPr lang="ru-RU" sz="2100" b="0" strike="noStrike" spc="-1">
                <a:solidFill>
                  <a:srgbClr val="000000"/>
                </a:solidFill>
                <a:latin typeface="Calibri"/>
              </a:rPr>
              <a:t>Стадії термінального стану: передагонія, агонія, клінічна смерть. Основні ознаки термінальних станів. </a:t>
            </a:r>
            <a:endParaRPr lang="ru-RU" sz="2100" b="0" strike="noStrike" spc="-1">
              <a:latin typeface="Arial"/>
            </a:endParaRPr>
          </a:p>
          <a:p>
            <a:pPr marL="343080" indent="-342360" algn="just">
              <a:lnSpc>
                <a:spcPct val="80000"/>
              </a:lnSpc>
              <a:spcBef>
                <a:spcPts val="420"/>
              </a:spcBef>
              <a:buClr>
                <a:srgbClr val="000000"/>
              </a:buClr>
              <a:buFont typeface="Arial"/>
              <a:buChar char="•"/>
            </a:pPr>
            <a:r>
              <a:rPr lang="ru-RU" sz="2100" b="0" strike="noStrike" spc="-1">
                <a:solidFill>
                  <a:srgbClr val="000000"/>
                </a:solidFill>
                <a:latin typeface="Calibri"/>
              </a:rPr>
              <a:t>Ознаки клінічної смерті. Відносні та явні ознаки біологічної смерті. </a:t>
            </a:r>
            <a:endParaRPr lang="ru-RU" sz="2100" b="0" strike="noStrike" spc="-1">
              <a:latin typeface="Arial"/>
            </a:endParaRPr>
          </a:p>
          <a:p>
            <a:pPr marL="343080" indent="-342360" algn="just">
              <a:lnSpc>
                <a:spcPct val="80000"/>
              </a:lnSpc>
              <a:spcBef>
                <a:spcPts val="420"/>
              </a:spcBef>
            </a:pPr>
            <a:r>
              <a:rPr lang="ru-RU" sz="2100" b="0" strike="noStrike" spc="-1">
                <a:solidFill>
                  <a:srgbClr val="000000"/>
                </a:solidFill>
                <a:latin typeface="Calibri"/>
              </a:rPr>
              <a:t>4. Екстремальні стани. Шок, контузії, кома, непритомність, колапс. </a:t>
            </a:r>
            <a:endParaRPr lang="ru-RU" sz="2100" b="0" strike="noStrike" spc="-1">
              <a:latin typeface="Arial"/>
            </a:endParaRPr>
          </a:p>
          <a:p>
            <a:pPr marL="343080" indent="-342360" algn="just">
              <a:lnSpc>
                <a:spcPct val="80000"/>
              </a:lnSpc>
              <a:spcBef>
                <a:spcPts val="420"/>
              </a:spcBef>
            </a:pPr>
            <a:r>
              <a:rPr lang="ru-RU" sz="2100" b="0" strike="noStrike" spc="-1">
                <a:solidFill>
                  <a:srgbClr val="000000"/>
                </a:solidFill>
                <a:latin typeface="Calibri"/>
              </a:rPr>
              <a:t>5. Реанімація. Реанімаційні заходи. </a:t>
            </a:r>
            <a:endParaRPr lang="ru-RU" sz="2100" b="0" strike="noStrike" spc="-1">
              <a:latin typeface="Arial"/>
            </a:endParaRPr>
          </a:p>
          <a:p>
            <a:pPr marL="343080" indent="-342360" algn="just">
              <a:lnSpc>
                <a:spcPct val="80000"/>
              </a:lnSpc>
              <a:spcBef>
                <a:spcPts val="420"/>
              </a:spcBef>
              <a:buClr>
                <a:srgbClr val="000000"/>
              </a:buClr>
              <a:buFont typeface="Arial"/>
              <a:buChar char="•"/>
            </a:pPr>
            <a:r>
              <a:rPr lang="ru-RU" sz="2100" b="0" strike="noStrike" spc="-1">
                <a:solidFill>
                  <a:srgbClr val="000000"/>
                </a:solidFill>
                <a:latin typeface="Calibri"/>
              </a:rPr>
              <a:t>Заходи первинної реанімації при травмах. </a:t>
            </a:r>
            <a:endParaRPr lang="ru-RU" sz="2100" b="0" strike="noStrike" spc="-1">
              <a:latin typeface="Arial"/>
            </a:endParaRPr>
          </a:p>
          <a:p>
            <a:pPr marL="343080" indent="-342360" algn="just">
              <a:lnSpc>
                <a:spcPct val="80000"/>
              </a:lnSpc>
              <a:spcBef>
                <a:spcPts val="420"/>
              </a:spcBef>
              <a:buClr>
                <a:srgbClr val="000000"/>
              </a:buClr>
              <a:buFont typeface="Arial"/>
              <a:buChar char="•"/>
            </a:pPr>
            <a:r>
              <a:rPr lang="ru-RU" sz="2100" b="0" strike="noStrike" spc="-1">
                <a:solidFill>
                  <a:srgbClr val="000000"/>
                </a:solidFill>
                <a:latin typeface="Calibri"/>
              </a:rPr>
              <a:t>Методи проведення реанімації; підготовка потерпілого до реанімації; очищення верхніх дихальних шляхів від сторонніх предметів; фіксація язика; штучна вентиляція легень методами "рот в рот", "рот в ніс", Сільвестра; непрямий (закритий) масаж серця. </a:t>
            </a:r>
            <a:endParaRPr lang="ru-RU" sz="2100" b="0" strike="noStrike" spc="-1">
              <a:latin typeface="Arial"/>
            </a:endParaRPr>
          </a:p>
          <a:p>
            <a:pPr marL="343080" indent="-342360" algn="just">
              <a:lnSpc>
                <a:spcPct val="80000"/>
              </a:lnSpc>
              <a:spcBef>
                <a:spcPts val="420"/>
              </a:spcBef>
              <a:buClr>
                <a:srgbClr val="000000"/>
              </a:buClr>
              <a:buFont typeface="Arial"/>
              <a:buChar char="•"/>
            </a:pPr>
            <a:r>
              <a:rPr lang="ru-RU" sz="2100" b="0" strike="noStrike" spc="-1">
                <a:solidFill>
                  <a:srgbClr val="000000"/>
                </a:solidFill>
                <a:latin typeface="Calibri"/>
              </a:rPr>
              <a:t>Методика проведення непрямого масажу серця дітям залежно від віку. </a:t>
            </a:r>
            <a:endParaRPr lang="ru-RU"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marL="484560" algn="ctr">
              <a:lnSpc>
                <a:spcPct val="100000"/>
              </a:lnSpc>
            </a:pPr>
            <a:r>
              <a:rPr lang="ru-RU" sz="4400" b="1" strike="noStrike" spc="-1">
                <a:solidFill>
                  <a:srgbClr val="7030A0"/>
                </a:solidFill>
                <a:latin typeface="Calibri"/>
              </a:rPr>
              <a:t>Порядок дій щодо визначення ознак життя</a:t>
            </a:r>
            <a:endParaRPr lang="ru-RU" sz="4400" b="0" strike="noStrike" spc="-1">
              <a:latin typeface="Arial"/>
            </a:endParaRPr>
          </a:p>
        </p:txBody>
      </p:sp>
      <p:pic>
        <p:nvPicPr>
          <p:cNvPr id="280" name="Picture 2"/>
          <p:cNvPicPr/>
          <p:nvPr/>
        </p:nvPicPr>
        <p:blipFill>
          <a:blip r:embed="rId2"/>
          <a:srcRect l="6896" t="6047" r="10353" b="9337"/>
          <a:stretch/>
        </p:blipFill>
        <p:spPr>
          <a:xfrm>
            <a:off x="1785960" y="1785960"/>
            <a:ext cx="6030720" cy="46904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457200" y="267480"/>
            <a:ext cx="8228880" cy="116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marL="484560" algn="ctr">
              <a:lnSpc>
                <a:spcPct val="100000"/>
              </a:lnSpc>
            </a:pPr>
            <a:r>
              <a:rPr lang="ru-RU" sz="4400" b="1" strike="noStrike" spc="-1">
                <a:solidFill>
                  <a:srgbClr val="7030A0"/>
                </a:solidFill>
                <a:latin typeface="Calibri"/>
              </a:rPr>
              <a:t>Порядок дій щодо визначення ознаків життя</a:t>
            </a:r>
            <a:endParaRPr lang="ru-RU" sz="4400" b="0" strike="noStrike" spc="-1">
              <a:latin typeface="Arial"/>
            </a:endParaRPr>
          </a:p>
        </p:txBody>
      </p:sp>
      <p:pic>
        <p:nvPicPr>
          <p:cNvPr id="282" name="Picture 3"/>
          <p:cNvPicPr/>
          <p:nvPr/>
        </p:nvPicPr>
        <p:blipFill>
          <a:blip r:embed="rId2"/>
          <a:srcRect l="17356" t="17659" r="15702" b="27576"/>
          <a:stretch/>
        </p:blipFill>
        <p:spPr>
          <a:xfrm>
            <a:off x="1214280" y="1571760"/>
            <a:ext cx="6857280" cy="3833280"/>
          </a:xfrm>
          <a:prstGeom prst="rect">
            <a:avLst/>
          </a:prstGeom>
          <a:ln w="9360">
            <a:noFill/>
          </a:ln>
        </p:spPr>
      </p:pic>
      <p:sp>
        <p:nvSpPr>
          <p:cNvPr id="283" name="CustomShape 2"/>
          <p:cNvSpPr/>
          <p:nvPr/>
        </p:nvSpPr>
        <p:spPr>
          <a:xfrm>
            <a:off x="285840" y="5572080"/>
            <a:ext cx="8857440" cy="1187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i="1" strike="noStrike" spc="-1">
                <a:solidFill>
                  <a:srgbClr val="FF0000"/>
                </a:solidFill>
                <a:latin typeface="Calibri"/>
                <a:ea typeface="DejaVu Sans"/>
              </a:rPr>
              <a:t>Запам’ятайте! Відсутність  серцебиття, пульсу, дихання і реакції зіниць на світло, ще не свідчить про те, що постраждалий мертвий.</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 calcmode="lin" valueType="num">
                                      <p:cBhvr additive="repl">
                                        <p:cTn id="7" dur="500" fill="hold"/>
                                        <p:tgtEl>
                                          <p:spTgt spid="283">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2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484560" algn="ctr">
              <a:lnSpc>
                <a:spcPct val="100000"/>
              </a:lnSpc>
            </a:pPr>
            <a:r>
              <a:rPr lang="ru-RU" sz="4400" b="1" strike="noStrike" spc="-1">
                <a:solidFill>
                  <a:srgbClr val="7030A0"/>
                </a:solidFill>
                <a:latin typeface="Calibri"/>
              </a:rPr>
              <a:t>Явні ознаки біологічної смерті</a:t>
            </a:r>
            <a:endParaRPr lang="ru-RU" sz="4400" b="0" strike="noStrike" spc="-1">
              <a:latin typeface="Arial"/>
            </a:endParaRPr>
          </a:p>
        </p:txBody>
      </p:sp>
      <p:pic>
        <p:nvPicPr>
          <p:cNvPr id="285" name="Picture 2"/>
          <p:cNvPicPr/>
          <p:nvPr/>
        </p:nvPicPr>
        <p:blipFill>
          <a:blip r:embed="rId2"/>
          <a:srcRect l="17543" t="15672" r="14964" b="27547"/>
          <a:stretch/>
        </p:blipFill>
        <p:spPr>
          <a:xfrm>
            <a:off x="1357200" y="1428840"/>
            <a:ext cx="6500160" cy="3499920"/>
          </a:xfrm>
          <a:prstGeom prst="rect">
            <a:avLst/>
          </a:prstGeom>
          <a:ln w="9360">
            <a:noFill/>
          </a:ln>
        </p:spPr>
      </p:pic>
      <p:sp>
        <p:nvSpPr>
          <p:cNvPr id="286" name="CustomShape 2"/>
          <p:cNvSpPr/>
          <p:nvPr/>
        </p:nvSpPr>
        <p:spPr>
          <a:xfrm>
            <a:off x="1357200" y="5143680"/>
            <a:ext cx="3428280" cy="1142280"/>
          </a:xfrm>
          <a:prstGeom prst="roundRect">
            <a:avLst>
              <a:gd name="adj" fmla="val 16667"/>
            </a:avLst>
          </a:prstGeom>
          <a:solidFill>
            <a:srgbClr val="FFFF00"/>
          </a:solidFill>
          <a:ln>
            <a:solidFill>
              <a:srgbClr val="FFFF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2400" b="1" strike="noStrike" spc="-1">
                <a:solidFill>
                  <a:srgbClr val="FF0000"/>
                </a:solidFill>
                <a:latin typeface="Calibri"/>
                <a:ea typeface="DejaVu Sans"/>
              </a:rPr>
              <a:t>Око живої людини</a:t>
            </a:r>
            <a:endParaRPr lang="ru-RU" sz="2400" b="0" strike="noStrike" spc="-1">
              <a:latin typeface="Arial"/>
            </a:endParaRPr>
          </a:p>
        </p:txBody>
      </p:sp>
      <p:sp>
        <p:nvSpPr>
          <p:cNvPr id="287" name="CustomShape 3"/>
          <p:cNvSpPr/>
          <p:nvPr/>
        </p:nvSpPr>
        <p:spPr>
          <a:xfrm>
            <a:off x="5429160" y="5143680"/>
            <a:ext cx="3357000" cy="1071000"/>
          </a:xfrm>
          <a:prstGeom prst="roundRect">
            <a:avLst>
              <a:gd name="adj" fmla="val 16667"/>
            </a:avLst>
          </a:prstGeom>
          <a:solidFill>
            <a:srgbClr val="FFFF00"/>
          </a:solidFill>
          <a:ln>
            <a:solidFill>
              <a:srgbClr val="FFFF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2400" b="1" strike="noStrike" spc="-1">
                <a:solidFill>
                  <a:srgbClr val="FF0000"/>
                </a:solidFill>
                <a:latin typeface="Calibri"/>
                <a:ea typeface="DejaVu Sans"/>
              </a:rPr>
              <a:t>Помутніння рогівки у мертвої людини</a:t>
            </a:r>
            <a:endParaRPr lang="ru-RU" sz="2400" b="0" strike="noStrike" spc="-1">
              <a:latin typeface="Arial"/>
            </a:endParaRPr>
          </a:p>
        </p:txBody>
      </p:sp>
      <p:sp>
        <p:nvSpPr>
          <p:cNvPr id="288" name="CustomShape 4"/>
          <p:cNvSpPr/>
          <p:nvPr/>
        </p:nvSpPr>
        <p:spPr>
          <a:xfrm rot="5400000" flipH="1" flipV="1">
            <a:off x="2107080" y="3892320"/>
            <a:ext cx="1785240" cy="570960"/>
          </a:xfrm>
          <a:custGeom>
            <a:avLst/>
            <a:gdLst/>
            <a:ahLst/>
            <a:cxnLst/>
            <a:rect l="l" t="t" r="r" b="b"/>
            <a:pathLst>
              <a:path w="21600" h="21600">
                <a:moveTo>
                  <a:pt x="0" y="0"/>
                </a:moveTo>
                <a:lnTo>
                  <a:pt x="21600" y="21600"/>
                </a:lnTo>
              </a:path>
            </a:pathLst>
          </a:custGeom>
          <a:noFill/>
          <a:ln w="3168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289" name="CustomShape 5"/>
          <p:cNvSpPr/>
          <p:nvPr/>
        </p:nvSpPr>
        <p:spPr>
          <a:xfrm rot="16200000" flipV="1">
            <a:off x="5769360" y="3803400"/>
            <a:ext cx="1785240" cy="892440"/>
          </a:xfrm>
          <a:custGeom>
            <a:avLst/>
            <a:gdLst/>
            <a:ahLst/>
            <a:cxnLst/>
            <a:rect l="l" t="t" r="r" b="b"/>
            <a:pathLst>
              <a:path w="21600" h="21600">
                <a:moveTo>
                  <a:pt x="0" y="0"/>
                </a:moveTo>
                <a:lnTo>
                  <a:pt x="21600" y="21600"/>
                </a:lnTo>
              </a:path>
            </a:pathLst>
          </a:custGeom>
          <a:noFill/>
          <a:ln w="31680">
            <a:solidFill>
              <a:srgbClr val="4A7EBB"/>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457200" y="267480"/>
            <a:ext cx="8228880" cy="13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484560" algn="ctr">
              <a:lnSpc>
                <a:spcPct val="100000"/>
              </a:lnSpc>
            </a:pPr>
            <a:r>
              <a:rPr lang="ru-RU" sz="4400" b="1" strike="noStrike" spc="-1">
                <a:solidFill>
                  <a:srgbClr val="7030A0"/>
                </a:solidFill>
                <a:latin typeface="Calibri"/>
              </a:rPr>
              <a:t>Явні ознаки біологічної смерті</a:t>
            </a:r>
            <a:endParaRPr lang="ru-RU" sz="4400" b="0" strike="noStrike" spc="-1">
              <a:latin typeface="Arial"/>
            </a:endParaRPr>
          </a:p>
        </p:txBody>
      </p:sp>
      <p:pic>
        <p:nvPicPr>
          <p:cNvPr id="291" name="Picture 2"/>
          <p:cNvPicPr/>
          <p:nvPr/>
        </p:nvPicPr>
        <p:blipFill>
          <a:blip r:embed="rId2"/>
          <a:srcRect l="12102" t="15221" r="19897" b="24824"/>
          <a:stretch/>
        </p:blipFill>
        <p:spPr>
          <a:xfrm>
            <a:off x="571320" y="1357200"/>
            <a:ext cx="8286120" cy="46926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357120" y="0"/>
            <a:ext cx="8228880" cy="64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9500" lnSpcReduction="10000"/>
          </a:bodyPr>
          <a:lstStyle/>
          <a:p>
            <a:pPr marL="484560" algn="ctr">
              <a:lnSpc>
                <a:spcPct val="100000"/>
              </a:lnSpc>
            </a:pPr>
            <a:r>
              <a:rPr lang="ru-RU" sz="4400" b="1" strike="noStrike" spc="-1">
                <a:solidFill>
                  <a:srgbClr val="7030A0"/>
                </a:solidFill>
                <a:latin typeface="Calibri"/>
              </a:rPr>
              <a:t>Явні ознаки біологічної смерті</a:t>
            </a:r>
            <a:endParaRPr lang="ru-RU" sz="4400" b="0" strike="noStrike" spc="-1">
              <a:latin typeface="Arial"/>
            </a:endParaRPr>
          </a:p>
        </p:txBody>
      </p:sp>
      <p:pic>
        <p:nvPicPr>
          <p:cNvPr id="293" name="Picture 2"/>
          <p:cNvPicPr/>
          <p:nvPr/>
        </p:nvPicPr>
        <p:blipFill>
          <a:blip r:embed="rId2"/>
          <a:srcRect l="6151" t="8113" r="5321" b="32421"/>
          <a:stretch/>
        </p:blipFill>
        <p:spPr>
          <a:xfrm>
            <a:off x="0" y="1214280"/>
            <a:ext cx="4785480" cy="1856520"/>
          </a:xfrm>
          <a:prstGeom prst="rect">
            <a:avLst/>
          </a:prstGeom>
          <a:ln w="9360">
            <a:noFill/>
          </a:ln>
        </p:spPr>
      </p:pic>
      <p:pic>
        <p:nvPicPr>
          <p:cNvPr id="294" name="Picture 3"/>
          <p:cNvPicPr/>
          <p:nvPr/>
        </p:nvPicPr>
        <p:blipFill>
          <a:blip r:embed="rId3"/>
          <a:srcRect l="4926" t="8322" r="18676" b="19430"/>
          <a:stretch/>
        </p:blipFill>
        <p:spPr>
          <a:xfrm>
            <a:off x="4786200" y="1071720"/>
            <a:ext cx="4357080" cy="2029680"/>
          </a:xfrm>
          <a:prstGeom prst="rect">
            <a:avLst/>
          </a:prstGeom>
          <a:ln w="9360">
            <a:noFill/>
          </a:ln>
        </p:spPr>
      </p:pic>
      <p:sp>
        <p:nvSpPr>
          <p:cNvPr id="295" name="CustomShape 2"/>
          <p:cNvSpPr/>
          <p:nvPr/>
        </p:nvSpPr>
        <p:spPr>
          <a:xfrm>
            <a:off x="285840" y="3500280"/>
            <a:ext cx="8429040" cy="314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Поява трупних плям </a:t>
            </a:r>
            <a:r>
              <a:rPr lang="ru-RU" sz="1800" b="1" strike="noStrike" spc="-1">
                <a:solidFill>
                  <a:srgbClr val="000000"/>
                </a:solidFill>
                <a:latin typeface="Calibri"/>
                <a:ea typeface="DejaVu Sans"/>
              </a:rPr>
              <a:t>- багряно-синюшне забарвлення шкіри у вигляді плям з нерівними краями за рахунок стікання і скупчення крові в нижчерозташованих ділянках тіла. Формуються вони </a:t>
            </a:r>
            <a:r>
              <a:rPr lang="ru-RU" sz="1800" b="1" i="1" strike="noStrike" spc="-1">
                <a:solidFill>
                  <a:srgbClr val="7030A0"/>
                </a:solidFill>
                <a:latin typeface="Calibri"/>
                <a:ea typeface="DejaVu Sans"/>
              </a:rPr>
              <a:t>через 1,5 - 3 години </a:t>
            </a:r>
            <a:r>
              <a:rPr lang="ru-RU" sz="1800" b="1" strike="noStrike" spc="-1">
                <a:solidFill>
                  <a:srgbClr val="000000"/>
                </a:solidFill>
                <a:latin typeface="Calibri"/>
                <a:ea typeface="DejaVu Sans"/>
              </a:rPr>
              <a:t>після зупинки серця. </a:t>
            </a:r>
            <a:endParaRPr lang="ru-RU" sz="1800" b="0" strike="noStrike" spc="-1">
              <a:latin typeface="Arial"/>
            </a:endParaRPr>
          </a:p>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Трупне (м'язове) задубіння </a:t>
            </a:r>
            <a:r>
              <a:rPr lang="ru-RU" sz="1800" b="1" strike="noStrike" spc="-1">
                <a:solidFill>
                  <a:srgbClr val="000000"/>
                </a:solidFill>
                <a:latin typeface="Calibri"/>
                <a:ea typeface="DejaVu Sans"/>
              </a:rPr>
              <a:t>- своєрідне ущільнення і скорочення скелетних м'язів, що створює перешкоду для пасивного руху в суглобах. Починається воно з м'язів обличчя і верхніх кінцівок, потім переходить на тулуб і нижні кінцівки. </a:t>
            </a:r>
            <a:endParaRPr lang="ru-RU" sz="1800" b="0" strike="noStrike" spc="-1">
              <a:latin typeface="Arial"/>
            </a:endParaRPr>
          </a:p>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Охолодження.</a:t>
            </a:r>
            <a:r>
              <a:rPr lang="ru-RU" sz="1800" b="1" u="sng" strike="noStrike" spc="-1">
                <a:solidFill>
                  <a:srgbClr val="000000"/>
                </a:solidFill>
                <a:uFillTx/>
                <a:latin typeface="Calibri"/>
                <a:ea typeface="DejaVu Sans"/>
              </a:rPr>
              <a:t> </a:t>
            </a:r>
            <a:r>
              <a:rPr lang="ru-RU" sz="1800" b="1" strike="noStrike" spc="-1">
                <a:solidFill>
                  <a:srgbClr val="000000"/>
                </a:solidFill>
                <a:latin typeface="Calibri"/>
                <a:ea typeface="DejaVu Sans"/>
              </a:rPr>
              <a:t>Прийнято вважати, що </a:t>
            </a:r>
            <a:r>
              <a:rPr lang="ru-RU" sz="1800" b="1" i="1" strike="noStrike" spc="-1">
                <a:solidFill>
                  <a:srgbClr val="7030A0"/>
                </a:solidFill>
                <a:latin typeface="Calibri"/>
                <a:ea typeface="DejaVu Sans"/>
              </a:rPr>
              <a:t>температура тіла знижується на 1° за 1 годину </a:t>
            </a:r>
            <a:r>
              <a:rPr lang="ru-RU" sz="1800" b="1" strike="noStrike" spc="-1">
                <a:solidFill>
                  <a:srgbClr val="000000"/>
                </a:solidFill>
                <a:latin typeface="Calibri"/>
                <a:ea typeface="DejaVu Sans"/>
              </a:rPr>
              <a:t>при температурі навколишнього повітря 16-18 ° С.</a:t>
            </a:r>
            <a:endParaRPr lang="ru-RU" sz="1800" b="0" strike="noStrike" spc="-1">
              <a:latin typeface="Arial"/>
            </a:endParaRPr>
          </a:p>
          <a:p>
            <a:pPr marL="343080" indent="-342360" algn="just">
              <a:lnSpc>
                <a:spcPct val="100000"/>
              </a:lnSpc>
              <a:buClr>
                <a:srgbClr val="FF0000"/>
              </a:buClr>
              <a:buFont typeface="Arial"/>
              <a:buChar char="•"/>
            </a:pPr>
            <a:r>
              <a:rPr lang="ru-RU" sz="1800" b="1" u="sng" strike="noStrike" spc="-1">
                <a:solidFill>
                  <a:srgbClr val="FF0000"/>
                </a:solidFill>
                <a:uFillTx/>
                <a:latin typeface="Calibri"/>
                <a:ea typeface="DejaVu Sans"/>
              </a:rPr>
              <a:t>Соціальна смерть</a:t>
            </a:r>
            <a:r>
              <a:rPr lang="ru-RU" sz="1800" b="1" u="sng" strike="noStrike" spc="-1">
                <a:solidFill>
                  <a:srgbClr val="000000"/>
                </a:solidFill>
                <a:uFillTx/>
                <a:latin typeface="Calibri"/>
                <a:ea typeface="DejaVu Sans"/>
              </a:rPr>
              <a:t> </a:t>
            </a:r>
            <a:r>
              <a:rPr lang="ru-RU" sz="1800" b="1" strike="noStrike" spc="-1">
                <a:solidFill>
                  <a:srgbClr val="000000"/>
                </a:solidFill>
                <a:latin typeface="Calibri"/>
                <a:ea typeface="DejaVu Sans"/>
              </a:rPr>
              <a:t>- це стан, при якому збережені вегетативні функції, але відсутня біоелектрична активність кори головного мозку.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0" y="274680"/>
            <a:ext cx="8929080" cy="93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2800" b="1" strike="noStrike" spc="-1">
                <a:solidFill>
                  <a:srgbClr val="FF0000"/>
                </a:solidFill>
                <a:latin typeface="Calibri"/>
              </a:rPr>
              <a:t>4. Екстремальні стани. Шок, контузії, кома, непритомність, колапс.</a:t>
            </a:r>
            <a:endParaRPr lang="ru-RU" sz="2800" b="0" strike="noStrike" spc="-1">
              <a:latin typeface="Arial"/>
            </a:endParaRPr>
          </a:p>
        </p:txBody>
      </p:sp>
      <p:sp>
        <p:nvSpPr>
          <p:cNvPr id="297" name="CustomShape 2"/>
          <p:cNvSpPr/>
          <p:nvPr/>
        </p:nvSpPr>
        <p:spPr>
          <a:xfrm>
            <a:off x="214200" y="1143000"/>
            <a:ext cx="8714880" cy="57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gn="just">
              <a:lnSpc>
                <a:spcPct val="80000"/>
              </a:lnSpc>
              <a:buClr>
                <a:srgbClr val="7030A0"/>
              </a:buClr>
              <a:buFont typeface="Arial"/>
              <a:buChar char="•"/>
            </a:pPr>
            <a:r>
              <a:rPr lang="ru-RU" sz="2400" b="1" i="1" strike="noStrike" spc="-1">
                <a:solidFill>
                  <a:srgbClr val="7030A0"/>
                </a:solidFill>
                <a:latin typeface="Calibri"/>
              </a:rPr>
              <a:t>Екстремальні стани</a:t>
            </a:r>
            <a:r>
              <a:rPr lang="ru-RU" sz="2400" b="0" i="1" strike="noStrike" spc="-1">
                <a:solidFill>
                  <a:srgbClr val="000000"/>
                </a:solidFill>
                <a:latin typeface="Calibri"/>
              </a:rPr>
              <a:t> </a:t>
            </a:r>
            <a:r>
              <a:rPr lang="ru-RU" sz="2400" b="0" strike="noStrike" spc="-1">
                <a:solidFill>
                  <a:srgbClr val="000000"/>
                </a:solidFill>
                <a:latin typeface="Calibri"/>
              </a:rPr>
              <a:t>- це стани організму, що характеризуються надмірною напругою або виснаженням пристосувальних механізмів. Екстремальні стани можуть розвиватися первинно при дії на організм різноманітних </a:t>
            </a:r>
            <a:r>
              <a:rPr lang="ru-RU" sz="2400" b="1" i="1" strike="noStrike" spc="-1">
                <a:solidFill>
                  <a:srgbClr val="000000"/>
                </a:solidFill>
                <a:latin typeface="Calibri"/>
              </a:rPr>
              <a:t>надзвичайних подразників</a:t>
            </a:r>
            <a:r>
              <a:rPr lang="ru-RU" sz="2400" b="0" strike="noStrike" spc="-1">
                <a:solidFill>
                  <a:srgbClr val="000000"/>
                </a:solidFill>
                <a:latin typeface="Calibri"/>
              </a:rPr>
              <a:t> (наприклад, травм, екзогенних інтоксикацій, різких коливань температури повітря й концентрації кисню) або стати </a:t>
            </a:r>
            <a:r>
              <a:rPr lang="ru-RU" sz="2400" b="1" i="1" strike="noStrike" spc="-1">
                <a:solidFill>
                  <a:srgbClr val="000000"/>
                </a:solidFill>
                <a:latin typeface="Calibri"/>
              </a:rPr>
              <a:t>результатом несприятливого перебігу наявного захворювання </a:t>
            </a:r>
            <a:r>
              <a:rPr lang="ru-RU" sz="2400" b="0" strike="noStrike" spc="-1">
                <a:solidFill>
                  <a:srgbClr val="000000"/>
                </a:solidFill>
                <a:latin typeface="Calibri"/>
              </a:rPr>
              <a:t>(наприклад, недостатності кровообігу, дихальної, ниркової або печінкової недостатності, анемії та ін.).</a:t>
            </a:r>
            <a:endParaRPr lang="ru-RU" sz="2400" b="0" strike="noStrike" spc="-1">
              <a:latin typeface="Arial"/>
            </a:endParaRPr>
          </a:p>
          <a:p>
            <a:pPr marL="343080" indent="-342360">
              <a:lnSpc>
                <a:spcPct val="80000"/>
              </a:lnSpc>
              <a:buClr>
                <a:srgbClr val="000000"/>
              </a:buClr>
              <a:buFont typeface="Arial"/>
              <a:buChar char="•"/>
            </a:pPr>
            <a:r>
              <a:rPr lang="ru-RU" sz="2400" b="1" strike="noStrike" spc="-1">
                <a:solidFill>
                  <a:srgbClr val="000000"/>
                </a:solidFill>
                <a:latin typeface="Calibri"/>
              </a:rPr>
              <a:t>Найбільш важливими екстремальними станами і такими, що найчастіше зустрічаються, є</a:t>
            </a:r>
            <a:r>
              <a:rPr lang="ru-RU" sz="2400" b="0" strike="noStrike" spc="-1">
                <a:solidFill>
                  <a:srgbClr val="000000"/>
                </a:solidFill>
                <a:latin typeface="Calibri"/>
              </a:rPr>
              <a:t> </a:t>
            </a:r>
            <a:r>
              <a:rPr lang="ru-RU" sz="2400" b="1" i="1" strike="noStrike" spc="-1">
                <a:solidFill>
                  <a:srgbClr val="7030A0"/>
                </a:solidFill>
                <a:latin typeface="Calibri"/>
              </a:rPr>
              <a:t>шок, колапс, кома.</a:t>
            </a:r>
            <a:endParaRPr lang="ru-RU" sz="2400" b="0" strike="noStrike" spc="-1">
              <a:latin typeface="Arial"/>
            </a:endParaRPr>
          </a:p>
          <a:p>
            <a:pPr>
              <a:lnSpc>
                <a:spcPct val="80000"/>
              </a:lnSpc>
            </a:pPr>
            <a:endParaRPr lang="ru-RU" sz="2400" b="0" strike="noStrike" spc="-1">
              <a:latin typeface="Arial"/>
            </a:endParaRPr>
          </a:p>
          <a:p>
            <a:pPr marL="343080" indent="-342360">
              <a:lnSpc>
                <a:spcPct val="80000"/>
              </a:lnSpc>
              <a:buClr>
                <a:srgbClr val="FF0000"/>
              </a:buClr>
              <a:buFont typeface="Arial"/>
              <a:buChar char="•"/>
            </a:pPr>
            <a:r>
              <a:rPr lang="ru-RU" sz="2400" b="1" strike="noStrike" spc="-1">
                <a:solidFill>
                  <a:srgbClr val="FF0000"/>
                </a:solidFill>
                <a:latin typeface="Calibri"/>
              </a:rPr>
              <a:t>Критичні стани </a:t>
            </a:r>
            <a:r>
              <a:rPr lang="ru-RU" sz="2400" b="1" strike="noStrike" spc="-1">
                <a:solidFill>
                  <a:srgbClr val="000000"/>
                </a:solidFill>
                <a:latin typeface="Calibri"/>
              </a:rPr>
              <a:t>- крайня ступінь будь-якої патології, при якій спостерігаються розлади фізіологічних функцій і порушення діяльності окремих систем, які не можуть спонтанно коригуватися шляхом саморегуляції і вимагають часткової або повної корекції, або штучного заміщення (протезування).</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468360" y="189000"/>
            <a:ext cx="8103600" cy="667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200" b="1" strike="noStrike" spc="-1">
                <a:solidFill>
                  <a:srgbClr val="7030A0"/>
                </a:solidFill>
                <a:latin typeface="Calibri"/>
              </a:rPr>
              <a:t>Непритомність</a:t>
            </a:r>
            <a:endParaRPr lang="ru-RU" sz="3200" b="0" strike="noStrike" spc="-1">
              <a:latin typeface="Arial"/>
            </a:endParaRPr>
          </a:p>
        </p:txBody>
      </p:sp>
      <p:sp>
        <p:nvSpPr>
          <p:cNvPr id="299" name="CustomShape 2"/>
          <p:cNvSpPr/>
          <p:nvPr/>
        </p:nvSpPr>
        <p:spPr>
          <a:xfrm>
            <a:off x="2786040" y="1000080"/>
            <a:ext cx="5857200" cy="54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3500" lnSpcReduction="20000"/>
          </a:bodyPr>
          <a:lstStyle/>
          <a:p>
            <a:pPr algn="just">
              <a:lnSpc>
                <a:spcPct val="100000"/>
              </a:lnSpc>
              <a:spcBef>
                <a:spcPts val="641"/>
              </a:spcBef>
            </a:pPr>
            <a:r>
              <a:rPr lang="ru-RU" sz="3200" b="0" strike="noStrike" spc="-1">
                <a:solidFill>
                  <a:srgbClr val="000000"/>
                </a:solidFill>
                <a:latin typeface="Calibri"/>
              </a:rPr>
              <a:t>раптова короткочасна втрата свідомості, пов'язана з недостатнім кровопостачанням головного мозку.</a:t>
            </a:r>
            <a:endParaRPr lang="ru-RU" sz="3200" b="0" strike="noStrike" spc="-1">
              <a:latin typeface="Arial"/>
            </a:endParaRPr>
          </a:p>
          <a:p>
            <a:pPr algn="just">
              <a:lnSpc>
                <a:spcPct val="100000"/>
              </a:lnSpc>
              <a:spcBef>
                <a:spcPts val="641"/>
              </a:spcBef>
            </a:pPr>
            <a:endParaRPr lang="ru-RU" sz="3200" b="0" strike="noStrike" spc="-1">
              <a:latin typeface="Arial"/>
            </a:endParaRPr>
          </a:p>
          <a:p>
            <a:pPr marL="272880" indent="-272160" algn="just">
              <a:lnSpc>
                <a:spcPct val="100000"/>
              </a:lnSpc>
              <a:spcBef>
                <a:spcPts val="641"/>
              </a:spcBef>
              <a:buClr>
                <a:srgbClr val="000000"/>
              </a:buClr>
              <a:buFont typeface="Wingdings" charset="2"/>
              <a:buChar char=""/>
            </a:pPr>
            <a:r>
              <a:rPr lang="ru-RU" sz="3200" b="0" strike="noStrike" spc="-1">
                <a:solidFill>
                  <a:srgbClr val="000000"/>
                </a:solidFill>
                <a:latin typeface="Calibri"/>
              </a:rPr>
              <a:t>Зниження мозкового кровотоку при непритомності пов'язано з </a:t>
            </a:r>
            <a:r>
              <a:rPr lang="ru-RU" sz="3200" b="1" i="1" strike="noStrike" spc="-1">
                <a:solidFill>
                  <a:srgbClr val="000000"/>
                </a:solidFill>
                <a:latin typeface="Calibri"/>
              </a:rPr>
              <a:t>короткочасним спазмом церебральних судин </a:t>
            </a:r>
            <a:r>
              <a:rPr lang="ru-RU" sz="3200" b="0" strike="noStrike" spc="-1">
                <a:solidFill>
                  <a:srgbClr val="000000"/>
                </a:solidFill>
                <a:latin typeface="Calibri"/>
              </a:rPr>
              <a:t>у відповідь на психоемоційний подразник (переляк, біль, вигляд крові), духоту і т.д.</a:t>
            </a:r>
            <a:endParaRPr lang="ru-RU" sz="3200" b="0" strike="noStrike" spc="-1">
              <a:latin typeface="Arial"/>
            </a:endParaRPr>
          </a:p>
          <a:p>
            <a:pPr algn="just">
              <a:lnSpc>
                <a:spcPct val="100000"/>
              </a:lnSpc>
              <a:spcBef>
                <a:spcPts val="641"/>
              </a:spcBef>
            </a:pPr>
            <a:endParaRPr lang="ru-RU" sz="3200" b="0" strike="noStrike" spc="-1">
              <a:latin typeface="Arial"/>
            </a:endParaRPr>
          </a:p>
          <a:p>
            <a:pPr marL="272880" indent="-272160" algn="just">
              <a:lnSpc>
                <a:spcPct val="100000"/>
              </a:lnSpc>
              <a:spcBef>
                <a:spcPts val="641"/>
              </a:spcBef>
              <a:buClr>
                <a:srgbClr val="000000"/>
              </a:buClr>
              <a:buFont typeface="Wingdings" charset="2"/>
              <a:buChar char=""/>
            </a:pPr>
            <a:r>
              <a:rPr lang="ru-RU" sz="3200" b="0" strike="noStrike" spc="-1">
                <a:solidFill>
                  <a:srgbClr val="000000"/>
                </a:solidFill>
                <a:latin typeface="Calibri"/>
              </a:rPr>
              <a:t>Тривалість непритомності </a:t>
            </a:r>
            <a:r>
              <a:rPr lang="ru-RU" sz="3200" b="1" i="1" strike="noStrike" spc="-1">
                <a:solidFill>
                  <a:srgbClr val="000000"/>
                </a:solidFill>
                <a:latin typeface="Calibri"/>
              </a:rPr>
              <a:t>від декількох секунд до декількох хвилин </a:t>
            </a:r>
            <a:r>
              <a:rPr lang="ru-RU" sz="3200" b="0" strike="noStrike" spc="-1">
                <a:solidFill>
                  <a:srgbClr val="000000"/>
                </a:solidFill>
                <a:latin typeface="Calibri"/>
              </a:rPr>
              <a:t>без будь-яких наслідків для організму.</a:t>
            </a:r>
            <a:endParaRPr lang="ru-RU" sz="3200" b="0" strike="noStrike" spc="-1">
              <a:latin typeface="Arial"/>
            </a:endParaRPr>
          </a:p>
        </p:txBody>
      </p:sp>
      <p:pic>
        <p:nvPicPr>
          <p:cNvPr id="300" name="Picture 1"/>
          <p:cNvPicPr/>
          <p:nvPr/>
        </p:nvPicPr>
        <p:blipFill>
          <a:blip r:embed="rId2"/>
          <a:stretch/>
        </p:blipFill>
        <p:spPr>
          <a:xfrm>
            <a:off x="214200" y="1071720"/>
            <a:ext cx="2463120" cy="24631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250920" y="428760"/>
            <a:ext cx="8424000" cy="595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182160" algn="just">
              <a:lnSpc>
                <a:spcPct val="100000"/>
              </a:lnSpc>
              <a:spcBef>
                <a:spcPts val="479"/>
              </a:spcBef>
              <a:buClr>
                <a:srgbClr val="E46C0A"/>
              </a:buClr>
              <a:buFont typeface="Arial"/>
              <a:buChar char="•"/>
            </a:pPr>
            <a:r>
              <a:rPr lang="ru-RU" sz="2400" b="1" strike="noStrike" spc="-1">
                <a:solidFill>
                  <a:srgbClr val="FF0000"/>
                </a:solidFill>
                <a:latin typeface="Calibri"/>
              </a:rPr>
              <a:t>Ознаки.</a:t>
            </a:r>
            <a:r>
              <a:rPr lang="ru-RU" sz="2400" b="0" strike="noStrike" spc="-1">
                <a:solidFill>
                  <a:srgbClr val="000000"/>
                </a:solidFill>
                <a:latin typeface="Calibri"/>
              </a:rPr>
              <a:t> Звичайно </a:t>
            </a:r>
            <a:r>
              <a:rPr lang="ru-RU" sz="2400" b="1" i="1" strike="noStrike" spc="-1">
                <a:solidFill>
                  <a:srgbClr val="00B050"/>
                </a:solidFill>
                <a:latin typeface="Calibri"/>
              </a:rPr>
              <a:t>непритомність</a:t>
            </a:r>
            <a:r>
              <a:rPr lang="ru-RU" sz="2400" b="0" strike="noStrike" spc="-1">
                <a:solidFill>
                  <a:srgbClr val="000000"/>
                </a:solidFill>
                <a:latin typeface="Calibri"/>
              </a:rPr>
              <a:t> </a:t>
            </a:r>
            <a:r>
              <a:rPr lang="ru-RU" sz="2400" b="1" i="1" strike="noStrike" spc="-1">
                <a:solidFill>
                  <a:srgbClr val="7030A0"/>
                </a:solidFill>
                <a:latin typeface="Calibri"/>
              </a:rPr>
              <a:t>настає раптово</a:t>
            </a:r>
            <a:r>
              <a:rPr lang="ru-RU" sz="2400" b="0" strike="noStrike" spc="-1">
                <a:solidFill>
                  <a:srgbClr val="000000"/>
                </a:solidFill>
                <a:latin typeface="Calibri"/>
              </a:rPr>
              <a:t>, але інколи перед нею наступає </a:t>
            </a:r>
            <a:r>
              <a:rPr lang="ru-RU" sz="2400" b="1" i="1" strike="noStrike" spc="-1">
                <a:solidFill>
                  <a:srgbClr val="000000"/>
                </a:solidFill>
                <a:latin typeface="Calibri"/>
              </a:rPr>
              <a:t>блідість, блювання, нудота, слабкість, позіхання, посилене потовиділення</a:t>
            </a:r>
            <a:r>
              <a:rPr lang="ru-RU" sz="2400" b="0" strike="noStrike" spc="-1">
                <a:solidFill>
                  <a:srgbClr val="000000"/>
                </a:solidFill>
                <a:latin typeface="Calibri"/>
              </a:rPr>
              <a:t>. </a:t>
            </a:r>
            <a:r>
              <a:rPr lang="ru-RU" sz="2400" b="1" i="1" strike="noStrike" spc="-1">
                <a:solidFill>
                  <a:srgbClr val="000000"/>
                </a:solidFill>
                <a:latin typeface="Calibri"/>
              </a:rPr>
              <a:t>Пульс прискорюється, артеріальний тиск знижується. </a:t>
            </a:r>
            <a:endParaRPr lang="ru-RU" sz="2400" b="0" strike="noStrike" spc="-1">
              <a:latin typeface="Arial"/>
            </a:endParaRPr>
          </a:p>
          <a:p>
            <a:pPr marL="343080" indent="-182160" algn="just">
              <a:lnSpc>
                <a:spcPct val="100000"/>
              </a:lnSpc>
              <a:spcBef>
                <a:spcPts val="479"/>
              </a:spcBef>
              <a:buClr>
                <a:srgbClr val="E46C0A"/>
              </a:buClr>
              <a:buFont typeface="Arial"/>
              <a:buChar char="•"/>
            </a:pPr>
            <a:r>
              <a:rPr lang="ru-RU" sz="2400" b="1" strike="noStrike" spc="-1">
                <a:solidFill>
                  <a:srgbClr val="FF0000"/>
                </a:solidFill>
                <a:latin typeface="Calibri"/>
              </a:rPr>
              <a:t>Допомога.</a:t>
            </a:r>
            <a:r>
              <a:rPr lang="ru-RU" sz="2400" b="0" strike="noStrike" spc="-1">
                <a:solidFill>
                  <a:srgbClr val="FF0000"/>
                </a:solidFill>
                <a:latin typeface="Calibri"/>
              </a:rPr>
              <a:t> </a:t>
            </a:r>
            <a:r>
              <a:rPr lang="ru-RU" sz="2400" b="0" strike="noStrike" spc="-1">
                <a:solidFill>
                  <a:srgbClr val="000000"/>
                </a:solidFill>
                <a:latin typeface="Calibri"/>
              </a:rPr>
              <a:t>При втраті свідомості потерпілого необхідно </a:t>
            </a:r>
            <a:r>
              <a:rPr lang="ru-RU" sz="2400" b="1" i="1" strike="noStrike" spc="-1">
                <a:solidFill>
                  <a:srgbClr val="000000"/>
                </a:solidFill>
                <a:latin typeface="Calibri"/>
              </a:rPr>
              <a:t>покласти на спину, щоб голова була нижче рівня ніг</a:t>
            </a:r>
            <a:r>
              <a:rPr lang="ru-RU" sz="2400" b="0" strike="noStrike" spc="-1">
                <a:solidFill>
                  <a:srgbClr val="000000"/>
                </a:solidFill>
                <a:latin typeface="Calibri"/>
              </a:rPr>
              <a:t> (на 15-20 см) для поліпшення кровообігу мозку. </a:t>
            </a:r>
            <a:endParaRPr lang="ru-RU" sz="2400" b="0" strike="noStrike" spc="-1">
              <a:latin typeface="Arial"/>
            </a:endParaRPr>
          </a:p>
          <a:p>
            <a:pPr marL="343080" indent="-182160" algn="just">
              <a:lnSpc>
                <a:spcPct val="100000"/>
              </a:lnSpc>
              <a:spcBef>
                <a:spcPts val="479"/>
              </a:spcBef>
              <a:buClr>
                <a:srgbClr val="E46C0A"/>
              </a:buClr>
              <a:buFont typeface="Arial"/>
              <a:buChar char="•"/>
            </a:pPr>
            <a:r>
              <a:rPr lang="ru-RU" sz="2400" b="0" strike="noStrike" spc="-1">
                <a:solidFill>
                  <a:srgbClr val="000000"/>
                </a:solidFill>
                <a:latin typeface="Calibri"/>
              </a:rPr>
              <a:t>Потім </a:t>
            </a:r>
            <a:r>
              <a:rPr lang="ru-RU" sz="2400" b="1" i="1" strike="noStrike" spc="-1">
                <a:solidFill>
                  <a:srgbClr val="000000"/>
                </a:solidFill>
                <a:latin typeface="Calibri"/>
              </a:rPr>
              <a:t>звільнити шию і груди від одягу, забезпечити приток свіжого повітря, поплескати по щоках, полити обличчя, груди холодною водою, дати вдихнути пари нашатирного спирту </a:t>
            </a:r>
            <a:r>
              <a:rPr lang="ru-RU" sz="2400" b="0" strike="noStrike" spc="-1">
                <a:solidFill>
                  <a:srgbClr val="000000"/>
                </a:solidFill>
                <a:latin typeface="Calibri"/>
              </a:rPr>
              <a:t>(для цього необхідно злегка змочити ватку нашатирним спиртом і на відстані 1-2 см від носа потерпілого потримати ватку).</a:t>
            </a:r>
            <a:endParaRPr lang="ru-RU" sz="2400" b="0" strike="noStrike" spc="-1">
              <a:latin typeface="Arial"/>
            </a:endParaRPr>
          </a:p>
          <a:p>
            <a:pPr marL="343080" indent="-182160" algn="just">
              <a:lnSpc>
                <a:spcPct val="100000"/>
              </a:lnSpc>
              <a:spcBef>
                <a:spcPts val="479"/>
              </a:spcBef>
              <a:buClr>
                <a:srgbClr val="E46C0A"/>
              </a:buClr>
              <a:buFont typeface="Arial"/>
              <a:buChar char="•"/>
            </a:pPr>
            <a:r>
              <a:rPr lang="ru-RU" sz="2400" b="0" strike="noStrike" spc="-1">
                <a:solidFill>
                  <a:srgbClr val="000000"/>
                </a:solidFill>
                <a:latin typeface="Calibri"/>
              </a:rPr>
              <a:t> Коли потерпілий </a:t>
            </a:r>
            <a:r>
              <a:rPr lang="ru-RU" sz="2400" b="1" i="1" strike="noStrike" spc="-1">
                <a:solidFill>
                  <a:srgbClr val="000000"/>
                </a:solidFill>
                <a:latin typeface="Calibri"/>
              </a:rPr>
              <a:t>опритомніє</a:t>
            </a:r>
            <a:r>
              <a:rPr lang="ru-RU" sz="2400" b="0" strike="noStrike" spc="-1">
                <a:solidFill>
                  <a:srgbClr val="000000"/>
                </a:solidFill>
                <a:latin typeface="Calibri"/>
              </a:rPr>
              <a:t>, дати йому гарячий чай або каву, 20-30 краплин настоянки валеріани.</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357120" y="214200"/>
            <a:ext cx="8500320" cy="257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spcBef>
                <a:spcPts val="561"/>
              </a:spcBef>
              <a:buClr>
                <a:srgbClr val="000000"/>
              </a:buClr>
              <a:buFont typeface="Arial"/>
              <a:buChar char="•"/>
            </a:pPr>
            <a:r>
              <a:rPr lang="ru-RU" sz="2800" b="0" strike="noStrike" spc="-1">
                <a:solidFill>
                  <a:srgbClr val="000000"/>
                </a:solidFill>
                <a:latin typeface="Calibri"/>
              </a:rPr>
              <a:t>Фізіологічна дія </a:t>
            </a:r>
            <a:r>
              <a:rPr lang="ru-RU" sz="2800" b="1" i="1" strike="noStrike" spc="-1">
                <a:solidFill>
                  <a:srgbClr val="FF0000"/>
                </a:solidFill>
                <a:latin typeface="Calibri"/>
              </a:rPr>
              <a:t>нашатирного спирту </a:t>
            </a:r>
            <a:r>
              <a:rPr lang="ru-RU" sz="2800" b="0" strike="noStrike" spc="-1">
                <a:solidFill>
                  <a:srgbClr val="000000"/>
                </a:solidFill>
                <a:latin typeface="Calibri"/>
              </a:rPr>
              <a:t>обумовлено різким запахом аміаку, який подразнює специфічні рецептори слизової оболонки носа та сприяє активізації дихального та судинного центрів мозку, викликаючи прискорення дихання і підвищення артеріального тиску.</a:t>
            </a:r>
            <a:endParaRPr lang="ru-RU" sz="2800" b="0" strike="noStrike" spc="-1">
              <a:latin typeface="Arial"/>
            </a:endParaRPr>
          </a:p>
        </p:txBody>
      </p:sp>
      <p:pic>
        <p:nvPicPr>
          <p:cNvPr id="303" name="Picture 2"/>
          <p:cNvPicPr/>
          <p:nvPr/>
        </p:nvPicPr>
        <p:blipFill>
          <a:blip r:embed="rId2"/>
          <a:stretch/>
        </p:blipFill>
        <p:spPr>
          <a:xfrm>
            <a:off x="4500720" y="2724840"/>
            <a:ext cx="4428360" cy="4132440"/>
          </a:xfrm>
          <a:prstGeom prst="rect">
            <a:avLst/>
          </a:prstGeom>
          <a:ln w="9360">
            <a:noFill/>
          </a:ln>
        </p:spPr>
      </p:pic>
      <p:pic>
        <p:nvPicPr>
          <p:cNvPr id="304" name="Picture 3"/>
          <p:cNvPicPr/>
          <p:nvPr/>
        </p:nvPicPr>
        <p:blipFill>
          <a:blip r:embed="rId3"/>
          <a:stretch/>
        </p:blipFill>
        <p:spPr>
          <a:xfrm>
            <a:off x="27000" y="3500280"/>
            <a:ext cx="4258440" cy="31694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457200" y="274680"/>
            <a:ext cx="8228880" cy="56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2400" b="1" strike="noStrike" spc="-1">
                <a:solidFill>
                  <a:srgbClr val="FF0000"/>
                </a:solidFill>
                <a:latin typeface="Arial"/>
              </a:rPr>
              <a:t>Непритомність</a:t>
            </a:r>
            <a:endParaRPr lang="ru-RU" sz="2400" b="0" strike="noStrike" spc="-1">
              <a:latin typeface="Arial"/>
            </a:endParaRPr>
          </a:p>
        </p:txBody>
      </p:sp>
      <p:sp>
        <p:nvSpPr>
          <p:cNvPr id="306" name="CustomShape 2"/>
          <p:cNvSpPr/>
          <p:nvPr/>
        </p:nvSpPr>
        <p:spPr>
          <a:xfrm>
            <a:off x="457200" y="914400"/>
            <a:ext cx="8228880" cy="5211000"/>
          </a:xfrm>
          <a:prstGeom prst="rect">
            <a:avLst/>
          </a:prstGeom>
          <a:noFill/>
          <a:ln>
            <a:noFill/>
          </a:ln>
        </p:spPr>
        <p:style>
          <a:lnRef idx="0">
            <a:scrgbClr r="0" g="0" b="0"/>
          </a:lnRef>
          <a:fillRef idx="0">
            <a:scrgbClr r="0" g="0" b="0"/>
          </a:fillRef>
          <a:effectRef idx="0">
            <a:scrgbClr r="0" g="0" b="0"/>
          </a:effectRef>
          <a:fontRef idx="minor"/>
        </p:style>
      </p:sp>
      <p:pic>
        <p:nvPicPr>
          <p:cNvPr id="307" name="Picture 7"/>
          <p:cNvPicPr/>
          <p:nvPr/>
        </p:nvPicPr>
        <p:blipFill>
          <a:blip r:embed="rId2"/>
          <a:stretch/>
        </p:blipFill>
        <p:spPr>
          <a:xfrm>
            <a:off x="500040" y="857160"/>
            <a:ext cx="8228880" cy="54093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142920" y="0"/>
            <a:ext cx="8786160" cy="7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0000" lnSpcReduction="20000"/>
          </a:bodyPr>
          <a:lstStyle/>
          <a:p>
            <a:pPr algn="just">
              <a:lnSpc>
                <a:spcPct val="100000"/>
              </a:lnSpc>
            </a:pPr>
            <a:r>
              <a:t/>
            </a:r>
            <a:br/>
            <a:r>
              <a:rPr lang="ru-RU" sz="3600" b="1" strike="noStrike" spc="-1">
                <a:solidFill>
                  <a:srgbClr val="FF0000"/>
                </a:solidFill>
                <a:latin typeface="Calibri"/>
              </a:rPr>
              <a:t>1. Визначення поняття "невідкладний стан" та "нещасний випадок". </a:t>
            </a:r>
            <a:endParaRPr lang="ru-RU" sz="3600" b="0" strike="noStrike" spc="-1">
              <a:latin typeface="Arial"/>
            </a:endParaRPr>
          </a:p>
        </p:txBody>
      </p:sp>
      <p:sp>
        <p:nvSpPr>
          <p:cNvPr id="207" name="CustomShape 2"/>
          <p:cNvSpPr/>
          <p:nvPr/>
        </p:nvSpPr>
        <p:spPr>
          <a:xfrm>
            <a:off x="285840" y="1214280"/>
            <a:ext cx="8643240" cy="564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spcBef>
                <a:spcPts val="479"/>
              </a:spcBef>
            </a:pPr>
            <a:r>
              <a:rPr lang="ru-RU" sz="2400" b="1" i="1" strike="noStrike" spc="-1">
                <a:solidFill>
                  <a:srgbClr val="7030A0"/>
                </a:solidFill>
                <a:latin typeface="Calibri"/>
              </a:rPr>
              <a:t>Невідкладний стан  </a:t>
            </a:r>
            <a:r>
              <a:rPr lang="ru-RU" sz="2400" b="1" i="1" strike="noStrike" spc="-1">
                <a:solidFill>
                  <a:srgbClr val="000000"/>
                </a:solidFill>
                <a:latin typeface="Calibri"/>
              </a:rPr>
              <a:t>– це стан, при якому існує безпосередня загроза життю особі, яка без своєчасної медичної допомоги може призвести до смерті або інвалідності. </a:t>
            </a:r>
            <a:endParaRPr lang="ru-RU" sz="2400" b="0" strike="noStrike" spc="-1">
              <a:latin typeface="Arial"/>
            </a:endParaRPr>
          </a:p>
          <a:p>
            <a:pPr marL="343080" indent="-342360" algn="just">
              <a:lnSpc>
                <a:spcPct val="100000"/>
              </a:lnSpc>
              <a:spcBef>
                <a:spcPts val="479"/>
              </a:spcBef>
            </a:pPr>
            <a:r>
              <a:rPr lang="ru-RU" sz="2400" b="1" i="1" strike="noStrike" spc="-1">
                <a:solidFill>
                  <a:srgbClr val="7030A0"/>
                </a:solidFill>
                <a:latin typeface="Calibri"/>
              </a:rPr>
              <a:t>Нещасним випадком</a:t>
            </a:r>
            <a:r>
              <a:rPr lang="ru-RU" sz="2400" b="1" i="1" strike="noStrike" spc="-1">
                <a:solidFill>
                  <a:srgbClr val="000000"/>
                </a:solidFill>
                <a:latin typeface="Calibri"/>
              </a:rPr>
              <a:t> є раптові непередбачувані події, що спричинили смерть або розлад здоров’я особи, викликані ушкодженням тканин організму з порушенням їх цілісності і функцій, деформацією і порушенням опорно-рухового апарату, заподіяними зовнішнім впливом. Нещасними випадками також є випадкове потрапляння у дихальні шляхи стороннього тіла, утоплення, тепловий удар, опік, укуси тварин, комах, змій, обмороження, ураження електричним струмом і блискавкою, випадкове отруєння отруйними речовинами, газами, ліками, недоброякісними продуктами харчування.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sp>
      <p:graphicFrame>
        <p:nvGraphicFramePr>
          <p:cNvPr id="309" name="Table 2"/>
          <p:cNvGraphicFramePr/>
          <p:nvPr/>
        </p:nvGraphicFramePr>
        <p:xfrm>
          <a:off x="50760" y="223920"/>
          <a:ext cx="9072720" cy="6766560"/>
        </p:xfrm>
        <a:graphic>
          <a:graphicData uri="http://schemas.openxmlformats.org/drawingml/2006/table">
            <a:tbl>
              <a:tblPr/>
              <a:tblGrid>
                <a:gridCol w="1873080">
                  <a:extLst>
                    <a:ext uri="{9D8B030D-6E8A-4147-A177-3AD203B41FA5}">
                      <a16:colId xmlns:a16="http://schemas.microsoft.com/office/drawing/2014/main" val="20000"/>
                    </a:ext>
                  </a:extLst>
                </a:gridCol>
                <a:gridCol w="1998720">
                  <a:extLst>
                    <a:ext uri="{9D8B030D-6E8A-4147-A177-3AD203B41FA5}">
                      <a16:colId xmlns:a16="http://schemas.microsoft.com/office/drawing/2014/main" val="20001"/>
                    </a:ext>
                  </a:extLst>
                </a:gridCol>
                <a:gridCol w="1804320">
                  <a:extLst>
                    <a:ext uri="{9D8B030D-6E8A-4147-A177-3AD203B41FA5}">
                      <a16:colId xmlns:a16="http://schemas.microsoft.com/office/drawing/2014/main" val="20002"/>
                    </a:ext>
                  </a:extLst>
                </a:gridCol>
                <a:gridCol w="1692360">
                  <a:extLst>
                    <a:ext uri="{9D8B030D-6E8A-4147-A177-3AD203B41FA5}">
                      <a16:colId xmlns:a16="http://schemas.microsoft.com/office/drawing/2014/main" val="20003"/>
                    </a:ext>
                  </a:extLst>
                </a:gridCol>
                <a:gridCol w="1704240">
                  <a:extLst>
                    <a:ext uri="{9D8B030D-6E8A-4147-A177-3AD203B41FA5}">
                      <a16:colId xmlns:a16="http://schemas.microsoft.com/office/drawing/2014/main" val="20004"/>
                    </a:ext>
                  </a:extLst>
                </a:gridCol>
              </a:tblGrid>
              <a:tr h="648360">
                <a:tc>
                  <a:txBody>
                    <a:bodyPr/>
                    <a:lstStyle/>
                    <a:p>
                      <a:pPr algn="ctr">
                        <a:lnSpc>
                          <a:spcPct val="115000"/>
                        </a:lnSpc>
                      </a:pPr>
                      <a:r>
                        <a:rPr lang="ru-RU" sz="1800" b="1" strike="noStrike" spc="-1">
                          <a:solidFill>
                            <a:srgbClr val="7030A0"/>
                          </a:solidFill>
                          <a:latin typeface="Times New Roman"/>
                        </a:rPr>
                        <a:t>Ознаки</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Нейро-</a:t>
                      </a:r>
                      <a:r>
                        <a:t/>
                      </a:r>
                      <a:br/>
                      <a:r>
                        <a:rPr lang="ru-RU" sz="2000" b="1" strike="noStrike" spc="-1">
                          <a:solidFill>
                            <a:srgbClr val="FF0000"/>
                          </a:solidFill>
                          <a:latin typeface="Times New Roman"/>
                        </a:rPr>
                        <a:t>кардіогенний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Орто-статичний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Кардіо-генний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2000" b="1" strike="noStrike" spc="-1">
                          <a:solidFill>
                            <a:srgbClr val="FF0000"/>
                          </a:solidFill>
                          <a:latin typeface="Times New Roman"/>
                        </a:rPr>
                        <a:t>Церебро-</a:t>
                      </a:r>
                      <a:r>
                        <a:t/>
                      </a:r>
                      <a:br/>
                      <a:r>
                        <a:rPr lang="ru-RU" sz="2000" b="1" strike="noStrike" spc="-1">
                          <a:solidFill>
                            <a:srgbClr val="FF0000"/>
                          </a:solidFill>
                          <a:latin typeface="Times New Roman"/>
                        </a:rPr>
                        <a:t>васкулярний</a:t>
                      </a:r>
                      <a:endParaRPr lang="ru-RU" sz="20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0"/>
                  </a:ext>
                </a:extLst>
              </a:tr>
              <a:tr h="779040">
                <a:tc>
                  <a:txBody>
                    <a:bodyPr/>
                    <a:lstStyle/>
                    <a:p>
                      <a:pPr algn="ctr">
                        <a:lnSpc>
                          <a:spcPct val="115000"/>
                        </a:lnSpc>
                      </a:pPr>
                      <a:r>
                        <a:rPr lang="ru-RU" sz="1800" b="1" strike="noStrike" spc="-1">
                          <a:solidFill>
                            <a:srgbClr val="7030A0"/>
                          </a:solidFill>
                          <a:latin typeface="Times New Roman"/>
                        </a:rPr>
                        <a:t>Анамнез</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Повторна  непритомність в типових ситуаціях</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Гіпотензія, постільний режим, дегідратація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ІХС, вади серця, аритмії</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Неврологічні захворювання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1"/>
                  </a:ext>
                </a:extLst>
              </a:tr>
              <a:tr h="1038600">
                <a:tc>
                  <a:txBody>
                    <a:bodyPr/>
                    <a:lstStyle/>
                    <a:p>
                      <a:pPr algn="ctr">
                        <a:lnSpc>
                          <a:spcPct val="115000"/>
                        </a:lnSpc>
                      </a:pPr>
                      <a:r>
                        <a:rPr lang="ru-RU" sz="1800" b="1" strike="noStrike" spc="-1">
                          <a:solidFill>
                            <a:srgbClr val="7030A0"/>
                          </a:solidFill>
                          <a:latin typeface="Times New Roman"/>
                        </a:rPr>
                        <a:t>Провокуючі фактори</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Стрес, задушливе приміщення, кашель, потуги, сечовипускання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Різкий перехід в вертикальне положення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Відсутні або фізичне навантаження, зміна положення тіла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Відсутні або нахил, поворот, закидання голови назад</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2"/>
                  </a:ext>
                </a:extLst>
              </a:tr>
              <a:tr h="1557720">
                <a:tc>
                  <a:txBody>
                    <a:bodyPr/>
                    <a:lstStyle/>
                    <a:p>
                      <a:pPr algn="ctr">
                        <a:lnSpc>
                          <a:spcPct val="115000"/>
                        </a:lnSpc>
                      </a:pPr>
                      <a:r>
                        <a:rPr lang="ru-RU" sz="1800" b="1" strike="noStrike" spc="-1">
                          <a:solidFill>
                            <a:srgbClr val="7030A0"/>
                          </a:solidFill>
                          <a:latin typeface="Times New Roman"/>
                        </a:rPr>
                        <a:t>Стан перед</a:t>
                      </a:r>
                      <a:r>
                        <a:t/>
                      </a:r>
                      <a:br/>
                      <a:r>
                        <a:rPr lang="ru-RU" sz="1800" b="1" strike="noStrike" spc="-1">
                          <a:solidFill>
                            <a:srgbClr val="7030A0"/>
                          </a:solidFill>
                          <a:latin typeface="Times New Roman"/>
                        </a:rPr>
                        <a:t>непритомністю</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Слабкість, запаморочення, нудота, дискомфорт в епігастрії, дзвін в вухах, пітливість, блідість</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Відсутній</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Частіше відсутній. Можливий біль або перебої в серці, задишкаа, диспное</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Частіше відсітній. Можливі головний біль, запаморочення, слабкість</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3"/>
                  </a:ext>
                </a:extLst>
              </a:tr>
              <a:tr h="1298160">
                <a:tc>
                  <a:txBody>
                    <a:bodyPr/>
                    <a:lstStyle/>
                    <a:p>
                      <a:pPr algn="ctr">
                        <a:lnSpc>
                          <a:spcPct val="115000"/>
                        </a:lnSpc>
                      </a:pPr>
                      <a:r>
                        <a:rPr lang="ru-RU" sz="1800" b="1" strike="noStrike" spc="-1">
                          <a:solidFill>
                            <a:srgbClr val="7030A0"/>
                          </a:solidFill>
                          <a:latin typeface="Times New Roman"/>
                          <a:ea typeface="Calibri"/>
                        </a:rPr>
                        <a:t>Непритомність</a:t>
                      </a:r>
                      <a:endParaRPr lang="ru-RU" sz="1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Короткочасний; блідість, пітливість, різке зниження АТ і/або брадикардія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Короткочаний; без вегетативних реакцій і змін ЧСС</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Відносно тривалий; ціаноз, аритмія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algn="ctr">
                        <a:lnSpc>
                          <a:spcPct val="115000"/>
                        </a:lnSpc>
                      </a:pPr>
                      <a:r>
                        <a:rPr lang="ru-RU" sz="1600" b="0" strike="noStrike" spc="-1">
                          <a:solidFill>
                            <a:srgbClr val="000000"/>
                          </a:solidFill>
                          <a:latin typeface="Times New Roman"/>
                        </a:rPr>
                        <a:t>Відносно тривалий; акроціаноз, неврологічна симптоматика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sp>
      <p:graphicFrame>
        <p:nvGraphicFramePr>
          <p:cNvPr id="311" name="Table 2"/>
          <p:cNvGraphicFramePr/>
          <p:nvPr/>
        </p:nvGraphicFramePr>
        <p:xfrm>
          <a:off x="142920" y="142920"/>
          <a:ext cx="8786520" cy="6942960"/>
        </p:xfrm>
        <a:graphic>
          <a:graphicData uri="http://schemas.openxmlformats.org/drawingml/2006/table">
            <a:tbl>
              <a:tblPr/>
              <a:tblGrid>
                <a:gridCol w="1872000">
                  <a:extLst>
                    <a:ext uri="{9D8B030D-6E8A-4147-A177-3AD203B41FA5}">
                      <a16:colId xmlns:a16="http://schemas.microsoft.com/office/drawing/2014/main" val="20000"/>
                    </a:ext>
                  </a:extLst>
                </a:gridCol>
                <a:gridCol w="2730240">
                  <a:extLst>
                    <a:ext uri="{9D8B030D-6E8A-4147-A177-3AD203B41FA5}">
                      <a16:colId xmlns:a16="http://schemas.microsoft.com/office/drawing/2014/main" val="20001"/>
                    </a:ext>
                  </a:extLst>
                </a:gridCol>
                <a:gridCol w="4184280">
                  <a:extLst>
                    <a:ext uri="{9D8B030D-6E8A-4147-A177-3AD203B41FA5}">
                      <a16:colId xmlns:a16="http://schemas.microsoft.com/office/drawing/2014/main" val="20002"/>
                    </a:ext>
                  </a:extLst>
                </a:gridCol>
              </a:tblGrid>
              <a:tr h="324720">
                <a:tc>
                  <a:txBody>
                    <a:bodyPr/>
                    <a:lstStyle/>
                    <a:p>
                      <a:pPr marL="95400" algn="just">
                        <a:lnSpc>
                          <a:spcPct val="100000"/>
                        </a:lnSpc>
                      </a:pPr>
                      <a:r>
                        <a:rPr lang="ru-RU" sz="1600" b="1" strike="noStrike" spc="-1">
                          <a:solidFill>
                            <a:srgbClr val="7030A0"/>
                          </a:solidFill>
                          <a:latin typeface="Times New Roman"/>
                        </a:rPr>
                        <a:t>Клінічні ознаки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ctr">
                        <a:lnSpc>
                          <a:spcPct val="100000"/>
                        </a:lnSpc>
                      </a:pPr>
                      <a:r>
                        <a:rPr lang="ru-RU" sz="1600" b="1" strike="noStrike" spc="-1">
                          <a:solidFill>
                            <a:srgbClr val="FF0000"/>
                          </a:solidFill>
                          <a:latin typeface="Times New Roman"/>
                        </a:rPr>
                        <a:t>Епілептичний напад</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ctr">
                        <a:lnSpc>
                          <a:spcPct val="100000"/>
                        </a:lnSpc>
                      </a:pPr>
                      <a:r>
                        <a:rPr lang="ru-RU" sz="1600" b="1" strike="noStrike" spc="-1">
                          <a:solidFill>
                            <a:srgbClr val="FF0000"/>
                          </a:solidFill>
                          <a:latin typeface="Times New Roman"/>
                        </a:rPr>
                        <a:t>Судинна непритомність</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0"/>
                  </a:ext>
                </a:extLst>
              </a:tr>
              <a:tr h="597960">
                <a:tc>
                  <a:txBody>
                    <a:bodyPr/>
                    <a:lstStyle/>
                    <a:p>
                      <a:pPr marL="95400" algn="just">
                        <a:lnSpc>
                          <a:spcPct val="100000"/>
                        </a:lnSpc>
                      </a:pPr>
                      <a:r>
                        <a:rPr lang="ru-RU" sz="1600" b="1" strike="noStrike" spc="-1">
                          <a:solidFill>
                            <a:srgbClr val="7030A0"/>
                          </a:solidFill>
                          <a:latin typeface="Times New Roman"/>
                        </a:rPr>
                        <a:t>Провокуючі фактори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Не характерні</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Часто емоції, стрес, біль</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1"/>
                  </a:ext>
                </a:extLst>
              </a:tr>
              <a:tr h="768960">
                <a:tc>
                  <a:txBody>
                    <a:bodyPr/>
                    <a:lstStyle/>
                    <a:p>
                      <a:pPr marL="95400" algn="just">
                        <a:lnSpc>
                          <a:spcPct val="100000"/>
                        </a:lnSpc>
                      </a:pPr>
                      <a:r>
                        <a:rPr lang="ru-RU" sz="1600" b="1" strike="noStrike" spc="-1">
                          <a:solidFill>
                            <a:srgbClr val="7030A0"/>
                          </a:solidFill>
                          <a:latin typeface="Times New Roman"/>
                        </a:rPr>
                        <a:t>Обстановка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Будь-яка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Звичайно в вертикальному положенні - в задушливих приміщеннях, при скупченості, в неприємній обстановці</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2"/>
                  </a:ext>
                </a:extLst>
              </a:tr>
              <a:tr h="559080">
                <a:tc>
                  <a:txBody>
                    <a:bodyPr/>
                    <a:lstStyle/>
                    <a:p>
                      <a:pPr marL="95400" algn="just">
                        <a:lnSpc>
                          <a:spcPct val="100000"/>
                        </a:lnSpc>
                      </a:pPr>
                      <a:r>
                        <a:rPr lang="ru-RU" sz="1600" b="1" strike="noStrike" spc="-1">
                          <a:solidFill>
                            <a:srgbClr val="7030A0"/>
                          </a:solidFill>
                          <a:latin typeface="Times New Roman"/>
                        </a:rPr>
                        <a:t>Початок</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Зазвичай раптовий. </a:t>
                      </a:r>
                      <a:endParaRPr lang="ru-RU" sz="1600" b="0" strike="noStrike" spc="-1">
                        <a:latin typeface="Arial"/>
                      </a:endParaRPr>
                    </a:p>
                    <a:p>
                      <a:pPr marL="95400" algn="just">
                        <a:lnSpc>
                          <a:spcPct val="100000"/>
                        </a:lnSpc>
                      </a:pPr>
                      <a:r>
                        <a:rPr lang="ru-RU" sz="1600" b="0" strike="noStrike" spc="-1">
                          <a:solidFill>
                            <a:srgbClr val="151515"/>
                          </a:solidFill>
                          <a:latin typeface="Times New Roman"/>
                        </a:rPr>
                        <a:t>Може бути коротка аура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Часто поступово, з відчуттям поганого стану, сплутаності, затуманеності свідомості, нудоти, холоду в кінцівках</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3"/>
                  </a:ext>
                </a:extLst>
              </a:tr>
              <a:tr h="994680">
                <a:tc>
                  <a:txBody>
                    <a:bodyPr/>
                    <a:lstStyle/>
                    <a:p>
                      <a:pPr marL="95400" algn="just">
                        <a:lnSpc>
                          <a:spcPct val="100000"/>
                        </a:lnSpc>
                      </a:pPr>
                      <a:r>
                        <a:rPr lang="ru-RU" sz="1600" b="1" strike="noStrike" spc="-1">
                          <a:solidFill>
                            <a:srgbClr val="7030A0"/>
                          </a:solidFill>
                          <a:latin typeface="Times New Roman"/>
                        </a:rPr>
                        <a:t>Судомний синдром</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Топічні або топіко-клонічні судоми. Клонічні судоми з характерною високою амплітудою та частотою</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Звичайно тонус м’язів знижений, судоми відсутні. Рідко - короткий топічний спазм, окремі клонічні сіпання - короткі та малої амплітуди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4"/>
                  </a:ext>
                </a:extLst>
              </a:tr>
              <a:tr h="344880">
                <a:tc>
                  <a:txBody>
                    <a:bodyPr/>
                    <a:lstStyle/>
                    <a:p>
                      <a:pPr marL="95400" algn="just">
                        <a:lnSpc>
                          <a:spcPct val="100000"/>
                        </a:lnSpc>
                      </a:pPr>
                      <a:r>
                        <a:rPr lang="ru-RU" sz="1600" b="1" strike="noStrike" spc="-1">
                          <a:solidFill>
                            <a:srgbClr val="7030A0"/>
                          </a:solidFill>
                          <a:latin typeface="Times New Roman"/>
                        </a:rPr>
                        <a:t>Колір шкіри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Бліда або рожева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Бліда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5"/>
                  </a:ext>
                </a:extLst>
              </a:tr>
              <a:tr h="543240">
                <a:tc>
                  <a:txBody>
                    <a:bodyPr/>
                    <a:lstStyle/>
                    <a:p>
                      <a:pPr marL="95400" algn="just">
                        <a:lnSpc>
                          <a:spcPct val="100000"/>
                        </a:lnSpc>
                      </a:pPr>
                      <a:r>
                        <a:rPr lang="ru-RU" sz="1600" b="1" strike="noStrike" spc="-1">
                          <a:solidFill>
                            <a:srgbClr val="7030A0"/>
                          </a:solidFill>
                          <a:latin typeface="Times New Roman"/>
                        </a:rPr>
                        <a:t>Дихання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Важке, хрипляче, з виділенням піни з рота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Поверхневе, слабке</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6"/>
                  </a:ext>
                </a:extLst>
              </a:tr>
              <a:tr h="597960">
                <a:tc>
                  <a:txBody>
                    <a:bodyPr/>
                    <a:lstStyle/>
                    <a:p>
                      <a:pPr marL="95400" algn="just">
                        <a:lnSpc>
                          <a:spcPct val="100000"/>
                        </a:lnSpc>
                      </a:pPr>
                      <a:r>
                        <a:rPr lang="ru-RU" sz="1600" b="1" strike="noStrike" spc="-1">
                          <a:solidFill>
                            <a:srgbClr val="7030A0"/>
                          </a:solidFill>
                          <a:latin typeface="Times New Roman"/>
                        </a:rPr>
                        <a:t>Артеріальний тиск</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Не змінений, може бути підвищеним</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Значно знижений</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7"/>
                  </a:ext>
                </a:extLst>
              </a:tr>
              <a:tr h="597960">
                <a:tc>
                  <a:txBody>
                    <a:bodyPr/>
                    <a:lstStyle/>
                    <a:p>
                      <a:pPr marL="95400" algn="just">
                        <a:lnSpc>
                          <a:spcPct val="100000"/>
                        </a:lnSpc>
                      </a:pPr>
                      <a:r>
                        <a:rPr lang="ru-RU" sz="1600" b="1" strike="noStrike" spc="-1">
                          <a:solidFill>
                            <a:srgbClr val="7030A0"/>
                          </a:solidFill>
                          <a:latin typeface="Times New Roman"/>
                        </a:rPr>
                        <a:t>Прикусування язика</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Характерно, практично завжди</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Буває рідко</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8"/>
                  </a:ext>
                </a:extLst>
              </a:tr>
              <a:tr h="331200">
                <a:tc>
                  <a:txBody>
                    <a:bodyPr/>
                    <a:lstStyle/>
                    <a:p>
                      <a:pPr marL="95400" algn="just">
                        <a:lnSpc>
                          <a:spcPct val="100000"/>
                        </a:lnSpc>
                      </a:pPr>
                      <a:r>
                        <a:rPr lang="ru-RU" sz="1600" b="1" strike="noStrike" spc="-1">
                          <a:solidFill>
                            <a:srgbClr val="7030A0"/>
                          </a:solidFill>
                          <a:latin typeface="Times New Roman"/>
                        </a:rPr>
                        <a:t>Травми під час нападу</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Характерно, буває часто</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Рідко</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09"/>
                  </a:ext>
                </a:extLst>
              </a:tr>
              <a:tr h="597960">
                <a:tc>
                  <a:txBody>
                    <a:bodyPr/>
                    <a:lstStyle/>
                    <a:p>
                      <a:pPr marL="95400" algn="just">
                        <a:lnSpc>
                          <a:spcPct val="100000"/>
                        </a:lnSpc>
                      </a:pPr>
                      <a:r>
                        <a:rPr lang="ru-RU" sz="1600" b="1" strike="noStrike" spc="-1">
                          <a:solidFill>
                            <a:srgbClr val="7030A0"/>
                          </a:solidFill>
                          <a:latin typeface="Times New Roman"/>
                        </a:rPr>
                        <a:t>Період після нападу</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Часто приглушеність, сплутаність свідомості, сон</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a:lstStyle/>
                    <a:p>
                      <a:pPr marL="95400" algn="just">
                        <a:lnSpc>
                          <a:spcPct val="100000"/>
                        </a:lnSpc>
                      </a:pPr>
                      <a:r>
                        <a:rPr lang="ru-RU" sz="1600" b="0" strike="noStrike" spc="-1">
                          <a:solidFill>
                            <a:srgbClr val="151515"/>
                          </a:solidFill>
                          <a:latin typeface="Times New Roman"/>
                        </a:rPr>
                        <a:t>Помірна слабкість зі швидким поверненням до звичного самопочуття</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571680" y="0"/>
            <a:ext cx="818604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2800" b="1" strike="noStrike" spc="-1">
                <a:solidFill>
                  <a:srgbClr val="7030A0"/>
                </a:solidFill>
                <a:latin typeface="Arial"/>
              </a:rPr>
              <a:t>Колапс</a:t>
            </a:r>
            <a:endParaRPr lang="ru-RU" sz="2800" b="0" strike="noStrike" spc="-1">
              <a:latin typeface="Arial"/>
            </a:endParaRPr>
          </a:p>
        </p:txBody>
      </p:sp>
      <p:sp>
        <p:nvSpPr>
          <p:cNvPr id="313" name="CustomShape 2"/>
          <p:cNvSpPr/>
          <p:nvPr/>
        </p:nvSpPr>
        <p:spPr>
          <a:xfrm>
            <a:off x="214200" y="642960"/>
            <a:ext cx="5857200" cy="601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500" lnSpcReduction="10000"/>
          </a:bodyPr>
          <a:lstStyle/>
          <a:p>
            <a:pPr marL="343080" indent="-342360">
              <a:lnSpc>
                <a:spcPct val="90000"/>
              </a:lnSpc>
              <a:spcBef>
                <a:spcPts val="519"/>
              </a:spcBef>
            </a:pPr>
            <a:r>
              <a:rPr lang="ru-RU" sz="2600" b="1" i="1" strike="noStrike" spc="-1">
                <a:solidFill>
                  <a:srgbClr val="000000"/>
                </a:solidFill>
                <a:latin typeface="Times New Roman"/>
              </a:rPr>
              <a:t>Колапс відрізняється від непритомності більшою тривалістю і тяжкістю явищ. </a:t>
            </a:r>
            <a:r>
              <a:rPr lang="ru-RU" sz="2000" b="0" strike="noStrike" spc="-1">
                <a:solidFill>
                  <a:srgbClr val="000000"/>
                </a:solidFill>
                <a:latin typeface="Times New Roman"/>
              </a:rPr>
              <a:t>При ньому різко знижується тонус всієї кровоносної системи , що призводить до </a:t>
            </a:r>
            <a:r>
              <a:rPr lang="ru-RU" sz="2000" b="1" strike="noStrike" spc="-1">
                <a:solidFill>
                  <a:srgbClr val="FF0000"/>
                </a:solidFill>
                <a:latin typeface="Times New Roman"/>
              </a:rPr>
              <a:t>падіння АТ і порушення серцевої діяльності.</a:t>
            </a:r>
            <a:endParaRPr lang="ru-RU" sz="2000" b="0" strike="noStrike" spc="-1">
              <a:latin typeface="Arial"/>
            </a:endParaRPr>
          </a:p>
          <a:p>
            <a:pPr marL="343080" indent="-342360">
              <a:lnSpc>
                <a:spcPct val="90000"/>
              </a:lnSpc>
              <a:spcBef>
                <a:spcPts val="519"/>
              </a:spcBef>
            </a:pPr>
            <a:r>
              <a:rPr lang="ru-RU" sz="2600" b="1" i="1" strike="noStrike" spc="-1">
                <a:solidFill>
                  <a:srgbClr val="FF0000"/>
                </a:solidFill>
                <a:latin typeface="Times New Roman"/>
              </a:rPr>
              <a:t>Причини:</a:t>
            </a:r>
            <a:endParaRPr lang="ru-RU" sz="26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Times New Roman"/>
              </a:rPr>
              <a:t>значна крововтрата</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Times New Roman"/>
              </a:rPr>
              <a:t>удар у живіт</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Times New Roman"/>
              </a:rPr>
              <a:t>різка зміна положення тіла</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Times New Roman"/>
              </a:rPr>
              <a:t>ускладнення певноо захворювання (скарлатина, черевний або висипний тиф, хвороби серця і судин, харчові отруєння, гострий панкреатит, запалення легенів)</a:t>
            </a:r>
            <a:endParaRPr lang="ru-RU" sz="2000" b="0" strike="noStrike" spc="-1">
              <a:latin typeface="Arial"/>
            </a:endParaRPr>
          </a:p>
          <a:p>
            <a:pPr marL="343080" indent="-342360">
              <a:lnSpc>
                <a:spcPct val="90000"/>
              </a:lnSpc>
              <a:spcBef>
                <a:spcPts val="519"/>
              </a:spcBef>
            </a:pPr>
            <a:r>
              <a:rPr lang="ru-RU" sz="2600" b="1" i="1" strike="noStrike" spc="-1">
                <a:solidFill>
                  <a:srgbClr val="FF0000"/>
                </a:solidFill>
                <a:latin typeface="Times New Roman"/>
              </a:rPr>
              <a:t>Перша допомога:</a:t>
            </a:r>
            <a:endParaRPr lang="ru-RU" sz="2600" b="0" strike="noStrike" spc="-1">
              <a:latin typeface="Arial"/>
            </a:endParaRPr>
          </a:p>
          <a:p>
            <a:pPr marL="343080" indent="-342360">
              <a:lnSpc>
                <a:spcPct val="90000"/>
              </a:lnSpc>
              <a:spcBef>
                <a:spcPts val="400"/>
              </a:spcBef>
              <a:buClr>
                <a:srgbClr val="000000"/>
              </a:buClr>
              <a:buFont typeface="Wingdings" charset="2"/>
              <a:buChar char=""/>
            </a:pPr>
            <a:r>
              <a:rPr lang="ru-RU" sz="2000" b="0" strike="noStrike" spc="-1">
                <a:solidFill>
                  <a:srgbClr val="000000"/>
                </a:solidFill>
                <a:latin typeface="Times New Roman"/>
              </a:rPr>
              <a:t>Припинення дії травмуючого фактора</a:t>
            </a:r>
            <a:endParaRPr lang="ru-RU" sz="2000" b="0" strike="noStrike" spc="-1">
              <a:latin typeface="Arial"/>
            </a:endParaRPr>
          </a:p>
          <a:p>
            <a:pPr marL="343080" indent="-342360">
              <a:lnSpc>
                <a:spcPct val="90000"/>
              </a:lnSpc>
              <a:spcBef>
                <a:spcPts val="400"/>
              </a:spcBef>
              <a:buClr>
                <a:srgbClr val="000000"/>
              </a:buClr>
              <a:buFont typeface="Wingdings" charset="2"/>
              <a:buChar char=""/>
            </a:pPr>
            <a:r>
              <a:rPr lang="ru-RU" sz="2000" b="0" strike="noStrike" spc="-1">
                <a:solidFill>
                  <a:srgbClr val="000000"/>
                </a:solidFill>
                <a:latin typeface="Times New Roman"/>
              </a:rPr>
              <a:t>Усунення крововтрати</a:t>
            </a:r>
            <a:endParaRPr lang="ru-RU" sz="2000" b="0" strike="noStrike" spc="-1">
              <a:latin typeface="Arial"/>
            </a:endParaRPr>
          </a:p>
          <a:p>
            <a:pPr marL="343080" indent="-342360">
              <a:lnSpc>
                <a:spcPct val="90000"/>
              </a:lnSpc>
              <a:spcBef>
                <a:spcPts val="400"/>
              </a:spcBef>
              <a:buClr>
                <a:srgbClr val="000000"/>
              </a:buClr>
              <a:buFont typeface="Wingdings" charset="2"/>
              <a:buChar char=""/>
            </a:pPr>
            <a:r>
              <a:rPr lang="ru-RU" sz="2000" b="0" strike="noStrike" spc="-1">
                <a:solidFill>
                  <a:srgbClr val="000000"/>
                </a:solidFill>
                <a:latin typeface="Times New Roman"/>
              </a:rPr>
              <a:t>Укласти в положення з піднятими ногами</a:t>
            </a:r>
            <a:endParaRPr lang="ru-RU" sz="2000" b="0" strike="noStrike" spc="-1">
              <a:latin typeface="Arial"/>
            </a:endParaRPr>
          </a:p>
          <a:p>
            <a:pPr marL="343080" indent="-342360">
              <a:lnSpc>
                <a:spcPct val="90000"/>
              </a:lnSpc>
              <a:spcBef>
                <a:spcPts val="400"/>
              </a:spcBef>
              <a:buClr>
                <a:srgbClr val="000000"/>
              </a:buClr>
              <a:buFont typeface="Wingdings" charset="2"/>
              <a:buChar char=""/>
            </a:pPr>
            <a:r>
              <a:rPr lang="ru-RU" sz="2000" b="0" strike="noStrike" spc="-1">
                <a:solidFill>
                  <a:srgbClr val="000000"/>
                </a:solidFill>
                <a:latin typeface="Times New Roman"/>
              </a:rPr>
              <a:t>Тугі пов'язки на кінцівки, приплив свіжого повітря</a:t>
            </a:r>
            <a:endParaRPr lang="ru-RU" sz="2000" b="0" strike="noStrike" spc="-1">
              <a:latin typeface="Arial"/>
            </a:endParaRPr>
          </a:p>
          <a:p>
            <a:pPr marL="343080" indent="-342360">
              <a:lnSpc>
                <a:spcPct val="90000"/>
              </a:lnSpc>
              <a:spcBef>
                <a:spcPts val="400"/>
              </a:spcBef>
              <a:buClr>
                <a:srgbClr val="000000"/>
              </a:buClr>
              <a:buFont typeface="Wingdings" charset="2"/>
              <a:buChar char=""/>
            </a:pPr>
            <a:r>
              <a:rPr lang="ru-RU" sz="2000" b="0" strike="noStrike" spc="-1">
                <a:solidFill>
                  <a:srgbClr val="000000"/>
                </a:solidFill>
                <a:latin typeface="Times New Roman"/>
              </a:rPr>
              <a:t>Викликати швидку допомогу</a:t>
            </a:r>
            <a:endParaRPr lang="ru-RU" sz="2000" b="0" strike="noStrike" spc="-1">
              <a:latin typeface="Arial"/>
            </a:endParaRPr>
          </a:p>
          <a:p>
            <a:pPr marL="343080" indent="-342360">
              <a:lnSpc>
                <a:spcPct val="90000"/>
              </a:lnSpc>
              <a:spcBef>
                <a:spcPts val="400"/>
              </a:spcBef>
              <a:buClr>
                <a:srgbClr val="000000"/>
              </a:buClr>
              <a:buFont typeface="Wingdings" charset="2"/>
              <a:buChar char=""/>
            </a:pPr>
            <a:r>
              <a:rPr lang="ru-RU" sz="2000" b="0" strike="noStrike" spc="-1">
                <a:solidFill>
                  <a:srgbClr val="000000"/>
                </a:solidFill>
                <a:latin typeface="Times New Roman"/>
              </a:rPr>
              <a:t>При необхідності - штучне дихання і непрямий масаж серця.</a:t>
            </a:r>
            <a:endParaRPr lang="ru-RU" sz="2000" b="0" strike="noStrike" spc="-1">
              <a:latin typeface="Arial"/>
            </a:endParaRPr>
          </a:p>
        </p:txBody>
      </p:sp>
      <p:sp>
        <p:nvSpPr>
          <p:cNvPr id="314" name="CustomShape 3"/>
          <p:cNvSpPr/>
          <p:nvPr/>
        </p:nvSpPr>
        <p:spPr>
          <a:xfrm>
            <a:off x="6072120" y="981000"/>
            <a:ext cx="3069360" cy="480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000" lnSpcReduction="20000"/>
          </a:bodyPr>
          <a:lstStyle/>
          <a:p>
            <a:pPr marL="274320" indent="-273600">
              <a:lnSpc>
                <a:spcPct val="90000"/>
              </a:lnSpc>
              <a:spcBef>
                <a:spcPts val="519"/>
              </a:spcBef>
            </a:pPr>
            <a:r>
              <a:rPr lang="ru-RU" sz="2600" b="1" i="1" strike="noStrike" spc="-1">
                <a:solidFill>
                  <a:srgbClr val="FF0000"/>
                </a:solidFill>
                <a:latin typeface="Calibri"/>
              </a:rPr>
              <a:t>Симптоми:</a:t>
            </a:r>
            <a:endParaRPr lang="ru-RU" sz="26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блідість</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нерухомість</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холодний піт</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синюшність кінцівок і нігтьових фаланг</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поверхневе дихання</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ниткоподібний пульс</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температура тіла знижена на 1-2 градуси</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артеріальний тиск низький</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свідомість затемнена або відсутня</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у важких випадках - судоми</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серцева слабкість</a:t>
            </a:r>
            <a:endParaRPr lang="ru-RU" sz="2100" b="0" strike="noStrike" spc="-1">
              <a:latin typeface="Arial"/>
            </a:endParaRPr>
          </a:p>
          <a:p>
            <a:pPr marL="274320" indent="-273600">
              <a:lnSpc>
                <a:spcPct val="90000"/>
              </a:lnSpc>
              <a:spcBef>
                <a:spcPts val="420"/>
              </a:spcBef>
              <a:buClr>
                <a:srgbClr val="000000"/>
              </a:buClr>
              <a:buFont typeface="Wingdings" charset="2"/>
              <a:buChar char=""/>
            </a:pPr>
            <a:r>
              <a:rPr lang="ru-RU" sz="2100" b="0" strike="noStrike" spc="-1">
                <a:solidFill>
                  <a:srgbClr val="000000"/>
                </a:solidFill>
                <a:latin typeface="Calibri"/>
              </a:rPr>
              <a:t>мимовільне відходження сечі і калу</a:t>
            </a:r>
            <a:endParaRPr lang="ru-RU"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457200" y="0"/>
            <a:ext cx="8228880" cy="49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strike="noStrike" spc="-1">
                <a:solidFill>
                  <a:srgbClr val="7030A0"/>
                </a:solidFill>
                <a:latin typeface="Arial"/>
              </a:rPr>
              <a:t>Шок</a:t>
            </a:r>
            <a:endParaRPr lang="ru-RU" sz="2800" b="0" strike="noStrike" spc="-1">
              <a:latin typeface="Arial"/>
            </a:endParaRPr>
          </a:p>
        </p:txBody>
      </p:sp>
      <p:sp>
        <p:nvSpPr>
          <p:cNvPr id="316" name="CustomShape 2"/>
          <p:cNvSpPr/>
          <p:nvPr/>
        </p:nvSpPr>
        <p:spPr>
          <a:xfrm>
            <a:off x="285840" y="642960"/>
            <a:ext cx="4571280" cy="592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561"/>
              </a:spcBef>
            </a:pPr>
            <a:r>
              <a:rPr lang="ru-RU" sz="2800" b="1" u="sng" strike="noStrike" spc="-1">
                <a:solidFill>
                  <a:srgbClr val="FF0000"/>
                </a:solidFill>
                <a:uFillTx/>
                <a:latin typeface="Calibri"/>
              </a:rPr>
              <a:t>Шок</a:t>
            </a:r>
            <a:r>
              <a:rPr lang="ru-RU" sz="2800" b="1" strike="noStrike" spc="-1">
                <a:solidFill>
                  <a:srgbClr val="FF0000"/>
                </a:solidFill>
                <a:latin typeface="Calibri"/>
              </a:rPr>
              <a:t> </a:t>
            </a:r>
            <a:r>
              <a:rPr lang="ru-RU" sz="2000" b="0" strike="noStrike" spc="-1">
                <a:solidFill>
                  <a:srgbClr val="000000"/>
                </a:solidFill>
                <a:latin typeface="Calibri"/>
              </a:rPr>
              <a:t>- важкий стан, який розвивається </a:t>
            </a:r>
            <a:r>
              <a:rPr lang="ru-RU" sz="2000" b="1" strike="noStrike" spc="-1">
                <a:solidFill>
                  <a:srgbClr val="000000"/>
                </a:solidFill>
                <a:latin typeface="Calibri"/>
              </a:rPr>
              <a:t>під впливом надзвичайних больових подразників </a:t>
            </a:r>
            <a:r>
              <a:rPr lang="ru-RU" sz="2000" b="0" strike="noStrike" spc="-1">
                <a:solidFill>
                  <a:srgbClr val="000000"/>
                </a:solidFill>
                <a:latin typeface="Calibri"/>
              </a:rPr>
              <a:t>(сильний удар, інфаркт міокарда, виразка шлунка, напад панкреатиту), </a:t>
            </a:r>
            <a:r>
              <a:rPr lang="ru-RU" sz="2000" b="1" strike="noStrike" spc="-1">
                <a:solidFill>
                  <a:srgbClr val="000000"/>
                </a:solidFill>
                <a:latin typeface="Calibri"/>
              </a:rPr>
              <a:t>після переливання крові, введення сироваток і великої крововтрати</a:t>
            </a:r>
            <a:r>
              <a:rPr lang="ru-RU" sz="2000" b="0" strike="noStrike" spc="-1">
                <a:solidFill>
                  <a:srgbClr val="000000"/>
                </a:solidFill>
                <a:latin typeface="Calibri"/>
              </a:rPr>
              <a:t>.</a:t>
            </a:r>
            <a:endParaRPr lang="ru-RU" sz="2000" b="0" strike="noStrike" spc="-1">
              <a:latin typeface="Arial"/>
            </a:endParaRPr>
          </a:p>
          <a:p>
            <a:pPr marL="343080" indent="-342360">
              <a:lnSpc>
                <a:spcPct val="100000"/>
              </a:lnSpc>
              <a:spcBef>
                <a:spcPts val="400"/>
              </a:spcBef>
            </a:pPr>
            <a:endParaRPr lang="ru-RU" sz="2000" b="0" strike="noStrike" spc="-1">
              <a:latin typeface="Arial"/>
            </a:endParaRPr>
          </a:p>
          <a:p>
            <a:pPr marL="343080" indent="-342360">
              <a:lnSpc>
                <a:spcPct val="100000"/>
              </a:lnSpc>
            </a:pPr>
            <a:r>
              <a:rPr lang="ru-RU" sz="2800" b="1" u="sng" strike="noStrike" spc="-1">
                <a:solidFill>
                  <a:srgbClr val="FF0000"/>
                </a:solidFill>
                <a:uFillTx/>
                <a:latin typeface="Calibri"/>
              </a:rPr>
              <a:t>Симптоми:</a:t>
            </a:r>
            <a:endParaRPr lang="ru-RU" sz="28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млявість, апатія</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майже немає скарг на біль</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блідість</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обличчя покрите холодним липким потом</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рідке поверхневе дихання</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малий і частий пульс</a:t>
            </a:r>
            <a:endParaRPr lang="ru-RU" sz="2000" b="0" strike="noStrike" spc="-1">
              <a:latin typeface="Arial"/>
            </a:endParaRPr>
          </a:p>
          <a:p>
            <a:pPr marL="343080" indent="-342360">
              <a:lnSpc>
                <a:spcPct val="100000"/>
              </a:lnSpc>
              <a:buClr>
                <a:srgbClr val="000000"/>
              </a:buClr>
              <a:buFont typeface="Wingdings" charset="2"/>
              <a:buChar char=""/>
            </a:pPr>
            <a:r>
              <a:rPr lang="ru-RU" sz="2000" b="0" strike="noStrike" spc="-1">
                <a:solidFill>
                  <a:srgbClr val="000000"/>
                </a:solidFill>
                <a:latin typeface="Calibri"/>
              </a:rPr>
              <a:t>низький кров'яний тиск</a:t>
            </a:r>
            <a:endParaRPr lang="ru-RU" sz="2000" b="0" strike="noStrike" spc="-1">
              <a:latin typeface="Arial"/>
            </a:endParaRPr>
          </a:p>
          <a:p>
            <a:pPr>
              <a:lnSpc>
                <a:spcPct val="100000"/>
              </a:lnSpc>
              <a:spcBef>
                <a:spcPts val="320"/>
              </a:spcBef>
            </a:pPr>
            <a:endParaRPr lang="ru-RU" sz="2000" b="0" strike="noStrike" spc="-1">
              <a:latin typeface="Arial"/>
            </a:endParaRPr>
          </a:p>
        </p:txBody>
      </p:sp>
      <p:sp>
        <p:nvSpPr>
          <p:cNvPr id="317" name="CustomShape 3"/>
          <p:cNvSpPr/>
          <p:nvPr/>
        </p:nvSpPr>
        <p:spPr>
          <a:xfrm>
            <a:off x="5000760" y="642960"/>
            <a:ext cx="3857040" cy="557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479"/>
              </a:spcBef>
            </a:pPr>
            <a:r>
              <a:rPr lang="ru-RU" sz="2400" b="1" i="1" strike="noStrike" spc="-1" dirty="0">
                <a:solidFill>
                  <a:srgbClr val="FF0000"/>
                </a:solidFill>
                <a:latin typeface="Arial"/>
              </a:rPr>
              <a:t>Перша </a:t>
            </a:r>
            <a:r>
              <a:rPr lang="ru-RU" sz="2400" b="1" i="1" strike="noStrike" spc="-1" dirty="0" err="1">
                <a:solidFill>
                  <a:srgbClr val="FF0000"/>
                </a:solidFill>
                <a:latin typeface="Arial"/>
              </a:rPr>
              <a:t>допомога</a:t>
            </a:r>
            <a:r>
              <a:rPr lang="ru-RU" sz="2400" b="1" i="1" strike="noStrike" spc="-1" dirty="0">
                <a:solidFill>
                  <a:srgbClr val="FF0000"/>
                </a:solidFill>
                <a:latin typeface="Arial"/>
              </a:rPr>
              <a:t>:</a:t>
            </a:r>
            <a:endParaRPr lang="ru-RU" sz="24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ліквідувати</a:t>
            </a:r>
            <a:r>
              <a:rPr lang="ru-RU" sz="1800" b="0" strike="noStrike" spc="-1" dirty="0">
                <a:solidFill>
                  <a:srgbClr val="000000"/>
                </a:solidFill>
                <a:latin typeface="Arial"/>
              </a:rPr>
              <a:t> </a:t>
            </a:r>
            <a:r>
              <a:rPr lang="ru-RU" sz="1800" b="0" strike="noStrike" spc="-1" dirty="0" err="1">
                <a:solidFill>
                  <a:srgbClr val="000000"/>
                </a:solidFill>
                <a:latin typeface="Arial"/>
              </a:rPr>
              <a:t>або</a:t>
            </a:r>
            <a:r>
              <a:rPr lang="ru-RU" sz="1800" b="0" strike="noStrike" spc="-1" dirty="0">
                <a:solidFill>
                  <a:srgbClr val="000000"/>
                </a:solidFill>
                <a:latin typeface="Arial"/>
              </a:rPr>
              <a:t> </a:t>
            </a:r>
            <a:r>
              <a:rPr lang="ru-RU" sz="1800" b="0" strike="noStrike" spc="-1" dirty="0" err="1">
                <a:solidFill>
                  <a:srgbClr val="000000"/>
                </a:solidFill>
                <a:latin typeface="Arial"/>
              </a:rPr>
              <a:t>зменшити</a:t>
            </a:r>
            <a:r>
              <a:rPr lang="ru-RU" sz="1800" b="0" strike="noStrike" spc="-1" dirty="0">
                <a:solidFill>
                  <a:srgbClr val="000000"/>
                </a:solidFill>
                <a:latin typeface="Arial"/>
              </a:rPr>
              <a:t> причину шоку</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дати</a:t>
            </a:r>
            <a:r>
              <a:rPr lang="ru-RU" sz="1800" b="0" strike="noStrike" spc="-1" dirty="0">
                <a:solidFill>
                  <a:srgbClr val="000000"/>
                </a:solidFill>
                <a:latin typeface="Arial"/>
              </a:rPr>
              <a:t> </a:t>
            </a:r>
            <a:r>
              <a:rPr lang="ru-RU" sz="1800" b="0" strike="noStrike" spc="-1" dirty="0" err="1">
                <a:solidFill>
                  <a:srgbClr val="000000"/>
                </a:solidFill>
                <a:latin typeface="Arial"/>
              </a:rPr>
              <a:t>понюхати</a:t>
            </a:r>
            <a:r>
              <a:rPr lang="ru-RU" sz="1800" b="0" strike="noStrike" spc="-1" dirty="0">
                <a:solidFill>
                  <a:srgbClr val="000000"/>
                </a:solidFill>
                <a:latin typeface="Arial"/>
              </a:rPr>
              <a:t> </a:t>
            </a:r>
            <a:r>
              <a:rPr lang="ru-RU" sz="1800" b="0" strike="noStrike" spc="-1" dirty="0" err="1">
                <a:solidFill>
                  <a:srgbClr val="000000"/>
                </a:solidFill>
                <a:latin typeface="Arial"/>
              </a:rPr>
              <a:t>нашатирний</a:t>
            </a:r>
            <a:r>
              <a:rPr lang="ru-RU" sz="1800" b="0" strike="noStrike" spc="-1" dirty="0">
                <a:solidFill>
                  <a:srgbClr val="000000"/>
                </a:solidFill>
                <a:latin typeface="Arial"/>
              </a:rPr>
              <a:t> спирт</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зігріти</a:t>
            </a:r>
            <a:r>
              <a:rPr lang="ru-RU" sz="1800" b="0" strike="noStrike" spc="-1" dirty="0">
                <a:solidFill>
                  <a:srgbClr val="000000"/>
                </a:solidFill>
                <a:latin typeface="Arial"/>
              </a:rPr>
              <a:t> </a:t>
            </a:r>
            <a:r>
              <a:rPr lang="ru-RU" sz="1800" b="0" strike="noStrike" spc="-1" dirty="0" err="1">
                <a:solidFill>
                  <a:srgbClr val="000000"/>
                </a:solidFill>
                <a:latin typeface="Arial"/>
              </a:rPr>
              <a:t>грілками</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дати</a:t>
            </a:r>
            <a:r>
              <a:rPr lang="ru-RU" sz="1800" b="0" strike="noStrike" spc="-1" dirty="0">
                <a:solidFill>
                  <a:srgbClr val="000000"/>
                </a:solidFill>
                <a:latin typeface="Arial"/>
              </a:rPr>
              <a:t> чай, </a:t>
            </a:r>
            <a:r>
              <a:rPr lang="ru-RU" sz="1800" b="0" strike="noStrike" spc="-1" dirty="0" err="1">
                <a:solidFill>
                  <a:srgbClr val="000000"/>
                </a:solidFill>
                <a:latin typeface="Arial"/>
              </a:rPr>
              <a:t>каву</a:t>
            </a:r>
            <a:r>
              <a:rPr lang="ru-RU" sz="1800" b="0" strike="noStrike" spc="-1" dirty="0">
                <a:solidFill>
                  <a:srgbClr val="000000"/>
                </a:solidFill>
                <a:latin typeface="Arial"/>
              </a:rPr>
              <a:t>,</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викликати</a:t>
            </a:r>
            <a:r>
              <a:rPr lang="ru-RU" sz="1800" b="0" strike="noStrike" spc="-1" dirty="0">
                <a:solidFill>
                  <a:srgbClr val="000000"/>
                </a:solidFill>
                <a:latin typeface="Arial"/>
              </a:rPr>
              <a:t> </a:t>
            </a:r>
            <a:r>
              <a:rPr lang="ru-RU" sz="1800" b="0" strike="noStrike" spc="-1" dirty="0" err="1">
                <a:solidFill>
                  <a:srgbClr val="000000"/>
                </a:solidFill>
                <a:latin typeface="Arial"/>
              </a:rPr>
              <a:t>швидку</a:t>
            </a:r>
            <a:r>
              <a:rPr lang="ru-RU" sz="1800" b="0" strike="noStrike" spc="-1" dirty="0">
                <a:solidFill>
                  <a:srgbClr val="000000"/>
                </a:solidFill>
                <a:latin typeface="Arial"/>
              </a:rPr>
              <a:t> </a:t>
            </a:r>
            <a:r>
              <a:rPr lang="ru-RU" sz="1800" b="0" strike="noStrike" spc="-1" dirty="0" err="1">
                <a:solidFill>
                  <a:srgbClr val="000000"/>
                </a:solidFill>
                <a:latin typeface="Arial"/>
              </a:rPr>
              <a:t>допомогу</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a:solidFill>
                  <a:srgbClr val="000000"/>
                </a:solidFill>
                <a:latin typeface="Arial"/>
              </a:rPr>
              <a:t>при </a:t>
            </a:r>
            <a:r>
              <a:rPr lang="ru-RU" sz="1800" b="0" strike="noStrike" spc="-1" dirty="0" err="1">
                <a:solidFill>
                  <a:srgbClr val="000000"/>
                </a:solidFill>
                <a:latin typeface="Arial"/>
              </a:rPr>
              <a:t>кровотечі</a:t>
            </a:r>
            <a:r>
              <a:rPr lang="ru-RU" sz="1800" b="0" strike="noStrike" spc="-1" dirty="0">
                <a:solidFill>
                  <a:srgbClr val="000000"/>
                </a:solidFill>
                <a:latin typeface="Arial"/>
              </a:rPr>
              <a:t> - </a:t>
            </a:r>
            <a:r>
              <a:rPr lang="ru-RU" sz="1800" b="0" strike="noStrike" spc="-1" dirty="0" err="1">
                <a:solidFill>
                  <a:srgbClr val="000000"/>
                </a:solidFill>
                <a:latin typeface="Arial"/>
              </a:rPr>
              <a:t>зупинити</a:t>
            </a:r>
            <a:r>
              <a:rPr lang="ru-RU" sz="1800" b="0" strike="noStrike" spc="-1" dirty="0">
                <a:solidFill>
                  <a:srgbClr val="000000"/>
                </a:solidFill>
                <a:latin typeface="Arial"/>
              </a:rPr>
              <a:t> </a:t>
            </a:r>
            <a:r>
              <a:rPr lang="ru-RU" sz="1800" b="0" strike="noStrike" spc="-1" dirty="0" err="1">
                <a:solidFill>
                  <a:srgbClr val="000000"/>
                </a:solidFill>
                <a:latin typeface="Arial"/>
              </a:rPr>
              <a:t>її</a:t>
            </a:r>
            <a:r>
              <a:rPr lang="ru-RU" sz="1800" b="0" strike="noStrike" spc="-1" dirty="0">
                <a:solidFill>
                  <a:srgbClr val="000000"/>
                </a:solidFill>
                <a:latin typeface="Arial"/>
              </a:rPr>
              <a:t>, </a:t>
            </a:r>
            <a:r>
              <a:rPr lang="ru-RU" sz="1800" b="0" strike="noStrike" spc="-1" dirty="0" err="1">
                <a:solidFill>
                  <a:srgbClr val="000000"/>
                </a:solidFill>
                <a:latin typeface="Arial"/>
              </a:rPr>
              <a:t>наклавши</a:t>
            </a:r>
            <a:r>
              <a:rPr lang="ru-RU" sz="1800" b="0" strike="noStrike" spc="-1" dirty="0">
                <a:solidFill>
                  <a:srgbClr val="000000"/>
                </a:solidFill>
                <a:latin typeface="Arial"/>
              </a:rPr>
              <a:t> </a:t>
            </a:r>
            <a:r>
              <a:rPr lang="ru-RU" sz="1800" b="0" strike="noStrike" spc="-1" dirty="0" err="1">
                <a:solidFill>
                  <a:srgbClr val="000000"/>
                </a:solidFill>
                <a:latin typeface="Arial"/>
              </a:rPr>
              <a:t>пов'язку</a:t>
            </a:r>
            <a:r>
              <a:rPr lang="ru-RU" sz="1800" b="0" strike="noStrike" spc="-1" dirty="0">
                <a:solidFill>
                  <a:srgbClr val="000000"/>
                </a:solidFill>
                <a:latin typeface="Arial"/>
              </a:rPr>
              <a:t>, </a:t>
            </a:r>
            <a:r>
              <a:rPr lang="ru-RU" sz="1800" b="0" strike="noStrike" spc="-1" dirty="0" err="1">
                <a:solidFill>
                  <a:srgbClr val="000000"/>
                </a:solidFill>
                <a:latin typeface="Arial"/>
              </a:rPr>
              <a:t>що</a:t>
            </a:r>
            <a:r>
              <a:rPr lang="ru-RU" sz="1800" b="0" strike="noStrike" spc="-1" dirty="0">
                <a:solidFill>
                  <a:srgbClr val="000000"/>
                </a:solidFill>
                <a:latin typeface="Arial"/>
              </a:rPr>
              <a:t> давить</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err="1">
                <a:solidFill>
                  <a:srgbClr val="000000"/>
                </a:solidFill>
                <a:latin typeface="Arial"/>
              </a:rPr>
              <a:t>тепліше</a:t>
            </a:r>
            <a:r>
              <a:rPr lang="ru-RU" sz="1800" b="0" strike="noStrike" spc="-1" dirty="0">
                <a:solidFill>
                  <a:srgbClr val="000000"/>
                </a:solidFill>
                <a:latin typeface="Arial"/>
              </a:rPr>
              <a:t> </a:t>
            </a:r>
            <a:r>
              <a:rPr lang="ru-RU" sz="1800" b="0" strike="noStrike" spc="-1" dirty="0" err="1">
                <a:solidFill>
                  <a:srgbClr val="000000"/>
                </a:solidFill>
                <a:latin typeface="Arial"/>
              </a:rPr>
              <a:t>укутати</a:t>
            </a:r>
            <a:r>
              <a:rPr lang="ru-RU" sz="1800" b="0" strike="noStrike" spc="-1" dirty="0">
                <a:solidFill>
                  <a:srgbClr val="000000"/>
                </a:solidFill>
                <a:latin typeface="Arial"/>
              </a:rPr>
              <a:t> хворого</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a:solidFill>
                  <a:srgbClr val="000000"/>
                </a:solidFill>
                <a:latin typeface="Arial"/>
              </a:rPr>
              <a:t>при переломах - </a:t>
            </a:r>
            <a:r>
              <a:rPr lang="ru-RU" sz="1800" b="0" strike="noStrike" spc="-1" dirty="0" err="1">
                <a:solidFill>
                  <a:srgbClr val="000000"/>
                </a:solidFill>
                <a:latin typeface="Arial"/>
              </a:rPr>
              <a:t>накласти</a:t>
            </a:r>
            <a:r>
              <a:rPr lang="ru-RU" sz="1800" b="0" strike="noStrike" spc="-1" dirty="0">
                <a:solidFill>
                  <a:srgbClr val="000000"/>
                </a:solidFill>
                <a:latin typeface="Arial"/>
              </a:rPr>
              <a:t> шину</a:t>
            </a:r>
            <a:endParaRPr lang="ru-RU" sz="1800" b="0" strike="noStrike" spc="-1" dirty="0">
              <a:latin typeface="Arial"/>
            </a:endParaRPr>
          </a:p>
          <a:p>
            <a:pPr marL="343080" indent="-342360">
              <a:lnSpc>
                <a:spcPct val="100000"/>
              </a:lnSpc>
              <a:spcBef>
                <a:spcPts val="360"/>
              </a:spcBef>
              <a:buClr>
                <a:srgbClr val="000000"/>
              </a:buClr>
              <a:buFont typeface="Wingdings" charset="2"/>
              <a:buChar char=""/>
            </a:pPr>
            <a:r>
              <a:rPr lang="ru-RU" sz="1800" b="0" strike="noStrike" spc="-1" dirty="0">
                <a:solidFill>
                  <a:srgbClr val="000000"/>
                </a:solidFill>
                <a:latin typeface="Arial"/>
              </a:rPr>
              <a:t>контроль </a:t>
            </a:r>
            <a:r>
              <a:rPr lang="ru-RU" sz="1800" b="0" strike="noStrike" spc="-1" dirty="0" err="1">
                <a:solidFill>
                  <a:srgbClr val="000000"/>
                </a:solidFill>
                <a:latin typeface="Arial"/>
              </a:rPr>
              <a:t>дихання</a:t>
            </a:r>
            <a:r>
              <a:rPr lang="ru-RU" sz="1800" b="0" strike="noStrike" spc="-1" dirty="0">
                <a:solidFill>
                  <a:srgbClr val="000000"/>
                </a:solidFill>
                <a:latin typeface="Arial"/>
              </a:rPr>
              <a:t> та </a:t>
            </a:r>
            <a:r>
              <a:rPr lang="ru-RU" sz="1800" b="0" strike="noStrike" spc="-1" dirty="0" err="1">
                <a:solidFill>
                  <a:srgbClr val="000000"/>
                </a:solidFill>
                <a:latin typeface="Arial"/>
              </a:rPr>
              <a:t>роботи</a:t>
            </a:r>
            <a:r>
              <a:rPr lang="ru-RU" sz="1800" b="0" strike="noStrike" spc="-1" dirty="0">
                <a:solidFill>
                  <a:srgbClr val="000000"/>
                </a:solidFill>
                <a:latin typeface="Arial"/>
              </a:rPr>
              <a:t> </a:t>
            </a:r>
            <a:r>
              <a:rPr lang="ru-RU" sz="1800" b="0" strike="noStrike" spc="-1" dirty="0" err="1">
                <a:solidFill>
                  <a:srgbClr val="000000"/>
                </a:solidFill>
                <a:latin typeface="Arial"/>
              </a:rPr>
              <a:t>серця</a:t>
            </a:r>
            <a:r>
              <a:rPr lang="ru-RU" sz="1800" b="0" strike="noStrike" spc="-1" dirty="0">
                <a:solidFill>
                  <a:srgbClr val="000000"/>
                </a:solidFill>
                <a:latin typeface="Arial"/>
              </a:rPr>
              <a:t>, при </a:t>
            </a:r>
            <a:r>
              <a:rPr lang="ru-RU" sz="1800" b="0" strike="noStrike" spc="-1" dirty="0" err="1">
                <a:solidFill>
                  <a:srgbClr val="000000"/>
                </a:solidFill>
                <a:latin typeface="Arial"/>
              </a:rPr>
              <a:t>необхідності</a:t>
            </a:r>
            <a:r>
              <a:rPr lang="ru-RU" sz="1800" b="0" strike="noStrike" spc="-1" dirty="0">
                <a:solidFill>
                  <a:srgbClr val="000000"/>
                </a:solidFill>
                <a:latin typeface="Arial"/>
              </a:rPr>
              <a:t> провести </a:t>
            </a:r>
            <a:r>
              <a:rPr lang="ru-RU" sz="1800" b="0" strike="noStrike" spc="-1" dirty="0" err="1">
                <a:solidFill>
                  <a:srgbClr val="000000"/>
                </a:solidFill>
                <a:latin typeface="Arial"/>
              </a:rPr>
              <a:t>штучне</a:t>
            </a:r>
            <a:r>
              <a:rPr lang="ru-RU" sz="1800" b="0" strike="noStrike" spc="-1" dirty="0">
                <a:solidFill>
                  <a:srgbClr val="000000"/>
                </a:solidFill>
                <a:latin typeface="Arial"/>
              </a:rPr>
              <a:t> </a:t>
            </a:r>
            <a:r>
              <a:rPr lang="ru-RU" sz="1800" b="0" strike="noStrike" spc="-1" dirty="0" err="1">
                <a:solidFill>
                  <a:srgbClr val="000000"/>
                </a:solidFill>
                <a:latin typeface="Arial"/>
              </a:rPr>
              <a:t>дихання</a:t>
            </a:r>
            <a:r>
              <a:rPr lang="ru-RU" sz="1800" b="0" strike="noStrike" spc="-1" dirty="0">
                <a:solidFill>
                  <a:srgbClr val="000000"/>
                </a:solidFill>
                <a:latin typeface="Arial"/>
              </a:rPr>
              <a:t> і </a:t>
            </a:r>
            <a:r>
              <a:rPr lang="ru-RU" sz="1800" b="0" strike="noStrike" spc="-1" dirty="0" err="1">
                <a:solidFill>
                  <a:srgbClr val="000000"/>
                </a:solidFill>
                <a:latin typeface="Arial"/>
              </a:rPr>
              <a:t>непрямий</a:t>
            </a:r>
            <a:r>
              <a:rPr lang="ru-RU" sz="1800" b="0" strike="noStrike" spc="-1" dirty="0">
                <a:solidFill>
                  <a:srgbClr val="000000"/>
                </a:solidFill>
                <a:latin typeface="Arial"/>
              </a:rPr>
              <a:t> </a:t>
            </a:r>
            <a:r>
              <a:rPr lang="ru-RU" sz="1800" b="0" strike="noStrike" spc="-1" dirty="0" err="1">
                <a:solidFill>
                  <a:srgbClr val="000000"/>
                </a:solidFill>
                <a:latin typeface="Arial"/>
              </a:rPr>
              <a:t>масаж</a:t>
            </a:r>
            <a:r>
              <a:rPr lang="ru-RU" sz="1800" b="0" strike="noStrike" spc="-1" dirty="0">
                <a:solidFill>
                  <a:srgbClr val="000000"/>
                </a:solidFill>
                <a:latin typeface="Arial"/>
              </a:rPr>
              <a:t> </a:t>
            </a:r>
            <a:r>
              <a:rPr lang="ru-RU" sz="1800" b="0" strike="noStrike" spc="-1" dirty="0" err="1">
                <a:solidFill>
                  <a:srgbClr val="000000"/>
                </a:solidFill>
                <a:latin typeface="Arial"/>
              </a:rPr>
              <a:t>серця</a:t>
            </a:r>
            <a:endParaRPr lang="ru-RU" sz="1800" b="0" strike="noStrike" spc="-1" dirty="0">
              <a:latin typeface="Arial"/>
            </a:endParaRPr>
          </a:p>
          <a:p>
            <a:pPr marL="343080" indent="-342360">
              <a:lnSpc>
                <a:spcPct val="100000"/>
              </a:lnSpc>
              <a:spcBef>
                <a:spcPts val="360"/>
              </a:spcBef>
            </a:pPr>
            <a:endParaRPr lang="ru-RU"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a:solidFill>
                  <a:srgbClr val="000000"/>
                </a:solidFill>
                <a:latin typeface="Calibri"/>
              </a:rPr>
              <a:t>Класифікація шоку</a:t>
            </a:r>
            <a:endParaRPr lang="ru-RU" sz="4400" b="0" strike="noStrike" spc="-1">
              <a:latin typeface="Arial"/>
            </a:endParaRPr>
          </a:p>
        </p:txBody>
      </p:sp>
      <p:sp>
        <p:nvSpPr>
          <p:cNvPr id="319" name="CustomShape 2"/>
          <p:cNvSpPr/>
          <p:nvPr/>
        </p:nvSpPr>
        <p:spPr>
          <a:xfrm>
            <a:off x="457200" y="642960"/>
            <a:ext cx="7466760" cy="58302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533520" indent="-532800">
              <a:lnSpc>
                <a:spcPct val="100000"/>
              </a:lnSpc>
              <a:spcBef>
                <a:spcPts val="561"/>
              </a:spcBef>
              <a:buClr>
                <a:srgbClr val="660066"/>
              </a:buClr>
              <a:buSzPct val="120000"/>
              <a:buFont typeface="Wingdings" charset="2"/>
              <a:buAutoNum type="arabicPeriod"/>
            </a:pPr>
            <a:r>
              <a:rPr lang="ru-RU" sz="2800" b="1" strike="noStrike" spc="-1">
                <a:solidFill>
                  <a:srgbClr val="000000"/>
                </a:solidFill>
                <a:latin typeface="Calibri"/>
              </a:rPr>
              <a:t>Травматичний</a:t>
            </a:r>
            <a:endParaRPr lang="ru-RU" sz="2800" b="0" strike="noStrike" spc="-1">
              <a:latin typeface="Arial"/>
            </a:endParaRPr>
          </a:p>
          <a:p>
            <a:pPr>
              <a:lnSpc>
                <a:spcPct val="100000"/>
              </a:lnSpc>
              <a:spcBef>
                <a:spcPts val="561"/>
              </a:spcBef>
            </a:pPr>
            <a:endParaRPr lang="ru-RU" sz="2800" b="0" strike="noStrike" spc="-1">
              <a:latin typeface="Arial"/>
            </a:endParaRPr>
          </a:p>
          <a:p>
            <a:pPr>
              <a:lnSpc>
                <a:spcPct val="100000"/>
              </a:lnSpc>
              <a:spcBef>
                <a:spcPts val="561"/>
              </a:spcBef>
            </a:pPr>
            <a:endParaRPr lang="ru-RU" sz="2800" b="0" strike="noStrike" spc="-1">
              <a:latin typeface="Arial"/>
            </a:endParaRPr>
          </a:p>
          <a:p>
            <a:pPr marL="533520" indent="-532800">
              <a:lnSpc>
                <a:spcPct val="100000"/>
              </a:lnSpc>
              <a:spcBef>
                <a:spcPts val="561"/>
              </a:spcBef>
              <a:buClr>
                <a:srgbClr val="660066"/>
              </a:buClr>
              <a:buSzPct val="120000"/>
              <a:buFont typeface="Wingdings" charset="2"/>
              <a:buAutoNum type="arabicPeriod"/>
            </a:pPr>
            <a:r>
              <a:rPr lang="ru-RU" sz="2800" b="1" strike="noStrike" spc="-1">
                <a:solidFill>
                  <a:srgbClr val="000000"/>
                </a:solidFill>
                <a:latin typeface="Calibri"/>
              </a:rPr>
              <a:t>Геморагічний або гіповолемічний</a:t>
            </a:r>
            <a:endParaRPr lang="ru-RU" sz="2800" b="0" strike="noStrike" spc="-1">
              <a:latin typeface="Arial"/>
            </a:endParaRPr>
          </a:p>
          <a:p>
            <a:pPr>
              <a:lnSpc>
                <a:spcPct val="100000"/>
              </a:lnSpc>
              <a:spcBef>
                <a:spcPts val="561"/>
              </a:spcBef>
            </a:pPr>
            <a:endParaRPr lang="ru-RU" sz="2800" b="0" strike="noStrike" spc="-1">
              <a:latin typeface="Arial"/>
            </a:endParaRPr>
          </a:p>
          <a:p>
            <a:pPr>
              <a:lnSpc>
                <a:spcPct val="100000"/>
              </a:lnSpc>
              <a:spcBef>
                <a:spcPts val="561"/>
              </a:spcBef>
            </a:pPr>
            <a:endParaRPr lang="ru-RU" sz="2800" b="0" strike="noStrike" spc="-1">
              <a:latin typeface="Arial"/>
            </a:endParaRPr>
          </a:p>
          <a:p>
            <a:pPr marL="533520" indent="-532800">
              <a:lnSpc>
                <a:spcPct val="100000"/>
              </a:lnSpc>
              <a:spcBef>
                <a:spcPts val="561"/>
              </a:spcBef>
              <a:buClr>
                <a:srgbClr val="660066"/>
              </a:buClr>
              <a:buSzPct val="120000"/>
              <a:buFont typeface="Wingdings" charset="2"/>
              <a:buAutoNum type="arabicPeriod"/>
            </a:pPr>
            <a:r>
              <a:rPr lang="ru-RU" sz="2800" b="1" strike="noStrike" spc="-1">
                <a:solidFill>
                  <a:srgbClr val="000000"/>
                </a:solidFill>
                <a:latin typeface="Calibri"/>
              </a:rPr>
              <a:t>Септичний</a:t>
            </a:r>
            <a:endParaRPr lang="ru-RU" sz="2800" b="0" strike="noStrike" spc="-1">
              <a:latin typeface="Arial"/>
            </a:endParaRPr>
          </a:p>
          <a:p>
            <a:pPr>
              <a:lnSpc>
                <a:spcPct val="100000"/>
              </a:lnSpc>
              <a:spcBef>
                <a:spcPts val="561"/>
              </a:spcBef>
            </a:pPr>
            <a:endParaRPr lang="ru-RU" sz="2800" b="0" strike="noStrike" spc="-1">
              <a:latin typeface="Arial"/>
            </a:endParaRPr>
          </a:p>
          <a:p>
            <a:pPr marL="533520" indent="-532800">
              <a:lnSpc>
                <a:spcPct val="100000"/>
              </a:lnSpc>
              <a:spcBef>
                <a:spcPts val="561"/>
              </a:spcBef>
              <a:buClr>
                <a:srgbClr val="660066"/>
              </a:buClr>
              <a:buSzPct val="120000"/>
              <a:buFont typeface="Wingdings" charset="2"/>
              <a:buAutoNum type="arabicPeriod"/>
            </a:pPr>
            <a:r>
              <a:rPr lang="ru-RU" sz="2800" b="1" strike="noStrike" spc="-1">
                <a:solidFill>
                  <a:srgbClr val="000000"/>
                </a:solidFill>
                <a:latin typeface="Calibri"/>
              </a:rPr>
              <a:t>Анафілактичний</a:t>
            </a:r>
            <a:endParaRPr lang="ru-RU" sz="2800" b="0" strike="noStrike" spc="-1">
              <a:latin typeface="Arial"/>
            </a:endParaRPr>
          </a:p>
          <a:p>
            <a:pPr>
              <a:lnSpc>
                <a:spcPct val="100000"/>
              </a:lnSpc>
              <a:spcBef>
                <a:spcPts val="561"/>
              </a:spcBef>
            </a:pPr>
            <a:endParaRPr lang="ru-RU" sz="2800" b="0" strike="noStrike" spc="-1">
              <a:latin typeface="Arial"/>
            </a:endParaRPr>
          </a:p>
          <a:p>
            <a:pPr>
              <a:lnSpc>
                <a:spcPct val="100000"/>
              </a:lnSpc>
              <a:spcBef>
                <a:spcPts val="561"/>
              </a:spcBef>
            </a:pPr>
            <a:endParaRPr lang="ru-RU" sz="2800" b="0" strike="noStrike" spc="-1">
              <a:latin typeface="Arial"/>
            </a:endParaRPr>
          </a:p>
          <a:p>
            <a:pPr marL="533520" indent="-532800">
              <a:lnSpc>
                <a:spcPct val="100000"/>
              </a:lnSpc>
              <a:spcBef>
                <a:spcPts val="561"/>
              </a:spcBef>
              <a:buClr>
                <a:srgbClr val="660066"/>
              </a:buClr>
              <a:buSzPct val="120000"/>
              <a:buFont typeface="Wingdings" charset="2"/>
              <a:buAutoNum type="arabicPeriod"/>
            </a:pPr>
            <a:r>
              <a:rPr lang="ru-RU" sz="2800" b="1" strike="noStrike" spc="-1">
                <a:solidFill>
                  <a:srgbClr val="000000"/>
                </a:solidFill>
                <a:latin typeface="Calibri"/>
              </a:rPr>
              <a:t>Кардіогенний</a:t>
            </a:r>
            <a:endParaRPr lang="ru-RU" sz="2800" b="0" strike="noStrike" spc="-1">
              <a:latin typeface="Arial"/>
            </a:endParaRPr>
          </a:p>
          <a:p>
            <a:pPr>
              <a:lnSpc>
                <a:spcPct val="100000"/>
              </a:lnSpc>
              <a:spcBef>
                <a:spcPts val="720"/>
              </a:spcBef>
            </a:pPr>
            <a:endParaRPr lang="ru-RU" sz="2800" b="0" strike="noStrike" spc="-1">
              <a:latin typeface="Arial"/>
            </a:endParaRPr>
          </a:p>
        </p:txBody>
      </p:sp>
      <p:sp>
        <p:nvSpPr>
          <p:cNvPr id="320" name="CustomShape 3"/>
          <p:cNvSpPr/>
          <p:nvPr/>
        </p:nvSpPr>
        <p:spPr>
          <a:xfrm>
            <a:off x="3995640" y="5877000"/>
            <a:ext cx="5147640" cy="936000"/>
          </a:xfrm>
          <a:prstGeom prst="wedgeRectCallout">
            <a:avLst>
              <a:gd name="adj1" fmla="val -64667"/>
              <a:gd name="adj2" fmla="val -22281"/>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Calibri"/>
                <a:ea typeface="DejaVu Sans"/>
              </a:rPr>
              <a:t>Порушення насосної функції серця, аритмії внаслідок інфаркту міокарда, міокардиту або токсичного ураження міокарда</a:t>
            </a:r>
            <a:endParaRPr lang="ru-RU" sz="1600" b="0" strike="noStrike" spc="-1">
              <a:latin typeface="Arial"/>
            </a:endParaRPr>
          </a:p>
        </p:txBody>
      </p:sp>
      <p:sp>
        <p:nvSpPr>
          <p:cNvPr id="321" name="CustomShape 4"/>
          <p:cNvSpPr/>
          <p:nvPr/>
        </p:nvSpPr>
        <p:spPr>
          <a:xfrm>
            <a:off x="3995640" y="4857840"/>
            <a:ext cx="5147640" cy="785160"/>
          </a:xfrm>
          <a:prstGeom prst="wedgeRectCallout">
            <a:avLst>
              <a:gd name="adj1" fmla="val -88813"/>
              <a:gd name="adj2" fmla="val -50498"/>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800" b="0" strike="noStrike" spc="-1">
                <a:solidFill>
                  <a:srgbClr val="000000"/>
                </a:solidFill>
                <a:latin typeface="Calibri"/>
                <a:ea typeface="DejaVu Sans"/>
              </a:rPr>
              <a:t>Різке зниження тонусу судин під впливом гістаміна та інших медіаторів</a:t>
            </a:r>
            <a:endParaRPr lang="ru-RU" sz="1800" b="0" strike="noStrike" spc="-1">
              <a:latin typeface="Arial"/>
            </a:endParaRPr>
          </a:p>
        </p:txBody>
      </p:sp>
      <p:sp>
        <p:nvSpPr>
          <p:cNvPr id="322" name="CustomShape 5"/>
          <p:cNvSpPr/>
          <p:nvPr/>
        </p:nvSpPr>
        <p:spPr>
          <a:xfrm>
            <a:off x="5578560" y="2428920"/>
            <a:ext cx="3564720" cy="856440"/>
          </a:xfrm>
          <a:prstGeom prst="wedgeRectCallout">
            <a:avLst>
              <a:gd name="adj1" fmla="val -122116"/>
              <a:gd name="adj2" fmla="val -36065"/>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640">
              <a:lnSpc>
                <a:spcPct val="100000"/>
              </a:lnSpc>
              <a:buClr>
                <a:srgbClr val="660066"/>
              </a:buClr>
              <a:buSzPct val="120000"/>
              <a:buFont typeface="Times New Roman"/>
              <a:buChar char="►"/>
            </a:pPr>
            <a:r>
              <a:rPr lang="ru-RU" sz="1800" b="0" strike="noStrike" spc="-1">
                <a:solidFill>
                  <a:srgbClr val="000000"/>
                </a:solidFill>
                <a:latin typeface="Calibri"/>
                <a:ea typeface="DejaVu Sans"/>
              </a:rPr>
              <a:t> </a:t>
            </a:r>
            <a:r>
              <a:rPr lang="ru-RU" sz="1600" b="0" strike="noStrike" spc="-1">
                <a:solidFill>
                  <a:srgbClr val="000000"/>
                </a:solidFill>
                <a:latin typeface="Calibri"/>
                <a:ea typeface="DejaVu Sans"/>
              </a:rPr>
              <a:t>кровотеча, гостра крововтрата</a:t>
            </a:r>
            <a:endParaRPr lang="ru-RU" sz="1600" b="0" strike="noStrike" spc="-1">
              <a:latin typeface="Arial"/>
            </a:endParaRPr>
          </a:p>
          <a:p>
            <a:pPr marL="216000" indent="-215640">
              <a:lnSpc>
                <a:spcPct val="100000"/>
              </a:lnSpc>
              <a:buClr>
                <a:srgbClr val="660066"/>
              </a:buClr>
              <a:buSzPct val="120000"/>
              <a:buFont typeface="Times New Roman"/>
              <a:buChar char="►"/>
            </a:pPr>
            <a:r>
              <a:rPr lang="ru-RU" sz="1600" b="0" strike="noStrike" spc="-1">
                <a:solidFill>
                  <a:srgbClr val="000000"/>
                </a:solidFill>
                <a:latin typeface="Calibri"/>
                <a:ea typeface="DejaVu Sans"/>
              </a:rPr>
              <a:t>гостре порушення водного балансу – зневоднення організму</a:t>
            </a:r>
            <a:endParaRPr lang="ru-RU" sz="1600" b="0" strike="noStrike" spc="-1">
              <a:latin typeface="Arial"/>
            </a:endParaRPr>
          </a:p>
        </p:txBody>
      </p:sp>
      <p:sp>
        <p:nvSpPr>
          <p:cNvPr id="323" name="CustomShape 6"/>
          <p:cNvSpPr/>
          <p:nvPr/>
        </p:nvSpPr>
        <p:spPr>
          <a:xfrm>
            <a:off x="4786200" y="285840"/>
            <a:ext cx="4357080" cy="1642320"/>
          </a:xfrm>
          <a:prstGeom prst="wedgeRectCallout">
            <a:avLst>
              <a:gd name="adj1" fmla="val -84349"/>
              <a:gd name="adj2" fmla="val -4462"/>
            </a:avLst>
          </a:prstGeom>
          <a:gradFill rotWithShape="0">
            <a:gsLst>
              <a:gs pos="0">
                <a:schemeClr val="bg1"/>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у результаті механічної травми (рани, переломи кісток, здавлення тканин тощо)</a:t>
            </a:r>
            <a:endParaRPr lang="ru-RU" sz="1600" b="0" strike="noStrike" spc="-1">
              <a:latin typeface="Arial"/>
            </a:endParaRPr>
          </a:p>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опіковий шок (термічні і хімічні опіки)</a:t>
            </a:r>
            <a:endParaRPr lang="ru-RU" sz="1600" b="0" strike="noStrike" spc="-1">
              <a:latin typeface="Arial"/>
            </a:endParaRPr>
          </a:p>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вплив низької температури (холодовий шок)</a:t>
            </a:r>
            <a:endParaRPr lang="ru-RU" sz="1600" b="0" strike="noStrike" spc="-1">
              <a:latin typeface="Arial"/>
            </a:endParaRPr>
          </a:p>
          <a:p>
            <a:pPr marL="216000" indent="-215640" algn="just">
              <a:lnSpc>
                <a:spcPct val="100000"/>
              </a:lnSpc>
              <a:buClr>
                <a:srgbClr val="660066"/>
              </a:buClr>
              <a:buSzPct val="120000"/>
              <a:buFont typeface="Times New Roman"/>
              <a:buChar char="►"/>
            </a:pPr>
            <a:r>
              <a:rPr lang="ru-RU" sz="1600" b="0" strike="noStrike" spc="-1">
                <a:solidFill>
                  <a:srgbClr val="000000"/>
                </a:solidFill>
                <a:latin typeface="Calibri"/>
                <a:ea typeface="DejaVu Sans"/>
              </a:rPr>
              <a:t> у результаті електротравми (електричний шок)</a:t>
            </a:r>
            <a:endParaRPr lang="ru-RU" sz="1600" b="0" strike="noStrike" spc="-1">
              <a:latin typeface="Arial"/>
            </a:endParaRPr>
          </a:p>
        </p:txBody>
      </p:sp>
      <p:sp>
        <p:nvSpPr>
          <p:cNvPr id="324" name="CustomShape 7"/>
          <p:cNvSpPr/>
          <p:nvPr/>
        </p:nvSpPr>
        <p:spPr>
          <a:xfrm>
            <a:off x="4572000" y="3429000"/>
            <a:ext cx="4571280" cy="1213560"/>
          </a:xfrm>
          <a:prstGeom prst="wedgeRectCallout">
            <a:avLst>
              <a:gd name="adj1" fmla="val -84911"/>
              <a:gd name="adj2" fmla="val -30736"/>
            </a:avLst>
          </a:prstGeom>
          <a:gradFill rotWithShape="0">
            <a:gsLst>
              <a:gs pos="0">
                <a:srgbClr val="FFFFFF"/>
              </a:gs>
              <a:gs pos="100000">
                <a:schemeClr val="accent1"/>
              </a:gs>
            </a:gsLst>
            <a:lin ang="5400000"/>
          </a:gra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Calibri"/>
                <a:ea typeface="DejaVu Sans"/>
              </a:rPr>
              <a:t>Розповсюджені гнійні процеси, викликані грампозитивною чи грамнегативною флорою, що призводить до спазму або парезу капілярів і порушення мікроциркуляції </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539640" y="0"/>
            <a:ext cx="860364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trike="noStrike" spc="-1">
                <a:solidFill>
                  <a:srgbClr val="FF0000"/>
                </a:solidFill>
                <a:latin typeface="Calibri"/>
              </a:rPr>
              <a:t>Ступені тяжкості шоку</a:t>
            </a:r>
            <a:endParaRPr lang="ru-RU" sz="4400" b="0" strike="noStrike" spc="-1">
              <a:latin typeface="Arial"/>
            </a:endParaRPr>
          </a:p>
        </p:txBody>
      </p:sp>
      <p:sp>
        <p:nvSpPr>
          <p:cNvPr id="326" name="CustomShape 2"/>
          <p:cNvSpPr/>
          <p:nvPr/>
        </p:nvSpPr>
        <p:spPr>
          <a:xfrm>
            <a:off x="428760" y="1071720"/>
            <a:ext cx="8429040" cy="535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272880" indent="-272160" algn="just">
              <a:lnSpc>
                <a:spcPct val="100000"/>
              </a:lnSpc>
              <a:spcBef>
                <a:spcPts val="479"/>
              </a:spcBef>
              <a:buClr>
                <a:srgbClr val="FF0000"/>
              </a:buClr>
              <a:buFont typeface="Wingdings" charset="2"/>
              <a:buChar char=""/>
            </a:pPr>
            <a:r>
              <a:rPr lang="ru-RU" sz="2400" b="1" strike="noStrike" spc="-1">
                <a:solidFill>
                  <a:srgbClr val="FF0000"/>
                </a:solidFill>
                <a:latin typeface="Calibri"/>
              </a:rPr>
              <a:t>I ступінь </a:t>
            </a:r>
            <a:r>
              <a:rPr lang="ru-RU" sz="2400" b="1" strike="noStrike" spc="-1">
                <a:solidFill>
                  <a:srgbClr val="000000"/>
                </a:solidFill>
                <a:latin typeface="Calibri"/>
              </a:rPr>
              <a:t>- свідомість збережена, хворий контактний, злегка загальмований. Систолічний АТ трохи знижено, але перевищує 90 мм.рт.ст., пульс злегка прискорений. Шкіра бліда, іноді м'язове тремтіння.</a:t>
            </a:r>
            <a:endParaRPr lang="ru-RU" sz="2400" b="0" strike="noStrike" spc="-1">
              <a:latin typeface="Arial"/>
            </a:endParaRPr>
          </a:p>
          <a:p>
            <a:pPr marL="272880" indent="-272160" algn="just">
              <a:lnSpc>
                <a:spcPct val="100000"/>
              </a:lnSpc>
              <a:spcBef>
                <a:spcPts val="479"/>
              </a:spcBef>
              <a:buClr>
                <a:srgbClr val="FF0000"/>
              </a:buClr>
              <a:buFont typeface="Wingdings" charset="2"/>
              <a:buChar char=""/>
            </a:pPr>
            <a:r>
              <a:rPr lang="ru-RU" sz="2400" b="1" strike="noStrike" spc="-1">
                <a:solidFill>
                  <a:srgbClr val="FF0000"/>
                </a:solidFill>
                <a:latin typeface="Calibri"/>
              </a:rPr>
              <a:t>II ступінь </a:t>
            </a:r>
            <a:r>
              <a:rPr lang="ru-RU" sz="2400" b="1" strike="noStrike" spc="-1">
                <a:solidFill>
                  <a:srgbClr val="000000"/>
                </a:solidFill>
                <a:latin typeface="Calibri"/>
              </a:rPr>
              <a:t>- свідомість збережена, хворий загальмований. Шкіра бліда , холодна, липкий піт, невеликий акроціаноз. Систолічний АТ 70-90 мм.рт.ст. Пульс прискорений до 110-120 в хвилину, слабкого наповнення , дихання поверхневе .</a:t>
            </a:r>
            <a:endParaRPr lang="ru-RU" sz="2400" b="0" strike="noStrike" spc="-1">
              <a:latin typeface="Arial"/>
            </a:endParaRPr>
          </a:p>
          <a:p>
            <a:pPr marL="272880" indent="-272160" algn="just">
              <a:lnSpc>
                <a:spcPct val="100000"/>
              </a:lnSpc>
              <a:spcBef>
                <a:spcPts val="479"/>
              </a:spcBef>
              <a:buClr>
                <a:srgbClr val="FF0000"/>
              </a:buClr>
              <a:buFont typeface="Wingdings" charset="2"/>
              <a:buChar char=""/>
            </a:pPr>
            <a:r>
              <a:rPr lang="ru-RU" sz="2400" b="1" strike="noStrike" spc="-1">
                <a:solidFill>
                  <a:srgbClr val="FF0000"/>
                </a:solidFill>
                <a:latin typeface="Calibri"/>
              </a:rPr>
              <a:t>III ступінь </a:t>
            </a:r>
            <a:r>
              <a:rPr lang="ru-RU" sz="2400" b="1" strike="noStrike" spc="-1">
                <a:solidFill>
                  <a:srgbClr val="000000"/>
                </a:solidFill>
                <a:latin typeface="Calibri"/>
              </a:rPr>
              <a:t>- стан вкрай важкий: хворий адинамічний, загальмований, на запитання відповідає коротко, не реагує на біль. Шкіра бліда, холодна, з синюшним відтінком. Дихання поверхневе, часте, іноді рідке. Пульс частий - 130-140 в хв. Систолічний  АТ - 50-70 мм.рт.ст., відсутній діурез.</a:t>
            </a:r>
            <a:endParaRPr lang="ru-RU" sz="2400" b="0" strike="noStrike" spc="-1">
              <a:latin typeface="Arial"/>
            </a:endParaRPr>
          </a:p>
          <a:p>
            <a:pPr marL="272880" indent="-272160" algn="just">
              <a:lnSpc>
                <a:spcPct val="100000"/>
              </a:lnSpc>
              <a:spcBef>
                <a:spcPts val="479"/>
              </a:spcBef>
              <a:buClr>
                <a:srgbClr val="FF0000"/>
              </a:buClr>
              <a:buFont typeface="Wingdings" charset="2"/>
              <a:buChar char=""/>
            </a:pPr>
            <a:r>
              <a:rPr lang="ru-RU" sz="2400" b="1" strike="noStrike" spc="-1">
                <a:solidFill>
                  <a:srgbClr val="FF0000"/>
                </a:solidFill>
                <a:latin typeface="Calibri"/>
              </a:rPr>
              <a:t>IV ступінь </a:t>
            </a:r>
            <a:r>
              <a:rPr lang="ru-RU" sz="2400" b="1" strike="noStrike" spc="-1">
                <a:solidFill>
                  <a:srgbClr val="000000"/>
                </a:solidFill>
                <a:latin typeface="Calibri"/>
              </a:rPr>
              <a:t>- передагональний стан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1"/>
          <p:cNvSpPr/>
          <p:nvPr/>
        </p:nvSpPr>
        <p:spPr>
          <a:xfrm>
            <a:off x="428760" y="357120"/>
            <a:ext cx="8286120" cy="557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cap="all" spc="-1">
                <a:solidFill>
                  <a:srgbClr val="FF0000"/>
                </a:solidFill>
                <a:latin typeface="Calibri"/>
                <a:ea typeface="DejaVu Sans"/>
              </a:rPr>
              <a:t>КонтУзія (або снарядний шок) </a:t>
            </a:r>
            <a:r>
              <a:rPr lang="ru-RU" sz="2000" b="1" strike="noStrike" spc="-1">
                <a:solidFill>
                  <a:srgbClr val="000000"/>
                </a:solidFill>
                <a:latin typeface="Calibri"/>
                <a:ea typeface="DejaVu Sans"/>
              </a:rPr>
              <a:t>(від лат. contusio — «забій») — загальне ураження організму внаслідок різкого механічного впливу (повітряної, водяної чи звукової хвилі, удару об землю чи воду тощо), що не обов'язково супроводжується механічними ушкодженнями органів і тканин.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Характерною ознакою контузії є </a:t>
            </a:r>
            <a:r>
              <a:rPr lang="ru-RU" sz="2000" b="1" strike="noStrike" spc="-1">
                <a:solidFill>
                  <a:srgbClr val="FF0000"/>
                </a:solidFill>
                <a:latin typeface="Calibri"/>
                <a:ea typeface="DejaVu Sans"/>
              </a:rPr>
              <a:t>непритомність</a:t>
            </a:r>
            <a:r>
              <a:rPr lang="ru-RU" sz="2000" b="1" strike="noStrike" spc="-1">
                <a:solidFill>
                  <a:srgbClr val="000000"/>
                </a:solidFill>
                <a:latin typeface="Calibri"/>
                <a:ea typeface="DejaVu Sans"/>
              </a:rPr>
              <a:t> (подекуди аж до коми). У легких випадках людина непритомніє на кілька хвилин, у тяжких — на кілька днів і навіть місяців.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Наслідки контузії головного мозку є різноманітними — </a:t>
            </a:r>
            <a:r>
              <a:rPr lang="ru-RU" sz="2000" b="1" i="1" strike="noStrike" spc="-1">
                <a:solidFill>
                  <a:srgbClr val="000000"/>
                </a:solidFill>
                <a:latin typeface="Calibri"/>
                <a:ea typeface="DejaVu Sans"/>
              </a:rPr>
              <a:t>від тимчасової втрати слуху, зору, мовлення з подальшим частковим чи повним їхнім відновленням, до тяжких порушень психічної діяльності.</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00B050"/>
                </a:solidFill>
                <a:latin typeface="Calibri"/>
                <a:ea typeface="DejaVu Sans"/>
              </a:rPr>
              <a:t>Після опритомнення </a:t>
            </a:r>
            <a:r>
              <a:rPr lang="ru-RU" sz="2000" b="1" strike="noStrike" spc="-1">
                <a:solidFill>
                  <a:srgbClr val="000000"/>
                </a:solidFill>
                <a:latin typeface="Calibri"/>
                <a:ea typeface="DejaVu Sans"/>
              </a:rPr>
              <a:t>відзначається </a:t>
            </a:r>
            <a:r>
              <a:rPr lang="ru-RU" sz="2000" b="1" i="1" strike="noStrike" spc="-1">
                <a:solidFill>
                  <a:srgbClr val="7030A0"/>
                </a:solidFill>
                <a:latin typeface="Calibri"/>
                <a:ea typeface="DejaVu Sans"/>
              </a:rPr>
              <a:t>сильний головний біль</a:t>
            </a:r>
            <a:r>
              <a:rPr lang="ru-RU" sz="2000" b="1" strike="noStrike" spc="-1">
                <a:solidFill>
                  <a:srgbClr val="7030A0"/>
                </a:solidFill>
                <a:latin typeface="Calibri"/>
                <a:ea typeface="DejaVu Sans"/>
              </a:rPr>
              <a:t>, </a:t>
            </a:r>
            <a:r>
              <a:rPr lang="ru-RU" sz="2000" b="1" i="1" strike="noStrike" spc="-1">
                <a:solidFill>
                  <a:srgbClr val="7030A0"/>
                </a:solidFill>
                <a:latin typeface="Calibri"/>
                <a:ea typeface="DejaVu Sans"/>
              </a:rPr>
              <a:t>нудота й блювання (незалежно від приймання їжі), запаморочення, особливо під час поворотів голови, амнезія, порушення слуху й мовлення.</a:t>
            </a:r>
            <a:r>
              <a:rPr lang="ru-RU" sz="2000" b="1" strike="noStrike" spc="-1">
                <a:solidFill>
                  <a:srgbClr val="7030A0"/>
                </a:solidFill>
                <a:latin typeface="Calibri"/>
                <a:ea typeface="DejaVu Sans"/>
              </a:rPr>
              <a:t> </a:t>
            </a:r>
            <a:r>
              <a:rPr lang="ru-RU" sz="2000" b="1" strike="noStrike" spc="-1">
                <a:solidFill>
                  <a:srgbClr val="000000"/>
                </a:solidFill>
                <a:latin typeface="Calibri"/>
                <a:ea typeface="DejaVu Sans"/>
              </a:rPr>
              <a:t>Найбільш різкі порушення слуху, до самої його втрати, можливі при </a:t>
            </a:r>
            <a:r>
              <a:rPr lang="ru-RU" sz="2000" b="1" strike="noStrike" spc="-1">
                <a:solidFill>
                  <a:srgbClr val="0070C0"/>
                </a:solidFill>
                <a:latin typeface="Calibri"/>
                <a:ea typeface="DejaVu Sans"/>
              </a:rPr>
              <a:t>баротравмах</a:t>
            </a:r>
            <a:r>
              <a:rPr lang="ru-RU" sz="2000" b="1" strike="noStrike" spc="-1">
                <a:solidFill>
                  <a:srgbClr val="000000"/>
                </a:solidFill>
                <a:latin typeface="Calibri"/>
                <a:ea typeface="DejaVu Sans"/>
              </a:rPr>
              <a:t>. Наслідками тяжкої контузії є швидка втомлюваність, що довго зберігається, погане самопочуття, підвищена дратівливість.</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285840" y="0"/>
            <a:ext cx="8643240" cy="6919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FF0000"/>
                </a:solidFill>
                <a:latin typeface="Calibri"/>
                <a:ea typeface="DejaVu Sans"/>
              </a:rPr>
              <a:t>Кома</a:t>
            </a:r>
            <a:r>
              <a:rPr lang="ru-RU" sz="1800" b="0" strike="noStrike" spc="-1">
                <a:solidFill>
                  <a:srgbClr val="000000"/>
                </a:solidFill>
                <a:latin typeface="Calibri"/>
                <a:ea typeface="DejaVu Sans"/>
              </a:rPr>
              <a:t> </a:t>
            </a:r>
            <a:r>
              <a:rPr lang="ru-RU" sz="2000" b="1" strike="noStrike" spc="-1">
                <a:solidFill>
                  <a:srgbClr val="000000"/>
                </a:solidFill>
                <a:latin typeface="Calibri"/>
                <a:ea typeface="DejaVu Sans"/>
              </a:rPr>
              <a:t>(грец. κῶμα — глибокий сон) — патологічний стан організму, що характеризується повною втратою свідомості, розладом життєво важливих функцій — кровообігу, дихання, обміну речовин, відсутністю рефлексів, реакції на подразники. Виникає гальмування функцій кори головного мозку, потім підкіркових утворень.</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Спостерігають кому при інсульті, цукровому діабеті, гепатитах, уремії, епілепсії, отруєннях (в тому числі спиртними напоями, сурогатами алкоголю), деяких інфекційних хворобах, тяжких черепно-мозкових травмах, пухлинах головного мозку, тощо. </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Глибоку кому відносять до термінальних станів.</a:t>
            </a:r>
            <a:endParaRPr lang="ru-RU" sz="2000" b="0" strike="noStrike" spc="-1">
              <a:latin typeface="Arial"/>
            </a:endParaRPr>
          </a:p>
          <a:p>
            <a:pPr>
              <a:lnSpc>
                <a:spcPct val="100000"/>
              </a:lnSpc>
            </a:pPr>
            <a:r>
              <a:rPr lang="ru-RU" sz="2000" b="1" strike="noStrike" spc="-1">
                <a:solidFill>
                  <a:srgbClr val="FF0000"/>
                </a:solidFill>
                <a:latin typeface="Calibri"/>
                <a:ea typeface="DejaVu Sans"/>
              </a:rPr>
              <a:t>     Клінічні ознаки:</a:t>
            </a:r>
            <a:endParaRPr lang="ru-RU" sz="2000" b="0" strike="noStrike" spc="-1">
              <a:latin typeface="Arial"/>
            </a:endParaRPr>
          </a:p>
          <a:p>
            <a:pPr marL="216000" indent="-215640">
              <a:lnSpc>
                <a:spcPct val="100000"/>
              </a:lnSpc>
              <a:buClr>
                <a:srgbClr val="000000"/>
              </a:buClr>
              <a:buFont typeface="Arial"/>
              <a:buChar char="•"/>
            </a:pPr>
            <a:r>
              <a:rPr lang="ru-RU" sz="2000" b="1" strike="noStrike" spc="-1">
                <a:solidFill>
                  <a:srgbClr val="000000"/>
                </a:solidFill>
                <a:latin typeface="Calibri"/>
                <a:ea typeface="DejaVu Sans"/>
              </a:rPr>
              <a:t>глибока втрата свідомості</a:t>
            </a:r>
            <a:endParaRPr lang="ru-RU" sz="2000" b="0" strike="noStrike" spc="-1">
              <a:latin typeface="Arial"/>
            </a:endParaRPr>
          </a:p>
          <a:p>
            <a:pPr marL="216000" indent="-215640">
              <a:lnSpc>
                <a:spcPct val="100000"/>
              </a:lnSpc>
              <a:buClr>
                <a:srgbClr val="000000"/>
              </a:buClr>
              <a:buFont typeface="Arial"/>
              <a:buChar char="•"/>
            </a:pPr>
            <a:r>
              <a:rPr lang="ru-RU" sz="2000" b="1" strike="noStrike" spc="-1">
                <a:solidFill>
                  <a:srgbClr val="000000"/>
                </a:solidFill>
                <a:latin typeface="Calibri"/>
                <a:ea typeface="DejaVu Sans"/>
              </a:rPr>
              <a:t>тахікардія або брадикардія</a:t>
            </a:r>
            <a:endParaRPr lang="ru-RU" sz="2000" b="0" strike="noStrike" spc="-1">
              <a:latin typeface="Arial"/>
            </a:endParaRPr>
          </a:p>
          <a:p>
            <a:pPr marL="216000" indent="-215640">
              <a:lnSpc>
                <a:spcPct val="100000"/>
              </a:lnSpc>
              <a:buClr>
                <a:srgbClr val="000000"/>
              </a:buClr>
              <a:buFont typeface="Arial"/>
              <a:buChar char="•"/>
            </a:pPr>
            <a:r>
              <a:rPr lang="ru-RU" sz="2000" b="1" strike="noStrike" spc="-1">
                <a:solidFill>
                  <a:srgbClr val="000000"/>
                </a:solidFill>
                <a:latin typeface="Calibri"/>
                <a:ea typeface="DejaVu Sans"/>
              </a:rPr>
              <a:t>падіння артеріального тиску</a:t>
            </a:r>
            <a:endParaRPr lang="ru-RU" sz="2000" b="0" strike="noStrike" spc="-1">
              <a:latin typeface="Arial"/>
            </a:endParaRPr>
          </a:p>
          <a:p>
            <a:pPr marL="216000" indent="-215640">
              <a:lnSpc>
                <a:spcPct val="100000"/>
              </a:lnSpc>
              <a:buClr>
                <a:srgbClr val="000000"/>
              </a:buClr>
              <a:buFont typeface="Arial"/>
              <a:buChar char="•"/>
            </a:pPr>
            <a:r>
              <a:rPr lang="ru-RU" sz="2000" b="1" strike="noStrike" spc="-1">
                <a:solidFill>
                  <a:srgbClr val="000000"/>
                </a:solidFill>
                <a:latin typeface="Calibri"/>
                <a:ea typeface="DejaVu Sans"/>
              </a:rPr>
              <a:t>зіниці широкі або вузькі</a:t>
            </a:r>
            <a:endParaRPr lang="ru-RU" sz="2000" b="0" strike="noStrike" spc="-1">
              <a:latin typeface="Arial"/>
            </a:endParaRPr>
          </a:p>
          <a:p>
            <a:pPr marL="216000" indent="-215640">
              <a:lnSpc>
                <a:spcPct val="100000"/>
              </a:lnSpc>
              <a:buClr>
                <a:srgbClr val="000000"/>
              </a:buClr>
              <a:buFont typeface="Arial"/>
              <a:buChar char="•"/>
            </a:pPr>
            <a:r>
              <a:rPr lang="ru-RU" sz="2000" b="1" strike="noStrike" spc="-1">
                <a:solidFill>
                  <a:srgbClr val="000000"/>
                </a:solidFill>
                <a:latin typeface="Calibri"/>
                <a:ea typeface="DejaVu Sans"/>
              </a:rPr>
              <a:t>поступове зникнення сухожилкових та шкірних рефлексів</a:t>
            </a:r>
            <a:endParaRPr lang="ru-RU" sz="2000" b="0" strike="noStrike" spc="-1">
              <a:latin typeface="Arial"/>
            </a:endParaRPr>
          </a:p>
          <a:p>
            <a:pPr marL="216000" indent="-215640">
              <a:lnSpc>
                <a:spcPct val="100000"/>
              </a:lnSpc>
              <a:buClr>
                <a:srgbClr val="000000"/>
              </a:buClr>
              <a:buFont typeface="Arial"/>
              <a:buChar char="•"/>
            </a:pPr>
            <a:r>
              <a:rPr lang="ru-RU" sz="2000" b="1" strike="noStrike" spc="-1">
                <a:solidFill>
                  <a:srgbClr val="000000"/>
                </a:solidFill>
                <a:latin typeface="Calibri"/>
                <a:ea typeface="DejaVu Sans"/>
              </a:rPr>
              <a:t>розлад дихання</a:t>
            </a:r>
            <a:endParaRPr lang="ru-RU" sz="2000" b="0" strike="noStrike" spc="-1">
              <a:latin typeface="Arial"/>
            </a:endParaRPr>
          </a:p>
          <a:p>
            <a:pPr>
              <a:lnSpc>
                <a:spcPct val="100000"/>
              </a:lnSpc>
            </a:pPr>
            <a:r>
              <a:rPr lang="ru-RU" sz="2000" b="1" strike="noStrike" spc="-1">
                <a:solidFill>
                  <a:srgbClr val="FF0000"/>
                </a:solidFill>
                <a:latin typeface="Calibri"/>
                <a:ea typeface="DejaVu Sans"/>
              </a:rPr>
              <a:t>        </a:t>
            </a:r>
            <a:endParaRPr lang="ru-RU" sz="2000" b="0" strike="noStrike" spc="-1">
              <a:latin typeface="Arial"/>
            </a:endParaRPr>
          </a:p>
          <a:p>
            <a:pPr>
              <a:lnSpc>
                <a:spcPct val="100000"/>
              </a:lnSpc>
            </a:pPr>
            <a:endParaRPr lang="ru-RU" sz="2000" b="0" strike="noStrike" spc="-1">
              <a:latin typeface="Arial"/>
            </a:endParaRPr>
          </a:p>
          <a:p>
            <a:pPr>
              <a:lnSpc>
                <a:spcPct val="100000"/>
              </a:lnSpc>
            </a:pPr>
            <a:endParaRPr lang="ru-RU" sz="2000" b="0" strike="noStrike" spc="-1">
              <a:latin typeface="Arial"/>
            </a:endParaRPr>
          </a:p>
          <a:p>
            <a:pPr>
              <a:lnSpc>
                <a:spcPct val="100000"/>
              </a:lnSpc>
            </a:pPr>
            <a:endParaRPr lang="ru-RU" sz="2000" b="0" strike="noStrike" spc="-1">
              <a:latin typeface="Arial"/>
            </a:endParaRPr>
          </a:p>
          <a:p>
            <a:pPr algn="just">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214200" y="0"/>
            <a:ext cx="8714880" cy="684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FF0000"/>
                </a:solidFill>
                <a:latin typeface="Calibri"/>
                <a:ea typeface="DejaVu Sans"/>
              </a:rPr>
              <a:t>Етапи коми:</a:t>
            </a:r>
            <a:endParaRPr lang="ru-RU" sz="1800" b="0" strike="noStrike" spc="-1">
              <a:latin typeface="Arial"/>
            </a:endParaRPr>
          </a:p>
          <a:p>
            <a:pPr algn="just">
              <a:lnSpc>
                <a:spcPct val="100000"/>
              </a:lnSpc>
            </a:pPr>
            <a:r>
              <a:rPr lang="ru-RU" sz="1700" b="1" strike="noStrike" spc="-1">
                <a:solidFill>
                  <a:srgbClr val="000000"/>
                </a:solidFill>
                <a:latin typeface="Calibri"/>
                <a:ea typeface="DejaVu Sans"/>
              </a:rPr>
              <a:t>Прекома - </a:t>
            </a:r>
            <a:r>
              <a:rPr lang="ru-RU" sz="1700" b="0" strike="noStrike" spc="-1">
                <a:solidFill>
                  <a:srgbClr val="000000"/>
                </a:solidFill>
                <a:latin typeface="Calibri"/>
                <a:ea typeface="DejaVu Sans"/>
              </a:rPr>
              <a:t>Це стан перед комою, що може продовжуватись від кількох хвилин до 1-2 годин. У цей період свідомість хворого сплутана, він оглушений, млявість може змінюватися збудженням, і навпаки. При збережених рефлексах порушується координація рухів. Загальний стан відповідає тяжкості основного захворювання і його ускладнень.</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 ступеня. </a:t>
            </a:r>
            <a:r>
              <a:rPr lang="ru-RU" sz="1700" b="0" strike="noStrike" spc="-1">
                <a:solidFill>
                  <a:srgbClr val="000000"/>
                </a:solidFill>
                <a:latin typeface="Calibri"/>
                <a:ea typeface="DejaVu Sans"/>
              </a:rPr>
              <a:t>Характеризується загальмованою реакцією на зовнішні подразники, важко встановлюється контакт із пацієнтом. Він може ковтати їжу тільки в рідкому вигляді і пити воду, тонус м'язів часто підвищений. Також підвищені сухожилкові рефлекси. Зберігається реакція зіниць на світло, іноді може спостерігатися косоокість.</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II ступеня. </a:t>
            </a:r>
            <a:r>
              <a:rPr lang="ru-RU" sz="1700" b="0" strike="noStrike" spc="-1">
                <a:solidFill>
                  <a:srgbClr val="000000"/>
                </a:solidFill>
                <a:latin typeface="Calibri"/>
                <a:ea typeface="DejaVu Sans"/>
              </a:rPr>
              <a:t>Для цієї стадії розвитку коми характерний сопор, контакту з пацієнтом немає. Реакція на подразники порушена, немає реакції зіниць на світло, причому зіниці часто звужені. Також можуть відзначатися рідкісні хаотичні рухи пацієнта, фібриляції груп м'язів, напруга кінцівок може змінюватися їх розслабленням і т. д. Крім цього, можливе порушення дихання. Іноді може бути мимовільне випорожнення сечового міхура і кишечника.</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III ступеня. </a:t>
            </a:r>
            <a:r>
              <a:rPr lang="ru-RU" sz="1700" b="0" strike="noStrike" spc="-1">
                <a:solidFill>
                  <a:srgbClr val="000000"/>
                </a:solidFill>
                <a:latin typeface="Calibri"/>
                <a:ea typeface="DejaVu Sans"/>
              </a:rPr>
              <a:t>На цьому етапі відсутня свідомість, так само, як і реакція на зовнішні подразники. Зіниці звужені, на світло не реагують. Тонус м'язів знижений, іноді можуть спостерігатися судоми. Відзначається зниження артеріального тиску  і температури тіла, порушується ритм дихання. Якщо стан хворого в цій стадії коми не стабілізується, то високий ризик розвитку термінального стану — позамежного. </a:t>
            </a:r>
            <a:endParaRPr lang="ru-RU" sz="1700" b="0" strike="noStrike" spc="-1">
              <a:latin typeface="Arial"/>
            </a:endParaRPr>
          </a:p>
          <a:p>
            <a:pPr algn="just">
              <a:lnSpc>
                <a:spcPct val="100000"/>
              </a:lnSpc>
            </a:pPr>
            <a:r>
              <a:rPr lang="ru-RU" sz="1700" b="1" strike="noStrike" spc="-1">
                <a:solidFill>
                  <a:srgbClr val="000000"/>
                </a:solidFill>
                <a:latin typeface="Calibri"/>
                <a:ea typeface="DejaVu Sans"/>
              </a:rPr>
              <a:t>Кома IV ступеня (позамежна). </a:t>
            </a:r>
            <a:r>
              <a:rPr lang="ru-RU" sz="1700" b="0" strike="noStrike" spc="-1">
                <a:solidFill>
                  <a:srgbClr val="000000"/>
                </a:solidFill>
                <a:latin typeface="Calibri"/>
                <a:ea typeface="DejaVu Sans"/>
              </a:rPr>
              <a:t>Відзначається повна відсутність рефлексів, тонусу м'язів. Артеріальний тиск різко знижується, так само, як і температура тіла. Зіниця розширена, немає реакції на світло. Стан хворого підтримується за рахунок апарату ШВЛ і парентерального харчування.</a:t>
            </a:r>
            <a:endParaRPr lang="ru-RU" sz="1700" b="0" strike="noStrike" spc="-1">
              <a:latin typeface="Arial"/>
            </a:endParaRPr>
          </a:p>
          <a:p>
            <a:pPr algn="just">
              <a:lnSpc>
                <a:spcPct val="100000"/>
              </a:lnSpc>
            </a:pPr>
            <a:r>
              <a:rPr lang="ru-RU" sz="1700" b="0" strike="noStrike" spc="-1">
                <a:solidFill>
                  <a:srgbClr val="000000"/>
                </a:solidFill>
                <a:latin typeface="Calibri"/>
                <a:ea typeface="DejaVu Sans"/>
              </a:rPr>
              <a:t>Позамежна кома зараховується до </a:t>
            </a:r>
            <a:r>
              <a:rPr lang="ru-RU" sz="1700" b="0" u="sng" strike="noStrike" spc="-1">
                <a:solidFill>
                  <a:srgbClr val="000000"/>
                </a:solidFill>
                <a:uFillTx/>
                <a:latin typeface="Calibri"/>
                <a:ea typeface="DejaVu Sans"/>
              </a:rPr>
              <a:t>термінальних станів</a:t>
            </a:r>
            <a:r>
              <a:rPr lang="ru-RU" sz="1700" b="0" strike="noStrike" spc="-1">
                <a:solidFill>
                  <a:srgbClr val="000000"/>
                </a:solidFill>
                <a:latin typeface="Calibri"/>
                <a:ea typeface="DejaVu Sans"/>
              </a:rPr>
              <a:t>.</a:t>
            </a:r>
            <a:endParaRPr lang="ru-RU" sz="17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31" name="CustomShape 2"/>
          <p:cNvSpPr/>
          <p:nvPr/>
        </p:nvSpPr>
        <p:spPr>
          <a:xfrm>
            <a:off x="500040" y="4857840"/>
            <a:ext cx="8286120" cy="9432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000000"/>
                </a:solidFill>
                <a:latin typeface="Calibri"/>
                <a:ea typeface="DejaVu Sans"/>
              </a:rPr>
              <a:t>В такому положенні транспортують потерпілого в несвідомому стані</a:t>
            </a:r>
            <a:endParaRPr lang="ru-RU" sz="2800" b="0" strike="noStrike" spc="-1">
              <a:latin typeface="Arial"/>
            </a:endParaRPr>
          </a:p>
        </p:txBody>
      </p:sp>
      <p:pic>
        <p:nvPicPr>
          <p:cNvPr id="332" name="Picture 2"/>
          <p:cNvPicPr/>
          <p:nvPr/>
        </p:nvPicPr>
        <p:blipFill>
          <a:blip r:embed="rId2"/>
          <a:stretch/>
        </p:blipFill>
        <p:spPr>
          <a:xfrm>
            <a:off x="251640" y="404640"/>
            <a:ext cx="8691480" cy="3900960"/>
          </a:xfrm>
          <a:prstGeom prst="rect">
            <a:avLst/>
          </a:prstGeom>
          <a:ln>
            <a:noFill/>
          </a:ln>
        </p:spPr>
      </p:pic>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0" y="214200"/>
            <a:ext cx="9143280" cy="8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strike="noStrike" spc="-1">
                <a:solidFill>
                  <a:srgbClr val="FF0000"/>
                </a:solidFill>
                <a:latin typeface="Calibri"/>
              </a:rPr>
              <a:t>2. Поняття про першу домедичну допомогу, її завдання. Загальні принципи надання першої домедичної допомоги. </a:t>
            </a:r>
            <a:endParaRPr lang="ru-RU" sz="2800" b="0" strike="noStrike" spc="-1">
              <a:latin typeface="Arial"/>
            </a:endParaRPr>
          </a:p>
        </p:txBody>
      </p:sp>
      <p:sp>
        <p:nvSpPr>
          <p:cNvPr id="209" name="CustomShape 2"/>
          <p:cNvSpPr/>
          <p:nvPr/>
        </p:nvSpPr>
        <p:spPr>
          <a:xfrm>
            <a:off x="428760" y="1357200"/>
            <a:ext cx="8500320" cy="528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25000" lnSpcReduction="20000"/>
          </a:bodyPr>
          <a:lstStyle/>
          <a:p>
            <a:pPr marL="343080" indent="-342360" algn="just">
              <a:lnSpc>
                <a:spcPct val="100000"/>
              </a:lnSpc>
              <a:spcBef>
                <a:spcPts val="2239"/>
              </a:spcBef>
              <a:buClr>
                <a:srgbClr val="FF0000"/>
              </a:buClr>
              <a:buFont typeface="Arial"/>
              <a:buChar char="•"/>
            </a:pPr>
            <a:r>
              <a:rPr lang="ru-RU" sz="11200" b="1" strike="noStrike" spc="-1" dirty="0">
                <a:solidFill>
                  <a:srgbClr val="FF0000"/>
                </a:solidFill>
                <a:latin typeface="Calibri"/>
              </a:rPr>
              <a:t>Перша </a:t>
            </a:r>
            <a:r>
              <a:rPr lang="ru-RU" sz="11200" b="1" strike="noStrike" spc="-1" dirty="0" err="1">
                <a:solidFill>
                  <a:srgbClr val="FF0000"/>
                </a:solidFill>
                <a:latin typeface="Calibri"/>
              </a:rPr>
              <a:t>допомога</a:t>
            </a:r>
            <a:r>
              <a:rPr lang="ru-RU" sz="11200" b="1" strike="noStrike" spc="-1" dirty="0">
                <a:solidFill>
                  <a:srgbClr val="000000"/>
                </a:solidFill>
                <a:latin typeface="Calibri"/>
              </a:rPr>
              <a:t> </a:t>
            </a:r>
            <a:r>
              <a:rPr lang="ru-RU" sz="8800" b="1" strike="noStrike" spc="-1" dirty="0">
                <a:solidFill>
                  <a:srgbClr val="000000"/>
                </a:solidFill>
                <a:latin typeface="Calibri"/>
              </a:rPr>
              <a:t>– </a:t>
            </a:r>
            <a:r>
              <a:rPr lang="ru-RU" sz="8800" b="1" strike="noStrike" spc="-1" dirty="0" err="1">
                <a:solidFill>
                  <a:srgbClr val="000000"/>
                </a:solidFill>
                <a:latin typeface="Calibri"/>
              </a:rPr>
              <a:t>це</a:t>
            </a:r>
            <a:r>
              <a:rPr lang="ru-RU" sz="8800" b="1" strike="noStrike" spc="-1" dirty="0">
                <a:solidFill>
                  <a:srgbClr val="000000"/>
                </a:solidFill>
                <a:latin typeface="Calibri"/>
              </a:rPr>
              <a:t> </a:t>
            </a:r>
            <a:r>
              <a:rPr lang="ru-RU" sz="8800" b="1" strike="noStrike" spc="-1" dirty="0" err="1">
                <a:solidFill>
                  <a:srgbClr val="000000"/>
                </a:solidFill>
                <a:latin typeface="Calibri"/>
              </a:rPr>
              <a:t>сукупність</a:t>
            </a:r>
            <a:r>
              <a:rPr lang="ru-RU" sz="8800" b="1" strike="noStrike" spc="-1" dirty="0">
                <a:solidFill>
                  <a:srgbClr val="000000"/>
                </a:solidFill>
                <a:latin typeface="Calibri"/>
              </a:rPr>
              <a:t> </a:t>
            </a:r>
            <a:r>
              <a:rPr lang="ru-RU" sz="8800" b="1" strike="noStrike" spc="-1" dirty="0" err="1">
                <a:solidFill>
                  <a:srgbClr val="000000"/>
                </a:solidFill>
                <a:latin typeface="Calibri"/>
              </a:rPr>
              <a:t>простих</a:t>
            </a:r>
            <a:r>
              <a:rPr lang="ru-RU" sz="8800" b="1" strike="noStrike" spc="-1" dirty="0">
                <a:solidFill>
                  <a:srgbClr val="000000"/>
                </a:solidFill>
                <a:latin typeface="Calibri"/>
              </a:rPr>
              <a:t>, </a:t>
            </a:r>
            <a:r>
              <a:rPr lang="ru-RU" sz="8800" b="1" strike="noStrike" spc="-1" dirty="0" err="1">
                <a:solidFill>
                  <a:srgbClr val="000000"/>
                </a:solidFill>
                <a:latin typeface="Calibri"/>
              </a:rPr>
              <a:t>цілеспрямованих</a:t>
            </a:r>
            <a:r>
              <a:rPr lang="ru-RU" sz="8800" b="1" strike="noStrike" spc="-1" dirty="0">
                <a:solidFill>
                  <a:srgbClr val="000000"/>
                </a:solidFill>
                <a:latin typeface="Calibri"/>
              </a:rPr>
              <a:t> </a:t>
            </a:r>
            <a:r>
              <a:rPr lang="ru-RU" sz="8800" b="1" strike="noStrike" spc="-1" dirty="0" err="1">
                <a:solidFill>
                  <a:srgbClr val="000000"/>
                </a:solidFill>
                <a:latin typeface="Calibri"/>
              </a:rPr>
              <a:t>заходів</a:t>
            </a:r>
            <a:r>
              <a:rPr lang="ru-RU" sz="8800" b="1" strike="noStrike" spc="-1" dirty="0">
                <a:solidFill>
                  <a:srgbClr val="000000"/>
                </a:solidFill>
                <a:latin typeface="Calibri"/>
              </a:rPr>
              <a:t> </a:t>
            </a:r>
            <a:r>
              <a:rPr lang="ru-RU" sz="8800" b="1" strike="noStrike" spc="-1" dirty="0" err="1">
                <a:solidFill>
                  <a:srgbClr val="000000"/>
                </a:solidFill>
                <a:latin typeface="Calibri"/>
              </a:rPr>
              <a:t>із</a:t>
            </a:r>
            <a:r>
              <a:rPr lang="ru-RU" sz="8800" b="1" strike="noStrike" spc="-1" dirty="0">
                <a:solidFill>
                  <a:srgbClr val="000000"/>
                </a:solidFill>
                <a:latin typeface="Calibri"/>
              </a:rPr>
              <a:t> метою </a:t>
            </a:r>
            <a:r>
              <a:rPr lang="ru-RU" sz="8800" b="1" strike="noStrike" spc="-1" dirty="0" err="1">
                <a:solidFill>
                  <a:srgbClr val="000000"/>
                </a:solidFill>
                <a:latin typeface="Calibri"/>
              </a:rPr>
              <a:t>збереження</a:t>
            </a:r>
            <a:r>
              <a:rPr lang="ru-RU" sz="8800" b="1" strike="noStrike" spc="-1" dirty="0">
                <a:solidFill>
                  <a:srgbClr val="000000"/>
                </a:solidFill>
                <a:latin typeface="Calibri"/>
              </a:rPr>
              <a:t> </a:t>
            </a:r>
            <a:r>
              <a:rPr lang="ru-RU" sz="8800" b="1" strike="noStrike" spc="-1" dirty="0" err="1">
                <a:solidFill>
                  <a:srgbClr val="000000"/>
                </a:solidFill>
                <a:latin typeface="Calibri"/>
              </a:rPr>
              <a:t>здоров'я</a:t>
            </a:r>
            <a:r>
              <a:rPr lang="ru-RU" sz="8800" b="1" strike="noStrike" spc="-1" dirty="0">
                <a:solidFill>
                  <a:srgbClr val="000000"/>
                </a:solidFill>
                <a:latin typeface="Calibri"/>
              </a:rPr>
              <a:t> та </a:t>
            </a:r>
            <a:r>
              <a:rPr lang="ru-RU" sz="8800" b="1" strike="noStrike" spc="-1" dirty="0" err="1">
                <a:solidFill>
                  <a:srgbClr val="000000"/>
                </a:solidFill>
                <a:latin typeface="Calibri"/>
              </a:rPr>
              <a:t>життя</a:t>
            </a:r>
            <a:r>
              <a:rPr lang="ru-RU" sz="8800" b="1" strike="noStrike" spc="-1" dirty="0">
                <a:solidFill>
                  <a:srgbClr val="000000"/>
                </a:solidFill>
                <a:latin typeface="Calibri"/>
              </a:rPr>
              <a:t> </a:t>
            </a:r>
            <a:r>
              <a:rPr lang="ru-RU" sz="8800" b="1" strike="noStrike" spc="-1" dirty="0" err="1">
                <a:solidFill>
                  <a:srgbClr val="000000"/>
                </a:solidFill>
                <a:latin typeface="Calibri"/>
              </a:rPr>
              <a:t>постраждалого</a:t>
            </a:r>
            <a:r>
              <a:rPr lang="ru-RU" sz="8800" b="1" strike="noStrike" spc="-1" dirty="0">
                <a:solidFill>
                  <a:srgbClr val="000000"/>
                </a:solidFill>
                <a:latin typeface="Calibri"/>
              </a:rPr>
              <a:t> </a:t>
            </a:r>
            <a:r>
              <a:rPr lang="ru-RU" sz="8800" b="1" strike="noStrike" spc="-1" dirty="0" err="1">
                <a:solidFill>
                  <a:srgbClr val="000000"/>
                </a:solidFill>
                <a:latin typeface="Calibri"/>
              </a:rPr>
              <a:t>від</a:t>
            </a:r>
            <a:r>
              <a:rPr lang="ru-RU" sz="8800" b="1" strike="noStrike" spc="-1" dirty="0">
                <a:solidFill>
                  <a:srgbClr val="000000"/>
                </a:solidFill>
                <a:latin typeface="Calibri"/>
              </a:rPr>
              <a:t> </a:t>
            </a:r>
            <a:r>
              <a:rPr lang="ru-RU" sz="8800" b="1" strike="noStrike" spc="-1" dirty="0" err="1">
                <a:solidFill>
                  <a:srgbClr val="000000"/>
                </a:solidFill>
                <a:latin typeface="Calibri"/>
              </a:rPr>
              <a:t>травми</a:t>
            </a:r>
            <a:r>
              <a:rPr lang="ru-RU" sz="8800" b="1" strike="noStrike" spc="-1" dirty="0">
                <a:solidFill>
                  <a:srgbClr val="000000"/>
                </a:solidFill>
                <a:latin typeface="Calibri"/>
              </a:rPr>
              <a:t> </a:t>
            </a:r>
            <a:r>
              <a:rPr lang="ru-RU" sz="8800" b="1" strike="noStrike" spc="-1" dirty="0" err="1">
                <a:solidFill>
                  <a:srgbClr val="000000"/>
                </a:solidFill>
                <a:latin typeface="Calibri"/>
              </a:rPr>
              <a:t>або</a:t>
            </a:r>
            <a:r>
              <a:rPr lang="ru-RU" sz="8800" b="1" strike="noStrike" spc="-1" dirty="0">
                <a:solidFill>
                  <a:srgbClr val="000000"/>
                </a:solidFill>
                <a:latin typeface="Calibri"/>
              </a:rPr>
              <a:t> </a:t>
            </a:r>
            <a:r>
              <a:rPr lang="ru-RU" sz="8800" b="1" strike="noStrike" spc="-1" dirty="0" err="1">
                <a:solidFill>
                  <a:srgbClr val="000000"/>
                </a:solidFill>
                <a:latin typeface="Calibri"/>
              </a:rPr>
              <a:t>раптової</a:t>
            </a:r>
            <a:r>
              <a:rPr lang="ru-RU" sz="8800" b="1" strike="noStrike" spc="-1" dirty="0">
                <a:solidFill>
                  <a:srgbClr val="000000"/>
                </a:solidFill>
                <a:latin typeface="Calibri"/>
              </a:rPr>
              <a:t> </a:t>
            </a:r>
            <a:r>
              <a:rPr lang="ru-RU" sz="8800" b="1" strike="noStrike" spc="-1" dirty="0" err="1">
                <a:solidFill>
                  <a:srgbClr val="000000"/>
                </a:solidFill>
                <a:latin typeface="Calibri"/>
              </a:rPr>
              <a:t>хвороби</a:t>
            </a:r>
            <a:r>
              <a:rPr lang="ru-RU" sz="8800" b="1" strike="noStrike" spc="-1" dirty="0">
                <a:solidFill>
                  <a:srgbClr val="000000"/>
                </a:solidFill>
                <a:latin typeface="Calibri"/>
              </a:rPr>
              <a:t>. </a:t>
            </a:r>
            <a:endParaRPr lang="ru-RU" sz="8800" b="0" strike="noStrike" spc="-1" dirty="0">
              <a:latin typeface="Arial"/>
            </a:endParaRPr>
          </a:p>
          <a:p>
            <a:pPr marL="343080" indent="-342360" algn="just">
              <a:lnSpc>
                <a:spcPct val="100000"/>
              </a:lnSpc>
              <a:spcBef>
                <a:spcPts val="1760"/>
              </a:spcBef>
              <a:buClr>
                <a:srgbClr val="000000"/>
              </a:buClr>
              <a:buFont typeface="Arial"/>
              <a:buChar char="•"/>
            </a:pPr>
            <a:r>
              <a:rPr lang="ru-RU" sz="8000" b="1" strike="noStrike" spc="-1" dirty="0">
                <a:solidFill>
                  <a:srgbClr val="000000"/>
                </a:solidFill>
                <a:latin typeface="Calibri"/>
              </a:rPr>
              <a:t>Правильно </a:t>
            </a:r>
            <a:r>
              <a:rPr lang="ru-RU" sz="8000" b="1" strike="noStrike" spc="-1" dirty="0" err="1">
                <a:solidFill>
                  <a:srgbClr val="000000"/>
                </a:solidFill>
                <a:latin typeface="Calibri"/>
              </a:rPr>
              <a:t>надана</a:t>
            </a:r>
            <a:r>
              <a:rPr lang="ru-RU" sz="8000" b="1" strike="noStrike" spc="-1" dirty="0">
                <a:solidFill>
                  <a:srgbClr val="000000"/>
                </a:solidFill>
                <a:latin typeface="Calibri"/>
              </a:rPr>
              <a:t> перша </a:t>
            </a:r>
            <a:r>
              <a:rPr lang="ru-RU" sz="8000" b="1" strike="noStrike" spc="-1" dirty="0" err="1">
                <a:solidFill>
                  <a:srgbClr val="000000"/>
                </a:solidFill>
                <a:latin typeface="Calibri"/>
              </a:rPr>
              <a:t>допомога</a:t>
            </a:r>
            <a:r>
              <a:rPr lang="ru-RU" sz="8000" b="1" strike="noStrike" spc="-1" dirty="0">
                <a:solidFill>
                  <a:srgbClr val="000000"/>
                </a:solidFill>
                <a:latin typeface="Calibri"/>
              </a:rPr>
              <a:t> </a:t>
            </a:r>
            <a:r>
              <a:rPr lang="ru-RU" sz="8000" b="1" strike="noStrike" spc="-1" dirty="0" err="1">
                <a:solidFill>
                  <a:srgbClr val="000000"/>
                </a:solidFill>
                <a:latin typeface="Calibri"/>
              </a:rPr>
              <a:t>скорочує</a:t>
            </a:r>
            <a:r>
              <a:rPr lang="ru-RU" sz="8000" b="1" strike="noStrike" spc="-1" dirty="0">
                <a:solidFill>
                  <a:srgbClr val="000000"/>
                </a:solidFill>
                <a:latin typeface="Calibri"/>
              </a:rPr>
              <a:t> час </a:t>
            </a:r>
            <a:r>
              <a:rPr lang="ru-RU" sz="8000" b="1" strike="noStrike" spc="-1" dirty="0" err="1">
                <a:solidFill>
                  <a:srgbClr val="000000"/>
                </a:solidFill>
                <a:latin typeface="Calibri"/>
              </a:rPr>
              <a:t>спеціального</a:t>
            </a:r>
            <a:r>
              <a:rPr lang="ru-RU" sz="8000" b="1" strike="noStrike" spc="-1" dirty="0">
                <a:solidFill>
                  <a:srgbClr val="000000"/>
                </a:solidFill>
                <a:latin typeface="Calibri"/>
              </a:rPr>
              <a:t> </a:t>
            </a:r>
            <a:r>
              <a:rPr lang="ru-RU" sz="8000" b="1" strike="noStrike" spc="-1" dirty="0" err="1">
                <a:solidFill>
                  <a:srgbClr val="000000"/>
                </a:solidFill>
                <a:latin typeface="Calibri"/>
              </a:rPr>
              <a:t>лікування</a:t>
            </a:r>
            <a:r>
              <a:rPr lang="ru-RU" sz="8000" b="1" strike="noStrike" spc="-1" dirty="0">
                <a:solidFill>
                  <a:srgbClr val="000000"/>
                </a:solidFill>
                <a:latin typeface="Calibri"/>
              </a:rPr>
              <a:t>, </a:t>
            </a:r>
            <a:r>
              <a:rPr lang="ru-RU" sz="8000" b="1" strike="noStrike" spc="-1" dirty="0" err="1">
                <a:solidFill>
                  <a:srgbClr val="000000"/>
                </a:solidFill>
                <a:latin typeface="Calibri"/>
              </a:rPr>
              <a:t>сприяє</a:t>
            </a:r>
            <a:r>
              <a:rPr lang="ru-RU" sz="8000" b="1" strike="noStrike" spc="-1" dirty="0">
                <a:solidFill>
                  <a:srgbClr val="000000"/>
                </a:solidFill>
                <a:latin typeface="Calibri"/>
              </a:rPr>
              <a:t> </a:t>
            </a:r>
            <a:r>
              <a:rPr lang="ru-RU" sz="8000" b="1" strike="noStrike" spc="-1" dirty="0" err="1">
                <a:solidFill>
                  <a:srgbClr val="000000"/>
                </a:solidFill>
                <a:latin typeface="Calibri"/>
              </a:rPr>
              <a:t>якнайшвидшому</a:t>
            </a:r>
            <a:r>
              <a:rPr lang="ru-RU" sz="8000" b="1" strike="noStrike" spc="-1" dirty="0">
                <a:solidFill>
                  <a:srgbClr val="000000"/>
                </a:solidFill>
                <a:latin typeface="Calibri"/>
              </a:rPr>
              <a:t> </a:t>
            </a:r>
            <a:r>
              <a:rPr lang="ru-RU" sz="8000" b="1" strike="noStrike" spc="-1" dirty="0" err="1">
                <a:solidFill>
                  <a:srgbClr val="000000"/>
                </a:solidFill>
                <a:latin typeface="Calibri"/>
              </a:rPr>
              <a:t>загоєнню</a:t>
            </a:r>
            <a:r>
              <a:rPr lang="ru-RU" sz="8000" b="1" strike="noStrike" spc="-1" dirty="0">
                <a:solidFill>
                  <a:srgbClr val="000000"/>
                </a:solidFill>
                <a:latin typeface="Calibri"/>
              </a:rPr>
              <a:t> ран і часто є </a:t>
            </a:r>
            <a:r>
              <a:rPr lang="ru-RU" sz="8000" b="1" strike="noStrike" spc="-1" dirty="0" err="1">
                <a:solidFill>
                  <a:srgbClr val="000000"/>
                </a:solidFill>
                <a:latin typeface="Calibri"/>
              </a:rPr>
              <a:t>вирішальним</a:t>
            </a:r>
            <a:r>
              <a:rPr lang="ru-RU" sz="8000" b="1" strike="noStrike" spc="-1" dirty="0">
                <a:solidFill>
                  <a:srgbClr val="000000"/>
                </a:solidFill>
                <a:latin typeface="Calibri"/>
              </a:rPr>
              <a:t> моментом при </a:t>
            </a:r>
            <a:r>
              <a:rPr lang="ru-RU" sz="8000" b="1" strike="noStrike" spc="-1" dirty="0" err="1">
                <a:solidFill>
                  <a:srgbClr val="000000"/>
                </a:solidFill>
                <a:latin typeface="Calibri"/>
              </a:rPr>
              <a:t>врятуванні</a:t>
            </a:r>
            <a:r>
              <a:rPr lang="ru-RU" sz="8000" b="1" strike="noStrike" spc="-1" dirty="0">
                <a:solidFill>
                  <a:srgbClr val="000000"/>
                </a:solidFill>
                <a:latin typeface="Calibri"/>
              </a:rPr>
              <a:t> </a:t>
            </a:r>
            <a:r>
              <a:rPr lang="ru-RU" sz="8000" b="1" strike="noStrike" spc="-1" dirty="0" err="1">
                <a:solidFill>
                  <a:srgbClr val="000000"/>
                </a:solidFill>
                <a:latin typeface="Calibri"/>
              </a:rPr>
              <a:t>життя</a:t>
            </a:r>
            <a:r>
              <a:rPr lang="ru-RU" sz="8000" b="1" strike="noStrike" spc="-1" dirty="0">
                <a:solidFill>
                  <a:srgbClr val="000000"/>
                </a:solidFill>
                <a:latin typeface="Calibri"/>
              </a:rPr>
              <a:t> </a:t>
            </a:r>
            <a:r>
              <a:rPr lang="ru-RU" sz="8000" b="1" strike="noStrike" spc="-1" dirty="0" err="1">
                <a:solidFill>
                  <a:srgbClr val="000000"/>
                </a:solidFill>
                <a:latin typeface="Calibri"/>
              </a:rPr>
              <a:t>потерпілого</a:t>
            </a:r>
            <a:r>
              <a:rPr lang="ru-RU" sz="8000" b="1" strike="noStrike" spc="-1" dirty="0">
                <a:solidFill>
                  <a:srgbClr val="000000"/>
                </a:solidFill>
                <a:latin typeface="Calibri"/>
              </a:rPr>
              <a:t>. </a:t>
            </a:r>
            <a:endParaRPr lang="ru-RU" sz="8000" b="0" strike="noStrike" spc="-1" dirty="0">
              <a:latin typeface="Arial"/>
            </a:endParaRPr>
          </a:p>
          <a:p>
            <a:pPr marL="343080" indent="-342360" algn="just">
              <a:lnSpc>
                <a:spcPct val="100000"/>
              </a:lnSpc>
              <a:spcBef>
                <a:spcPts val="1760"/>
              </a:spcBef>
              <a:buClr>
                <a:srgbClr val="000000"/>
              </a:buClr>
              <a:buFont typeface="Arial"/>
              <a:buChar char="•"/>
            </a:pPr>
            <a:r>
              <a:rPr lang="ru-RU" sz="8000" b="1" strike="noStrike" spc="-1" dirty="0">
                <a:solidFill>
                  <a:srgbClr val="000000"/>
                </a:solidFill>
                <a:latin typeface="Calibri"/>
              </a:rPr>
              <a:t>За </a:t>
            </a:r>
            <a:r>
              <a:rPr lang="ru-RU" sz="8000" b="1" strike="noStrike" spc="-1" dirty="0" err="1">
                <a:solidFill>
                  <a:srgbClr val="000000"/>
                </a:solidFill>
                <a:latin typeface="Calibri"/>
              </a:rPr>
              <a:t>даними</a:t>
            </a:r>
            <a:r>
              <a:rPr lang="ru-RU" sz="8000" b="1" strike="noStrike" spc="-1" dirty="0">
                <a:solidFill>
                  <a:srgbClr val="000000"/>
                </a:solidFill>
                <a:latin typeface="Calibri"/>
              </a:rPr>
              <a:t> </a:t>
            </a:r>
            <a:r>
              <a:rPr lang="ru-RU" sz="8000" b="1" strike="noStrike" spc="-1" dirty="0" err="1">
                <a:solidFill>
                  <a:srgbClr val="000000"/>
                </a:solidFill>
                <a:latin typeface="Calibri"/>
              </a:rPr>
              <a:t>Всесвітньої</a:t>
            </a:r>
            <a:r>
              <a:rPr lang="ru-RU" sz="8000" b="1" strike="noStrike" spc="-1" dirty="0">
                <a:solidFill>
                  <a:srgbClr val="000000"/>
                </a:solidFill>
                <a:latin typeface="Calibri"/>
              </a:rPr>
              <a:t> </a:t>
            </a:r>
            <a:r>
              <a:rPr lang="ru-RU" sz="8000" b="1" strike="noStrike" spc="-1" dirty="0" err="1">
                <a:solidFill>
                  <a:srgbClr val="000000"/>
                </a:solidFill>
                <a:latin typeface="Calibri"/>
              </a:rPr>
              <a:t>організації</a:t>
            </a:r>
            <a:r>
              <a:rPr lang="ru-RU" sz="8000" b="1" strike="noStrike" spc="-1" dirty="0">
                <a:solidFill>
                  <a:srgbClr val="000000"/>
                </a:solidFill>
                <a:latin typeface="Calibri"/>
              </a:rPr>
              <a:t> </a:t>
            </a:r>
            <a:r>
              <a:rPr lang="ru-RU" sz="8000" b="1" strike="noStrike" spc="-1" dirty="0" err="1">
                <a:solidFill>
                  <a:srgbClr val="000000"/>
                </a:solidFill>
                <a:latin typeface="Calibri"/>
              </a:rPr>
              <a:t>охорони</a:t>
            </a:r>
            <a:r>
              <a:rPr lang="ru-RU" sz="8000" b="1" strike="noStrike" spc="-1" dirty="0">
                <a:solidFill>
                  <a:srgbClr val="000000"/>
                </a:solidFill>
                <a:latin typeface="Calibri"/>
              </a:rPr>
              <a:t> </a:t>
            </a:r>
            <a:r>
              <a:rPr lang="ru-RU" sz="8000" b="1" strike="noStrike" spc="-1" dirty="0" err="1">
                <a:solidFill>
                  <a:srgbClr val="000000"/>
                </a:solidFill>
                <a:latin typeface="Calibri"/>
              </a:rPr>
              <a:t>здоров′я</a:t>
            </a:r>
            <a:r>
              <a:rPr lang="ru-RU" sz="8000" b="1" strike="noStrike" spc="-1" dirty="0">
                <a:solidFill>
                  <a:srgbClr val="000000"/>
                </a:solidFill>
                <a:latin typeface="Calibri"/>
              </a:rPr>
              <a:t>, </a:t>
            </a:r>
            <a:r>
              <a:rPr lang="ru-RU" sz="8000" b="1" strike="noStrike" spc="-1" dirty="0" err="1">
                <a:solidFill>
                  <a:srgbClr val="000000"/>
                </a:solidFill>
                <a:latin typeface="Calibri"/>
              </a:rPr>
              <a:t>якщо</a:t>
            </a:r>
            <a:r>
              <a:rPr lang="ru-RU" sz="8000" b="1" strike="noStrike" spc="-1" dirty="0">
                <a:solidFill>
                  <a:srgbClr val="000000"/>
                </a:solidFill>
                <a:latin typeface="Calibri"/>
              </a:rPr>
              <a:t> перша </a:t>
            </a:r>
            <a:r>
              <a:rPr lang="ru-RU" sz="8000" b="1" strike="noStrike" spc="-1" dirty="0" err="1">
                <a:solidFill>
                  <a:srgbClr val="000000"/>
                </a:solidFill>
                <a:latin typeface="Calibri"/>
              </a:rPr>
              <a:t>допомога</a:t>
            </a:r>
            <a:r>
              <a:rPr lang="ru-RU" sz="8000" b="1" strike="noStrike" spc="-1" dirty="0">
                <a:solidFill>
                  <a:srgbClr val="000000"/>
                </a:solidFill>
                <a:latin typeface="Calibri"/>
              </a:rPr>
              <a:t> </a:t>
            </a:r>
            <a:r>
              <a:rPr lang="ru-RU" sz="8000" b="1" strike="noStrike" spc="-1" dirty="0" err="1">
                <a:solidFill>
                  <a:srgbClr val="000000"/>
                </a:solidFill>
                <a:latin typeface="Calibri"/>
              </a:rPr>
              <a:t>надається</a:t>
            </a:r>
            <a:r>
              <a:rPr lang="ru-RU" sz="8000" b="1" strike="noStrike" spc="-1" dirty="0">
                <a:solidFill>
                  <a:srgbClr val="000000"/>
                </a:solidFill>
                <a:latin typeface="Calibri"/>
              </a:rPr>
              <a:t> </a:t>
            </a:r>
            <a:r>
              <a:rPr lang="ru-RU" sz="8000" b="1" strike="noStrike" spc="-1" dirty="0" err="1">
                <a:solidFill>
                  <a:srgbClr val="000000"/>
                </a:solidFill>
                <a:latin typeface="Calibri"/>
              </a:rPr>
              <a:t>несвоєчасно</a:t>
            </a:r>
            <a:r>
              <a:rPr lang="ru-RU" sz="8000" b="1" strike="noStrike" spc="-1" dirty="0">
                <a:solidFill>
                  <a:srgbClr val="000000"/>
                </a:solidFill>
                <a:latin typeface="Calibri"/>
              </a:rPr>
              <a:t> </a:t>
            </a:r>
            <a:r>
              <a:rPr lang="ru-RU" sz="8000" b="1" strike="noStrike" spc="-1" dirty="0" err="1">
                <a:solidFill>
                  <a:srgbClr val="000000"/>
                </a:solidFill>
                <a:latin typeface="Calibri"/>
              </a:rPr>
              <a:t>чи</a:t>
            </a:r>
            <a:r>
              <a:rPr lang="ru-RU" sz="8000" b="1" strike="noStrike" spc="-1" dirty="0">
                <a:solidFill>
                  <a:srgbClr val="000000"/>
                </a:solidFill>
                <a:latin typeface="Calibri"/>
              </a:rPr>
              <a:t> неправильно, то у </a:t>
            </a:r>
            <a:r>
              <a:rPr lang="ru-RU" sz="8000" b="1" strike="noStrike" spc="-1" dirty="0" err="1">
                <a:solidFill>
                  <a:srgbClr val="000000"/>
                </a:solidFill>
                <a:latin typeface="Calibri"/>
              </a:rPr>
              <a:t>перші</a:t>
            </a:r>
            <a:r>
              <a:rPr lang="ru-RU" sz="8000" b="1" strike="noStrike" spc="-1" dirty="0">
                <a:solidFill>
                  <a:srgbClr val="000000"/>
                </a:solidFill>
                <a:latin typeface="Calibri"/>
              </a:rPr>
              <a:t> </a:t>
            </a:r>
            <a:r>
              <a:rPr lang="ru-RU" sz="8000" b="1" strike="noStrike" spc="-1" dirty="0" err="1">
                <a:solidFill>
                  <a:srgbClr val="000000"/>
                </a:solidFill>
                <a:latin typeface="Calibri"/>
              </a:rPr>
              <a:t>хвилини</a:t>
            </a:r>
            <a:r>
              <a:rPr lang="ru-RU" sz="8000" b="1" strike="noStrike" spc="-1" dirty="0">
                <a:solidFill>
                  <a:srgbClr val="000000"/>
                </a:solidFill>
                <a:latin typeface="Calibri"/>
              </a:rPr>
              <a:t> </a:t>
            </a:r>
            <a:r>
              <a:rPr lang="ru-RU" sz="8000" b="1" strike="noStrike" spc="-1" dirty="0" err="1">
                <a:solidFill>
                  <a:srgbClr val="000000"/>
                </a:solidFill>
                <a:latin typeface="Calibri"/>
              </a:rPr>
              <a:t>гине</a:t>
            </a:r>
            <a:r>
              <a:rPr lang="ru-RU" sz="8000" b="1" strike="noStrike" spc="-1" dirty="0">
                <a:solidFill>
                  <a:srgbClr val="000000"/>
                </a:solidFill>
                <a:latin typeface="Calibri"/>
              </a:rPr>
              <a:t> </a:t>
            </a:r>
            <a:r>
              <a:rPr lang="ru-RU" sz="8000" b="1" strike="noStrike" spc="-1" dirty="0">
                <a:solidFill>
                  <a:srgbClr val="FF0000"/>
                </a:solidFill>
                <a:latin typeface="Calibri"/>
              </a:rPr>
              <a:t>20‒25 %</a:t>
            </a:r>
            <a:r>
              <a:rPr lang="ru-RU" sz="8000" b="1" strike="noStrike" spc="-1" dirty="0">
                <a:solidFill>
                  <a:srgbClr val="000000"/>
                </a:solidFill>
                <a:latin typeface="Calibri"/>
              </a:rPr>
              <a:t> тяжко </a:t>
            </a:r>
            <a:r>
              <a:rPr lang="ru-RU" sz="8000" b="1" strike="noStrike" spc="-1" dirty="0" err="1">
                <a:solidFill>
                  <a:srgbClr val="000000"/>
                </a:solidFill>
                <a:latin typeface="Calibri"/>
              </a:rPr>
              <a:t>постраждалих</a:t>
            </a:r>
            <a:r>
              <a:rPr lang="ru-RU" sz="8000" b="1" strike="noStrike" spc="-1" dirty="0">
                <a:solidFill>
                  <a:srgbClr val="000000"/>
                </a:solidFill>
                <a:latin typeface="Calibri"/>
              </a:rPr>
              <a:t>, а </a:t>
            </a:r>
            <a:r>
              <a:rPr lang="ru-RU" sz="8000" b="1" strike="noStrike" spc="-1" dirty="0" err="1">
                <a:solidFill>
                  <a:srgbClr val="000000"/>
                </a:solidFill>
                <a:latin typeface="Calibri"/>
              </a:rPr>
              <a:t>впродовж</a:t>
            </a:r>
            <a:r>
              <a:rPr lang="ru-RU" sz="8000" b="1" strike="noStrike" spc="-1" dirty="0">
                <a:solidFill>
                  <a:srgbClr val="000000"/>
                </a:solidFill>
                <a:latin typeface="Calibri"/>
              </a:rPr>
              <a:t> 1 </a:t>
            </a:r>
            <a:r>
              <a:rPr lang="ru-RU" sz="8000" b="1" strike="noStrike" spc="-1" dirty="0" err="1">
                <a:solidFill>
                  <a:srgbClr val="000000"/>
                </a:solidFill>
                <a:latin typeface="Calibri"/>
              </a:rPr>
              <a:t>години</a:t>
            </a:r>
            <a:r>
              <a:rPr lang="ru-RU" sz="8000" b="1" strike="noStrike" spc="-1" dirty="0">
                <a:solidFill>
                  <a:srgbClr val="000000"/>
                </a:solidFill>
                <a:latin typeface="Calibri"/>
              </a:rPr>
              <a:t> – </a:t>
            </a:r>
            <a:r>
              <a:rPr lang="ru-RU" sz="8000" b="1" strike="noStrike" spc="-1" dirty="0" err="1">
                <a:solidFill>
                  <a:srgbClr val="FF0000"/>
                </a:solidFill>
                <a:latin typeface="Calibri"/>
              </a:rPr>
              <a:t>ще</a:t>
            </a:r>
            <a:r>
              <a:rPr lang="ru-RU" sz="8000" b="1" strike="noStrike" spc="-1" dirty="0">
                <a:solidFill>
                  <a:srgbClr val="FF0000"/>
                </a:solidFill>
                <a:latin typeface="Calibri"/>
              </a:rPr>
              <a:t> 30%. </a:t>
            </a:r>
            <a:endParaRPr lang="ru-RU" sz="8000" b="0" strike="noStrike" spc="-1" dirty="0">
              <a:latin typeface="Arial"/>
            </a:endParaRPr>
          </a:p>
          <a:p>
            <a:pPr marL="343080" indent="-342360" algn="just">
              <a:lnSpc>
                <a:spcPct val="100000"/>
              </a:lnSpc>
              <a:spcBef>
                <a:spcPts val="1919"/>
              </a:spcBef>
              <a:buClr>
                <a:srgbClr val="000000"/>
              </a:buClr>
              <a:buFont typeface="Arial"/>
              <a:buChar char="•"/>
            </a:pPr>
            <a:r>
              <a:rPr lang="ru-RU" sz="8000" b="1" strike="noStrike" spc="-1" dirty="0" err="1">
                <a:solidFill>
                  <a:srgbClr val="000000"/>
                </a:solidFill>
                <a:latin typeface="Calibri"/>
              </a:rPr>
              <a:t>Звичайно</a:t>
            </a:r>
            <a:r>
              <a:rPr lang="ru-RU" sz="8000" b="1" strike="noStrike" spc="-1" dirty="0">
                <a:solidFill>
                  <a:srgbClr val="000000"/>
                </a:solidFill>
                <a:latin typeface="Calibri"/>
              </a:rPr>
              <a:t>, </a:t>
            </a:r>
            <a:r>
              <a:rPr lang="ru-RU" sz="8000" b="1" strike="noStrike" spc="-1" dirty="0" err="1">
                <a:solidFill>
                  <a:srgbClr val="000000"/>
                </a:solidFill>
                <a:latin typeface="Calibri"/>
              </a:rPr>
              <a:t>життя</a:t>
            </a:r>
            <a:r>
              <a:rPr lang="ru-RU" sz="8000" b="1" strike="noStrike" spc="-1" dirty="0">
                <a:solidFill>
                  <a:srgbClr val="000000"/>
                </a:solidFill>
                <a:latin typeface="Calibri"/>
              </a:rPr>
              <a:t> та </a:t>
            </a:r>
            <a:r>
              <a:rPr lang="ru-RU" sz="8000" b="1" strike="noStrike" spc="-1" dirty="0" err="1">
                <a:solidFill>
                  <a:srgbClr val="000000"/>
                </a:solidFill>
                <a:latin typeface="Calibri"/>
              </a:rPr>
              <a:t>здоров'я</a:t>
            </a:r>
            <a:r>
              <a:rPr lang="ru-RU" sz="8000" b="1" strike="noStrike" spc="-1" dirty="0">
                <a:solidFill>
                  <a:srgbClr val="000000"/>
                </a:solidFill>
                <a:latin typeface="Calibri"/>
              </a:rPr>
              <a:t> </a:t>
            </a:r>
            <a:r>
              <a:rPr lang="ru-RU" sz="8000" b="1" strike="noStrike" spc="-1" dirty="0" err="1">
                <a:solidFill>
                  <a:srgbClr val="000000"/>
                </a:solidFill>
                <a:latin typeface="Calibri"/>
              </a:rPr>
              <a:t>потерпілої</a:t>
            </a:r>
            <a:r>
              <a:rPr lang="ru-RU" sz="8000" b="1" strike="noStrike" spc="-1" dirty="0">
                <a:solidFill>
                  <a:srgbClr val="000000"/>
                </a:solidFill>
                <a:latin typeface="Calibri"/>
              </a:rPr>
              <a:t> </a:t>
            </a:r>
            <a:r>
              <a:rPr lang="ru-RU" sz="8000" b="1" strike="noStrike" spc="-1" dirty="0" err="1">
                <a:solidFill>
                  <a:srgbClr val="000000"/>
                </a:solidFill>
                <a:latin typeface="Calibri"/>
              </a:rPr>
              <a:t>людини</a:t>
            </a:r>
            <a:r>
              <a:rPr lang="ru-RU" sz="8000" b="1" strike="noStrike" spc="-1" dirty="0">
                <a:solidFill>
                  <a:srgbClr val="000000"/>
                </a:solidFill>
                <a:latin typeface="Calibri"/>
              </a:rPr>
              <a:t> </a:t>
            </a:r>
            <a:r>
              <a:rPr lang="ru-RU" sz="8000" b="1" strike="noStrike" spc="-1" dirty="0" err="1">
                <a:solidFill>
                  <a:srgbClr val="000000"/>
                </a:solidFill>
                <a:latin typeface="Calibri"/>
              </a:rPr>
              <a:t>залежать</a:t>
            </a:r>
            <a:r>
              <a:rPr lang="ru-RU" sz="8000" b="1" strike="noStrike" spc="-1" dirty="0">
                <a:solidFill>
                  <a:srgbClr val="000000"/>
                </a:solidFill>
                <a:latin typeface="Calibri"/>
              </a:rPr>
              <a:t> </a:t>
            </a:r>
            <a:r>
              <a:rPr lang="ru-RU" sz="8000" b="1" strike="noStrike" spc="-1" dirty="0" err="1">
                <a:solidFill>
                  <a:srgbClr val="000000"/>
                </a:solidFill>
                <a:latin typeface="Calibri"/>
              </a:rPr>
              <a:t>від</a:t>
            </a:r>
            <a:r>
              <a:rPr lang="ru-RU" sz="8000" b="1" strike="noStrike" spc="-1" dirty="0">
                <a:solidFill>
                  <a:srgbClr val="000000"/>
                </a:solidFill>
                <a:latin typeface="Calibri"/>
              </a:rPr>
              <a:t> </a:t>
            </a:r>
            <a:r>
              <a:rPr lang="ru-RU" sz="8000" b="1" strike="noStrike" spc="-1" dirty="0" err="1">
                <a:solidFill>
                  <a:srgbClr val="000000"/>
                </a:solidFill>
                <a:latin typeface="Calibri"/>
              </a:rPr>
              <a:t>надання</a:t>
            </a:r>
            <a:r>
              <a:rPr lang="ru-RU" sz="8000" b="1" strike="noStrike" spc="-1" dirty="0">
                <a:solidFill>
                  <a:srgbClr val="000000"/>
                </a:solidFill>
                <a:latin typeface="Calibri"/>
              </a:rPr>
              <a:t> </a:t>
            </a:r>
            <a:r>
              <a:rPr lang="ru-RU" sz="8000" b="1" strike="noStrike" spc="-1" dirty="0" err="1">
                <a:solidFill>
                  <a:srgbClr val="000000"/>
                </a:solidFill>
                <a:latin typeface="Calibri"/>
              </a:rPr>
              <a:t>першої</a:t>
            </a:r>
            <a:r>
              <a:rPr lang="ru-RU" sz="8000" b="1" strike="noStrike" spc="-1" dirty="0">
                <a:solidFill>
                  <a:srgbClr val="000000"/>
                </a:solidFill>
                <a:latin typeface="Calibri"/>
              </a:rPr>
              <a:t> </a:t>
            </a:r>
            <a:r>
              <a:rPr lang="ru-RU" sz="8000" b="1" strike="noStrike" spc="-1" dirty="0" err="1">
                <a:solidFill>
                  <a:srgbClr val="000000"/>
                </a:solidFill>
                <a:latin typeface="Calibri"/>
              </a:rPr>
              <a:t>допомоги</a:t>
            </a:r>
            <a:r>
              <a:rPr lang="ru-RU" sz="8000" b="1" strike="noStrike" spc="-1" dirty="0">
                <a:solidFill>
                  <a:srgbClr val="000000"/>
                </a:solidFill>
                <a:latin typeface="Calibri"/>
              </a:rPr>
              <a:t> </a:t>
            </a:r>
            <a:r>
              <a:rPr lang="ru-RU" sz="8000" b="1" strike="noStrike" spc="-1" dirty="0">
                <a:solidFill>
                  <a:srgbClr val="FF0000"/>
                </a:solidFill>
                <a:latin typeface="Calibri"/>
              </a:rPr>
              <a:t>особами без </a:t>
            </a:r>
            <a:r>
              <a:rPr lang="ru-RU" sz="8000" b="1" strike="noStrike" spc="-1" dirty="0" err="1">
                <a:solidFill>
                  <a:srgbClr val="FF0000"/>
                </a:solidFill>
                <a:latin typeface="Calibri"/>
              </a:rPr>
              <a:t>спеціальної</a:t>
            </a:r>
            <a:r>
              <a:rPr lang="ru-RU" sz="8000" b="1" strike="noStrike" spc="-1" dirty="0">
                <a:solidFill>
                  <a:srgbClr val="FF0000"/>
                </a:solidFill>
                <a:latin typeface="Calibri"/>
              </a:rPr>
              <a:t> </a:t>
            </a:r>
            <a:r>
              <a:rPr lang="ru-RU" sz="8000" b="1" strike="noStrike" spc="-1" dirty="0" err="1">
                <a:solidFill>
                  <a:srgbClr val="FF0000"/>
                </a:solidFill>
                <a:latin typeface="Calibri"/>
              </a:rPr>
              <a:t>медичної</a:t>
            </a:r>
            <a:r>
              <a:rPr lang="ru-RU" sz="8000" b="1" strike="noStrike" spc="-1" dirty="0">
                <a:solidFill>
                  <a:srgbClr val="FF0000"/>
                </a:solidFill>
                <a:latin typeface="Calibri"/>
              </a:rPr>
              <a:t> </a:t>
            </a:r>
            <a:r>
              <a:rPr lang="ru-RU" sz="8000" b="1" strike="noStrike" spc="-1" dirty="0" err="1">
                <a:solidFill>
                  <a:srgbClr val="FF0000"/>
                </a:solidFill>
                <a:latin typeface="Calibri"/>
              </a:rPr>
              <a:t>освіти</a:t>
            </a:r>
            <a:r>
              <a:rPr lang="ru-RU" sz="8000" b="1" strike="noStrike" spc="-1" dirty="0">
                <a:solidFill>
                  <a:srgbClr val="FF0000"/>
                </a:solidFill>
                <a:latin typeface="Calibri"/>
              </a:rPr>
              <a:t>. </a:t>
            </a:r>
            <a:r>
              <a:rPr lang="ru-RU" sz="8000" b="1" strike="noStrike" spc="-1" dirty="0">
                <a:solidFill>
                  <a:srgbClr val="000000"/>
                </a:solidFill>
                <a:latin typeface="Calibri"/>
              </a:rPr>
              <a:t>У </a:t>
            </a:r>
            <a:r>
              <a:rPr lang="ru-RU" sz="8000" b="1" strike="noStrike" spc="-1" dirty="0" err="1">
                <a:solidFill>
                  <a:srgbClr val="000000"/>
                </a:solidFill>
                <a:latin typeface="Calibri"/>
              </a:rPr>
              <a:t>зв'язку</a:t>
            </a:r>
            <a:r>
              <a:rPr lang="ru-RU" sz="8000" b="1" strike="noStrike" spc="-1" dirty="0">
                <a:solidFill>
                  <a:srgbClr val="000000"/>
                </a:solidFill>
                <a:latin typeface="Calibri"/>
              </a:rPr>
              <a:t> </a:t>
            </a:r>
            <a:r>
              <a:rPr lang="ru-RU" sz="8000" b="1" strike="noStrike" spc="-1" dirty="0" err="1">
                <a:solidFill>
                  <a:srgbClr val="000000"/>
                </a:solidFill>
                <a:latin typeface="Calibri"/>
              </a:rPr>
              <a:t>із</a:t>
            </a:r>
            <a:r>
              <a:rPr lang="ru-RU" sz="8000" b="1" strike="noStrike" spc="-1" dirty="0">
                <a:solidFill>
                  <a:srgbClr val="000000"/>
                </a:solidFill>
                <a:latin typeface="Calibri"/>
              </a:rPr>
              <a:t> </a:t>
            </a:r>
            <a:r>
              <a:rPr lang="ru-RU" sz="8000" b="1" strike="noStrike" spc="-1" dirty="0" err="1">
                <a:solidFill>
                  <a:srgbClr val="000000"/>
                </a:solidFill>
                <a:latin typeface="Calibri"/>
              </a:rPr>
              <a:t>цим</a:t>
            </a:r>
            <a:r>
              <a:rPr lang="ru-RU" sz="8000" b="1" strike="noStrike" spc="-1" dirty="0">
                <a:solidFill>
                  <a:srgbClr val="000000"/>
                </a:solidFill>
                <a:latin typeface="Calibri"/>
              </a:rPr>
              <a:t> </a:t>
            </a:r>
            <a:r>
              <a:rPr lang="ru-RU" sz="8000" b="1" strike="noStrike" spc="-1" dirty="0" err="1">
                <a:solidFill>
                  <a:srgbClr val="000000"/>
                </a:solidFill>
                <a:latin typeface="Calibri"/>
              </a:rPr>
              <a:t>необхідно</a:t>
            </a:r>
            <a:r>
              <a:rPr lang="ru-RU" sz="8000" b="1" strike="noStrike" spc="-1" dirty="0">
                <a:solidFill>
                  <a:srgbClr val="000000"/>
                </a:solidFill>
                <a:latin typeface="Calibri"/>
              </a:rPr>
              <a:t>, </a:t>
            </a:r>
            <a:r>
              <a:rPr lang="ru-RU" sz="8000" b="1" i="1" strike="noStrike" spc="-1" dirty="0" err="1">
                <a:solidFill>
                  <a:srgbClr val="7030A0"/>
                </a:solidFill>
                <a:latin typeface="Calibri"/>
              </a:rPr>
              <a:t>щоб</a:t>
            </a:r>
            <a:r>
              <a:rPr lang="ru-RU" sz="8000" b="1" i="1" strike="noStrike" spc="-1" dirty="0">
                <a:solidFill>
                  <a:srgbClr val="7030A0"/>
                </a:solidFill>
                <a:latin typeface="Calibri"/>
              </a:rPr>
              <a:t> </a:t>
            </a:r>
            <a:r>
              <a:rPr lang="ru-RU" sz="8000" b="1" i="1" strike="noStrike" spc="-1" dirty="0" err="1">
                <a:solidFill>
                  <a:srgbClr val="7030A0"/>
                </a:solidFill>
                <a:latin typeface="Calibri"/>
              </a:rPr>
              <a:t>кожній</a:t>
            </a:r>
            <a:r>
              <a:rPr lang="ru-RU" sz="8000" b="1" i="1" strike="noStrike" spc="-1" dirty="0">
                <a:solidFill>
                  <a:srgbClr val="7030A0"/>
                </a:solidFill>
                <a:latin typeface="Calibri"/>
              </a:rPr>
              <a:t> </a:t>
            </a:r>
            <a:r>
              <a:rPr lang="ru-RU" sz="8000" b="1" i="1" strike="noStrike" spc="-1" dirty="0" err="1">
                <a:solidFill>
                  <a:srgbClr val="7030A0"/>
                </a:solidFill>
                <a:latin typeface="Calibri"/>
              </a:rPr>
              <a:t>людині</a:t>
            </a:r>
            <a:r>
              <a:rPr lang="ru-RU" sz="8000" b="1" i="1" strike="noStrike" spc="-1" dirty="0">
                <a:solidFill>
                  <a:srgbClr val="7030A0"/>
                </a:solidFill>
                <a:latin typeface="Calibri"/>
              </a:rPr>
              <a:t> </a:t>
            </a:r>
            <a:r>
              <a:rPr lang="ru-RU" sz="8000" b="1" i="1" strike="noStrike" spc="-1" dirty="0" err="1">
                <a:solidFill>
                  <a:srgbClr val="7030A0"/>
                </a:solidFill>
                <a:latin typeface="Calibri"/>
              </a:rPr>
              <a:t>були</a:t>
            </a:r>
            <a:r>
              <a:rPr lang="ru-RU" sz="8000" b="1" i="1" strike="noStrike" spc="-1" dirty="0">
                <a:solidFill>
                  <a:srgbClr val="7030A0"/>
                </a:solidFill>
                <a:latin typeface="Calibri"/>
              </a:rPr>
              <a:t> </a:t>
            </a:r>
            <a:r>
              <a:rPr lang="ru-RU" sz="8000" b="1" i="1" strike="noStrike" spc="-1" dirty="0" err="1">
                <a:solidFill>
                  <a:srgbClr val="7030A0"/>
                </a:solidFill>
                <a:latin typeface="Calibri"/>
              </a:rPr>
              <a:t>відомі</a:t>
            </a:r>
            <a:r>
              <a:rPr lang="ru-RU" sz="8000" b="1" i="1" strike="noStrike" spc="-1" dirty="0">
                <a:solidFill>
                  <a:srgbClr val="7030A0"/>
                </a:solidFill>
                <a:latin typeface="Calibri"/>
              </a:rPr>
              <a:t> суть, </a:t>
            </a:r>
            <a:r>
              <a:rPr lang="ru-RU" sz="8000" b="1" i="1" strike="noStrike" spc="-1" dirty="0" err="1">
                <a:solidFill>
                  <a:srgbClr val="7030A0"/>
                </a:solidFill>
                <a:latin typeface="Calibri"/>
              </a:rPr>
              <a:t>принципи</a:t>
            </a:r>
            <a:r>
              <a:rPr lang="ru-RU" sz="8000" b="1" i="1" strike="noStrike" spc="-1" dirty="0">
                <a:solidFill>
                  <a:srgbClr val="7030A0"/>
                </a:solidFill>
                <a:latin typeface="Calibri"/>
              </a:rPr>
              <a:t>, правила та </a:t>
            </a:r>
            <a:r>
              <a:rPr lang="ru-RU" sz="8000" b="1" i="1" strike="noStrike" spc="-1" dirty="0" err="1">
                <a:solidFill>
                  <a:srgbClr val="7030A0"/>
                </a:solidFill>
                <a:latin typeface="Calibri"/>
              </a:rPr>
              <a:t>послідовність</a:t>
            </a:r>
            <a:r>
              <a:rPr lang="ru-RU" sz="8000" b="1" i="1" strike="noStrike" spc="-1" dirty="0">
                <a:solidFill>
                  <a:srgbClr val="7030A0"/>
                </a:solidFill>
                <a:latin typeface="Calibri"/>
              </a:rPr>
              <a:t> </a:t>
            </a:r>
            <a:r>
              <a:rPr lang="ru-RU" sz="8000" b="1" i="1" strike="noStrike" spc="-1" dirty="0" err="1">
                <a:solidFill>
                  <a:srgbClr val="7030A0"/>
                </a:solidFill>
                <a:latin typeface="Calibri"/>
              </a:rPr>
              <a:t>надання</a:t>
            </a:r>
            <a:r>
              <a:rPr lang="ru-RU" sz="8000" b="1" i="1" strike="noStrike" spc="-1" dirty="0">
                <a:solidFill>
                  <a:srgbClr val="7030A0"/>
                </a:solidFill>
                <a:latin typeface="Calibri"/>
              </a:rPr>
              <a:t> </a:t>
            </a:r>
            <a:r>
              <a:rPr lang="ru-RU" sz="8000" b="1" i="1" strike="noStrike" spc="-1" dirty="0" err="1">
                <a:solidFill>
                  <a:srgbClr val="7030A0"/>
                </a:solidFill>
                <a:latin typeface="Calibri"/>
              </a:rPr>
              <a:t>першої</a:t>
            </a:r>
            <a:r>
              <a:rPr lang="ru-RU" sz="8000" b="1" i="1" strike="noStrike" spc="-1" dirty="0">
                <a:solidFill>
                  <a:srgbClr val="7030A0"/>
                </a:solidFill>
                <a:latin typeface="Calibri"/>
              </a:rPr>
              <a:t> </a:t>
            </a:r>
            <a:r>
              <a:rPr lang="ru-RU" sz="8000" b="1" i="1" strike="noStrike" spc="-1" dirty="0" err="1">
                <a:solidFill>
                  <a:srgbClr val="7030A0"/>
                </a:solidFill>
                <a:latin typeface="Calibri"/>
              </a:rPr>
              <a:t>допомоги</a:t>
            </a:r>
            <a:r>
              <a:rPr lang="ru-RU" sz="8000" b="1" strike="noStrike" spc="-1" dirty="0">
                <a:solidFill>
                  <a:srgbClr val="000000"/>
                </a:solidFill>
                <a:latin typeface="Calibri"/>
              </a:rPr>
              <a:t>. </a:t>
            </a:r>
            <a:r>
              <a:rPr lang="ru-RU" sz="8000" b="1" strike="noStrike" spc="-1" dirty="0" err="1">
                <a:solidFill>
                  <a:srgbClr val="000000"/>
                </a:solidFill>
                <a:latin typeface="Calibri"/>
              </a:rPr>
              <a:t>Це</a:t>
            </a:r>
            <a:r>
              <a:rPr lang="ru-RU" sz="8000" b="1" strike="noStrike" spc="-1" dirty="0">
                <a:solidFill>
                  <a:srgbClr val="000000"/>
                </a:solidFill>
                <a:latin typeface="Calibri"/>
              </a:rPr>
              <a:t> </a:t>
            </a:r>
            <a:r>
              <a:rPr lang="ru-RU" sz="8000" b="1" strike="noStrike" spc="-1" dirty="0" err="1">
                <a:solidFill>
                  <a:srgbClr val="000000"/>
                </a:solidFill>
                <a:latin typeface="Calibri"/>
              </a:rPr>
              <a:t>необхідно</a:t>
            </a:r>
            <a:r>
              <a:rPr lang="ru-RU" sz="8000" b="1" strike="noStrike" spc="-1" dirty="0">
                <a:solidFill>
                  <a:srgbClr val="000000"/>
                </a:solidFill>
                <a:latin typeface="Calibri"/>
              </a:rPr>
              <a:t> </a:t>
            </a:r>
            <a:r>
              <a:rPr lang="ru-RU" sz="8000" b="1" strike="noStrike" spc="-1" dirty="0" err="1">
                <a:solidFill>
                  <a:srgbClr val="000000"/>
                </a:solidFill>
                <a:latin typeface="Calibri"/>
              </a:rPr>
              <a:t>ще</a:t>
            </a:r>
            <a:r>
              <a:rPr lang="ru-RU" sz="8000" b="1" strike="noStrike" spc="-1" dirty="0">
                <a:solidFill>
                  <a:srgbClr val="000000"/>
                </a:solidFill>
                <a:latin typeface="Calibri"/>
              </a:rPr>
              <a:t> й тому, </a:t>
            </a:r>
            <a:r>
              <a:rPr lang="ru-RU" sz="8000" b="1" strike="noStrike" spc="-1" dirty="0" err="1">
                <a:solidFill>
                  <a:srgbClr val="000000"/>
                </a:solidFill>
                <a:latin typeface="Calibri"/>
              </a:rPr>
              <a:t>що</a:t>
            </a:r>
            <a:r>
              <a:rPr lang="ru-RU" sz="8000" b="1" strike="noStrike" spc="-1" dirty="0">
                <a:solidFill>
                  <a:srgbClr val="000000"/>
                </a:solidFill>
                <a:latin typeface="Calibri"/>
              </a:rPr>
              <a:t> </a:t>
            </a:r>
            <a:r>
              <a:rPr lang="ru-RU" sz="8000" b="1" strike="noStrike" spc="-1" dirty="0" err="1">
                <a:solidFill>
                  <a:srgbClr val="000000"/>
                </a:solidFill>
                <a:latin typeface="Calibri"/>
              </a:rPr>
              <a:t>нерідко</a:t>
            </a:r>
            <a:r>
              <a:rPr lang="ru-RU" sz="8000" b="1" strike="noStrike" spc="-1" dirty="0">
                <a:solidFill>
                  <a:srgbClr val="000000"/>
                </a:solidFill>
                <a:latin typeface="Calibri"/>
              </a:rPr>
              <a:t> </a:t>
            </a:r>
            <a:r>
              <a:rPr lang="ru-RU" sz="8000" b="1" strike="noStrike" spc="-1" dirty="0" err="1">
                <a:solidFill>
                  <a:srgbClr val="000000"/>
                </a:solidFill>
                <a:latin typeface="Calibri"/>
              </a:rPr>
              <a:t>трапляються</a:t>
            </a:r>
            <a:r>
              <a:rPr lang="ru-RU" sz="8000" b="1" strike="noStrike" spc="-1" dirty="0">
                <a:solidFill>
                  <a:srgbClr val="000000"/>
                </a:solidFill>
                <a:latin typeface="Calibri"/>
              </a:rPr>
              <a:t> </a:t>
            </a:r>
            <a:r>
              <a:rPr lang="ru-RU" sz="8000" b="1" strike="noStrike" spc="-1" dirty="0" err="1">
                <a:solidFill>
                  <a:srgbClr val="000000"/>
                </a:solidFill>
                <a:latin typeface="Calibri"/>
              </a:rPr>
              <a:t>випадки</a:t>
            </a:r>
            <a:r>
              <a:rPr lang="ru-RU" sz="8000" b="1" strike="noStrike" spc="-1" dirty="0">
                <a:solidFill>
                  <a:srgbClr val="000000"/>
                </a:solidFill>
                <a:latin typeface="Calibri"/>
              </a:rPr>
              <a:t>, коли </a:t>
            </a:r>
            <a:r>
              <a:rPr lang="ru-RU" sz="8000" b="1" strike="noStrike" spc="-1" dirty="0" err="1">
                <a:solidFill>
                  <a:srgbClr val="000000"/>
                </a:solidFill>
                <a:latin typeface="Calibri"/>
              </a:rPr>
              <a:t>потерпілому</a:t>
            </a:r>
            <a:r>
              <a:rPr lang="ru-RU" sz="8000" b="1" strike="noStrike" spc="-1" dirty="0">
                <a:solidFill>
                  <a:srgbClr val="000000"/>
                </a:solidFill>
                <a:latin typeface="Calibri"/>
              </a:rPr>
              <a:t> доводиться </a:t>
            </a:r>
            <a:r>
              <a:rPr lang="ru-RU" sz="8000" b="1" strike="noStrike" spc="-1" dirty="0" err="1">
                <a:solidFill>
                  <a:srgbClr val="000000"/>
                </a:solidFill>
                <a:latin typeface="Calibri"/>
              </a:rPr>
              <a:t>надавати</a:t>
            </a:r>
            <a:r>
              <a:rPr lang="ru-RU" sz="8000" b="1" strike="noStrike" spc="-1" dirty="0">
                <a:solidFill>
                  <a:srgbClr val="000000"/>
                </a:solidFill>
                <a:latin typeface="Calibri"/>
              </a:rPr>
              <a:t> першу </a:t>
            </a:r>
            <a:r>
              <a:rPr lang="ru-RU" sz="8000" b="1" strike="noStrike" spc="-1" dirty="0" err="1">
                <a:solidFill>
                  <a:srgbClr val="000000"/>
                </a:solidFill>
                <a:latin typeface="Calibri"/>
              </a:rPr>
              <a:t>допомогу</a:t>
            </a:r>
            <a:r>
              <a:rPr lang="ru-RU" sz="8000" b="1" strike="noStrike" spc="-1" dirty="0">
                <a:solidFill>
                  <a:srgbClr val="000000"/>
                </a:solidFill>
                <a:latin typeface="Calibri"/>
              </a:rPr>
              <a:t> самому </a:t>
            </a:r>
            <a:r>
              <a:rPr lang="ru-RU" sz="8000" b="1" strike="noStrike" spc="-1" dirty="0" err="1">
                <a:solidFill>
                  <a:srgbClr val="000000"/>
                </a:solidFill>
                <a:latin typeface="Calibri"/>
              </a:rPr>
              <a:t>собі</a:t>
            </a:r>
            <a:r>
              <a:rPr lang="ru-RU" sz="8000" b="1" strike="noStrike" spc="-1" dirty="0">
                <a:solidFill>
                  <a:srgbClr val="000000"/>
                </a:solidFill>
                <a:latin typeface="Calibri"/>
              </a:rPr>
              <a:t>, </a:t>
            </a:r>
            <a:r>
              <a:rPr lang="ru-RU" sz="8000" b="1" strike="noStrike" spc="-1" dirty="0" err="1">
                <a:solidFill>
                  <a:srgbClr val="000000"/>
                </a:solidFill>
                <a:latin typeface="Calibri"/>
              </a:rPr>
              <a:t>що</a:t>
            </a:r>
            <a:r>
              <a:rPr lang="ru-RU" sz="8000" b="1" strike="noStrike" spc="-1" dirty="0">
                <a:solidFill>
                  <a:srgbClr val="000000"/>
                </a:solidFill>
                <a:latin typeface="Calibri"/>
              </a:rPr>
              <a:t> </a:t>
            </a:r>
            <a:r>
              <a:rPr lang="ru-RU" sz="8000" b="1" strike="noStrike" spc="-1" dirty="0" err="1">
                <a:solidFill>
                  <a:srgbClr val="000000"/>
                </a:solidFill>
                <a:latin typeface="Calibri"/>
              </a:rPr>
              <a:t>має</a:t>
            </a:r>
            <a:r>
              <a:rPr lang="ru-RU" sz="8000" b="1" strike="noStrike" spc="-1" dirty="0">
                <a:solidFill>
                  <a:srgbClr val="000000"/>
                </a:solidFill>
                <a:latin typeface="Calibri"/>
              </a:rPr>
              <a:t> </a:t>
            </a:r>
            <a:r>
              <a:rPr lang="ru-RU" sz="8000" b="1" strike="noStrike" spc="-1" dirty="0" err="1">
                <a:solidFill>
                  <a:srgbClr val="000000"/>
                </a:solidFill>
                <a:latin typeface="Calibri"/>
              </a:rPr>
              <a:t>назву</a:t>
            </a:r>
            <a:r>
              <a:rPr lang="ru-RU" sz="8000" b="1" strike="noStrike" spc="-1" dirty="0">
                <a:solidFill>
                  <a:srgbClr val="000000"/>
                </a:solidFill>
                <a:latin typeface="Calibri"/>
              </a:rPr>
              <a:t> – </a:t>
            </a:r>
            <a:r>
              <a:rPr lang="ru-RU" sz="8000" b="1" strike="noStrike" spc="-1" dirty="0">
                <a:solidFill>
                  <a:srgbClr val="FF0000"/>
                </a:solidFill>
                <a:latin typeface="Calibri"/>
              </a:rPr>
              <a:t>"</a:t>
            </a:r>
            <a:r>
              <a:rPr lang="ru-RU" sz="8000" b="1" strike="noStrike" spc="-1" dirty="0" err="1">
                <a:solidFill>
                  <a:srgbClr val="FF0000"/>
                </a:solidFill>
                <a:latin typeface="Calibri"/>
              </a:rPr>
              <a:t>самодопомога</a:t>
            </a:r>
            <a:r>
              <a:rPr lang="ru-RU" sz="8000" b="1" strike="noStrike" spc="-1" dirty="0">
                <a:solidFill>
                  <a:srgbClr val="FF0000"/>
                </a:solidFill>
                <a:latin typeface="Calibri"/>
              </a:rPr>
              <a:t>".</a:t>
            </a:r>
            <a:endParaRPr lang="ru-RU" sz="8000" b="0" strike="noStrike" spc="-1" dirty="0">
              <a:latin typeface="Arial"/>
            </a:endParaRPr>
          </a:p>
          <a:p>
            <a:pPr marL="343080" indent="-342360">
              <a:lnSpc>
                <a:spcPct val="100000"/>
              </a:lnSpc>
              <a:spcBef>
                <a:spcPts val="641"/>
              </a:spcBef>
            </a:pPr>
            <a:endParaRPr lang="ru-RU" sz="8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428760" y="285840"/>
            <a:ext cx="8228880" cy="79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2500" lnSpcReduction="20000"/>
          </a:bodyPr>
          <a:lstStyle/>
          <a:p>
            <a:pPr marL="484560" algn="just">
              <a:lnSpc>
                <a:spcPct val="100000"/>
              </a:lnSpc>
            </a:pPr>
            <a:r>
              <a:rPr lang="ru-RU" sz="3600" b="1" strike="noStrike" spc="-1">
                <a:solidFill>
                  <a:srgbClr val="FF0000"/>
                </a:solidFill>
                <a:latin typeface="Calibri"/>
              </a:rPr>
              <a:t>5. Реанімація. Реанімаційні заходи.</a:t>
            </a:r>
            <a:r>
              <a:t/>
            </a:r>
            <a:br/>
            <a:r>
              <a:rPr lang="ru-RU" sz="3600" b="1" strike="noStrike" spc="-1">
                <a:solidFill>
                  <a:srgbClr val="7030A0"/>
                </a:solidFill>
                <a:latin typeface="Calibri"/>
              </a:rPr>
              <a:t>Основні правила проведення реанімації</a:t>
            </a:r>
            <a:endParaRPr lang="ru-RU" sz="3600" b="0" strike="noStrike" spc="-1">
              <a:latin typeface="Arial"/>
            </a:endParaRPr>
          </a:p>
        </p:txBody>
      </p:sp>
      <p:sp>
        <p:nvSpPr>
          <p:cNvPr id="334" name="CustomShape 2"/>
          <p:cNvSpPr/>
          <p:nvPr/>
        </p:nvSpPr>
        <p:spPr>
          <a:xfrm>
            <a:off x="285840" y="1357200"/>
            <a:ext cx="8571960" cy="50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448200" indent="-383400" algn="just">
              <a:lnSpc>
                <a:spcPct val="100000"/>
              </a:lnSpc>
              <a:spcBef>
                <a:spcPts val="641"/>
              </a:spcBef>
              <a:buClr>
                <a:srgbClr val="FF0000"/>
              </a:buClr>
              <a:buFont typeface="Wingdings 2" charset="2"/>
              <a:buChar char=""/>
            </a:pPr>
            <a:r>
              <a:rPr lang="ru-RU" sz="3200" b="1" i="1" strike="noStrike" spc="-1">
                <a:solidFill>
                  <a:srgbClr val="FF0000"/>
                </a:solidFill>
                <a:latin typeface="Calibri"/>
              </a:rPr>
              <a:t>Реанімація </a:t>
            </a:r>
            <a:r>
              <a:rPr lang="ru-RU" sz="3200" b="1" strike="noStrike" spc="-1">
                <a:solidFill>
                  <a:srgbClr val="000000"/>
                </a:solidFill>
                <a:latin typeface="Calibri"/>
              </a:rPr>
              <a:t>-  (від латинського Re – знов, anima – життя, дихання) – це комплекс заходів, направлених на відновлення дихання і діяльності серця.</a:t>
            </a:r>
            <a:endParaRPr lang="ru-RU" sz="3200" b="0" strike="noStrike" spc="-1">
              <a:latin typeface="Arial"/>
            </a:endParaRPr>
          </a:p>
          <a:p>
            <a:pPr marL="448200" indent="-383400" algn="just">
              <a:lnSpc>
                <a:spcPct val="100000"/>
              </a:lnSpc>
              <a:spcBef>
                <a:spcPts val="479"/>
              </a:spcBef>
              <a:buClr>
                <a:srgbClr val="FF0000"/>
              </a:buClr>
              <a:buFont typeface="Wingdings 2" charset="2"/>
              <a:buChar char=""/>
            </a:pPr>
            <a:r>
              <a:rPr lang="ru-RU" sz="2400" b="1" strike="noStrike" spc="-1">
                <a:solidFill>
                  <a:srgbClr val="FF0000"/>
                </a:solidFill>
                <a:latin typeface="Calibri"/>
              </a:rPr>
              <a:t>Правило 1.  </a:t>
            </a:r>
            <a:r>
              <a:rPr lang="ru-RU" sz="2000" b="1" strike="noStrike" spc="-1">
                <a:solidFill>
                  <a:srgbClr val="000000"/>
                </a:solidFill>
                <a:latin typeface="Calibri"/>
              </a:rPr>
              <a:t>Врятувати від загибелі можливо тільки життєздатний організм при раптовому помиранні (при електротравмі, утопленні і т.д.)</a:t>
            </a:r>
            <a:endParaRPr lang="ru-RU" sz="2000" b="0" strike="noStrike" spc="-1">
              <a:latin typeface="Arial"/>
            </a:endParaRPr>
          </a:p>
          <a:p>
            <a:pPr marL="448200" indent="-383400" algn="just">
              <a:lnSpc>
                <a:spcPct val="100000"/>
              </a:lnSpc>
              <a:spcBef>
                <a:spcPts val="479"/>
              </a:spcBef>
              <a:buClr>
                <a:srgbClr val="FF0000"/>
              </a:buClr>
              <a:buFont typeface="Wingdings 2" charset="2"/>
              <a:buChar char=""/>
            </a:pPr>
            <a:r>
              <a:rPr lang="ru-RU" sz="2400" b="1" strike="noStrike" spc="-1">
                <a:solidFill>
                  <a:srgbClr val="FF0000"/>
                </a:solidFill>
                <a:latin typeface="Calibri"/>
              </a:rPr>
              <a:t>Правило 2.  </a:t>
            </a:r>
            <a:r>
              <a:rPr lang="ru-RU" sz="2000" b="1" strike="noStrike" spc="-1">
                <a:solidFill>
                  <a:srgbClr val="000000"/>
                </a:solidFill>
                <a:latin typeface="Calibri"/>
              </a:rPr>
              <a:t>Реанімація може бути успішною тільки у випадку, якщо вона реалізована своєчасно до настання в організмі незворотних змін.</a:t>
            </a:r>
            <a:endParaRPr lang="ru-RU" sz="2000" b="0" strike="noStrike" spc="-1">
              <a:latin typeface="Arial"/>
            </a:endParaRPr>
          </a:p>
          <a:p>
            <a:pPr marL="448200" indent="-383400" algn="just">
              <a:lnSpc>
                <a:spcPct val="100000"/>
              </a:lnSpc>
              <a:spcBef>
                <a:spcPts val="400"/>
              </a:spcBef>
              <a:buClr>
                <a:srgbClr val="FF0000"/>
              </a:buClr>
              <a:buFont typeface="Wingdings 2" charset="2"/>
              <a:buChar char=""/>
            </a:pPr>
            <a:r>
              <a:rPr lang="ru-RU" sz="2000" b="1" i="1" u="sng" strike="noStrike" spc="-1">
                <a:solidFill>
                  <a:srgbClr val="FF0000"/>
                </a:solidFill>
                <a:uFillTx/>
                <a:latin typeface="Calibri"/>
              </a:rPr>
              <a:t>Пам’ятайте! Заходи для реанімації, застосовані у перші 1–2 хвилини після початку клінічної смерті, можуть врятувати 8 із 10 раптово померлих.</a:t>
            </a:r>
            <a:endParaRPr lang="ru-RU" sz="2000" b="0" strike="noStrike" spc="-1">
              <a:latin typeface="Arial"/>
            </a:endParaRPr>
          </a:p>
          <a:p>
            <a:pPr marL="448200" indent="-383400" algn="just">
              <a:lnSpc>
                <a:spcPct val="100000"/>
              </a:lnSpc>
              <a:spcBef>
                <a:spcPts val="479"/>
              </a:spcBef>
              <a:buClr>
                <a:srgbClr val="FF0000"/>
              </a:buClr>
              <a:buFont typeface="Wingdings 2" charset="2"/>
              <a:buChar char=""/>
            </a:pPr>
            <a:r>
              <a:rPr lang="ru-RU" sz="2400" b="1" strike="noStrike" spc="-1">
                <a:solidFill>
                  <a:srgbClr val="FF0000"/>
                </a:solidFill>
                <a:latin typeface="Calibri"/>
              </a:rPr>
              <a:t>Правило 3.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4">
                                            <p:txEl>
                                              <p:pRg st="1" end="1"/>
                                            </p:txEl>
                                          </p:spTgt>
                                        </p:tgtEl>
                                        <p:attrNameLst>
                                          <p:attrName>style.visibility</p:attrName>
                                        </p:attrNameLst>
                                      </p:cBhvr>
                                      <p:to>
                                        <p:strVal val="visible"/>
                                      </p:to>
                                    </p:set>
                                    <p:anim calcmode="lin" valueType="num">
                                      <p:cBhvr additive="repl">
                                        <p:cTn id="7" dur="500" fill="hold"/>
                                        <p:tgtEl>
                                          <p:spTgt spid="334">
                                            <p:txEl>
                                              <p:pRg st="1" end="1"/>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4">
                                            <p:txEl>
                                              <p:pRg st="2" end="2"/>
                                            </p:txEl>
                                          </p:spTgt>
                                        </p:tgtEl>
                                        <p:attrNameLst>
                                          <p:attrName>style.visibility</p:attrName>
                                        </p:attrNameLst>
                                      </p:cBhvr>
                                      <p:to>
                                        <p:strVal val="visible"/>
                                      </p:to>
                                    </p:set>
                                    <p:anim calcmode="lin" valueType="num">
                                      <p:cBhvr additive="repl">
                                        <p:cTn id="13" dur="500" fill="hold"/>
                                        <p:tgtEl>
                                          <p:spTgt spid="334">
                                            <p:txEl>
                                              <p:pRg st="2" end="2"/>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3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4">
                                            <p:txEl>
                                              <p:pRg st="3" end="3"/>
                                            </p:txEl>
                                          </p:spTgt>
                                        </p:tgtEl>
                                        <p:attrNameLst>
                                          <p:attrName>style.visibility</p:attrName>
                                        </p:attrNameLst>
                                      </p:cBhvr>
                                      <p:to>
                                        <p:strVal val="visible"/>
                                      </p:to>
                                    </p:set>
                                    <p:anim calcmode="lin" valueType="num">
                                      <p:cBhvr additive="repl">
                                        <p:cTn id="19" dur="500" fill="hold"/>
                                        <p:tgtEl>
                                          <p:spTgt spid="334">
                                            <p:txEl>
                                              <p:pRg st="3" end="3"/>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4">
                                            <p:txEl>
                                              <p:pRg st="4" end="4"/>
                                            </p:txEl>
                                          </p:spTgt>
                                        </p:tgtEl>
                                        <p:attrNameLst>
                                          <p:attrName>style.visibility</p:attrName>
                                        </p:attrNameLst>
                                      </p:cBhvr>
                                      <p:to>
                                        <p:strVal val="visible"/>
                                      </p:to>
                                    </p:set>
                                    <p:anim calcmode="lin" valueType="num">
                                      <p:cBhvr additive="repl">
                                        <p:cTn id="25" dur="500" fill="hold"/>
                                        <p:tgtEl>
                                          <p:spTgt spid="334">
                                            <p:txEl>
                                              <p:pRg st="4" end="4"/>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3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000" b="1" strike="noStrike" spc="-1">
                <a:solidFill>
                  <a:srgbClr val="FF0000"/>
                </a:solidFill>
                <a:latin typeface="Calibri"/>
              </a:rPr>
              <a:t>СЛР не проводять</a:t>
            </a:r>
            <a:endParaRPr lang="ru-RU" sz="4000" b="0" strike="noStrike" spc="-1">
              <a:latin typeface="Arial"/>
            </a:endParaRPr>
          </a:p>
        </p:txBody>
      </p:sp>
      <p:sp>
        <p:nvSpPr>
          <p:cNvPr id="336"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1) при наявності ознак біологічної смерті;</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2) за наявності ознак смерті мозку;</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3) в термінальних стадіях невиліковних   </a:t>
            </a:r>
            <a:endParaRPr lang="ru-RU" sz="2800" b="0" strike="noStrike" spc="-1">
              <a:latin typeface="Arial"/>
            </a:endParaRPr>
          </a:p>
          <a:p>
            <a:pPr marL="343080" indent="-342360">
              <a:lnSpc>
                <a:spcPct val="90000"/>
              </a:lnSpc>
              <a:spcBef>
                <a:spcPts val="561"/>
              </a:spcBef>
            </a:pPr>
            <a:r>
              <a:rPr lang="ru-RU" sz="2800" b="1" strike="noStrike" spc="-1">
                <a:solidFill>
                  <a:srgbClr val="000000"/>
                </a:solidFill>
                <a:latin typeface="Calibri"/>
              </a:rPr>
              <a:t>        хвороб;</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4) при неоперабельних злоякісних новоутвореннях з метастазуванням;</a:t>
            </a:r>
            <a:endParaRPr lang="ru-RU" sz="2800" b="0" strike="noStrike" spc="-1">
              <a:latin typeface="Arial"/>
            </a:endParaRPr>
          </a:p>
          <a:p>
            <a:pPr marL="343080" indent="-342360">
              <a:lnSpc>
                <a:spcPct val="90000"/>
              </a:lnSpc>
              <a:spcBef>
                <a:spcPts val="561"/>
              </a:spcBef>
              <a:buClr>
                <a:srgbClr val="000000"/>
              </a:buClr>
              <a:buFont typeface="Arial"/>
              <a:buChar char="•"/>
            </a:pPr>
            <a:r>
              <a:rPr lang="ru-RU" sz="2800" b="1" strike="noStrike" spc="-1">
                <a:solidFill>
                  <a:srgbClr val="000000"/>
                </a:solidFill>
                <a:latin typeface="Calibri"/>
              </a:rPr>
              <a:t>5) якщо точно відомо, що з моменту зупинки кровообігу пройшло більше   25 хв в умовах нормотермії.</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600" b="0" strike="noStrike" spc="-1">
                <a:solidFill>
                  <a:srgbClr val="FFFFFF"/>
                </a:solidFill>
                <a:latin typeface="Calibri"/>
              </a:rPr>
              <a:t> </a:t>
            </a:r>
            <a:r>
              <a:rPr lang="ru-RU" sz="3200" b="0" strike="noStrike" spc="-1">
                <a:solidFill>
                  <a:srgbClr val="FFFFFF"/>
                </a:solidFill>
                <a:latin typeface="Calibri"/>
              </a:rPr>
              <a:t>НЕВІДКЛАДНА ДОПОМОГА У СТАНАХ ЗАГРОЗИ ДЛЯ ЖИТТЯ </a:t>
            </a:r>
            <a:endParaRPr lang="ru-RU" sz="3200" b="0" strike="noStrike" spc="-1">
              <a:latin typeface="Arial"/>
            </a:endParaRPr>
          </a:p>
        </p:txBody>
      </p:sp>
      <p:sp>
        <p:nvSpPr>
          <p:cNvPr id="338" name="CustomShape 2"/>
          <p:cNvSpPr/>
          <p:nvPr/>
        </p:nvSpPr>
        <p:spPr>
          <a:xfrm>
            <a:off x="533520" y="1071720"/>
            <a:ext cx="7038360" cy="442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80000"/>
              </a:lnSpc>
              <a:spcBef>
                <a:spcPts val="561"/>
              </a:spcBef>
              <a:buClr>
                <a:srgbClr val="FF0000"/>
              </a:buClr>
              <a:buFont typeface="Arial"/>
              <a:buChar char="•"/>
            </a:pPr>
            <a:r>
              <a:rPr lang="ru-RU" sz="2800" b="1" strike="noStrike" spc="-1">
                <a:solidFill>
                  <a:srgbClr val="FF0000"/>
                </a:solidFill>
                <a:latin typeface="Calibri"/>
              </a:rPr>
              <a:t>Розробкою та систематизацією стандартів СЛР займаються:</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Американська асоціація кардіологів</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Європейська рада реанімації (European Resuscitation Council – ERC), останні рекомендації якої опубліковані в 2010 р. і які включають наступні рівні реанімаційних заходів  :</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BLS (Basic life support) – базова підтримка життєдіяльності</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ILS (Immediate life support) – невідкладна підтримка життєдіяльності</a:t>
            </a:r>
            <a:endParaRPr lang="ru-RU" sz="2800" b="0" strike="noStrike" spc="-1">
              <a:latin typeface="Arial"/>
            </a:endParaRPr>
          </a:p>
          <a:p>
            <a:pPr marL="343080" indent="-342360">
              <a:lnSpc>
                <a:spcPct val="80000"/>
              </a:lnSpc>
              <a:spcBef>
                <a:spcPts val="561"/>
              </a:spcBef>
              <a:buClr>
                <a:srgbClr val="000000"/>
              </a:buClr>
              <a:buFont typeface="Arial"/>
              <a:buChar char="•"/>
            </a:pPr>
            <a:r>
              <a:rPr lang="ru-RU" sz="2800" b="1" strike="noStrike" spc="-1">
                <a:solidFill>
                  <a:srgbClr val="000000"/>
                </a:solidFill>
                <a:latin typeface="Calibri"/>
              </a:rPr>
              <a:t>ALS (Advanced life support ) – алгоритм спеціалізованих реанімаційних заходів</a:t>
            </a:r>
            <a:endParaRPr lang="ru-RU" sz="2800" b="0" strike="noStrike" spc="-1">
              <a:latin typeface="Arial"/>
            </a:endParaRPr>
          </a:p>
        </p:txBody>
      </p:sp>
      <p:pic>
        <p:nvPicPr>
          <p:cNvPr id="339" name="Picture 4"/>
          <p:cNvPicPr/>
          <p:nvPr/>
        </p:nvPicPr>
        <p:blipFill>
          <a:blip r:embed="rId2"/>
          <a:stretch/>
        </p:blipFill>
        <p:spPr>
          <a:xfrm>
            <a:off x="6929280" y="0"/>
            <a:ext cx="2214000" cy="22140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214200" y="214200"/>
            <a:ext cx="5214240" cy="66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Guidelines 2015 CPR&amp;ECC/American Heart Association [Електронный ресурс]. – Dallas, Texas 75231-4596,USA, 2015 – Режим доступу до ресурсу: http://www.heart.org</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Guidelines for Resuscitation/European Resuscitation Council (ERC) [Електронный ресурс]. – Emile Vanderveldelaan 35, 2845 Niel, Belgium, 2015. – Режим доступу до ресурсу: http://www.erc. edu</a:t>
            </a:r>
            <a:endParaRPr lang="ru-RU" sz="3200" b="0" strike="noStrike" spc="-1">
              <a:latin typeface="Arial"/>
            </a:endParaRPr>
          </a:p>
          <a:p>
            <a:pPr>
              <a:lnSpc>
                <a:spcPct val="100000"/>
              </a:lnSpc>
              <a:spcBef>
                <a:spcPts val="641"/>
              </a:spcBef>
            </a:pPr>
            <a:endParaRPr lang="ru-RU" sz="3200" b="0" strike="noStrike" spc="-1">
              <a:latin typeface="Arial"/>
            </a:endParaRPr>
          </a:p>
        </p:txBody>
      </p:sp>
      <p:pic>
        <p:nvPicPr>
          <p:cNvPr id="341" name="Picture 2"/>
          <p:cNvPicPr/>
          <p:nvPr/>
        </p:nvPicPr>
        <p:blipFill>
          <a:blip r:embed="rId2"/>
          <a:stretch/>
        </p:blipFill>
        <p:spPr>
          <a:xfrm>
            <a:off x="5429160" y="4714920"/>
            <a:ext cx="3571200" cy="1213560"/>
          </a:xfrm>
          <a:prstGeom prst="rect">
            <a:avLst/>
          </a:prstGeom>
          <a:ln w="9360">
            <a:noFill/>
          </a:ln>
        </p:spPr>
      </p:pic>
      <p:pic>
        <p:nvPicPr>
          <p:cNvPr id="342" name="Рисунок 4"/>
          <p:cNvPicPr/>
          <p:nvPr/>
        </p:nvPicPr>
        <p:blipFill>
          <a:blip r:embed="rId3"/>
          <a:srcRect l="78689" t="3362" r="2419" b="82758"/>
          <a:stretch/>
        </p:blipFill>
        <p:spPr>
          <a:xfrm>
            <a:off x="5429160" y="428760"/>
            <a:ext cx="3571200" cy="3357000"/>
          </a:xfrm>
          <a:prstGeom prst="rect">
            <a:avLst/>
          </a:prstGeom>
          <a:ln w="9360">
            <a:noFill/>
          </a:ln>
        </p:spPr>
      </p:pic>
      <p:sp>
        <p:nvSpPr>
          <p:cNvPr id="343" name="CustomShape 2"/>
          <p:cNvSpPr/>
          <p:nvPr/>
        </p:nvSpPr>
        <p:spPr>
          <a:xfrm>
            <a:off x="8148600" y="5500800"/>
            <a:ext cx="79632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2400" b="1" strike="noStrike" spc="-1">
                <a:solidFill>
                  <a:srgbClr val="00B0F0"/>
                </a:solidFill>
                <a:latin typeface="Calibri"/>
                <a:ea typeface="DejaVu Sans"/>
              </a:rPr>
              <a:t>2015</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571320" y="4143240"/>
            <a:ext cx="8228880" cy="24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ru-RU" sz="3200" b="1" i="1" strike="noStrike" spc="-1">
                <a:solidFill>
                  <a:srgbClr val="000000"/>
                </a:solidFill>
                <a:latin typeface="Calibri"/>
              </a:rPr>
              <a:t>"Наша мета - повернення пацієнта до життя з відновленням нормальних функцій всіх органів, в тому числі й мозку"   (П.Сафар)</a:t>
            </a:r>
            <a:endParaRPr lang="ru-RU" sz="3200" b="0" strike="noStrike" spc="-1">
              <a:latin typeface="Arial"/>
            </a:endParaRPr>
          </a:p>
        </p:txBody>
      </p:sp>
      <p:pic>
        <p:nvPicPr>
          <p:cNvPr id="345" name="Picture 5"/>
          <p:cNvPicPr/>
          <p:nvPr/>
        </p:nvPicPr>
        <p:blipFill>
          <a:blip r:embed="rId2"/>
          <a:stretch/>
        </p:blipFill>
        <p:spPr>
          <a:xfrm>
            <a:off x="5572080" y="357120"/>
            <a:ext cx="3177360" cy="3571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Picture 2"/>
          <p:cNvPicPr/>
          <p:nvPr/>
        </p:nvPicPr>
        <p:blipFill>
          <a:blip r:embed="rId2"/>
          <a:stretch/>
        </p:blipFill>
        <p:spPr>
          <a:xfrm>
            <a:off x="0" y="0"/>
            <a:ext cx="5714280" cy="6857280"/>
          </a:xfrm>
          <a:prstGeom prst="rect">
            <a:avLst/>
          </a:prstGeom>
          <a:ln w="9360">
            <a:noFill/>
          </a:ln>
        </p:spPr>
      </p:pic>
      <p:sp>
        <p:nvSpPr>
          <p:cNvPr id="347" name="CustomShape 1"/>
          <p:cNvSpPr/>
          <p:nvPr/>
        </p:nvSpPr>
        <p:spPr>
          <a:xfrm>
            <a:off x="5638680" y="304920"/>
            <a:ext cx="350460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2900" b="0" strike="noStrike" spc="-1">
                <a:solidFill>
                  <a:srgbClr val="FF0000"/>
                </a:solidFill>
                <a:latin typeface="Calibri"/>
              </a:rPr>
              <a:t>Перед початком виконання СЛР</a:t>
            </a:r>
            <a:endParaRPr lang="ru-RU" sz="2900" b="0" strike="noStrike" spc="-1">
              <a:latin typeface="Arial"/>
            </a:endParaRPr>
          </a:p>
        </p:txBody>
      </p:sp>
      <p:sp>
        <p:nvSpPr>
          <p:cNvPr id="348" name="CustomShape 2"/>
          <p:cNvSpPr/>
          <p:nvPr/>
        </p:nvSpPr>
        <p:spPr>
          <a:xfrm>
            <a:off x="5796000" y="1828800"/>
            <a:ext cx="3347280" cy="3658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561"/>
              </a:spcBef>
            </a:pPr>
            <a:r>
              <a:rPr lang="ru-RU" sz="2800" b="0" strike="noStrike" spc="-1">
                <a:solidFill>
                  <a:srgbClr val="FF0000"/>
                </a:solidFill>
                <a:latin typeface="Calibri"/>
                <a:ea typeface="DejaVu Sans"/>
              </a:rPr>
              <a:t>Викличте ЕМД</a:t>
            </a:r>
            <a:endParaRPr lang="ru-RU" sz="2800" b="0" strike="noStrike" spc="-1">
              <a:latin typeface="Arial"/>
            </a:endParaRPr>
          </a:p>
          <a:p>
            <a:pPr>
              <a:lnSpc>
                <a:spcPct val="90000"/>
              </a:lnSpc>
              <a:spcBef>
                <a:spcPts val="561"/>
              </a:spcBef>
            </a:pPr>
            <a:r>
              <a:rPr lang="ru-RU" sz="2800" b="0" strike="noStrike" spc="-1">
                <a:solidFill>
                  <a:srgbClr val="FF0000"/>
                </a:solidFill>
                <a:latin typeface="Calibri"/>
                <a:ea typeface="DejaVu Sans"/>
              </a:rPr>
              <a:t>за телефоном103 (чергового анестезіолога, неонатолога), або попросіть це зробити когось, хто є поблизу.</a:t>
            </a:r>
            <a:endParaRPr lang="ru-RU" sz="2800" b="0" strike="noStrike" spc="-1">
              <a:latin typeface="Arial"/>
            </a:endParaRPr>
          </a:p>
          <a:p>
            <a:pPr>
              <a:lnSpc>
                <a:spcPct val="100000"/>
              </a:lnSpc>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642960" y="285840"/>
            <a:ext cx="8064000" cy="1341720"/>
          </a:xfrm>
          <a:prstGeom prst="roundRect">
            <a:avLst>
              <a:gd name="adj" fmla="val 16667"/>
            </a:avLst>
          </a:prstGeom>
          <a:solidFill>
            <a:srgbClr val="DCE937"/>
          </a:solidFill>
          <a:ln>
            <a:solidFill>
              <a:srgbClr val="FFFF00"/>
            </a:solidFill>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2800" b="1" i="1" strike="noStrike" spc="-1">
                <a:solidFill>
                  <a:srgbClr val="7030A0"/>
                </a:solidFill>
                <a:latin typeface="Georgia"/>
                <a:ea typeface="DejaVu Sans"/>
              </a:rPr>
              <a:t>Правила та порядок проведення реанімації</a:t>
            </a:r>
            <a:endParaRPr lang="ru-RU" sz="2800" b="0" strike="noStrike" spc="-1">
              <a:latin typeface="Arial"/>
            </a:endParaRPr>
          </a:p>
        </p:txBody>
      </p:sp>
      <p:sp>
        <p:nvSpPr>
          <p:cNvPr id="350" name="CustomShape 2"/>
          <p:cNvSpPr/>
          <p:nvPr/>
        </p:nvSpPr>
        <p:spPr>
          <a:xfrm>
            <a:off x="785880" y="2000160"/>
            <a:ext cx="7929000" cy="4053960"/>
          </a:xfrm>
          <a:prstGeom prst="rect">
            <a:avLst/>
          </a:prstGeom>
          <a:noFill/>
          <a:ln>
            <a:solidFill>
              <a:srgbClr val="FFFF00"/>
            </a:solid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000000"/>
                </a:solidFill>
                <a:latin typeface="Georgia"/>
                <a:ea typeface="DejaVu Sans"/>
              </a:rPr>
              <a:t>1.      Забезпечте  безпечність  потерпілого та себе.</a:t>
            </a:r>
            <a:endParaRPr lang="ru-RU" sz="2000" b="0" strike="noStrike" spc="-1">
              <a:latin typeface="Arial"/>
            </a:endParaRPr>
          </a:p>
          <a:p>
            <a:pPr algn="just">
              <a:lnSpc>
                <a:spcPct val="100000"/>
              </a:lnSpc>
            </a:pPr>
            <a:r>
              <a:rPr lang="ru-RU" sz="2000" b="1" i="1" strike="noStrike" spc="-1">
                <a:solidFill>
                  <a:srgbClr val="000000"/>
                </a:solidFill>
                <a:latin typeface="Georgia"/>
                <a:ea typeface="DejaVu Sans"/>
              </a:rPr>
              <a:t>2.  Якщо потерпілий відповідає на запитання та    рухається:</a:t>
            </a:r>
            <a:endParaRPr lang="ru-RU" sz="2000" b="0" strike="noStrike" spc="-1">
              <a:latin typeface="Arial"/>
            </a:endParaRPr>
          </a:p>
          <a:p>
            <a:pPr algn="just">
              <a:lnSpc>
                <a:spcPct val="100000"/>
              </a:lnSpc>
            </a:pPr>
            <a:r>
              <a:rPr lang="ru-RU" sz="2000" b="1" i="1" strike="noStrike" spc="-1">
                <a:solidFill>
                  <a:srgbClr val="000000"/>
                </a:solidFill>
                <a:latin typeface="Georgia"/>
                <a:ea typeface="DejaVu Sans"/>
              </a:rPr>
              <a:t> запитайте як він себе почуває та чи потребує він допомоги.</a:t>
            </a:r>
            <a:endParaRPr lang="ru-RU" sz="2000" b="0" strike="noStrike" spc="-1">
              <a:latin typeface="Arial"/>
            </a:endParaRPr>
          </a:p>
          <a:p>
            <a:pPr algn="just">
              <a:lnSpc>
                <a:spcPct val="100000"/>
              </a:lnSpc>
            </a:pPr>
            <a:r>
              <a:rPr lang="ru-RU" sz="2000" b="1" i="1" strike="noStrike" spc="-1">
                <a:solidFill>
                  <a:srgbClr val="000000"/>
                </a:solidFill>
                <a:latin typeface="Georgia"/>
                <a:ea typeface="DejaVu Sans"/>
              </a:rPr>
              <a:t>3.    Якщо потерпілий не відповідає: покличте когось на допомогу.</a:t>
            </a:r>
            <a:endParaRPr lang="ru-RU" sz="2000" b="0" strike="noStrike" spc="-1">
              <a:latin typeface="Arial"/>
            </a:endParaRPr>
          </a:p>
          <a:p>
            <a:pPr algn="just">
              <a:lnSpc>
                <a:spcPct val="100000"/>
              </a:lnSpc>
            </a:pPr>
            <a:r>
              <a:rPr lang="ru-RU" sz="2000" b="1" i="1" strike="noStrike" spc="-1">
                <a:solidFill>
                  <a:srgbClr val="000000"/>
                </a:solidFill>
                <a:latin typeface="Georgia"/>
                <a:ea typeface="DejaVu Sans"/>
              </a:rPr>
              <a:t>4. </a:t>
            </a:r>
            <a:r>
              <a:rPr lang="ru-RU" sz="2000" b="1" i="1" strike="noStrike" spc="-1">
                <a:solidFill>
                  <a:srgbClr val="7030A0"/>
                </a:solidFill>
                <a:latin typeface="Georgia"/>
                <a:ea typeface="DejaVu Sans"/>
              </a:rPr>
              <a:t>Забезпечте підтримку вільної прохідності дихальних шляхів.</a:t>
            </a:r>
            <a:endParaRPr lang="ru-RU" sz="2000" b="0" strike="noStrike" spc="-1">
              <a:latin typeface="Arial"/>
            </a:endParaRPr>
          </a:p>
          <a:p>
            <a:pPr marL="457200" indent="-456480" algn="just">
              <a:lnSpc>
                <a:spcPct val="100000"/>
              </a:lnSpc>
              <a:buClr>
                <a:srgbClr val="7030A0"/>
              </a:buClr>
              <a:buFont typeface="StarSymbol"/>
              <a:buAutoNum type="arabicPeriod" startAt="5"/>
            </a:pPr>
            <a:r>
              <a:rPr lang="ru-RU" sz="2000" b="1" i="1" strike="noStrike" spc="-1">
                <a:solidFill>
                  <a:srgbClr val="7030A0"/>
                </a:solidFill>
                <a:latin typeface="Georgia"/>
                <a:ea typeface="DejaVu Sans"/>
              </a:rPr>
              <a:t>Зробіть штучне дихання та непрямий (зовнішный, закритий) масаж серця. </a:t>
            </a:r>
            <a:endParaRPr lang="ru-RU" sz="2000" b="0" strike="noStrike" spc="-1">
              <a:latin typeface="Arial"/>
            </a:endParaRPr>
          </a:p>
          <a:p>
            <a:pPr marL="457200" indent="-456480" algn="just">
              <a:lnSpc>
                <a:spcPct val="100000"/>
              </a:lnSpc>
              <a:buClr>
                <a:srgbClr val="000000"/>
              </a:buClr>
              <a:buFont typeface="StarSymbol"/>
              <a:buAutoNum type="arabicPeriod" startAt="5"/>
            </a:pPr>
            <a:r>
              <a:rPr lang="ru-RU" sz="2000" b="1" i="1" strike="noStrike" spc="-1">
                <a:solidFill>
                  <a:srgbClr val="000000"/>
                </a:solidFill>
                <a:latin typeface="Georgia"/>
                <a:ea typeface="DejaVu Sans"/>
              </a:rPr>
              <a:t>Викличте швидку допомогу, або доправте потерпілого до лікарні.</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611640" y="404640"/>
            <a:ext cx="8095320" cy="66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3500" lnSpcReduction="20000"/>
          </a:bodyPr>
          <a:lstStyle/>
          <a:p>
            <a:pPr algn="ctr">
              <a:lnSpc>
                <a:spcPct val="100000"/>
              </a:lnSpc>
            </a:pPr>
            <a:r>
              <a:rPr lang="ru-RU" sz="3600" b="1" strike="noStrike" spc="-1">
                <a:solidFill>
                  <a:srgbClr val="00B050"/>
                </a:solidFill>
                <a:latin typeface="Calibri"/>
              </a:rPr>
              <a:t>Дії під час надання екстреної медичної допомоги постраждалому</a:t>
            </a:r>
            <a:r>
              <a:t/>
            </a:r>
            <a:br/>
            <a:endParaRPr lang="ru-RU" sz="3600" b="0" strike="noStrike" spc="-1">
              <a:latin typeface="Arial"/>
            </a:endParaRPr>
          </a:p>
        </p:txBody>
      </p:sp>
      <p:sp>
        <p:nvSpPr>
          <p:cNvPr id="352" name="CustomShape 2"/>
          <p:cNvSpPr/>
          <p:nvPr/>
        </p:nvSpPr>
        <p:spPr>
          <a:xfrm>
            <a:off x="395280" y="1428840"/>
            <a:ext cx="8390880" cy="485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6080" algn="just">
              <a:lnSpc>
                <a:spcPct val="100000"/>
              </a:lnSpc>
              <a:spcBef>
                <a:spcPts val="479"/>
              </a:spcBef>
            </a:pPr>
            <a:r>
              <a:rPr lang="ru-RU" sz="2400" b="1" strike="noStrike" spc="-1">
                <a:solidFill>
                  <a:srgbClr val="000000"/>
                </a:solidFill>
                <a:latin typeface="Calibri"/>
              </a:rPr>
              <a:t>Опинившись у ситуації, коли необхідно надати екстренну медичну допомогу,  зберігайте спокій. </a:t>
            </a:r>
            <a:endParaRPr lang="ru-RU" sz="2400" b="0" strike="noStrike" spc="-1">
              <a:latin typeface="Arial"/>
            </a:endParaRPr>
          </a:p>
          <a:p>
            <a:pPr marL="46080" algn="just">
              <a:lnSpc>
                <a:spcPct val="100000"/>
              </a:lnSpc>
              <a:spcBef>
                <a:spcPts val="479"/>
              </a:spcBef>
            </a:pPr>
            <a:r>
              <a:rPr lang="ru-RU" sz="2400" b="1" strike="noStrike" spc="-1">
                <a:solidFill>
                  <a:srgbClr val="000000"/>
                </a:solidFill>
                <a:latin typeface="Calibri"/>
              </a:rPr>
              <a:t>Ваші дії повинні бути обміркованими й швидкими.</a:t>
            </a:r>
            <a:endParaRPr lang="ru-RU" sz="2400" b="0" strike="noStrike" spc="-1">
              <a:latin typeface="Arial"/>
            </a:endParaRPr>
          </a:p>
          <a:p>
            <a:pPr marL="46080" algn="just">
              <a:lnSpc>
                <a:spcPct val="100000"/>
              </a:lnSpc>
              <a:spcBef>
                <a:spcPts val="479"/>
              </a:spcBef>
            </a:pPr>
            <a:r>
              <a:rPr lang="ru-RU" sz="2400" b="1" strike="noStrike" spc="-1">
                <a:solidFill>
                  <a:srgbClr val="00B050"/>
                </a:solidFill>
                <a:latin typeface="Calibri"/>
              </a:rPr>
              <a:t>Уважно огляньте місце пригоди та визначте таке:</a:t>
            </a:r>
            <a:endParaRPr lang="ru-RU" sz="2400" b="0" strike="noStrike" spc="-1">
              <a:latin typeface="Arial"/>
            </a:endParaRPr>
          </a:p>
          <a:p>
            <a:pPr marL="343080" indent="-342360" algn="just">
              <a:lnSpc>
                <a:spcPct val="100000"/>
              </a:lnSpc>
              <a:spcBef>
                <a:spcPts val="479"/>
              </a:spcBef>
              <a:buClr>
                <a:srgbClr val="FF0000"/>
              </a:buClr>
              <a:buFont typeface="Arial"/>
              <a:buChar char="•"/>
            </a:pPr>
            <a:r>
              <a:rPr lang="ru-RU" sz="2400" b="1" strike="noStrike" spc="-1">
                <a:solidFill>
                  <a:srgbClr val="FF0000"/>
                </a:solidFill>
                <a:latin typeface="Calibri"/>
              </a:rPr>
              <a:t>- чи є ваше перебування у даному місці безпечним?</a:t>
            </a:r>
            <a:endParaRPr lang="ru-RU" sz="2400" b="0" strike="noStrike" spc="-1">
              <a:latin typeface="Arial"/>
            </a:endParaRPr>
          </a:p>
          <a:p>
            <a:pPr marL="343080" indent="-342360" algn="just">
              <a:lnSpc>
                <a:spcPct val="100000"/>
              </a:lnSpc>
              <a:spcBef>
                <a:spcPts val="479"/>
              </a:spcBef>
              <a:buClr>
                <a:srgbClr val="FF0000"/>
              </a:buClr>
              <a:buFont typeface="Arial"/>
              <a:buChar char="•"/>
            </a:pPr>
            <a:r>
              <a:rPr lang="ru-RU" sz="2400" b="1" strike="noStrike" spc="-1">
                <a:solidFill>
                  <a:srgbClr val="FF0000"/>
                </a:solidFill>
                <a:latin typeface="Calibri"/>
              </a:rPr>
              <a:t>- що сталося?</a:t>
            </a:r>
            <a:endParaRPr lang="ru-RU" sz="2400" b="0" strike="noStrike" spc="-1">
              <a:latin typeface="Arial"/>
            </a:endParaRPr>
          </a:p>
          <a:p>
            <a:pPr marL="343080" indent="-342360" algn="just">
              <a:lnSpc>
                <a:spcPct val="100000"/>
              </a:lnSpc>
              <a:spcBef>
                <a:spcPts val="479"/>
              </a:spcBef>
              <a:buClr>
                <a:srgbClr val="FF0000"/>
              </a:buClr>
              <a:buFont typeface="Arial"/>
              <a:buChar char="•"/>
            </a:pPr>
            <a:r>
              <a:rPr lang="ru-RU" sz="2400" b="1" strike="noStrike" spc="-1">
                <a:solidFill>
                  <a:srgbClr val="FF0000"/>
                </a:solidFill>
                <a:latin typeface="Calibri"/>
              </a:rPr>
              <a:t>- орієнтовна кількість постраждалих;</a:t>
            </a:r>
            <a:endParaRPr lang="ru-RU" sz="2400" b="0" strike="noStrike" spc="-1">
              <a:latin typeface="Arial"/>
            </a:endParaRPr>
          </a:p>
          <a:p>
            <a:pPr marL="343080" indent="-342360" algn="just">
              <a:lnSpc>
                <a:spcPct val="100000"/>
              </a:lnSpc>
              <a:spcBef>
                <a:spcPts val="479"/>
              </a:spcBef>
              <a:buClr>
                <a:srgbClr val="FF0000"/>
              </a:buClr>
              <a:buFont typeface="Arial"/>
              <a:buChar char="•"/>
            </a:pPr>
            <a:r>
              <a:rPr lang="ru-RU" sz="2400" b="1" strike="noStrike" spc="-1">
                <a:solidFill>
                  <a:srgbClr val="FF0000"/>
                </a:solidFill>
                <a:latin typeface="Calibri"/>
              </a:rPr>
              <a:t>- чи в змозі оточуючі вам допомогти чи, навпаки, стануть на заваді?</a:t>
            </a:r>
            <a:endParaRPr lang="ru-RU" sz="2400" b="0" strike="noStrike" spc="-1">
              <a:latin typeface="Arial"/>
            </a:endParaRPr>
          </a:p>
          <a:p>
            <a:pPr marL="343080" indent="-342360" algn="just">
              <a:lnSpc>
                <a:spcPct val="100000"/>
              </a:lnSpc>
              <a:spcBef>
                <a:spcPts val="479"/>
              </a:spcBef>
              <a:buClr>
                <a:srgbClr val="000000"/>
              </a:buClr>
              <a:buFont typeface="Arial"/>
              <a:buChar char="•"/>
            </a:pPr>
            <a:r>
              <a:rPr lang="ru-RU" sz="2400" b="1" strike="noStrike" spc="-1">
                <a:solidFill>
                  <a:srgbClr val="000000"/>
                </a:solidFill>
                <a:latin typeface="Calibri"/>
              </a:rPr>
              <a:t>Розмовляйте спокійно, скажіть, хто ви такий та що зможете допомогти постраждалим.</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857160" y="260640"/>
            <a:ext cx="7418160" cy="81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600" b="1" strike="noStrike" spc="-1">
                <a:solidFill>
                  <a:srgbClr val="FF0000"/>
                </a:solidFill>
                <a:latin typeface="Calibri"/>
              </a:rPr>
              <a:t>Первинний огляд постраждалого </a:t>
            </a:r>
            <a:endParaRPr lang="ru-RU" sz="3600" b="0" strike="noStrike" spc="-1">
              <a:latin typeface="Arial"/>
            </a:endParaRPr>
          </a:p>
        </p:txBody>
      </p:sp>
      <p:sp>
        <p:nvSpPr>
          <p:cNvPr id="354" name="CustomShape 2"/>
          <p:cNvSpPr/>
          <p:nvPr/>
        </p:nvSpPr>
        <p:spPr>
          <a:xfrm>
            <a:off x="611280" y="1484280"/>
            <a:ext cx="7977960" cy="452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1. Необхідно визначити </a:t>
            </a:r>
            <a:r>
              <a:rPr lang="ru-RU" sz="2800" b="1" strike="noStrike" spc="-1">
                <a:solidFill>
                  <a:srgbClr val="FF0000"/>
                </a:solidFill>
                <a:latin typeface="Calibri"/>
              </a:rPr>
              <a:t>рівень порушення свідомості постраждалого</a:t>
            </a:r>
            <a:r>
              <a:rPr lang="ru-RU" sz="2800" b="1" strike="noStrike" spc="-1">
                <a:solidFill>
                  <a:srgbClr val="000000"/>
                </a:solidFill>
                <a:latin typeface="Calibri"/>
              </a:rPr>
              <a:t>. </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Для цього слід звернутися до нього з запитаннями: </a:t>
            </a:r>
            <a:endParaRPr lang="ru-RU" sz="2800" b="0" strike="noStrike" spc="-1">
              <a:latin typeface="Arial"/>
            </a:endParaRPr>
          </a:p>
          <a:p>
            <a:pPr marL="343080" indent="-342360" algn="just">
              <a:lnSpc>
                <a:spcPct val="80000"/>
              </a:lnSpc>
              <a:spcBef>
                <a:spcPts val="561"/>
              </a:spcBef>
              <a:buClr>
                <a:srgbClr val="FF0000"/>
              </a:buClr>
              <a:buFont typeface="Wingdings" charset="2"/>
              <a:buChar char=""/>
            </a:pPr>
            <a:r>
              <a:rPr lang="ru-RU" sz="2800" b="1" strike="noStrike" spc="-1">
                <a:solidFill>
                  <a:srgbClr val="FF0000"/>
                </a:solidFill>
                <a:latin typeface="Calibri"/>
              </a:rPr>
              <a:t>«Що з вами сталося?», </a:t>
            </a:r>
            <a:endParaRPr lang="ru-RU" sz="2800" b="0" strike="noStrike" spc="-1">
              <a:latin typeface="Arial"/>
            </a:endParaRPr>
          </a:p>
          <a:p>
            <a:pPr marL="343080" indent="-342360" algn="just">
              <a:lnSpc>
                <a:spcPct val="80000"/>
              </a:lnSpc>
              <a:spcBef>
                <a:spcPts val="561"/>
              </a:spcBef>
              <a:buClr>
                <a:srgbClr val="FF0000"/>
              </a:buClr>
              <a:buFont typeface="Wingdings" charset="2"/>
              <a:buChar char=""/>
            </a:pPr>
            <a:r>
              <a:rPr lang="ru-RU" sz="2800" b="1" strike="noStrike" spc="-1">
                <a:solidFill>
                  <a:srgbClr val="FF0000"/>
                </a:solidFill>
                <a:latin typeface="Calibri"/>
              </a:rPr>
              <a:t>«Вам потрібна допомога?». </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Якщо відповідь не надійшла, необхідно здійснити додаткове подразнення:</a:t>
            </a:r>
            <a:endParaRPr lang="ru-RU" sz="2800" b="0" strike="noStrike" spc="-1">
              <a:latin typeface="Arial"/>
            </a:endParaRPr>
          </a:p>
          <a:p>
            <a:pPr marL="343080" indent="-342360" algn="just">
              <a:lnSpc>
                <a:spcPct val="80000"/>
              </a:lnSpc>
              <a:spcBef>
                <a:spcPts val="561"/>
              </a:spcBef>
              <a:buClr>
                <a:srgbClr val="00B050"/>
              </a:buClr>
              <a:buFont typeface="Wingdings" charset="2"/>
              <a:buChar char=""/>
            </a:pPr>
            <a:r>
              <a:rPr lang="ru-RU" sz="2800" b="1" strike="noStrike" spc="-1">
                <a:solidFill>
                  <a:srgbClr val="00B050"/>
                </a:solidFill>
                <a:latin typeface="Calibri"/>
              </a:rPr>
              <a:t>стиснути трапецієподібний або грудний м’яз,</a:t>
            </a:r>
            <a:endParaRPr lang="ru-RU" sz="2800" b="0" strike="noStrike" spc="-1">
              <a:latin typeface="Arial"/>
            </a:endParaRPr>
          </a:p>
          <a:p>
            <a:pPr marL="343080" indent="-342360" algn="just">
              <a:lnSpc>
                <a:spcPct val="80000"/>
              </a:lnSpc>
              <a:spcBef>
                <a:spcPts val="561"/>
              </a:spcBef>
              <a:buClr>
                <a:srgbClr val="00B050"/>
              </a:buClr>
              <a:buFont typeface="Wingdings" charset="2"/>
              <a:buChar char=""/>
            </a:pPr>
            <a:r>
              <a:rPr lang="ru-RU" sz="2800" b="1" strike="noStrike" spc="-1">
                <a:solidFill>
                  <a:srgbClr val="00B050"/>
                </a:solidFill>
                <a:latin typeface="Calibri"/>
              </a:rPr>
              <a:t>покрутити мочку вуха</a:t>
            </a:r>
            <a:r>
              <a:rPr lang="ru-RU" sz="2800" b="1" strike="noStrike" spc="-1">
                <a:solidFill>
                  <a:srgbClr val="000000"/>
                </a:solidFill>
                <a:latin typeface="Calibri"/>
              </a:rPr>
              <a:t>.</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0" y="1049400"/>
            <a:ext cx="5642640" cy="53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buClr>
                <a:srgbClr val="7030A0"/>
              </a:buClr>
              <a:buFont typeface="Arial"/>
              <a:buChar char="•"/>
            </a:pPr>
            <a:r>
              <a:rPr lang="ru-RU" sz="2400" b="1" i="1" strike="noStrike" spc="-1">
                <a:solidFill>
                  <a:srgbClr val="7030A0"/>
                </a:solidFill>
                <a:latin typeface="Calibri"/>
              </a:rPr>
              <a:t>Загрози при проведенні рятувальних дій можуть бути: </a:t>
            </a:r>
            <a:endParaRPr lang="ru-RU" sz="2400" b="0" strike="noStrike" spc="-1">
              <a:latin typeface="Arial"/>
            </a:endParaRPr>
          </a:p>
          <a:p>
            <a:pPr marL="343080" indent="-342360" algn="just">
              <a:lnSpc>
                <a:spcPct val="100000"/>
              </a:lnSpc>
              <a:buClr>
                <a:srgbClr val="000000"/>
              </a:buClr>
              <a:buFont typeface="Arial"/>
              <a:buChar char="•"/>
            </a:pPr>
            <a:r>
              <a:rPr lang="ru-RU" sz="2000" b="1" strike="noStrike" spc="-1">
                <a:solidFill>
                  <a:srgbClr val="000000"/>
                </a:solidFill>
                <a:latin typeface="Calibri"/>
              </a:rPr>
              <a:t>- </a:t>
            </a:r>
            <a:r>
              <a:rPr lang="ru-RU" sz="2000" b="1" strike="noStrike" spc="-1">
                <a:solidFill>
                  <a:srgbClr val="FF0000"/>
                </a:solidFill>
                <a:latin typeface="Calibri"/>
              </a:rPr>
              <a:t>з боку навколишнього середовища</a:t>
            </a:r>
            <a:r>
              <a:rPr lang="ru-RU" sz="2000" b="1" strike="noStrike" spc="-1">
                <a:solidFill>
                  <a:srgbClr val="000000"/>
                </a:solidFill>
                <a:latin typeface="Calibri"/>
              </a:rPr>
              <a:t>: загроза вибуху, агресивні хімічні речовини, вуличний рух, електрика, газ, вода та ін. </a:t>
            </a:r>
            <a:endParaRPr lang="ru-RU" sz="2000" b="0" strike="noStrike" spc="-1">
              <a:latin typeface="Arial"/>
            </a:endParaRPr>
          </a:p>
          <a:p>
            <a:pPr marL="343080" indent="-342360" algn="just">
              <a:lnSpc>
                <a:spcPct val="100000"/>
              </a:lnSpc>
              <a:buClr>
                <a:srgbClr val="000000"/>
              </a:buClr>
              <a:buFont typeface="Arial"/>
              <a:buChar char="•"/>
            </a:pPr>
            <a:r>
              <a:rPr lang="ru-RU" sz="2000" b="1" strike="noStrike" spc="-1">
                <a:solidFill>
                  <a:srgbClr val="000000"/>
                </a:solidFill>
                <a:latin typeface="Calibri"/>
              </a:rPr>
              <a:t>- </a:t>
            </a:r>
            <a:r>
              <a:rPr lang="ru-RU" sz="2000" b="1" strike="noStrike" spc="-1">
                <a:solidFill>
                  <a:srgbClr val="FF0000"/>
                </a:solidFill>
                <a:latin typeface="Calibri"/>
              </a:rPr>
              <a:t>з боку постраждалого</a:t>
            </a:r>
            <a:r>
              <a:rPr lang="ru-RU" sz="2000" b="1" strike="noStrike" spc="-1">
                <a:solidFill>
                  <a:srgbClr val="000000"/>
                </a:solidFill>
                <a:latin typeface="Calibri"/>
              </a:rPr>
              <a:t>: інфікування, агресивна поведінка та ін. </a:t>
            </a:r>
            <a:endParaRPr lang="ru-RU" sz="2000" b="0" strike="noStrike" spc="-1">
              <a:latin typeface="Arial"/>
            </a:endParaRPr>
          </a:p>
          <a:p>
            <a:pPr marL="343080" indent="-182160" algn="just">
              <a:lnSpc>
                <a:spcPct val="100000"/>
              </a:lnSpc>
              <a:spcBef>
                <a:spcPts val="400"/>
              </a:spcBef>
              <a:buClr>
                <a:srgbClr val="E46C0A"/>
              </a:buClr>
              <a:buFont typeface="Arial"/>
              <a:buChar char="•"/>
            </a:pPr>
            <a:r>
              <a:rPr lang="ru-RU" sz="2000" b="1" strike="noStrike" spc="-1">
                <a:solidFill>
                  <a:srgbClr val="000000"/>
                </a:solidFill>
                <a:latin typeface="Calibri"/>
              </a:rPr>
              <a:t>Видаляють постраждалого з небезпечної зони і переміщують його в безпечну зону, використовуючи </a:t>
            </a:r>
            <a:r>
              <a:rPr lang="ru-RU" sz="2000" b="1" strike="noStrike" spc="-1">
                <a:solidFill>
                  <a:srgbClr val="00B050"/>
                </a:solidFill>
                <a:latin typeface="Calibri"/>
              </a:rPr>
              <a:t>прийом</a:t>
            </a:r>
            <a:r>
              <a:rPr lang="ru-RU" sz="2000" b="1" strike="noStrike" spc="-1">
                <a:solidFill>
                  <a:srgbClr val="000000"/>
                </a:solidFill>
                <a:latin typeface="Calibri"/>
              </a:rPr>
              <a:t> </a:t>
            </a:r>
            <a:r>
              <a:rPr lang="ru-RU" sz="2000" b="1" strike="noStrike" spc="-1">
                <a:solidFill>
                  <a:srgbClr val="FF0000"/>
                </a:solidFill>
                <a:latin typeface="Calibri"/>
              </a:rPr>
              <a:t>«рятувального захоплення». </a:t>
            </a:r>
            <a:endParaRPr lang="ru-RU" sz="2000" b="0" strike="noStrike" spc="-1">
              <a:latin typeface="Arial"/>
            </a:endParaRPr>
          </a:p>
          <a:p>
            <a:pPr marL="343080" indent="-182160" algn="just">
              <a:lnSpc>
                <a:spcPct val="100000"/>
              </a:lnSpc>
              <a:spcBef>
                <a:spcPts val="400"/>
              </a:spcBef>
              <a:buClr>
                <a:srgbClr val="E46C0A"/>
              </a:buClr>
              <a:buFont typeface="Arial"/>
              <a:buChar char="•"/>
            </a:pPr>
            <a:r>
              <a:rPr lang="ru-RU" sz="2000" b="1" strike="noStrike" spc="-1">
                <a:solidFill>
                  <a:srgbClr val="000000"/>
                </a:solidFill>
                <a:latin typeface="Calibri"/>
              </a:rPr>
              <a:t>Необхідність реанімації часто примушує ігнорувати небезпеку, проте рятівник не повинен ставити себе чи інших в більший ризик. У багатьох випадках правильна оцінка ситуації, та повне співробітництво з відповідними службами може забезпечити надійні умови реанімації. </a:t>
            </a:r>
            <a:endParaRPr lang="ru-RU" sz="2000" b="0" strike="noStrike" spc="-1">
              <a:latin typeface="Arial"/>
            </a:endParaRPr>
          </a:p>
        </p:txBody>
      </p:sp>
      <p:pic>
        <p:nvPicPr>
          <p:cNvPr id="356" name="Picture 2"/>
          <p:cNvPicPr/>
          <p:nvPr/>
        </p:nvPicPr>
        <p:blipFill>
          <a:blip r:embed="rId2"/>
          <a:stretch/>
        </p:blipFill>
        <p:spPr>
          <a:xfrm>
            <a:off x="5643720" y="1571760"/>
            <a:ext cx="3499560" cy="3642480"/>
          </a:xfrm>
          <a:prstGeom prst="rect">
            <a:avLst/>
          </a:prstGeom>
          <a:ln w="9360">
            <a:noFill/>
          </a:ln>
        </p:spPr>
      </p:pic>
      <p:sp>
        <p:nvSpPr>
          <p:cNvPr id="357" name="CustomShape 2"/>
          <p:cNvSpPr/>
          <p:nvPr/>
        </p:nvSpPr>
        <p:spPr>
          <a:xfrm>
            <a:off x="857160" y="357120"/>
            <a:ext cx="813348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800" b="1" strike="noStrike" spc="-1">
                <a:solidFill>
                  <a:srgbClr val="FF0000"/>
                </a:solidFill>
                <a:latin typeface="Calibri"/>
                <a:ea typeface="DejaVu Sans"/>
              </a:rPr>
              <a:t>Забезпечення безпеки рятівника і пацієнта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428760" y="169560"/>
            <a:ext cx="8286120" cy="6428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ru-RU" sz="2800" b="1" i="1" strike="noStrike" spc="-1">
                <a:solidFill>
                  <a:srgbClr val="FF0000"/>
                </a:solidFill>
                <a:latin typeface="Arial Black"/>
                <a:ea typeface="Times New Roman"/>
              </a:rPr>
              <a:t>Основні завдання першої медичної допомоги:</a:t>
            </a:r>
            <a:endParaRPr lang="ru-RU" sz="2800" b="0" strike="noStrike" spc="-1">
              <a:latin typeface="Arial"/>
            </a:endParaRPr>
          </a:p>
          <a:p>
            <a:pPr marL="216000" indent="-216000" algn="just">
              <a:lnSpc>
                <a:spcPct val="100000"/>
              </a:lnSpc>
              <a:buClr>
                <a:srgbClr val="000000"/>
              </a:buClr>
              <a:buFont typeface="Wingdings" charset="2"/>
              <a:buChar char=""/>
            </a:pPr>
            <a:r>
              <a:rPr lang="ru-RU" sz="2400" b="0" strike="noStrike" spc="-1">
                <a:solidFill>
                  <a:srgbClr val="000000"/>
                </a:solidFill>
                <a:latin typeface="Arial Black"/>
                <a:ea typeface="Times New Roman"/>
              </a:rPr>
              <a:t> -   проведення необхідних заходів щодо ліквідації загрози для життя постраждалого;</a:t>
            </a:r>
            <a:endParaRPr lang="ru-RU" sz="2400" b="0" strike="noStrike" spc="-1">
              <a:latin typeface="Arial"/>
            </a:endParaRPr>
          </a:p>
          <a:p>
            <a:pPr marL="216000" indent="-216000" algn="just">
              <a:lnSpc>
                <a:spcPct val="100000"/>
              </a:lnSpc>
              <a:buClr>
                <a:srgbClr val="000000"/>
              </a:buClr>
              <a:buFont typeface="Wingdings" charset="2"/>
              <a:buChar char=""/>
            </a:pPr>
            <a:r>
              <a:rPr lang="ru-RU" sz="2400" b="0" strike="noStrike" spc="-1">
                <a:solidFill>
                  <a:srgbClr val="000000"/>
                </a:solidFill>
                <a:latin typeface="Arial Black"/>
                <a:ea typeface="Times New Roman"/>
              </a:rPr>
              <a:t> -   попередження можливих ускладнень;</a:t>
            </a:r>
            <a:endParaRPr lang="ru-RU" sz="2400" b="0" strike="noStrike" spc="-1">
              <a:latin typeface="Arial"/>
            </a:endParaRPr>
          </a:p>
          <a:p>
            <a:pPr marL="216000" indent="-216000" algn="just">
              <a:lnSpc>
                <a:spcPct val="100000"/>
              </a:lnSpc>
              <a:buClr>
                <a:srgbClr val="000000"/>
              </a:buClr>
              <a:buFont typeface="Wingdings" charset="2"/>
              <a:buChar char=""/>
            </a:pPr>
            <a:r>
              <a:rPr lang="ru-RU" sz="2400" b="0" strike="noStrike" spc="-1">
                <a:solidFill>
                  <a:srgbClr val="000000"/>
                </a:solidFill>
                <a:latin typeface="Arial Black"/>
                <a:ea typeface="Times New Roman"/>
              </a:rPr>
              <a:t> - забезпечення максимально сприятливих умов для транспортування постраждалого.</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0" i="1" strike="noStrike" spc="-1">
                <a:solidFill>
                  <a:srgbClr val="7030A0"/>
                </a:solidFill>
                <a:latin typeface="Arial Black"/>
                <a:ea typeface="Times New Roman"/>
              </a:rPr>
              <a:t>Перша допомога постраждалому повинна надаватися швидко і під керівництвом однієї людини</a:t>
            </a:r>
            <a:r>
              <a:rPr lang="ru-RU" sz="2400" b="0" strike="noStrike" spc="-1">
                <a:solidFill>
                  <a:srgbClr val="000000"/>
                </a:solidFill>
                <a:latin typeface="Arial Black"/>
                <a:ea typeface="Times New Roman"/>
              </a:rPr>
              <a:t>, оскільки суперечливі поради інших осіб, метушня, суперечки та розгубленість призводять до втрати дорогоцінного часу. </a:t>
            </a:r>
            <a:endParaRPr lang="ru-RU" sz="2400" b="0" strike="noStrike" spc="-1">
              <a:latin typeface="Arial"/>
            </a:endParaRPr>
          </a:p>
          <a:p>
            <a:pPr algn="just">
              <a:lnSpc>
                <a:spcPct val="100000"/>
              </a:lnSpc>
            </a:pPr>
            <a:r>
              <a:rPr lang="ru-RU" sz="2400" b="0" strike="noStrike" spc="-1">
                <a:solidFill>
                  <a:srgbClr val="000000"/>
                </a:solidFill>
                <a:latin typeface="Arial Black"/>
                <a:ea typeface="Times New Roman"/>
              </a:rPr>
              <a:t>Разом із тим </a:t>
            </a:r>
            <a:r>
              <a:rPr lang="ru-RU" sz="2400" b="0" i="1" strike="noStrike" spc="-1">
                <a:solidFill>
                  <a:srgbClr val="7030A0"/>
                </a:solidFill>
                <a:latin typeface="Arial Black"/>
                <a:ea typeface="Times New Roman"/>
              </a:rPr>
              <a:t>виклик лікаря або  доставлення потерпілого у медпункт (лікарню) повинні бути виконані негайно.</a:t>
            </a:r>
            <a:endParaRPr lang="ru-RU" sz="2400" b="0" strike="noStrike" spc="-1">
              <a:latin typeface="Arial"/>
            </a:endParaRPr>
          </a:p>
          <a:p>
            <a:pPr>
              <a:lnSpc>
                <a:spcPct val="100000"/>
              </a:lnSpc>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214200" y="332640"/>
            <a:ext cx="5643000" cy="590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4400" b="1" strike="noStrike" spc="-1">
                <a:solidFill>
                  <a:srgbClr val="000000"/>
                </a:solidFill>
                <a:latin typeface="Calibri"/>
              </a:rPr>
              <a:t>- </a:t>
            </a:r>
            <a:r>
              <a:rPr lang="ru-RU" sz="2800" b="1" strike="noStrike" spc="-1">
                <a:solidFill>
                  <a:srgbClr val="000000"/>
                </a:solidFill>
                <a:latin typeface="Calibri"/>
              </a:rPr>
              <a:t>якщо пацієнт в окулярах, зніміть їх;</a:t>
            </a:r>
            <a:r>
              <a:t/>
            </a:r>
            <a:br/>
            <a:r>
              <a:rPr lang="ru-RU" sz="2800" b="1" strike="noStrike" spc="-1">
                <a:solidFill>
                  <a:srgbClr val="000000"/>
                </a:solidFill>
                <a:latin typeface="Calibri"/>
              </a:rPr>
              <a:t>- встаньте на коліна позаду пацієнта та впевніться, що обидві його ноги розігнуті; </a:t>
            </a:r>
            <a:r>
              <a:t/>
            </a:r>
            <a:br/>
            <a:r>
              <a:rPr lang="ru-RU" sz="2800" b="1" strike="noStrike" spc="-1">
                <a:solidFill>
                  <a:srgbClr val="000000"/>
                </a:solidFill>
                <a:latin typeface="Calibri"/>
              </a:rPr>
              <a:t>- забезпечте прохідність дихальних шляхів;</a:t>
            </a:r>
            <a:r>
              <a:t/>
            </a:r>
            <a:br/>
            <a:r>
              <a:rPr lang="ru-RU" sz="2800" b="1" strike="noStrike" spc="-1">
                <a:solidFill>
                  <a:srgbClr val="000000"/>
                </a:solidFill>
                <a:latin typeface="Calibri"/>
              </a:rPr>
              <a:t>- розташуйте найближчу до себе руку під прямим кутом до тіла, згинаючи в лікті, долонею доверху. </a:t>
            </a:r>
            <a:endParaRPr lang="ru-RU" sz="2800" b="0" strike="noStrike" spc="-1">
              <a:latin typeface="Arial"/>
            </a:endParaRPr>
          </a:p>
        </p:txBody>
      </p:sp>
      <p:pic>
        <p:nvPicPr>
          <p:cNvPr id="359" name="Picture 2"/>
          <p:cNvPicPr/>
          <p:nvPr/>
        </p:nvPicPr>
        <p:blipFill>
          <a:blip r:embed="rId2"/>
          <a:stretch/>
        </p:blipFill>
        <p:spPr>
          <a:xfrm>
            <a:off x="5985000" y="0"/>
            <a:ext cx="3158280" cy="3904560"/>
          </a:xfrm>
          <a:prstGeom prst="rect">
            <a:avLst/>
          </a:prstGeom>
          <a:ln>
            <a:noFill/>
          </a:ln>
        </p:spPr>
      </p:pic>
      <p:pic>
        <p:nvPicPr>
          <p:cNvPr id="360" name="Picture 3"/>
          <p:cNvPicPr/>
          <p:nvPr/>
        </p:nvPicPr>
        <p:blipFill>
          <a:blip r:embed="rId3"/>
          <a:stretch/>
        </p:blipFill>
        <p:spPr>
          <a:xfrm>
            <a:off x="5719680" y="4292640"/>
            <a:ext cx="3423600" cy="2564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1763640" y="260640"/>
            <a:ext cx="651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4400" b="0" strike="noStrike" spc="-1">
                <a:solidFill>
                  <a:srgbClr val="000000"/>
                </a:solidFill>
                <a:latin typeface="Calibri"/>
              </a:rPr>
              <a:t> </a:t>
            </a:r>
            <a:endParaRPr lang="ru-RU" sz="4400" b="0" strike="noStrike" spc="-1">
              <a:latin typeface="Arial"/>
            </a:endParaRPr>
          </a:p>
        </p:txBody>
      </p:sp>
      <p:sp>
        <p:nvSpPr>
          <p:cNvPr id="362" name="CustomShape 2"/>
          <p:cNvSpPr/>
          <p:nvPr/>
        </p:nvSpPr>
        <p:spPr>
          <a:xfrm>
            <a:off x="357120" y="404640"/>
            <a:ext cx="8246520" cy="602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2. Протягом 10 секунд необхідно визначити </a:t>
            </a:r>
            <a:r>
              <a:rPr lang="ru-RU" sz="2800" b="1" strike="noStrike" spc="-1">
                <a:solidFill>
                  <a:srgbClr val="FF0000"/>
                </a:solidFill>
                <a:latin typeface="Calibri"/>
              </a:rPr>
              <a:t>наявність у постраждалого пульсу на сонній артерії</a:t>
            </a:r>
            <a:r>
              <a:rPr lang="ru-RU" sz="2800" b="1" strike="noStrike" spc="-1">
                <a:solidFill>
                  <a:srgbClr val="000000"/>
                </a:solidFill>
                <a:latin typeface="Calibri"/>
              </a:rPr>
              <a:t> (для визначення пульсу на сонній артерії вказівний та середній пальці розміщують на відстані 2-3см у бік від щитоподібного хряща – «кадика», що виступає на передньої поверхні шиї). </a:t>
            </a:r>
            <a:endParaRPr lang="ru-RU" sz="2800" b="0" strike="noStrike" spc="-1">
              <a:latin typeface="Arial"/>
            </a:endParaRPr>
          </a:p>
          <a:p>
            <a:pPr algn="just">
              <a:lnSpc>
                <a:spcPct val="80000"/>
              </a:lnSpc>
              <a:spcBef>
                <a:spcPts val="561"/>
              </a:spcBef>
            </a:pP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3. Наблизьте ваше обличчя до обличчя постраждалого та поверніть його в бік грудної клітки. Одночасно намагайтеся почути </a:t>
            </a:r>
            <a:r>
              <a:rPr lang="ru-RU" sz="2800" b="1" strike="noStrike" spc="-1">
                <a:solidFill>
                  <a:srgbClr val="FF0000"/>
                </a:solidFill>
                <a:latin typeface="Calibri"/>
              </a:rPr>
              <a:t>шум дихальних рухів або стогін</a:t>
            </a:r>
            <a:r>
              <a:rPr lang="ru-RU" sz="2800" b="1" strike="noStrike" spc="-1">
                <a:solidFill>
                  <a:srgbClr val="000000"/>
                </a:solidFill>
                <a:latin typeface="Calibri"/>
              </a:rPr>
              <a:t>, відчути щокою тепло повітря при видиху та побачити, як піднімається та опускається грудна клітка.</a:t>
            </a:r>
            <a:endParaRPr lang="ru-RU" sz="2800" b="0" strike="noStrike" spc="-1">
              <a:latin typeface="Arial"/>
            </a:endParaRPr>
          </a:p>
          <a:p>
            <a:pPr algn="just">
              <a:lnSpc>
                <a:spcPct val="80000"/>
              </a:lnSpc>
              <a:spcBef>
                <a:spcPts val="561"/>
              </a:spcBef>
            </a:pP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4. У випадку відсутності пульсу на сонній артерії необхідно розпочати весь </a:t>
            </a:r>
            <a:r>
              <a:rPr lang="ru-RU" sz="2800" b="1" strike="noStrike" spc="-1">
                <a:solidFill>
                  <a:srgbClr val="FF0000"/>
                </a:solidFill>
                <a:latin typeface="Calibri"/>
              </a:rPr>
              <a:t>базовий комплекс реанімаційних заходів.</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1763640" y="260640"/>
            <a:ext cx="651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4400" b="0" strike="noStrike" spc="-1">
                <a:solidFill>
                  <a:srgbClr val="000000"/>
                </a:solidFill>
                <a:latin typeface="Calibri"/>
              </a:rPr>
              <a:t> </a:t>
            </a:r>
            <a:endParaRPr lang="ru-RU" sz="4400" b="0" strike="noStrike" spc="-1">
              <a:latin typeface="Arial"/>
            </a:endParaRPr>
          </a:p>
        </p:txBody>
      </p:sp>
      <p:pic>
        <p:nvPicPr>
          <p:cNvPr id="364" name="Picture 4"/>
          <p:cNvPicPr/>
          <p:nvPr/>
        </p:nvPicPr>
        <p:blipFill>
          <a:blip r:embed="rId2"/>
          <a:stretch/>
        </p:blipFill>
        <p:spPr>
          <a:xfrm>
            <a:off x="0" y="214200"/>
            <a:ext cx="2928240" cy="2279160"/>
          </a:xfrm>
          <a:prstGeom prst="rect">
            <a:avLst/>
          </a:prstGeom>
          <a:ln w="9360">
            <a:noFill/>
          </a:ln>
        </p:spPr>
      </p:pic>
      <p:pic>
        <p:nvPicPr>
          <p:cNvPr id="365" name="Picture 2"/>
          <p:cNvPicPr/>
          <p:nvPr/>
        </p:nvPicPr>
        <p:blipFill>
          <a:blip r:embed="rId3"/>
          <a:srcRect l="11653" t="62738" r="6764" b="13133"/>
          <a:stretch/>
        </p:blipFill>
        <p:spPr>
          <a:xfrm>
            <a:off x="3071880" y="0"/>
            <a:ext cx="5857200" cy="2440080"/>
          </a:xfrm>
          <a:prstGeom prst="rect">
            <a:avLst/>
          </a:prstGeom>
          <a:ln>
            <a:noFill/>
          </a:ln>
        </p:spPr>
      </p:pic>
      <p:pic>
        <p:nvPicPr>
          <p:cNvPr id="366" name="Picture 2"/>
          <p:cNvPicPr/>
          <p:nvPr/>
        </p:nvPicPr>
        <p:blipFill>
          <a:blip r:embed="rId4"/>
          <a:srcRect l="10151" t="4152" r="8102" b="61214"/>
          <a:stretch/>
        </p:blipFill>
        <p:spPr>
          <a:xfrm>
            <a:off x="714240" y="2574720"/>
            <a:ext cx="8214480" cy="4282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 name="Picture 2"/>
          <p:cNvPicPr/>
          <p:nvPr/>
        </p:nvPicPr>
        <p:blipFill>
          <a:blip r:embed="rId2"/>
          <a:stretch/>
        </p:blipFill>
        <p:spPr>
          <a:xfrm>
            <a:off x="179280" y="189000"/>
            <a:ext cx="4209480" cy="3085560"/>
          </a:xfrm>
          <a:prstGeom prst="rect">
            <a:avLst/>
          </a:prstGeom>
          <a:ln>
            <a:noFill/>
          </a:ln>
        </p:spPr>
      </p:pic>
      <p:pic>
        <p:nvPicPr>
          <p:cNvPr id="368" name="Picture 3"/>
          <p:cNvPicPr/>
          <p:nvPr/>
        </p:nvPicPr>
        <p:blipFill>
          <a:blip r:embed="rId3"/>
          <a:stretch/>
        </p:blipFill>
        <p:spPr>
          <a:xfrm>
            <a:off x="5011560" y="65160"/>
            <a:ext cx="4123440" cy="3209040"/>
          </a:xfrm>
          <a:prstGeom prst="rect">
            <a:avLst/>
          </a:prstGeom>
          <a:ln w="9360">
            <a:noFill/>
          </a:ln>
        </p:spPr>
      </p:pic>
      <p:pic>
        <p:nvPicPr>
          <p:cNvPr id="369" name="Picture 4"/>
          <p:cNvPicPr/>
          <p:nvPr/>
        </p:nvPicPr>
        <p:blipFill>
          <a:blip r:embed="rId4"/>
          <a:stretch/>
        </p:blipFill>
        <p:spPr>
          <a:xfrm>
            <a:off x="250920" y="3622680"/>
            <a:ext cx="8065440" cy="2555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71" name="CustomShape 2"/>
          <p:cNvSpPr/>
          <p:nvPr/>
        </p:nvSpPr>
        <p:spPr>
          <a:xfrm>
            <a:off x="714240" y="5572080"/>
            <a:ext cx="7428960" cy="4557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Запам'ятай!  Від твоїх дій залежить життя людини!!</a:t>
            </a:r>
            <a:endParaRPr lang="ru-RU" sz="2400" b="0" strike="noStrike" spc="-1">
              <a:latin typeface="Arial"/>
            </a:endParaRPr>
          </a:p>
        </p:txBody>
      </p:sp>
      <p:sp>
        <p:nvSpPr>
          <p:cNvPr id="372" name="CustomShape 3"/>
          <p:cNvSpPr/>
          <p:nvPr/>
        </p:nvSpPr>
        <p:spPr>
          <a:xfrm>
            <a:off x="7358040" y="1000080"/>
            <a:ext cx="1285200" cy="3714120"/>
          </a:xfrm>
          <a:prstGeom prst="downArrow">
            <a:avLst>
              <a:gd name="adj1" fmla="val 50000"/>
              <a:gd name="adj2" fmla="val 50000"/>
            </a:avLst>
          </a:prstGeom>
          <a:solidFill>
            <a:schemeClr val="bg2">
              <a:lumMod val="60000"/>
              <a:lumOff val="40000"/>
            </a:schemeClr>
          </a:solidFill>
          <a:ln>
            <a:round/>
          </a:ln>
        </p:spPr>
        <p:style>
          <a:lnRef idx="2">
            <a:schemeClr val="accent1">
              <a:shade val="50000"/>
            </a:schemeClr>
          </a:lnRef>
          <a:fillRef idx="1">
            <a:schemeClr val="accent1"/>
          </a:fillRef>
          <a:effectRef idx="0">
            <a:schemeClr val="accent1"/>
          </a:effectRef>
          <a:fontRef idx="minor"/>
        </p:style>
      </p:sp>
      <p:pic>
        <p:nvPicPr>
          <p:cNvPr id="373" name="Picture 2"/>
          <p:cNvPicPr/>
          <p:nvPr/>
        </p:nvPicPr>
        <p:blipFill>
          <a:blip r:embed="rId2"/>
          <a:stretch/>
        </p:blipFill>
        <p:spPr>
          <a:xfrm>
            <a:off x="179640" y="568440"/>
            <a:ext cx="7224840" cy="4638240"/>
          </a:xfrm>
          <a:prstGeom prst="rect">
            <a:avLst/>
          </a:prstGeom>
          <a:ln>
            <a:noFill/>
          </a:ln>
        </p:spPr>
      </p:pic>
    </p:spTree>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75" name="CustomShape 2"/>
          <p:cNvSpPr/>
          <p:nvPr/>
        </p:nvSpPr>
        <p:spPr>
          <a:xfrm>
            <a:off x="6715080" y="785880"/>
            <a:ext cx="2142360" cy="16146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000000"/>
                </a:solidFill>
                <a:latin typeface="Calibri"/>
                <a:ea typeface="DejaVu Sans"/>
              </a:rPr>
              <a:t>Неправильне положення потерпілого який знаходиться без свідомості</a:t>
            </a:r>
            <a:endParaRPr lang="ru-RU" sz="2000" b="0" strike="noStrike" spc="-1">
              <a:latin typeface="Arial"/>
            </a:endParaRPr>
          </a:p>
        </p:txBody>
      </p:sp>
      <p:sp>
        <p:nvSpPr>
          <p:cNvPr id="376" name="CustomShape 3"/>
          <p:cNvSpPr/>
          <p:nvPr/>
        </p:nvSpPr>
        <p:spPr>
          <a:xfrm>
            <a:off x="7072200" y="3143160"/>
            <a:ext cx="1428120" cy="3071160"/>
          </a:xfrm>
          <a:prstGeom prst="leftArrow">
            <a:avLst>
              <a:gd name="adj1" fmla="val 50000"/>
              <a:gd name="adj2" fmla="val 50000"/>
            </a:avLst>
          </a:prstGeom>
          <a:solidFill>
            <a:schemeClr val="accent2">
              <a:lumMod val="75000"/>
            </a:schemeClr>
          </a:solidFill>
          <a:ln w="5724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377" name="Picture 2"/>
          <p:cNvPicPr/>
          <p:nvPr/>
        </p:nvPicPr>
        <p:blipFill>
          <a:blip r:embed="rId2"/>
          <a:srcRect l="8940" t="7426" r="4983" b="6626"/>
          <a:stretch/>
        </p:blipFill>
        <p:spPr>
          <a:xfrm>
            <a:off x="428760" y="285840"/>
            <a:ext cx="5785920" cy="6086520"/>
          </a:xfrm>
          <a:prstGeom prst="rect">
            <a:avLst/>
          </a:prstGeom>
          <a:ln>
            <a:noFill/>
          </a:ln>
        </p:spPr>
      </p:pic>
    </p:spTree>
  </p:cSld>
  <p:clrMapOvr>
    <a:masterClrMapping/>
  </p:clrMapOvr>
  <p:transition spd="med">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379" name="CustomShape 2"/>
          <p:cNvSpPr/>
          <p:nvPr/>
        </p:nvSpPr>
        <p:spPr>
          <a:xfrm>
            <a:off x="6286680" y="1071720"/>
            <a:ext cx="2499480" cy="155304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А ось таке положення потерпілого – правильне !</a:t>
            </a:r>
            <a:endParaRPr lang="ru-RU" sz="2400" b="0" strike="noStrike" spc="-1">
              <a:latin typeface="Arial"/>
            </a:endParaRPr>
          </a:p>
        </p:txBody>
      </p:sp>
      <p:sp>
        <p:nvSpPr>
          <p:cNvPr id="380" name="CustomShape 3"/>
          <p:cNvSpPr/>
          <p:nvPr/>
        </p:nvSpPr>
        <p:spPr>
          <a:xfrm>
            <a:off x="6357960" y="3000240"/>
            <a:ext cx="1928160" cy="1713960"/>
          </a:xfrm>
          <a:prstGeom prst="leftArrow">
            <a:avLst>
              <a:gd name="adj1" fmla="val 50000"/>
              <a:gd name="adj2" fmla="val 50000"/>
            </a:avLst>
          </a:prstGeom>
          <a:solidFill>
            <a:schemeClr val="tx2">
              <a:lumMod val="60000"/>
              <a:lumOff val="40000"/>
            </a:schemeClr>
          </a:solidFill>
          <a:ln>
            <a:round/>
          </a:ln>
        </p:spPr>
        <p:style>
          <a:lnRef idx="2">
            <a:schemeClr val="accent1">
              <a:shade val="50000"/>
            </a:schemeClr>
          </a:lnRef>
          <a:fillRef idx="1">
            <a:schemeClr val="accent1"/>
          </a:fillRef>
          <a:effectRef idx="0">
            <a:schemeClr val="accent1"/>
          </a:effectRef>
          <a:fontRef idx="minor"/>
        </p:style>
      </p:sp>
      <p:pic>
        <p:nvPicPr>
          <p:cNvPr id="381" name="Picture 2"/>
          <p:cNvPicPr/>
          <p:nvPr/>
        </p:nvPicPr>
        <p:blipFill>
          <a:blip r:embed="rId2"/>
          <a:stretch/>
        </p:blipFill>
        <p:spPr>
          <a:xfrm>
            <a:off x="357120" y="177480"/>
            <a:ext cx="5857200" cy="6433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2"/>
          <p:cNvPicPr/>
          <p:nvPr/>
        </p:nvPicPr>
        <p:blipFill>
          <a:blip r:embed="rId2"/>
          <a:stretch/>
        </p:blipFill>
        <p:spPr>
          <a:xfrm>
            <a:off x="0" y="404640"/>
            <a:ext cx="8079480" cy="4031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323640" y="260640"/>
            <a:ext cx="8534160" cy="59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lnSpcReduction="20000"/>
          </a:bodyPr>
          <a:lstStyle/>
          <a:p>
            <a:pPr marL="320040" indent="-319320" algn="ctr">
              <a:lnSpc>
                <a:spcPct val="100000"/>
              </a:lnSpc>
            </a:pPr>
            <a:r>
              <a:rPr lang="ru-RU" sz="4400" b="0" strike="noStrike" spc="-1">
                <a:solidFill>
                  <a:srgbClr val="000000"/>
                </a:solidFill>
                <a:latin typeface="Calibri"/>
              </a:rPr>
              <a:t> </a:t>
            </a:r>
            <a:r>
              <a:rPr lang="ru-RU" sz="3600" b="1" strike="noStrike" spc="-1">
                <a:solidFill>
                  <a:srgbClr val="FF0000"/>
                </a:solidFill>
                <a:latin typeface="Calibri"/>
              </a:rPr>
              <a:t>Стадії та етапи серцево-легеневої реанімації </a:t>
            </a:r>
            <a:endParaRPr lang="ru-RU" sz="3600" b="0" strike="noStrike" spc="-1">
              <a:latin typeface="Arial"/>
            </a:endParaRPr>
          </a:p>
        </p:txBody>
      </p:sp>
      <p:sp>
        <p:nvSpPr>
          <p:cNvPr id="384" name="CustomShape 2"/>
          <p:cNvSpPr/>
          <p:nvPr/>
        </p:nvSpPr>
        <p:spPr>
          <a:xfrm>
            <a:off x="324000" y="1357200"/>
            <a:ext cx="8265240" cy="465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6080" algn="just">
              <a:lnSpc>
                <a:spcPct val="80000"/>
              </a:lnSpc>
              <a:spcBef>
                <a:spcPts val="561"/>
              </a:spcBef>
            </a:pPr>
            <a:r>
              <a:rPr lang="ru-RU" sz="2800" b="1" strike="noStrike" spc="-1">
                <a:solidFill>
                  <a:srgbClr val="FF0000"/>
                </a:solidFill>
                <a:latin typeface="Calibri"/>
              </a:rPr>
              <a:t>При проведенні реанімації виділяють 3 стадії та 9 етапів (P. Safar, 1997р.):</a:t>
            </a:r>
            <a:endParaRPr lang="ru-RU" sz="2800" b="0" strike="noStrike" spc="-1">
              <a:latin typeface="Arial"/>
            </a:endParaRPr>
          </a:p>
          <a:p>
            <a:pPr marL="46080" algn="just">
              <a:lnSpc>
                <a:spcPct val="80000"/>
              </a:lnSpc>
              <a:spcBef>
                <a:spcPts val="561"/>
              </a:spcBef>
            </a:pPr>
            <a:endParaRPr lang="ru-RU" sz="2800" b="0" strike="noStrike" spc="-1">
              <a:latin typeface="Arial"/>
            </a:endParaRPr>
          </a:p>
          <a:p>
            <a:pPr marL="343080" indent="-342360" algn="just">
              <a:lnSpc>
                <a:spcPct val="80000"/>
              </a:lnSpc>
              <a:spcBef>
                <a:spcPts val="561"/>
              </a:spcBef>
              <a:buClr>
                <a:srgbClr val="FF0000"/>
              </a:buClr>
              <a:buFont typeface="Arial"/>
              <a:buChar char="•"/>
            </a:pPr>
            <a:r>
              <a:rPr lang="ru-RU" sz="2800" b="1" strike="noStrike" spc="-1">
                <a:solidFill>
                  <a:srgbClr val="FF0000"/>
                </a:solidFill>
                <a:latin typeface="Calibri"/>
              </a:rPr>
              <a:t>Стадія 1</a:t>
            </a:r>
            <a:r>
              <a:rPr lang="ru-RU" sz="2800" b="1" strike="noStrike" spc="-1">
                <a:solidFill>
                  <a:srgbClr val="000000"/>
                </a:solidFill>
                <a:latin typeface="Calibri"/>
              </a:rPr>
              <a:t> – елементарна підтримка життя, яка складається з 3 етапів:</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A (airway open) </a:t>
            </a:r>
            <a:r>
              <a:rPr lang="ru-RU" sz="2800" b="1" strike="noStrike" spc="-1">
                <a:solidFill>
                  <a:srgbClr val="000000"/>
                </a:solidFill>
                <a:latin typeface="Calibri"/>
              </a:rPr>
              <a:t>– відновлення прохідності дихальних шляхів;</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B (breath for victim) </a:t>
            </a:r>
            <a:r>
              <a:rPr lang="ru-RU" sz="2800" b="1" strike="noStrike" spc="-1">
                <a:solidFill>
                  <a:srgbClr val="000000"/>
                </a:solidFill>
                <a:latin typeface="Calibri"/>
              </a:rPr>
              <a:t>– штучна вентиляція легнь (ШВЛ) та оксигенація;</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C (circulation his blood) </a:t>
            </a:r>
            <a:r>
              <a:rPr lang="ru-RU" sz="2800" b="1" strike="noStrike" spc="-1">
                <a:solidFill>
                  <a:srgbClr val="000000"/>
                </a:solidFill>
                <a:latin typeface="Calibri"/>
              </a:rPr>
              <a:t>– підтримка кровообігу.</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1763640" y="260640"/>
            <a:ext cx="65116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4400" b="0" strike="noStrike" spc="-1">
                <a:solidFill>
                  <a:srgbClr val="000000"/>
                </a:solidFill>
                <a:latin typeface="Calibri"/>
              </a:rPr>
              <a:t> </a:t>
            </a:r>
            <a:endParaRPr lang="ru-RU" sz="4400" b="0" strike="noStrike" spc="-1">
              <a:latin typeface="Arial"/>
            </a:endParaRPr>
          </a:p>
        </p:txBody>
      </p:sp>
      <p:sp>
        <p:nvSpPr>
          <p:cNvPr id="386" name="CustomShape 2"/>
          <p:cNvSpPr/>
          <p:nvPr/>
        </p:nvSpPr>
        <p:spPr>
          <a:xfrm>
            <a:off x="395280" y="476280"/>
            <a:ext cx="8319240" cy="554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6080" algn="just">
              <a:lnSpc>
                <a:spcPct val="80000"/>
              </a:lnSpc>
              <a:spcBef>
                <a:spcPts val="561"/>
              </a:spcBef>
            </a:pPr>
            <a:r>
              <a:rPr lang="ru-RU" sz="2800" b="1" strike="noStrike" spc="-1">
                <a:solidFill>
                  <a:srgbClr val="FF0000"/>
                </a:solidFill>
                <a:latin typeface="Calibri"/>
              </a:rPr>
              <a:t>Стадія 2</a:t>
            </a:r>
            <a:r>
              <a:rPr lang="ru-RU" sz="2800" b="1" strike="noStrike" spc="-1">
                <a:solidFill>
                  <a:srgbClr val="000000"/>
                </a:solidFill>
                <a:latin typeface="Calibri"/>
              </a:rPr>
              <a:t> – подальша підтримка життя.</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D (drug) </a:t>
            </a:r>
            <a:r>
              <a:rPr lang="ru-RU" sz="2800" b="1" strike="noStrike" spc="-1">
                <a:solidFill>
                  <a:srgbClr val="000000"/>
                </a:solidFill>
                <a:latin typeface="Calibri"/>
              </a:rPr>
              <a:t>– медикаментозні засоби та проведення інфузійної терапії;</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2800" b="1" strike="noStrike" spc="-1">
                <a:solidFill>
                  <a:srgbClr val="000000"/>
                </a:solidFill>
                <a:latin typeface="Calibri"/>
              </a:rPr>
              <a:t>- </a:t>
            </a:r>
            <a:r>
              <a:rPr lang="ru-RU" sz="3200" b="1" strike="noStrike" spc="-1">
                <a:solidFill>
                  <a:srgbClr val="00B050"/>
                </a:solidFill>
                <a:latin typeface="Calibri"/>
              </a:rPr>
              <a:t>E</a:t>
            </a:r>
            <a:r>
              <a:rPr lang="ru-RU" sz="3200" b="1" strike="noStrike" spc="-1">
                <a:solidFill>
                  <a:srgbClr val="000000"/>
                </a:solidFill>
                <a:latin typeface="Calibri"/>
              </a:rPr>
              <a:t> </a:t>
            </a:r>
            <a:r>
              <a:rPr lang="ru-RU" sz="2800" b="1" strike="noStrike" spc="-1">
                <a:solidFill>
                  <a:srgbClr val="000000"/>
                </a:solidFill>
                <a:latin typeface="Calibri"/>
              </a:rPr>
              <a:t>– електрокардіоскопія та кардіографія;</a:t>
            </a:r>
            <a:endParaRPr lang="ru-RU" sz="2800" b="0" strike="noStrike" spc="-1">
              <a:latin typeface="Arial"/>
            </a:endParaRPr>
          </a:p>
          <a:p>
            <a:pPr marL="343080" indent="-342360" algn="just">
              <a:lnSpc>
                <a:spcPct val="80000"/>
              </a:lnSpc>
              <a:spcBef>
                <a:spcPts val="641"/>
              </a:spcBef>
              <a:buClr>
                <a:srgbClr val="000000"/>
              </a:buClr>
              <a:buFont typeface="Arial"/>
              <a:buChar char="•"/>
            </a:pPr>
            <a:r>
              <a:rPr lang="ru-RU" sz="3200" b="1" strike="noStrike" spc="-1">
                <a:solidFill>
                  <a:srgbClr val="000000"/>
                </a:solidFill>
                <a:latin typeface="Calibri"/>
              </a:rPr>
              <a:t>- </a:t>
            </a:r>
            <a:r>
              <a:rPr lang="ru-RU" sz="3200" b="1" strike="noStrike" spc="-1">
                <a:solidFill>
                  <a:srgbClr val="00B050"/>
                </a:solidFill>
                <a:latin typeface="Calibri"/>
              </a:rPr>
              <a:t>F</a:t>
            </a:r>
            <a:r>
              <a:rPr lang="ru-RU" sz="2800" b="1" strike="noStrike" spc="-1">
                <a:solidFill>
                  <a:srgbClr val="00B050"/>
                </a:solidFill>
                <a:latin typeface="Calibri"/>
              </a:rPr>
              <a:t> </a:t>
            </a:r>
            <a:r>
              <a:rPr lang="ru-RU" sz="2800" b="1" strike="noStrike" spc="-1">
                <a:solidFill>
                  <a:srgbClr val="000000"/>
                </a:solidFill>
                <a:latin typeface="Calibri"/>
              </a:rPr>
              <a:t>– дефібриляція.</a:t>
            </a:r>
            <a:endParaRPr lang="ru-RU" sz="2800" b="0" strike="noStrike" spc="-1">
              <a:latin typeface="Arial"/>
            </a:endParaRPr>
          </a:p>
          <a:p>
            <a:pPr algn="just">
              <a:lnSpc>
                <a:spcPct val="80000"/>
              </a:lnSpc>
              <a:spcBef>
                <a:spcPts val="561"/>
              </a:spcBef>
            </a:pPr>
            <a:endParaRPr lang="ru-RU" sz="2800" b="0" strike="noStrike" spc="-1">
              <a:latin typeface="Arial"/>
            </a:endParaRPr>
          </a:p>
          <a:p>
            <a:pPr marL="46080" algn="just">
              <a:lnSpc>
                <a:spcPct val="80000"/>
              </a:lnSpc>
              <a:spcBef>
                <a:spcPts val="561"/>
              </a:spcBef>
            </a:pPr>
            <a:r>
              <a:rPr lang="ru-RU" sz="2800" b="1" strike="noStrike" spc="-1">
                <a:solidFill>
                  <a:srgbClr val="FF0000"/>
                </a:solidFill>
                <a:latin typeface="Calibri"/>
              </a:rPr>
              <a:t>Стадія 3</a:t>
            </a:r>
            <a:r>
              <a:rPr lang="ru-RU" sz="2800" b="1" strike="noStrike" spc="-1">
                <a:solidFill>
                  <a:srgbClr val="000000"/>
                </a:solidFill>
                <a:latin typeface="Calibri"/>
              </a:rPr>
              <a:t> – тривала підтримка життя, яка охоплює післяреанімаційну інтенсивну терапію:</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G</a:t>
            </a:r>
            <a:r>
              <a:rPr lang="ru-RU" sz="2800" b="1" strike="noStrike" spc="-1">
                <a:solidFill>
                  <a:srgbClr val="000000"/>
                </a:solidFill>
                <a:latin typeface="Calibri"/>
              </a:rPr>
              <a:t> – оцінка стану;</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H</a:t>
            </a:r>
            <a:r>
              <a:rPr lang="ru-RU" sz="2800" b="1" strike="noStrike" spc="-1">
                <a:solidFill>
                  <a:srgbClr val="000000"/>
                </a:solidFill>
                <a:latin typeface="Calibri"/>
              </a:rPr>
              <a:t> – відновлення свідомості;</a:t>
            </a:r>
            <a:endParaRPr lang="ru-RU" sz="2800" b="0" strike="noStrike" spc="-1">
              <a:latin typeface="Arial"/>
            </a:endParaRPr>
          </a:p>
          <a:p>
            <a:pPr marL="343080" indent="-342360" algn="just">
              <a:lnSpc>
                <a:spcPct val="8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I</a:t>
            </a:r>
            <a:r>
              <a:rPr lang="ru-RU" sz="2800" b="1" strike="noStrike" spc="-1">
                <a:solidFill>
                  <a:srgbClr val="000000"/>
                </a:solidFill>
                <a:latin typeface="Calibri"/>
              </a:rPr>
              <a:t> – корекція недостатності функцій органів.</a:t>
            </a:r>
            <a:endParaRPr lang="ru-RU" sz="2800" b="0" strike="noStrike" spc="-1">
              <a:latin typeface="Arial"/>
            </a:endParaRPr>
          </a:p>
          <a:p>
            <a:pPr algn="just">
              <a:lnSpc>
                <a:spcPct val="80000"/>
              </a:lnSpc>
              <a:spcBef>
                <a:spcPts val="360"/>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357120" y="214200"/>
            <a:ext cx="8500320" cy="639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i="1" strike="noStrike" spc="-1">
                <a:solidFill>
                  <a:srgbClr val="FF0000"/>
                </a:solidFill>
                <a:latin typeface="Arial Black"/>
                <a:ea typeface="DejaVu Sans"/>
              </a:rPr>
              <a:t>Алгоритм дій для порятунку життя та збереження здоров'я потерпілого повинен бути таким:</a:t>
            </a:r>
            <a:endParaRPr lang="ru-RU" sz="24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застосування рятувальником засобів індивідуального захисту (за необхідності та залежно від ситуації);</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усунення причин впливу загрозливих факторів: виведення постраждалого із загазованої зони, звільнення від дії електричного струму, витягнення потопаючого з води, з-під завалу тощо;</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термінова оцінка стану потерпілого: візуальний огляд, з'ясування самопочуття, визначення наявності ознак життя;</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покликати на допомогу оточуючих, попросити викликати бригаду швидкої допомоги;</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надання потерпілому безпечного для кожного конкретного випадку положення;</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вжиття заходів щодо усунення небезпечних для життя станів: проведення реанімаційних заходів, зупинка кровотечі та ін.;</a:t>
            </a:r>
            <a:endParaRPr lang="ru-RU" sz="1800" b="0" strike="noStrike" spc="-1">
              <a:latin typeface="Arial"/>
            </a:endParaRPr>
          </a:p>
          <a:p>
            <a:pPr marL="216000" indent="180000" algn="just">
              <a:lnSpc>
                <a:spcPct val="100000"/>
              </a:lnSpc>
              <a:buClr>
                <a:srgbClr val="000000"/>
              </a:buClr>
              <a:buFont typeface="Wingdings" charset="2"/>
              <a:buChar char=""/>
            </a:pPr>
            <a:r>
              <a:rPr lang="ru-RU" sz="1800" b="0" strike="noStrike" spc="-1">
                <a:solidFill>
                  <a:srgbClr val="000000"/>
                </a:solidFill>
                <a:latin typeface="Arial Black"/>
                <a:ea typeface="DejaVu Sans"/>
              </a:rPr>
              <a:t> не можна залишати потерпілого без уваги, потрібно постійно контролювати його стан, продовжувати підтримувати життєві функції організму до прибуття медичних працівників.</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500040" y="0"/>
            <a:ext cx="8643240" cy="8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marL="320040" indent="-319320" algn="ctr">
              <a:lnSpc>
                <a:spcPct val="100000"/>
              </a:lnSpc>
            </a:pPr>
            <a:r>
              <a:rPr lang="ru-RU" sz="2800" b="1" strike="noStrike" spc="-1">
                <a:solidFill>
                  <a:srgbClr val="00B050"/>
                </a:solidFill>
                <a:latin typeface="Calibri"/>
              </a:rPr>
              <a:t>A (airway open) </a:t>
            </a:r>
            <a:r>
              <a:rPr lang="ru-RU" sz="2800" b="1" strike="noStrike" spc="-1">
                <a:solidFill>
                  <a:srgbClr val="000000"/>
                </a:solidFill>
                <a:latin typeface="Calibri"/>
              </a:rPr>
              <a:t>– відновлення прохідності дихальних шляхів</a:t>
            </a:r>
            <a:endParaRPr lang="ru-RU" sz="2800" b="0" strike="noStrike" spc="-1">
              <a:latin typeface="Arial"/>
            </a:endParaRPr>
          </a:p>
        </p:txBody>
      </p:sp>
      <p:sp>
        <p:nvSpPr>
          <p:cNvPr id="388" name="CustomShape 2"/>
          <p:cNvSpPr/>
          <p:nvPr/>
        </p:nvSpPr>
        <p:spPr>
          <a:xfrm>
            <a:off x="108000" y="1000080"/>
            <a:ext cx="8678160" cy="58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6000" lnSpcReduction="10000"/>
          </a:bodyPr>
          <a:lstStyle/>
          <a:p>
            <a:pPr marL="46080">
              <a:lnSpc>
                <a:spcPct val="100000"/>
              </a:lnSpc>
              <a:spcBef>
                <a:spcPts val="519"/>
              </a:spcBef>
            </a:pPr>
            <a:r>
              <a:rPr lang="ru-RU" sz="2600" b="1" u="sng" strike="noStrike" spc="-1">
                <a:solidFill>
                  <a:srgbClr val="000000"/>
                </a:solidFill>
                <a:uFillTx/>
                <a:latin typeface="Calibri"/>
              </a:rPr>
              <a:t>причини:</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1. Зміщення кореня язика до задньої стінки ротоглотки та </a:t>
            </a:r>
            <a:r>
              <a:rPr lang="ru-RU" sz="2600" b="1" strike="noStrike" spc="-1">
                <a:solidFill>
                  <a:srgbClr val="FF0000"/>
                </a:solidFill>
                <a:latin typeface="Calibri"/>
              </a:rPr>
              <a:t>западання язика</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2. </a:t>
            </a:r>
            <a:r>
              <a:rPr lang="ru-RU" sz="2600" b="1" strike="noStrike" spc="-1">
                <a:solidFill>
                  <a:srgbClr val="FF0000"/>
                </a:solidFill>
                <a:latin typeface="Calibri"/>
              </a:rPr>
              <a:t>Ларингоспазм</a:t>
            </a:r>
            <a:r>
              <a:rPr lang="ru-RU" sz="2600" b="1" strike="noStrike" spc="-1">
                <a:solidFill>
                  <a:srgbClr val="000000"/>
                </a:solidFill>
                <a:latin typeface="Calibri"/>
              </a:rPr>
              <a:t>, набряк гортані</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3. </a:t>
            </a:r>
            <a:r>
              <a:rPr lang="ru-RU" sz="2600" b="1" strike="noStrike" spc="-1">
                <a:solidFill>
                  <a:srgbClr val="FF0000"/>
                </a:solidFill>
                <a:latin typeface="Calibri"/>
              </a:rPr>
              <a:t>Стороннє тіло</a:t>
            </a:r>
            <a:r>
              <a:rPr lang="ru-RU" sz="2600" b="1" strike="noStrike" spc="-1">
                <a:solidFill>
                  <a:srgbClr val="000000"/>
                </a:solidFill>
                <a:latin typeface="Calibri"/>
              </a:rPr>
              <a:t>: їжа, кров, слина, слиз, мокротиння, блювотні маси, зубні протези тощо (при збереженні залишкових спонтанних дихальних рухів – напад кашлю).</a:t>
            </a:r>
            <a:endParaRPr lang="ru-RU" sz="2600" b="0" strike="noStrike" spc="-1">
              <a:latin typeface="Arial"/>
            </a:endParaRPr>
          </a:p>
          <a:p>
            <a:pPr marL="343080" indent="-342360" algn="just">
              <a:lnSpc>
                <a:spcPct val="100000"/>
              </a:lnSpc>
              <a:spcBef>
                <a:spcPts val="519"/>
              </a:spcBef>
              <a:buClr>
                <a:srgbClr val="000000"/>
              </a:buClr>
              <a:buFont typeface="Arial"/>
              <a:buChar char="•"/>
            </a:pPr>
            <a:r>
              <a:rPr lang="ru-RU" sz="2600" b="1" strike="noStrike" spc="-1">
                <a:solidFill>
                  <a:srgbClr val="000000"/>
                </a:solidFill>
                <a:latin typeface="Calibri"/>
              </a:rPr>
              <a:t>4. </a:t>
            </a:r>
            <a:r>
              <a:rPr lang="ru-RU" sz="2600" b="1" strike="noStrike" spc="-1">
                <a:solidFill>
                  <a:srgbClr val="FF0000"/>
                </a:solidFill>
                <a:latin typeface="Calibri"/>
              </a:rPr>
              <a:t>Бронхоспазм</a:t>
            </a:r>
            <a:r>
              <a:rPr lang="ru-RU" sz="2600" b="1" strike="noStrike" spc="-1">
                <a:solidFill>
                  <a:srgbClr val="000000"/>
                </a:solidFill>
                <a:latin typeface="Calibri"/>
              </a:rPr>
              <a:t> – різко утруднений видих, а потім і вдих внаслідок переповнення альвеол повітрям (аускультативно – у легенях вислуховуються сухі хрипи).</a:t>
            </a:r>
            <a:endParaRPr lang="ru-RU" sz="2600" b="0" strike="noStrike" spc="-1">
              <a:latin typeface="Arial"/>
            </a:endParaRPr>
          </a:p>
          <a:p>
            <a:pPr marL="343080" indent="-342360" algn="just">
              <a:lnSpc>
                <a:spcPct val="100000"/>
              </a:lnSpc>
              <a:spcBef>
                <a:spcPts val="601"/>
              </a:spcBef>
              <a:buClr>
                <a:srgbClr val="7030A0"/>
              </a:buClr>
              <a:buFont typeface="Arial"/>
              <a:buChar char="•"/>
            </a:pPr>
            <a:r>
              <a:rPr lang="ru-RU" sz="2400" b="1" strike="noStrike" spc="-1">
                <a:solidFill>
                  <a:srgbClr val="7030A0"/>
                </a:solidFill>
                <a:latin typeface="Calibri"/>
              </a:rPr>
              <a:t>Для відновлення прохідності верхніх дихальних шляхів застосовують </a:t>
            </a:r>
            <a:r>
              <a:rPr lang="ru-RU" sz="3000" b="1" strike="noStrike" spc="-1">
                <a:solidFill>
                  <a:srgbClr val="FF0000"/>
                </a:solidFill>
                <a:latin typeface="Calibri"/>
              </a:rPr>
              <a:t>потрійний прийом Safar</a:t>
            </a:r>
            <a:r>
              <a:rPr lang="ru-RU" sz="2400" b="1" strike="noStrike" spc="-1">
                <a:solidFill>
                  <a:srgbClr val="000000"/>
                </a:solidFill>
                <a:latin typeface="Calibri"/>
              </a:rPr>
              <a:t>, для чого </a:t>
            </a:r>
            <a:r>
              <a:rPr lang="ru-RU" sz="2400" b="1" strike="noStrike" spc="-1">
                <a:solidFill>
                  <a:srgbClr val="7030A0"/>
                </a:solidFill>
                <a:latin typeface="Calibri"/>
              </a:rPr>
              <a:t>постраждалого необхідно покласти на спину на тверду поверхню у позу Trendelenburg </a:t>
            </a:r>
            <a:r>
              <a:rPr lang="ru-RU" sz="2400" b="1" strike="noStrike" spc="-1">
                <a:solidFill>
                  <a:srgbClr val="000000"/>
                </a:solidFill>
                <a:latin typeface="Calibri"/>
              </a:rPr>
              <a:t>(підняти ноги, що посилює венозне повернення до серця та зменшує депонування крові у венозному руслі).</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214200" y="0"/>
            <a:ext cx="8643240" cy="234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3200" b="1" strike="noStrike" spc="-1">
                <a:solidFill>
                  <a:srgbClr val="7030A0"/>
                </a:solidFill>
                <a:latin typeface="Calibri"/>
                <a:ea typeface="DejaVu Sans"/>
              </a:rPr>
              <a:t>Методика виконання потрійного прийому Safar містить такі етапи:</a:t>
            </a:r>
            <a:endParaRPr lang="ru-RU" sz="3200" b="0" strike="noStrike" spc="-1">
              <a:latin typeface="Arial"/>
            </a:endParaRPr>
          </a:p>
          <a:p>
            <a:pPr algn="just">
              <a:lnSpc>
                <a:spcPct val="100000"/>
              </a:lnSpc>
            </a:pPr>
            <a:r>
              <a:rPr lang="ru-RU" sz="2800" b="1" strike="noStrike" spc="-1">
                <a:solidFill>
                  <a:srgbClr val="000000"/>
                </a:solidFill>
                <a:latin typeface="Calibri"/>
                <a:ea typeface="DejaVu Sans"/>
              </a:rPr>
              <a:t>1. Закинути голову постраждалого назад.</a:t>
            </a:r>
            <a:endParaRPr lang="ru-RU" sz="2800" b="0" strike="noStrike" spc="-1">
              <a:latin typeface="Arial"/>
            </a:endParaRPr>
          </a:p>
          <a:p>
            <a:pPr algn="just">
              <a:lnSpc>
                <a:spcPct val="100000"/>
              </a:lnSpc>
            </a:pPr>
            <a:r>
              <a:rPr lang="ru-RU" sz="2800" b="1" strike="noStrike" spc="-1">
                <a:solidFill>
                  <a:srgbClr val="000000"/>
                </a:solidFill>
                <a:latin typeface="Calibri"/>
                <a:ea typeface="DejaVu Sans"/>
              </a:rPr>
              <a:t>2. Висунути нижню щелепу вперед та донизу.</a:t>
            </a:r>
            <a:endParaRPr lang="ru-RU" sz="2800" b="0" strike="noStrike" spc="-1">
              <a:latin typeface="Arial"/>
            </a:endParaRPr>
          </a:p>
          <a:p>
            <a:pPr algn="just">
              <a:lnSpc>
                <a:spcPct val="100000"/>
              </a:lnSpc>
            </a:pPr>
            <a:r>
              <a:rPr lang="ru-RU" sz="2800" b="1" strike="noStrike" spc="-1">
                <a:solidFill>
                  <a:srgbClr val="000000"/>
                </a:solidFill>
                <a:latin typeface="Calibri"/>
                <a:ea typeface="DejaVu Sans"/>
              </a:rPr>
              <a:t>3. Відкрити постраждалому рота.</a:t>
            </a:r>
            <a:endParaRPr lang="ru-RU" sz="2800" b="0" strike="noStrike" spc="-1">
              <a:latin typeface="Arial"/>
            </a:endParaRPr>
          </a:p>
        </p:txBody>
      </p:sp>
      <p:pic>
        <p:nvPicPr>
          <p:cNvPr id="390" name="Picture 2"/>
          <p:cNvPicPr/>
          <p:nvPr/>
        </p:nvPicPr>
        <p:blipFill>
          <a:blip r:embed="rId2"/>
          <a:srcRect l="13280" t="22913" r="9374" b="12499"/>
          <a:stretch/>
        </p:blipFill>
        <p:spPr>
          <a:xfrm>
            <a:off x="1214280" y="2347920"/>
            <a:ext cx="6970320" cy="4365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29520" y="3786120"/>
            <a:ext cx="8934120" cy="570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6500" lnSpcReduction="20000"/>
          </a:bodyPr>
          <a:lstStyle/>
          <a:p>
            <a:pPr marL="320040" indent="-319320">
              <a:lnSpc>
                <a:spcPct val="100000"/>
              </a:lnSpc>
            </a:pPr>
            <a:r>
              <a:rPr lang="ru-RU" sz="2400" b="1" strike="noStrike" spc="-1">
                <a:solidFill>
                  <a:srgbClr val="7030A0"/>
                </a:solidFill>
                <a:latin typeface="Calibri"/>
              </a:rPr>
              <a:t>Виконання прийому Safar (крок 1 та 2),                  крок 3</a:t>
            </a:r>
            <a:r>
              <a:t/>
            </a:r>
            <a:br/>
            <a:endParaRPr lang="ru-RU" sz="2400" b="0" strike="noStrike" spc="-1">
              <a:latin typeface="Arial"/>
            </a:endParaRPr>
          </a:p>
        </p:txBody>
      </p:sp>
      <p:pic>
        <p:nvPicPr>
          <p:cNvPr id="392" name="Picture 2"/>
          <p:cNvPicPr/>
          <p:nvPr/>
        </p:nvPicPr>
        <p:blipFill>
          <a:blip r:embed="rId2"/>
          <a:stretch/>
        </p:blipFill>
        <p:spPr>
          <a:xfrm>
            <a:off x="250920" y="404640"/>
            <a:ext cx="4401360" cy="3310920"/>
          </a:xfrm>
          <a:prstGeom prst="rect">
            <a:avLst/>
          </a:prstGeom>
          <a:ln>
            <a:noFill/>
          </a:ln>
        </p:spPr>
      </p:pic>
      <p:pic>
        <p:nvPicPr>
          <p:cNvPr id="393" name="Picture 3"/>
          <p:cNvPicPr/>
          <p:nvPr/>
        </p:nvPicPr>
        <p:blipFill>
          <a:blip r:embed="rId3"/>
          <a:stretch/>
        </p:blipFill>
        <p:spPr>
          <a:xfrm>
            <a:off x="4643280" y="428760"/>
            <a:ext cx="4311000" cy="3242520"/>
          </a:xfrm>
          <a:prstGeom prst="rect">
            <a:avLst/>
          </a:prstGeom>
          <a:ln w="9360">
            <a:noFill/>
          </a:ln>
        </p:spPr>
      </p:pic>
      <p:sp>
        <p:nvSpPr>
          <p:cNvPr id="394" name="CustomShape 2"/>
          <p:cNvSpPr/>
          <p:nvPr/>
        </p:nvSpPr>
        <p:spPr>
          <a:xfrm>
            <a:off x="571320" y="4429080"/>
            <a:ext cx="8286120" cy="191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Calibri"/>
                <a:ea typeface="DejaVu Sans"/>
              </a:rPr>
              <a:t>За допомогою марлевої серветки (носової хустинки), намотаної на другий-третій палець правої кисті, прочищають верхні поверхи повітроносних шляхів, одночасно проводячи візуальний огляд на наявність стороннього тіла.</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Picture 2"/>
          <p:cNvPicPr/>
          <p:nvPr/>
        </p:nvPicPr>
        <p:blipFill>
          <a:blip r:embed="rId2"/>
          <a:stretch/>
        </p:blipFill>
        <p:spPr>
          <a:xfrm>
            <a:off x="1403280" y="-674640"/>
            <a:ext cx="6743160" cy="9706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214200" y="0"/>
            <a:ext cx="8424360" cy="79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200" b="1" strike="noStrike" spc="-1">
                <a:solidFill>
                  <a:srgbClr val="00B050"/>
                </a:solidFill>
                <a:latin typeface="Calibri"/>
              </a:rPr>
              <a:t>Етап В(brithing) </a:t>
            </a:r>
            <a:r>
              <a:rPr lang="ru-RU" sz="3200" b="1" strike="noStrike" spc="-1">
                <a:solidFill>
                  <a:srgbClr val="FF0000"/>
                </a:solidFill>
                <a:latin typeface="Calibri"/>
              </a:rPr>
              <a:t>- штучна вентиляція легень </a:t>
            </a:r>
            <a:endParaRPr lang="ru-RU" sz="3200" b="0" strike="noStrike" spc="-1">
              <a:latin typeface="Arial"/>
            </a:endParaRPr>
          </a:p>
        </p:txBody>
      </p:sp>
      <p:sp>
        <p:nvSpPr>
          <p:cNvPr id="397" name="CustomShape 2"/>
          <p:cNvSpPr/>
          <p:nvPr/>
        </p:nvSpPr>
        <p:spPr>
          <a:xfrm>
            <a:off x="-7920" y="714240"/>
            <a:ext cx="6293880" cy="602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000" lnSpcReduction="20000"/>
          </a:bodyPr>
          <a:lstStyle/>
          <a:p>
            <a:pPr marL="46080">
              <a:lnSpc>
                <a:spcPct val="100000"/>
              </a:lnSpc>
              <a:spcBef>
                <a:spcPts val="561"/>
              </a:spcBef>
            </a:pPr>
            <a:r>
              <a:rPr lang="ru-RU" sz="2800" b="1" strike="noStrike" spc="-1">
                <a:solidFill>
                  <a:srgbClr val="FF0000"/>
                </a:solidFill>
                <a:latin typeface="Calibri"/>
              </a:rPr>
              <a:t>ШВЛ здійснюється: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рот,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ніс,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ніс та в рот одночасно,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повітровід,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з рота в інтубаційну трубку,</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з рота в трахеостомічну канюлю, </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а також за допомогою мішка Аmbu.</a:t>
            </a:r>
            <a:endParaRPr lang="ru-RU" sz="2800" b="0" strike="noStrike" spc="-1">
              <a:latin typeface="Arial"/>
            </a:endParaRPr>
          </a:p>
          <a:p>
            <a:pPr marL="343080" indent="-342360">
              <a:lnSpc>
                <a:spcPct val="100000"/>
              </a:lnSpc>
              <a:spcBef>
                <a:spcPts val="561"/>
              </a:spcBef>
              <a:buClr>
                <a:srgbClr val="FF0000"/>
              </a:buClr>
              <a:buFont typeface="Arial"/>
              <a:buChar char="•"/>
            </a:pPr>
            <a:r>
              <a:rPr lang="ru-RU" sz="2800" b="1" strike="noStrike" spc="-1">
                <a:solidFill>
                  <a:srgbClr val="FF0000"/>
                </a:solidFill>
                <a:latin typeface="Calibri"/>
              </a:rPr>
              <a:t>Для виявлення порушення прохідності дихальних шляхів:</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дивись</a:t>
            </a:r>
            <a:r>
              <a:rPr lang="ru-RU" sz="2800" b="1" strike="noStrike" spc="-1">
                <a:solidFill>
                  <a:srgbClr val="000000"/>
                </a:solidFill>
                <a:latin typeface="Calibri"/>
              </a:rPr>
              <a:t>" – спостереження за рухами грудної клітки</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слухай</a:t>
            </a:r>
            <a:r>
              <a:rPr lang="ru-RU" sz="2800" b="1" strike="noStrike" spc="-1">
                <a:solidFill>
                  <a:srgbClr val="000000"/>
                </a:solidFill>
                <a:latin typeface="Calibri"/>
              </a:rPr>
              <a:t>" – вислуховування дихальних шумів</a:t>
            </a:r>
            <a:endParaRPr lang="ru-RU" sz="2800" b="0" strike="noStrike" spc="-1">
              <a:latin typeface="Arial"/>
            </a:endParaRPr>
          </a:p>
          <a:p>
            <a:pPr marL="343080" indent="-342360">
              <a:lnSpc>
                <a:spcPct val="100000"/>
              </a:lnSpc>
              <a:spcBef>
                <a:spcPts val="561"/>
              </a:spcBef>
              <a:buClr>
                <a:srgbClr val="000000"/>
              </a:buClr>
              <a:buFont typeface="Arial"/>
              <a:buChar char="•"/>
            </a:pPr>
            <a:r>
              <a:rPr lang="ru-RU" sz="2800" b="1" strike="noStrike" spc="-1">
                <a:solidFill>
                  <a:srgbClr val="000000"/>
                </a:solidFill>
                <a:latin typeface="Calibri"/>
              </a:rPr>
              <a:t>- "</a:t>
            </a:r>
            <a:r>
              <a:rPr lang="ru-RU" sz="2800" b="1" strike="noStrike" spc="-1">
                <a:solidFill>
                  <a:srgbClr val="00B050"/>
                </a:solidFill>
                <a:latin typeface="Calibri"/>
              </a:rPr>
              <a:t>відчувай</a:t>
            </a:r>
            <a:r>
              <a:rPr lang="ru-RU" sz="2800" b="1" strike="noStrike" spc="-1">
                <a:solidFill>
                  <a:srgbClr val="000000"/>
                </a:solidFill>
                <a:latin typeface="Calibri"/>
              </a:rPr>
              <a:t>" – відчуття руху повітря по щоках реаніматора.</a:t>
            </a:r>
            <a:endParaRPr lang="ru-RU" sz="2800" b="0" strike="noStrike" spc="-1">
              <a:latin typeface="Arial"/>
            </a:endParaRPr>
          </a:p>
        </p:txBody>
      </p:sp>
      <p:pic>
        <p:nvPicPr>
          <p:cNvPr id="398" name="Picture 2"/>
          <p:cNvPicPr/>
          <p:nvPr/>
        </p:nvPicPr>
        <p:blipFill>
          <a:blip r:embed="rId2"/>
          <a:stretch/>
        </p:blipFill>
        <p:spPr>
          <a:xfrm>
            <a:off x="5786280" y="1143000"/>
            <a:ext cx="3357000" cy="26931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179280" y="857160"/>
            <a:ext cx="8821080" cy="334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3500" lnSpcReduction="20000"/>
          </a:bodyPr>
          <a:lstStyle/>
          <a:p>
            <a:pPr marL="343080" indent="-342360" algn="just">
              <a:lnSpc>
                <a:spcPct val="100000"/>
              </a:lnSpc>
              <a:buClr>
                <a:srgbClr val="FF0000"/>
              </a:buClr>
              <a:buFont typeface="Arial"/>
              <a:buChar char="•"/>
            </a:pPr>
            <a:r>
              <a:rPr lang="ru-RU" sz="2400" b="1" strike="noStrike" spc="-1">
                <a:solidFill>
                  <a:srgbClr val="FF0000"/>
                </a:solidFill>
                <a:latin typeface="Calibri"/>
              </a:rPr>
              <a:t>Вентиляція легень методом "</a:t>
            </a:r>
            <a:r>
              <a:rPr lang="ru-RU" sz="2400" b="1" strike="noStrike" spc="-1">
                <a:solidFill>
                  <a:srgbClr val="00B050"/>
                </a:solidFill>
                <a:latin typeface="Calibri"/>
              </a:rPr>
              <a:t>рот в ніс </a:t>
            </a:r>
            <a:r>
              <a:rPr lang="ru-RU" sz="2400" b="1" strike="noStrike" spc="-1">
                <a:solidFill>
                  <a:srgbClr val="FF0000"/>
                </a:solidFill>
                <a:latin typeface="Calibri"/>
              </a:rPr>
              <a:t>" на догоспітальному етапі - метод вибору, так як має переваги:</a:t>
            </a: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 більш надійне відновлення дихальних шляхів пацієнта при закритому роті і піднятій нижній щелепі</a:t>
            </a: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 рятувальнику зручніше щільно охоплювати ніс пацієнта ротом</a:t>
            </a:r>
            <a:endParaRPr lang="ru-RU" sz="2400" b="0" strike="noStrike" spc="-1">
              <a:latin typeface="Arial"/>
            </a:endParaRPr>
          </a:p>
          <a:p>
            <a:pPr marL="343080" indent="-342360" algn="just">
              <a:lnSpc>
                <a:spcPct val="100000"/>
              </a:lnSpc>
              <a:buClr>
                <a:srgbClr val="000000"/>
              </a:buClr>
              <a:buFont typeface="Arial"/>
              <a:buChar char="•"/>
            </a:pPr>
            <a:r>
              <a:rPr lang="ru-RU" sz="2400" b="1" strike="noStrike" spc="-1">
                <a:solidFill>
                  <a:srgbClr val="000000"/>
                </a:solidFill>
                <a:latin typeface="Calibri"/>
              </a:rPr>
              <a:t>- тиск вдування знижуються за рахунок приносових пазух, що значно зменшує ризик роздування шлунку і регургітації.</a:t>
            </a:r>
            <a:endParaRPr lang="ru-RU" sz="2400" b="0" strike="noStrike" spc="-1">
              <a:latin typeface="Arial"/>
            </a:endParaRPr>
          </a:p>
          <a:p>
            <a:pPr marL="343080" indent="-342360">
              <a:lnSpc>
                <a:spcPct val="100000"/>
              </a:lnSpc>
              <a:spcBef>
                <a:spcPts val="479"/>
              </a:spcBef>
              <a:buClr>
                <a:srgbClr val="000000"/>
              </a:buClr>
              <a:buFont typeface="Arial"/>
              <a:buChar char="•"/>
            </a:pPr>
            <a:r>
              <a:rPr lang="ru-RU" sz="2400" b="1" strike="noStrike" spc="-1">
                <a:solidFill>
                  <a:srgbClr val="000000"/>
                </a:solidFill>
                <a:latin typeface="Calibri"/>
              </a:rPr>
              <a:t>Методика:</a:t>
            </a:r>
            <a:r>
              <a:rPr lang="ru-RU" sz="2400" b="0" strike="noStrike" spc="-1">
                <a:solidFill>
                  <a:srgbClr val="000000"/>
                </a:solidFill>
                <a:latin typeface="Calibri"/>
              </a:rPr>
              <a:t> стати на коліна збоку голови пацієнта. При розгинанні голови - одна рука на лобі, друга - під підборіддям, висовуючи і фіксуючи нижню щелепу, рот закритий шляхом тиску великого пальця під нижню губу.</a:t>
            </a:r>
            <a:endParaRPr lang="ru-RU" sz="2400" b="0" strike="noStrike" spc="-1">
              <a:latin typeface="Arial"/>
            </a:endParaRPr>
          </a:p>
          <a:p>
            <a:pPr marL="343080" indent="-342360">
              <a:lnSpc>
                <a:spcPct val="100000"/>
              </a:lnSpc>
              <a:spcBef>
                <a:spcPts val="479"/>
              </a:spcBef>
              <a:buClr>
                <a:srgbClr val="000000"/>
              </a:buClr>
              <a:buFont typeface="Arial"/>
              <a:buChar char="•"/>
            </a:pPr>
            <a:r>
              <a:rPr lang="ru-RU" sz="2400" b="0" strike="noStrike" spc="-1">
                <a:solidFill>
                  <a:srgbClr val="000000"/>
                </a:solidFill>
                <a:latin typeface="Calibri"/>
              </a:rPr>
              <a:t>Рятувальник робить вдих, відкриває рот, щільно охоплює губами ніс пацієнта і повільно вдихає в пацієнта близько 500-600 мл повітря приблизно за 2 сек. (контролем служить підняття та опускання грудної клітки).</a:t>
            </a:r>
            <a:endParaRPr lang="ru-RU" sz="2400" b="0" strike="noStrike" spc="-1">
              <a:latin typeface="Arial"/>
            </a:endParaRPr>
          </a:p>
        </p:txBody>
      </p:sp>
      <p:sp>
        <p:nvSpPr>
          <p:cNvPr id="400" name="CustomShape 2"/>
          <p:cNvSpPr/>
          <p:nvPr/>
        </p:nvSpPr>
        <p:spPr>
          <a:xfrm>
            <a:off x="827640" y="214200"/>
            <a:ext cx="7632000" cy="499320"/>
          </a:xfrm>
          <a:prstGeom prst="roundRect">
            <a:avLst>
              <a:gd name="adj" fmla="val 16667"/>
            </a:avLst>
          </a:prstGeom>
          <a:solidFill>
            <a:srgbClr val="FFFF00"/>
          </a:solidFill>
          <a:ln>
            <a:round/>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i="1" strike="noStrike" spc="-1">
                <a:solidFill>
                  <a:srgbClr val="376092"/>
                </a:solidFill>
                <a:latin typeface="Georgia"/>
                <a:ea typeface="DejaVu Sans"/>
              </a:rPr>
              <a:t>Штучна вентиляція легень</a:t>
            </a:r>
            <a:endParaRPr lang="ru-RU" sz="3200" b="0" strike="noStrike" spc="-1">
              <a:latin typeface="Arial"/>
            </a:endParaRPr>
          </a:p>
        </p:txBody>
      </p:sp>
      <p:pic>
        <p:nvPicPr>
          <p:cNvPr id="401" name="Picture 2"/>
          <p:cNvPicPr/>
          <p:nvPr/>
        </p:nvPicPr>
        <p:blipFill>
          <a:blip r:embed="rId2"/>
          <a:stretch/>
        </p:blipFill>
        <p:spPr>
          <a:xfrm>
            <a:off x="1857240" y="4071960"/>
            <a:ext cx="6265080" cy="2642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642960" y="3286080"/>
            <a:ext cx="7959600" cy="22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B050"/>
                </a:solidFill>
                <a:latin typeface="Georgia"/>
                <a:ea typeface="DejaVu Sans"/>
              </a:rPr>
              <a:t>“Рот в рот”</a:t>
            </a:r>
            <a:endParaRPr lang="ru-RU" sz="2000" b="0" strike="noStrike" spc="-1">
              <a:latin typeface="Arial"/>
            </a:endParaRPr>
          </a:p>
          <a:p>
            <a:pPr algn="just">
              <a:lnSpc>
                <a:spcPct val="100000"/>
              </a:lnSpc>
            </a:pPr>
            <a:r>
              <a:rPr lang="ru-RU" sz="2000" b="1" strike="noStrike" spc="-1">
                <a:solidFill>
                  <a:srgbClr val="000000"/>
                </a:solidFill>
                <a:latin typeface="Georgia"/>
                <a:ea typeface="DejaVu Sans"/>
              </a:rPr>
              <a:t>Зробивши глибокий вдих і затиснувши ніс потерпілого пальцями розташованої на чолі руки, вдуває впродовж 1,5-2 секунд повітря до рота хворого об’ємом близько 500 мл. </a:t>
            </a:r>
            <a:endParaRPr lang="ru-RU" sz="2000" b="0" strike="noStrike" spc="-1">
              <a:latin typeface="Arial"/>
            </a:endParaRPr>
          </a:p>
          <a:p>
            <a:pPr algn="just">
              <a:lnSpc>
                <a:spcPct val="100000"/>
              </a:lnSpc>
            </a:pPr>
            <a:r>
              <a:rPr lang="ru-RU" sz="2000" b="1" strike="noStrike" spc="-1">
                <a:solidFill>
                  <a:srgbClr val="000000"/>
                </a:solidFill>
                <a:latin typeface="Georgia"/>
                <a:ea typeface="DejaVu Sans"/>
              </a:rPr>
              <a:t>Видих відбувається пасивно після припинення вдихання.</a:t>
            </a:r>
            <a:endParaRPr lang="ru-RU" sz="2000" b="0" strike="noStrike" spc="-1">
              <a:latin typeface="Arial"/>
            </a:endParaRPr>
          </a:p>
        </p:txBody>
      </p:sp>
      <p:pic>
        <p:nvPicPr>
          <p:cNvPr id="403" name="Picture 4"/>
          <p:cNvPicPr/>
          <p:nvPr/>
        </p:nvPicPr>
        <p:blipFill>
          <a:blip r:embed="rId2"/>
          <a:stretch/>
        </p:blipFill>
        <p:spPr>
          <a:xfrm>
            <a:off x="1500120" y="357120"/>
            <a:ext cx="6500160" cy="2596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405" name="CustomShape 2"/>
          <p:cNvSpPr/>
          <p:nvPr/>
        </p:nvSpPr>
        <p:spPr>
          <a:xfrm>
            <a:off x="323640" y="6127200"/>
            <a:ext cx="8500320" cy="4557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000000"/>
                </a:solidFill>
                <a:latin typeface="Calibri"/>
                <a:ea typeface="DejaVu Sans"/>
              </a:rPr>
              <a:t>Штучна вентиляція легенів</a:t>
            </a:r>
            <a:endParaRPr lang="ru-RU" sz="2400" b="0" strike="noStrike" spc="-1">
              <a:latin typeface="Arial"/>
            </a:endParaRPr>
          </a:p>
        </p:txBody>
      </p:sp>
      <p:pic>
        <p:nvPicPr>
          <p:cNvPr id="406" name="Picture 2"/>
          <p:cNvPicPr/>
          <p:nvPr/>
        </p:nvPicPr>
        <p:blipFill>
          <a:blip r:embed="rId2"/>
          <a:stretch/>
        </p:blipFill>
        <p:spPr>
          <a:xfrm>
            <a:off x="395640" y="260640"/>
            <a:ext cx="8284320" cy="5382360"/>
          </a:xfrm>
          <a:prstGeom prst="rect">
            <a:avLst/>
          </a:prstGeom>
          <a:ln>
            <a:noFill/>
          </a:ln>
        </p:spPr>
      </p:pic>
    </p:spTree>
  </p:cSld>
  <p:clrMapOvr>
    <a:masterClrMapping/>
  </p:clrMapOvr>
  <p:transition spd="med">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408" name="CustomShape 2"/>
          <p:cNvSpPr/>
          <p:nvPr/>
        </p:nvSpPr>
        <p:spPr>
          <a:xfrm>
            <a:off x="357120" y="5857920"/>
            <a:ext cx="8429040" cy="45576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Calibri"/>
                <a:ea typeface="DejaVu Sans"/>
              </a:rPr>
              <a:t>В якості клапана можна використати носовичок</a:t>
            </a:r>
            <a:endParaRPr lang="ru-RU" sz="2400" b="0" strike="noStrike" spc="-1">
              <a:latin typeface="Arial"/>
            </a:endParaRPr>
          </a:p>
        </p:txBody>
      </p:sp>
      <p:pic>
        <p:nvPicPr>
          <p:cNvPr id="409" name="Picture 2"/>
          <p:cNvPicPr/>
          <p:nvPr/>
        </p:nvPicPr>
        <p:blipFill>
          <a:blip r:embed="rId2"/>
          <a:stretch/>
        </p:blipFill>
        <p:spPr>
          <a:xfrm>
            <a:off x="296280" y="476640"/>
            <a:ext cx="8519400" cy="5002920"/>
          </a:xfrm>
          <a:prstGeom prst="rect">
            <a:avLst/>
          </a:prstGeom>
          <a:ln>
            <a:noFill/>
          </a:ln>
        </p:spPr>
      </p:pic>
    </p:spTree>
  </p:cSld>
  <p:clrMapOvr>
    <a:masterClrMapping/>
  </p:clrMapOvr>
  <p:transition spd="med">
    <p:split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323640" y="188640"/>
            <a:ext cx="8605440" cy="73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20040" indent="-319320" algn="ctr">
              <a:lnSpc>
                <a:spcPct val="100000"/>
              </a:lnSpc>
            </a:pPr>
            <a:r>
              <a:rPr lang="ru-RU" sz="2800" b="1" strike="noStrike" spc="-1">
                <a:solidFill>
                  <a:srgbClr val="00B050"/>
                </a:solidFill>
                <a:latin typeface="Calibri"/>
              </a:rPr>
              <a:t>Етап С (circulation his blood ) </a:t>
            </a:r>
            <a:r>
              <a:rPr lang="ru-RU" sz="2800" b="1" strike="noStrike" spc="-1">
                <a:solidFill>
                  <a:srgbClr val="000000"/>
                </a:solidFill>
                <a:latin typeface="Calibri"/>
              </a:rPr>
              <a:t>- непрямий масаж серця </a:t>
            </a:r>
            <a:endParaRPr lang="ru-RU" sz="2800" b="0" strike="noStrike" spc="-1">
              <a:latin typeface="Arial"/>
            </a:endParaRPr>
          </a:p>
        </p:txBody>
      </p:sp>
      <p:sp>
        <p:nvSpPr>
          <p:cNvPr id="411" name="CustomShape 2"/>
          <p:cNvSpPr/>
          <p:nvPr/>
        </p:nvSpPr>
        <p:spPr>
          <a:xfrm>
            <a:off x="539640" y="857160"/>
            <a:ext cx="8460720" cy="321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0000" lnSpcReduction="20000"/>
          </a:bodyPr>
          <a:lstStyle/>
          <a:p>
            <a:pPr marL="46080">
              <a:lnSpc>
                <a:spcPct val="100000"/>
              </a:lnSpc>
              <a:spcBef>
                <a:spcPts val="641"/>
              </a:spcBef>
            </a:pPr>
            <a:r>
              <a:rPr lang="ru-RU" sz="3200" b="1" strike="noStrike" spc="-1">
                <a:solidFill>
                  <a:srgbClr val="FF0000"/>
                </a:solidFill>
                <a:latin typeface="Calibri"/>
              </a:rPr>
              <a:t>Методика проведення:</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покладіть пацієнта на тверде підґрунтя</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за допомогою вказівного чи середнього пальця знайдіть краї нижніх ребер</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тримаючи пальці разом, пересувайте їх до точки, де вони з'єднуються з грудиною</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зімкнутими пальцями визначте місце з'єднання ребер з грудиною</a:t>
            </a:r>
            <a:endParaRPr lang="ru-RU" sz="3200" b="0" strike="noStrike" spc="-1">
              <a:latin typeface="Arial"/>
            </a:endParaRPr>
          </a:p>
        </p:txBody>
      </p:sp>
      <p:pic>
        <p:nvPicPr>
          <p:cNvPr id="412" name="Picture 2"/>
          <p:cNvPicPr/>
          <p:nvPr/>
        </p:nvPicPr>
        <p:blipFill>
          <a:blip r:embed="rId2"/>
          <a:stretch/>
        </p:blipFill>
        <p:spPr>
          <a:xfrm>
            <a:off x="1357200" y="4097160"/>
            <a:ext cx="2785320" cy="2760120"/>
          </a:xfrm>
          <a:prstGeom prst="rect">
            <a:avLst/>
          </a:prstGeom>
          <a:ln w="9360">
            <a:noFill/>
          </a:ln>
        </p:spPr>
      </p:pic>
      <p:pic>
        <p:nvPicPr>
          <p:cNvPr id="413" name="Picture 3"/>
          <p:cNvPicPr/>
          <p:nvPr/>
        </p:nvPicPr>
        <p:blipFill>
          <a:blip r:embed="rId3"/>
          <a:stretch/>
        </p:blipFill>
        <p:spPr>
          <a:xfrm>
            <a:off x="5357880" y="4075200"/>
            <a:ext cx="2714040" cy="27820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5"/>
          <p:cNvPicPr/>
          <p:nvPr/>
        </p:nvPicPr>
        <p:blipFill>
          <a:blip r:embed="rId2"/>
          <a:stretch/>
        </p:blipFill>
        <p:spPr>
          <a:xfrm>
            <a:off x="155520" y="142920"/>
            <a:ext cx="8987760" cy="6760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CustomShape 1"/>
          <p:cNvSpPr/>
          <p:nvPr/>
        </p:nvSpPr>
        <p:spPr>
          <a:xfrm>
            <a:off x="250920" y="260280"/>
            <a:ext cx="8606880" cy="281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7500" lnSpcReduction="20000"/>
          </a:bodyPr>
          <a:lstStyle/>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тримайте середній палець в цій точці, а вказівний на грудині</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 пересувайте проксимальну частину долоні іншої руки вниз по грудині, поки не досягнете вказівного пальця. Тут повинна бути середина нижньої половини грудини (</a:t>
            </a:r>
            <a:r>
              <a:rPr lang="ru-RU" sz="3200" b="1" strike="noStrike" spc="-1">
                <a:solidFill>
                  <a:srgbClr val="FF0000"/>
                </a:solidFill>
                <a:latin typeface="Calibri"/>
              </a:rPr>
              <a:t>нижня третина</a:t>
            </a:r>
            <a:r>
              <a:rPr lang="ru-RU" sz="3200" b="1" strike="noStrike" spc="-1">
                <a:solidFill>
                  <a:srgbClr val="000000"/>
                </a:solidFill>
                <a:latin typeface="Calibri"/>
              </a:rPr>
              <a:t>)</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 розташуйте проксимальну частину долоні однієї руки в цьому місці, іншу руку покладіть зверху на першу навхрест, або паралельно, схрещуючи пальці</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 розмістіть одну руку на іншій на середині нижньої половини грудини для початку компресій грудної клітки</a:t>
            </a:r>
            <a:endParaRPr lang="ru-RU" sz="3200" b="0" strike="noStrike" spc="-1">
              <a:latin typeface="Arial"/>
            </a:endParaRPr>
          </a:p>
        </p:txBody>
      </p:sp>
      <p:pic>
        <p:nvPicPr>
          <p:cNvPr id="415" name="Picture 2"/>
          <p:cNvPicPr/>
          <p:nvPr/>
        </p:nvPicPr>
        <p:blipFill>
          <a:blip r:embed="rId2"/>
          <a:stretch/>
        </p:blipFill>
        <p:spPr>
          <a:xfrm>
            <a:off x="1285920" y="3214800"/>
            <a:ext cx="3071160" cy="3124800"/>
          </a:xfrm>
          <a:prstGeom prst="rect">
            <a:avLst/>
          </a:prstGeom>
          <a:ln w="9360">
            <a:noFill/>
          </a:ln>
        </p:spPr>
      </p:pic>
      <p:pic>
        <p:nvPicPr>
          <p:cNvPr id="416" name="Picture 3"/>
          <p:cNvPicPr/>
          <p:nvPr/>
        </p:nvPicPr>
        <p:blipFill>
          <a:blip r:embed="rId3"/>
          <a:stretch/>
        </p:blipFill>
        <p:spPr>
          <a:xfrm>
            <a:off x="4857840" y="3143160"/>
            <a:ext cx="3521160" cy="33534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428760" y="357120"/>
            <a:ext cx="8500320" cy="285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000" lnSpcReduction="20000"/>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Не прикладайте тиск на верхню частину живота і на кінець грудини.</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ваше положення: строго вертикально над грудною кліткою випрямленими руками натискайте на грудину (на 4 – 5 см углиб).</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Частота компресій – 100 на хвилину (менше 2 компресій за секунду).</a:t>
            </a:r>
            <a:endParaRPr lang="ru-RU" sz="3200" b="0" strike="noStrike" spc="-1">
              <a:latin typeface="Arial"/>
            </a:endParaRPr>
          </a:p>
        </p:txBody>
      </p:sp>
      <p:pic>
        <p:nvPicPr>
          <p:cNvPr id="418" name="Picture 2"/>
          <p:cNvPicPr/>
          <p:nvPr/>
        </p:nvPicPr>
        <p:blipFill>
          <a:blip r:embed="rId2"/>
          <a:stretch/>
        </p:blipFill>
        <p:spPr>
          <a:xfrm>
            <a:off x="0" y="3214800"/>
            <a:ext cx="4571280" cy="3479040"/>
          </a:xfrm>
          <a:prstGeom prst="rect">
            <a:avLst/>
          </a:prstGeom>
          <a:ln w="9360">
            <a:noFill/>
          </a:ln>
        </p:spPr>
      </p:pic>
      <p:pic>
        <p:nvPicPr>
          <p:cNvPr id="419" name="Picture 3"/>
          <p:cNvPicPr/>
          <p:nvPr/>
        </p:nvPicPr>
        <p:blipFill>
          <a:blip r:embed="rId3"/>
          <a:stretch/>
        </p:blipFill>
        <p:spPr>
          <a:xfrm>
            <a:off x="4500720" y="3357720"/>
            <a:ext cx="4532040" cy="32140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Picture 2"/>
          <p:cNvPicPr/>
          <p:nvPr/>
        </p:nvPicPr>
        <p:blipFill>
          <a:blip r:embed="rId2"/>
          <a:stretch/>
        </p:blipFill>
        <p:spPr>
          <a:xfrm>
            <a:off x="285840" y="619920"/>
            <a:ext cx="8560800" cy="4737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457200" y="317520"/>
            <a:ext cx="8232120" cy="1056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ctr">
              <a:lnSpc>
                <a:spcPct val="100000"/>
              </a:lnSpc>
            </a:pPr>
            <a:r>
              <a:rPr lang="ru-RU" sz="4400" b="0" strike="noStrike" spc="-1">
                <a:solidFill>
                  <a:srgbClr val="FF0000"/>
                </a:solidFill>
                <a:latin typeface="Calibri"/>
              </a:rPr>
              <a:t>Компресія грудної клітки</a:t>
            </a:r>
            <a:endParaRPr lang="ru-RU" sz="4400" b="0" strike="noStrike" spc="-1">
              <a:latin typeface="Arial"/>
            </a:endParaRPr>
          </a:p>
        </p:txBody>
      </p:sp>
      <p:pic>
        <p:nvPicPr>
          <p:cNvPr id="422" name="Picture 3"/>
          <p:cNvPicPr/>
          <p:nvPr/>
        </p:nvPicPr>
        <p:blipFill>
          <a:blip r:embed="rId3"/>
          <a:stretch/>
        </p:blipFill>
        <p:spPr>
          <a:xfrm>
            <a:off x="684360" y="1460160"/>
            <a:ext cx="7458840" cy="539712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6"/>
          <p:cNvPicPr/>
          <p:nvPr/>
        </p:nvPicPr>
        <p:blipFill>
          <a:blip r:embed="rId2"/>
          <a:stretch/>
        </p:blipFill>
        <p:spPr>
          <a:xfrm>
            <a:off x="7715160" y="0"/>
            <a:ext cx="1428120" cy="1428120"/>
          </a:xfrm>
          <a:prstGeom prst="rect">
            <a:avLst/>
          </a:prstGeom>
          <a:ln w="9360">
            <a:noFill/>
          </a:ln>
        </p:spPr>
      </p:pic>
      <p:sp>
        <p:nvSpPr>
          <p:cNvPr id="424" name="CustomShape 1"/>
          <p:cNvSpPr/>
          <p:nvPr/>
        </p:nvSpPr>
        <p:spPr>
          <a:xfrm>
            <a:off x="4859280" y="1776240"/>
            <a:ext cx="4284000" cy="3497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marL="266760" indent="-266040">
              <a:lnSpc>
                <a:spcPct val="100000"/>
              </a:lnSpc>
              <a:buClr>
                <a:srgbClr val="000000"/>
              </a:buClr>
              <a:buFont typeface="StarSymbol"/>
              <a:buAutoNum type="arabicPeriod"/>
            </a:pPr>
            <a:r>
              <a:rPr lang="ru-RU" sz="2400" b="1" strike="noStrike" spc="-1">
                <a:solidFill>
                  <a:srgbClr val="000000"/>
                </a:solidFill>
                <a:latin typeface="Calibri"/>
                <a:ea typeface="DejaVu Sans"/>
              </a:rPr>
              <a:t>Визначіть точку</a:t>
            </a:r>
            <a:endParaRPr lang="ru-RU" sz="2400" b="0" strike="noStrike" spc="-1">
              <a:latin typeface="Arial"/>
            </a:endParaRPr>
          </a:p>
          <a:p>
            <a:pPr marL="266760" indent="-266040">
              <a:lnSpc>
                <a:spcPct val="100000"/>
              </a:lnSpc>
            </a:pPr>
            <a:r>
              <a:rPr lang="ru-RU" sz="2400" b="1" strike="noStrike" spc="-1">
                <a:solidFill>
                  <a:srgbClr val="000000"/>
                </a:solidFill>
                <a:latin typeface="Calibri"/>
                <a:ea typeface="DejaVu Sans"/>
              </a:rPr>
              <a:t>    прикладання рук.  </a:t>
            </a:r>
            <a:endParaRPr lang="ru-RU" sz="2400" b="0" strike="noStrike" spc="-1">
              <a:latin typeface="Arial"/>
            </a:endParaRPr>
          </a:p>
          <a:p>
            <a:pPr marL="266760" indent="-266040">
              <a:lnSpc>
                <a:spcPct val="100000"/>
              </a:lnSpc>
            </a:pPr>
            <a:r>
              <a:rPr lang="ru-RU" sz="2400" b="1" strike="noStrike" spc="-1">
                <a:solidFill>
                  <a:srgbClr val="000000"/>
                </a:solidFill>
                <a:latin typeface="Calibri"/>
                <a:ea typeface="DejaVu Sans"/>
              </a:rPr>
              <a:t>2. Нанесіть імпульсний удар кулаком на рівні середньої третини груднини з висоти 20 – 30 см. </a:t>
            </a:r>
            <a:endParaRPr lang="ru-RU" sz="2400" b="0" strike="noStrike" spc="-1">
              <a:latin typeface="Arial"/>
            </a:endParaRPr>
          </a:p>
          <a:p>
            <a:pPr marL="266760" indent="-266040">
              <a:lnSpc>
                <a:spcPct val="100000"/>
              </a:lnSpc>
            </a:pPr>
            <a:r>
              <a:rPr lang="ru-RU" sz="2400" b="1" strike="noStrike" spc="-1">
                <a:solidFill>
                  <a:srgbClr val="000000"/>
                </a:solidFill>
                <a:latin typeface="Calibri"/>
                <a:ea typeface="DejaVu Sans"/>
              </a:rPr>
              <a:t>3. Після удару перевірте пульс на сонній артерії.</a:t>
            </a:r>
            <a:endParaRPr lang="ru-RU" sz="2400" b="0" strike="noStrike" spc="-1">
              <a:latin typeface="Arial"/>
            </a:endParaRPr>
          </a:p>
          <a:p>
            <a:pPr marL="266760" indent="-266040">
              <a:lnSpc>
                <a:spcPct val="90000"/>
              </a:lnSpc>
              <a:spcBef>
                <a:spcPts val="1199"/>
              </a:spcBef>
            </a:pPr>
            <a:endParaRPr lang="ru-RU" sz="2400" b="0" strike="noStrike" spc="-1">
              <a:latin typeface="Arial"/>
            </a:endParaRPr>
          </a:p>
        </p:txBody>
      </p:sp>
      <p:pic>
        <p:nvPicPr>
          <p:cNvPr id="425" name="Рисунок 1"/>
          <p:cNvPicPr/>
          <p:nvPr/>
        </p:nvPicPr>
        <p:blipFill>
          <a:blip r:embed="rId3"/>
          <a:stretch/>
        </p:blipFill>
        <p:spPr>
          <a:xfrm>
            <a:off x="347760" y="1571760"/>
            <a:ext cx="4510800" cy="4809240"/>
          </a:xfrm>
          <a:prstGeom prst="rect">
            <a:avLst/>
          </a:prstGeom>
          <a:ln w="9360">
            <a:noFill/>
          </a:ln>
        </p:spPr>
      </p:pic>
      <p:sp>
        <p:nvSpPr>
          <p:cNvPr id="426" name="CustomShape 2"/>
          <p:cNvSpPr/>
          <p:nvPr/>
        </p:nvSpPr>
        <p:spPr>
          <a:xfrm>
            <a:off x="1403280" y="620640"/>
            <a:ext cx="5831640" cy="577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Bef>
                <a:spcPts val="1599"/>
              </a:spcBef>
            </a:pPr>
            <a:r>
              <a:rPr lang="ru-RU" sz="3200" b="1" strike="noStrike" spc="-1">
                <a:solidFill>
                  <a:srgbClr val="FF0000"/>
                </a:solidFill>
                <a:latin typeface="Calibri"/>
                <a:ea typeface="DejaVu Sans"/>
              </a:rPr>
              <a:t>Прекардіальний удар</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357120" y="116640"/>
            <a:ext cx="8786160" cy="59688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20040" indent="-319320" algn="ctr">
              <a:lnSpc>
                <a:spcPct val="100000"/>
              </a:lnSpc>
            </a:pPr>
            <a:r>
              <a:rPr lang="ru-RU" sz="2800" b="1" strike="noStrike" spc="-1">
                <a:solidFill>
                  <a:srgbClr val="000000"/>
                </a:solidFill>
                <a:latin typeface="Calibri"/>
              </a:rPr>
              <a:t>Послідовність проведення СЛР одним рятувальником</a:t>
            </a:r>
            <a:endParaRPr lang="ru-RU" sz="2800" b="0" strike="noStrike" spc="-1">
              <a:latin typeface="Arial"/>
            </a:endParaRPr>
          </a:p>
        </p:txBody>
      </p:sp>
      <p:sp>
        <p:nvSpPr>
          <p:cNvPr id="428" name="CustomShape 2"/>
          <p:cNvSpPr/>
          <p:nvPr/>
        </p:nvSpPr>
        <p:spPr>
          <a:xfrm>
            <a:off x="214200" y="857160"/>
            <a:ext cx="8929080" cy="24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500" lnSpcReduction="20000"/>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після відновлення прохідності верхніх дихальних шляхів провести </a:t>
            </a:r>
            <a:r>
              <a:rPr lang="ru-RU" sz="3200" b="1" strike="noStrike" spc="-1">
                <a:solidFill>
                  <a:srgbClr val="FF0000"/>
                </a:solidFill>
                <a:latin typeface="Calibri"/>
              </a:rPr>
              <a:t>3-4 вдування</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проводити </a:t>
            </a:r>
            <a:r>
              <a:rPr lang="ru-RU" sz="3200" b="1" strike="noStrike" spc="-1">
                <a:solidFill>
                  <a:srgbClr val="FF0000"/>
                </a:solidFill>
                <a:latin typeface="Calibri"/>
              </a:rPr>
              <a:t>компресії грудної клітки протягом 2 хв.</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подальша комбінація штучного дихання та компресії грудної клітки у співвідношенні: </a:t>
            </a:r>
            <a:endParaRPr lang="ru-RU" sz="3200" b="0" strike="noStrike" spc="-1">
              <a:latin typeface="Arial"/>
            </a:endParaRPr>
          </a:p>
          <a:p>
            <a:pPr marL="343080" indent="-342360">
              <a:lnSpc>
                <a:spcPct val="100000"/>
              </a:lnSpc>
              <a:spcBef>
                <a:spcPts val="641"/>
              </a:spcBef>
            </a:pPr>
            <a:r>
              <a:rPr lang="ru-RU" sz="3200" b="1" strike="noStrike" spc="-1">
                <a:solidFill>
                  <a:srgbClr val="FF0000"/>
                </a:solidFill>
                <a:latin typeface="Calibri"/>
              </a:rPr>
              <a:t>     2 вдування : 15 компресій</a:t>
            </a:r>
            <a:endParaRPr lang="ru-RU" sz="3200" b="0" strike="noStrike" spc="-1">
              <a:latin typeface="Arial"/>
            </a:endParaRPr>
          </a:p>
        </p:txBody>
      </p:sp>
      <p:pic>
        <p:nvPicPr>
          <p:cNvPr id="429" name="Picture 2"/>
          <p:cNvPicPr/>
          <p:nvPr/>
        </p:nvPicPr>
        <p:blipFill>
          <a:blip r:embed="rId2"/>
          <a:stretch/>
        </p:blipFill>
        <p:spPr>
          <a:xfrm>
            <a:off x="214200" y="3214800"/>
            <a:ext cx="4857120" cy="3357000"/>
          </a:xfrm>
          <a:prstGeom prst="rect">
            <a:avLst/>
          </a:prstGeom>
          <a:ln w="9360">
            <a:noFill/>
          </a:ln>
        </p:spPr>
      </p:pic>
      <p:pic>
        <p:nvPicPr>
          <p:cNvPr id="430" name="Picture 4"/>
          <p:cNvPicPr/>
          <p:nvPr/>
        </p:nvPicPr>
        <p:blipFill>
          <a:blip r:embed="rId3"/>
          <a:stretch/>
        </p:blipFill>
        <p:spPr>
          <a:xfrm>
            <a:off x="5000760" y="3500280"/>
            <a:ext cx="4142520" cy="2991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ustomShape 1"/>
          <p:cNvSpPr/>
          <p:nvPr/>
        </p:nvSpPr>
        <p:spPr>
          <a:xfrm>
            <a:off x="285840" y="214200"/>
            <a:ext cx="8714880" cy="85644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marL="320040" indent="-319320" algn="ctr">
              <a:lnSpc>
                <a:spcPct val="100000"/>
              </a:lnSpc>
            </a:pPr>
            <a:r>
              <a:rPr lang="ru-RU" sz="3200" b="1" strike="noStrike" spc="-1">
                <a:solidFill>
                  <a:srgbClr val="000000"/>
                </a:solidFill>
                <a:latin typeface="Calibri"/>
              </a:rPr>
              <a:t>Послідовність проведення СЛР двома рятувальниками </a:t>
            </a:r>
            <a:endParaRPr lang="ru-RU" sz="3200" b="0" strike="noStrike" spc="-1">
              <a:latin typeface="Arial"/>
            </a:endParaRPr>
          </a:p>
        </p:txBody>
      </p:sp>
      <p:sp>
        <p:nvSpPr>
          <p:cNvPr id="432" name="CustomShape 2"/>
          <p:cNvSpPr/>
          <p:nvPr/>
        </p:nvSpPr>
        <p:spPr>
          <a:xfrm>
            <a:off x="250920" y="1214280"/>
            <a:ext cx="8784360" cy="221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3500" lnSpcReduction="20000"/>
          </a:bodyPr>
          <a:lstStyle/>
          <a:p>
            <a:pPr marL="343080" indent="-342360">
              <a:lnSpc>
                <a:spcPct val="100000"/>
              </a:lnSpc>
              <a:spcBef>
                <a:spcPts val="641"/>
              </a:spcBef>
              <a:buClr>
                <a:srgbClr val="FF0000"/>
              </a:buClr>
              <a:buFont typeface="Arial"/>
              <a:buChar char="•"/>
            </a:pPr>
            <a:r>
              <a:rPr lang="ru-RU" sz="3200" b="1" strike="noStrike" spc="-1">
                <a:solidFill>
                  <a:srgbClr val="FF0000"/>
                </a:solidFill>
                <a:latin typeface="Calibri"/>
              </a:rPr>
              <a:t>один</a:t>
            </a:r>
            <a:r>
              <a:rPr lang="ru-RU" sz="3200" b="1" strike="noStrike" spc="-1">
                <a:solidFill>
                  <a:srgbClr val="000000"/>
                </a:solidFill>
                <a:latin typeface="Calibri"/>
              </a:rPr>
              <a:t> рятувальник проводить </a:t>
            </a:r>
            <a:r>
              <a:rPr lang="ru-RU" sz="3200" b="1" strike="noStrike" spc="-1">
                <a:solidFill>
                  <a:srgbClr val="FF0000"/>
                </a:solidFill>
                <a:latin typeface="Calibri"/>
              </a:rPr>
              <a:t>закритий масаж серця (5 натискань)</a:t>
            </a:r>
            <a:r>
              <a:rPr lang="ru-RU" sz="3200" b="1" strike="noStrike" spc="-1">
                <a:solidFill>
                  <a:srgbClr val="000000"/>
                </a:solidFill>
                <a:latin typeface="Calibri"/>
              </a:rPr>
              <a:t>,</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a:t>
            </a:r>
            <a:r>
              <a:rPr lang="ru-RU" sz="3200" b="1" strike="noStrike" spc="-1">
                <a:solidFill>
                  <a:srgbClr val="FF0000"/>
                </a:solidFill>
                <a:latin typeface="Calibri"/>
              </a:rPr>
              <a:t>другий</a:t>
            </a:r>
            <a:r>
              <a:rPr lang="ru-RU" sz="3200" b="1" strike="noStrike" spc="-1">
                <a:solidFill>
                  <a:srgbClr val="000000"/>
                </a:solidFill>
                <a:latin typeface="Calibri"/>
              </a:rPr>
              <a:t> – </a:t>
            </a:r>
            <a:r>
              <a:rPr lang="ru-RU" sz="3200" b="1" strike="noStrike" spc="-1">
                <a:solidFill>
                  <a:srgbClr val="FF0000"/>
                </a:solidFill>
                <a:latin typeface="Calibri"/>
              </a:rPr>
              <a:t>штучну вентиляцію легенів (1 вдих)</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 оптимальне співвідношення </a:t>
            </a:r>
            <a:r>
              <a:rPr lang="ru-RU" sz="3200" b="1" strike="noStrike" spc="-1">
                <a:solidFill>
                  <a:srgbClr val="FF0000"/>
                </a:solidFill>
                <a:latin typeface="Calibri"/>
              </a:rPr>
              <a:t>вдувань і компресій - 1:5 (або 2:15).</a:t>
            </a:r>
            <a:endParaRPr lang="ru-RU" sz="3200" b="0" strike="noStrike" spc="-1">
              <a:latin typeface="Arial"/>
            </a:endParaRPr>
          </a:p>
          <a:p>
            <a:pPr marL="343080" indent="-342360" algn="just">
              <a:lnSpc>
                <a:spcPct val="100000"/>
              </a:lnSpc>
              <a:spcBef>
                <a:spcPts val="641"/>
              </a:spcBef>
              <a:buClr>
                <a:srgbClr val="000000"/>
              </a:buClr>
              <a:buFont typeface="Wingdings" charset="2"/>
              <a:buChar char=""/>
            </a:pPr>
            <a:r>
              <a:rPr lang="ru-RU" sz="3200" b="1" i="1" strike="noStrike" spc="-1">
                <a:solidFill>
                  <a:srgbClr val="000000"/>
                </a:solidFill>
                <a:latin typeface="Georgia"/>
              </a:rPr>
              <a:t>Реаніматор який здійснює ШВЛ, періодично </a:t>
            </a:r>
            <a:r>
              <a:rPr lang="ru-RU" sz="3200" b="1" i="1" strike="noStrike" spc="-1">
                <a:solidFill>
                  <a:srgbClr val="FF0000"/>
                </a:solidFill>
                <a:latin typeface="Georgia"/>
              </a:rPr>
              <a:t>перевіряє пульс на сонній артерії і спостерігає за діаметром зіниць.</a:t>
            </a:r>
            <a:endParaRPr lang="ru-RU" sz="3200" b="0" strike="noStrike" spc="-1">
              <a:latin typeface="Arial"/>
            </a:endParaRPr>
          </a:p>
          <a:p>
            <a:pPr marL="343080" indent="-342360" algn="just">
              <a:lnSpc>
                <a:spcPct val="100000"/>
              </a:lnSpc>
              <a:spcBef>
                <a:spcPts val="641"/>
              </a:spcBef>
              <a:buClr>
                <a:srgbClr val="000000"/>
              </a:buClr>
              <a:buFont typeface="Wingdings" charset="2"/>
              <a:buChar char=""/>
            </a:pPr>
            <a:r>
              <a:rPr lang="ru-RU" sz="3200" b="1" i="1" strike="noStrike" spc="-1">
                <a:solidFill>
                  <a:srgbClr val="000000"/>
                </a:solidFill>
                <a:latin typeface="Georgia"/>
              </a:rPr>
              <a:t>При появі дихання реанімаційна допомога припиняється.</a:t>
            </a:r>
            <a:endParaRPr lang="ru-RU" sz="3200" b="0" strike="noStrike" spc="-1">
              <a:latin typeface="Arial"/>
            </a:endParaRPr>
          </a:p>
          <a:p>
            <a:pPr>
              <a:lnSpc>
                <a:spcPct val="100000"/>
              </a:lnSpc>
              <a:spcBef>
                <a:spcPts val="641"/>
              </a:spcBef>
            </a:pPr>
            <a:endParaRPr lang="ru-RU" sz="3200" b="0" strike="noStrike" spc="-1">
              <a:latin typeface="Arial"/>
            </a:endParaRPr>
          </a:p>
        </p:txBody>
      </p:sp>
      <p:pic>
        <p:nvPicPr>
          <p:cNvPr id="433" name="Picture 4"/>
          <p:cNvPicPr/>
          <p:nvPr/>
        </p:nvPicPr>
        <p:blipFill>
          <a:blip r:embed="rId2"/>
          <a:stretch/>
        </p:blipFill>
        <p:spPr>
          <a:xfrm>
            <a:off x="1500120" y="3307680"/>
            <a:ext cx="6214320" cy="35496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2286000" y="3105720"/>
            <a:ext cx="4571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r>
              <a:rPr lang="ru-RU" sz="1800" b="0" strike="noStrike" spc="-1">
                <a:solidFill>
                  <a:srgbClr val="000000"/>
                </a:solidFill>
                <a:latin typeface="Calibri"/>
                <a:ea typeface="DejaVu Sans"/>
              </a:rPr>
              <a:t>stack trace:</a:t>
            </a:r>
            <a:endParaRPr lang="ru-RU" sz="1800" b="0" strike="noStrike" spc="-1">
              <a:latin typeface="Arial"/>
            </a:endParaRPr>
          </a:p>
          <a:p>
            <a:pPr>
              <a:lnSpc>
                <a:spcPct val="100000"/>
              </a:lnSpc>
            </a:pPr>
            <a:endParaRPr lang="ru-RU" sz="1800" b="0" strike="noStrike" spc="-1">
              <a:latin typeface="Arial"/>
            </a:endParaRPr>
          </a:p>
          <a:p>
            <a:pPr>
              <a:lnSpc>
                <a:spcPct val="100000"/>
              </a:lnSpc>
            </a:pPr>
            <a:endParaRPr lang="ru-RU" sz="1800" b="0" strike="noStrike" spc="-1">
              <a:latin typeface="Arial"/>
            </a:endParaRPr>
          </a:p>
        </p:txBody>
      </p:sp>
      <p:sp>
        <p:nvSpPr>
          <p:cNvPr id="435" name="CustomShape 2"/>
          <p:cNvSpPr/>
          <p:nvPr/>
        </p:nvSpPr>
        <p:spPr>
          <a:xfrm>
            <a:off x="500040" y="6283800"/>
            <a:ext cx="8143200" cy="3949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000000"/>
                </a:solidFill>
                <a:latin typeface="Calibri"/>
                <a:ea typeface="DejaVu Sans"/>
              </a:rPr>
              <a:t>Штучна вентиляція легенів – виконується до появи перших ознак життя</a:t>
            </a:r>
            <a:endParaRPr lang="ru-RU" sz="2000" b="0" strike="noStrike" spc="-1">
              <a:latin typeface="Arial"/>
            </a:endParaRPr>
          </a:p>
        </p:txBody>
      </p:sp>
      <p:pic>
        <p:nvPicPr>
          <p:cNvPr id="436" name="Picture 2"/>
          <p:cNvPicPr/>
          <p:nvPr/>
        </p:nvPicPr>
        <p:blipFill>
          <a:blip r:embed="rId2"/>
          <a:srcRect l="1653" r="1653"/>
          <a:stretch/>
        </p:blipFill>
        <p:spPr>
          <a:xfrm>
            <a:off x="357120" y="0"/>
            <a:ext cx="8500320" cy="6000120"/>
          </a:xfrm>
          <a:prstGeom prst="rect">
            <a:avLst/>
          </a:prstGeom>
          <a:ln>
            <a:noFill/>
          </a:ln>
        </p:spPr>
      </p:pic>
    </p:spTree>
  </p:cSld>
  <p:clrMapOvr>
    <a:masterClrMapping/>
  </p:clrMapOvr>
  <p:transition spd="med">
    <p:wheel spokes="8"/>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642960" y="188640"/>
            <a:ext cx="8352000" cy="73944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20040" indent="-319320" algn="ctr">
              <a:lnSpc>
                <a:spcPct val="100000"/>
              </a:lnSpc>
            </a:pPr>
            <a:r>
              <a:rPr lang="ru-RU" sz="3600" b="1" strike="noStrike" spc="-1">
                <a:solidFill>
                  <a:srgbClr val="FF0000"/>
                </a:solidFill>
                <a:latin typeface="Calibri"/>
              </a:rPr>
              <a:t>Помилки при проведені ЗМС:</a:t>
            </a:r>
            <a:endParaRPr lang="ru-RU" sz="3600" b="0" strike="noStrike" spc="-1">
              <a:latin typeface="Arial"/>
            </a:endParaRPr>
          </a:p>
        </p:txBody>
      </p:sp>
      <p:sp>
        <p:nvSpPr>
          <p:cNvPr id="438" name="CustomShape 2"/>
          <p:cNvSpPr/>
          <p:nvPr/>
        </p:nvSpPr>
        <p:spPr>
          <a:xfrm>
            <a:off x="285840" y="981000"/>
            <a:ext cx="8500320" cy="530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buClr>
                <a:srgbClr val="000000"/>
              </a:buClr>
              <a:buFont typeface="Arial"/>
              <a:buChar char="•"/>
            </a:pPr>
            <a:r>
              <a:rPr lang="ru-RU" sz="3200" b="1" strike="noStrike" spc="-1">
                <a:solidFill>
                  <a:srgbClr val="000000"/>
                </a:solidFill>
                <a:latin typeface="Calibri"/>
              </a:rPr>
              <a:t>- пацієнт на пружному підґрунті;</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неправильна техніка проведення масажу: руки збоку від грудини, нижче, вище, або не строго по серединній лінії;</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при проведенні масажу реаніматор опирається на пальці, відриває руки від грудини;</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перерва в проведенні закритого масажу більш ніж на 20 сек.</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різна амплітуда масажних рухів;</a:t>
            </a:r>
            <a:endParaRPr lang="ru-RU" sz="3200" b="0" strike="noStrike" spc="-1">
              <a:latin typeface="Arial"/>
            </a:endParaRPr>
          </a:p>
          <a:p>
            <a:pPr marL="343080" indent="-342360" algn="just">
              <a:lnSpc>
                <a:spcPct val="100000"/>
              </a:lnSpc>
              <a:buClr>
                <a:srgbClr val="000000"/>
              </a:buClr>
              <a:buFont typeface="Arial"/>
              <a:buChar char="•"/>
            </a:pPr>
            <a:r>
              <a:rPr lang="ru-RU" sz="3200" b="1" strike="noStrike" spc="-1">
                <a:solidFill>
                  <a:srgbClr val="000000"/>
                </a:solidFill>
                <a:latin typeface="Calibri"/>
              </a:rPr>
              <a:t>- не виконується частота 2:30</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467640" y="188640"/>
            <a:ext cx="8455320" cy="66780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200" b="1" strike="noStrike" spc="-1">
                <a:solidFill>
                  <a:srgbClr val="000000"/>
                </a:solidFill>
                <a:latin typeface="Calibri"/>
              </a:rPr>
              <a:t>Ознаки ефективності реанімаційних заходів:</a:t>
            </a:r>
            <a:endParaRPr lang="ru-RU" sz="3200" b="0" strike="noStrike" spc="-1">
              <a:latin typeface="Arial"/>
            </a:endParaRPr>
          </a:p>
        </p:txBody>
      </p:sp>
      <p:sp>
        <p:nvSpPr>
          <p:cNvPr id="440" name="CustomShape 2"/>
          <p:cNvSpPr/>
          <p:nvPr/>
        </p:nvSpPr>
        <p:spPr>
          <a:xfrm>
            <a:off x="357120" y="1143000"/>
            <a:ext cx="8357400" cy="354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buClr>
                <a:srgbClr val="7030A0"/>
              </a:buClr>
              <a:buFont typeface="Arial"/>
              <a:buChar char="•"/>
            </a:pPr>
            <a:r>
              <a:rPr lang="ru-RU" sz="2800" b="1" strike="noStrike" spc="-1">
                <a:solidFill>
                  <a:srgbClr val="7030A0"/>
                </a:solidFill>
                <a:latin typeface="Calibri"/>
              </a:rPr>
              <a:t>- звуження раніше розширених зіниць,</a:t>
            </a:r>
            <a:endParaRPr lang="ru-RU" sz="2800" b="0" strike="noStrike" spc="-1">
              <a:latin typeface="Arial"/>
            </a:endParaRPr>
          </a:p>
          <a:p>
            <a:pPr marL="343080" indent="-342360">
              <a:lnSpc>
                <a:spcPct val="100000"/>
              </a:lnSpc>
              <a:buClr>
                <a:srgbClr val="7030A0"/>
              </a:buClr>
              <a:buFont typeface="Arial"/>
              <a:buChar char="•"/>
            </a:pPr>
            <a:r>
              <a:rPr lang="ru-RU" sz="2800" b="1" strike="noStrike" spc="-1">
                <a:solidFill>
                  <a:srgbClr val="7030A0"/>
                </a:solidFill>
                <a:latin typeface="Calibri"/>
              </a:rPr>
              <a:t>- зникнення блідості і зменшення ціанозу,</a:t>
            </a:r>
            <a:endParaRPr lang="ru-RU" sz="2800" b="0" strike="noStrike" spc="-1">
              <a:latin typeface="Arial"/>
            </a:endParaRPr>
          </a:p>
          <a:p>
            <a:pPr marL="343080" indent="-342360">
              <a:lnSpc>
                <a:spcPct val="100000"/>
              </a:lnSpc>
              <a:buClr>
                <a:srgbClr val="7030A0"/>
              </a:buClr>
              <a:buFont typeface="Arial"/>
              <a:buChar char="•"/>
            </a:pPr>
            <a:r>
              <a:rPr lang="ru-RU" sz="2800" b="1" strike="noStrike" spc="-1">
                <a:solidFill>
                  <a:srgbClr val="7030A0"/>
                </a:solidFill>
                <a:latin typeface="Calibri"/>
              </a:rPr>
              <a:t>- пульсація великих артерій (перш за все сонної) відповідно частоті компресій грудної клітки.</a:t>
            </a:r>
            <a:endParaRPr lang="ru-RU" sz="2800" b="0" strike="noStrike" spc="-1">
              <a:latin typeface="Arial"/>
            </a:endParaRPr>
          </a:p>
          <a:p>
            <a:pPr marL="343080" indent="-342360">
              <a:lnSpc>
                <a:spcPct val="100000"/>
              </a:lnSpc>
              <a:buClr>
                <a:srgbClr val="7030A0"/>
              </a:buClr>
              <a:buFont typeface="Arial"/>
              <a:buChar char="•"/>
            </a:pPr>
            <a:r>
              <a:rPr lang="ru-RU" sz="2800" b="1" strike="noStrike" spc="-1">
                <a:solidFill>
                  <a:srgbClr val="7030A0"/>
                </a:solidFill>
                <a:latin typeface="Calibri"/>
              </a:rPr>
              <a:t>- поява самостійних дихальних рухів.</a:t>
            </a:r>
            <a:endParaRPr lang="ru-RU" sz="2800" b="0" strike="noStrike" spc="-1">
              <a:latin typeface="Arial"/>
            </a:endParaRPr>
          </a:p>
          <a:p>
            <a:pPr marL="343080" indent="-342360">
              <a:lnSpc>
                <a:spcPct val="100000"/>
              </a:lnSpc>
            </a:pPr>
            <a:endParaRPr lang="ru-RU" sz="2800" b="0" strike="noStrike" spc="-1">
              <a:latin typeface="Arial"/>
            </a:endParaRPr>
          </a:p>
          <a:p>
            <a:pPr marL="46080" indent="-342360">
              <a:lnSpc>
                <a:spcPct val="100000"/>
              </a:lnSpc>
            </a:pPr>
            <a:r>
              <a:rPr lang="ru-RU" sz="2800" b="1" strike="noStrike" spc="-1">
                <a:solidFill>
                  <a:srgbClr val="000000"/>
                </a:solidFill>
                <a:latin typeface="Calibri"/>
              </a:rPr>
              <a:t>Якщо протягом 1-3 хв. немає ознак ефективності реанімації – необхідно перевірити правильність техніки проведення ЗМС та ШВЛ, якомога швидше усунути недоліки і продовжувати проведення реанімаційних заходів.</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357120" y="373320"/>
            <a:ext cx="8357400" cy="3382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lnSpc>
                <a:spcPct val="100000"/>
              </a:lnSpc>
            </a:pPr>
            <a:r>
              <a:rPr lang="ru-RU" sz="2400" b="1" i="1" strike="noStrike" spc="-1">
                <a:solidFill>
                  <a:srgbClr val="000000"/>
                </a:solidFill>
                <a:latin typeface="Arial"/>
                <a:ea typeface="Times New Roman"/>
              </a:rPr>
              <a:t>         </a:t>
            </a:r>
            <a:r>
              <a:rPr lang="ru-RU" sz="2400" b="1" i="1" strike="noStrike" spc="-1">
                <a:solidFill>
                  <a:srgbClr val="FF0000"/>
                </a:solidFill>
                <a:latin typeface="Arial"/>
                <a:ea typeface="Times New Roman"/>
              </a:rPr>
              <a:t>Людина, яка надає першу допомогу, повинна знати:</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основи роботи в екстремальних умовах;</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ознаки (симптоми) порушень життєво важливих систем організму;</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правила, методи та прийоми надання першої допомоги стосовно особливостей конкретної людини залежно від ситуації;</a:t>
            </a:r>
            <a:endParaRPr lang="ru-RU" sz="2400" b="0" strike="noStrike" spc="-1">
              <a:latin typeface="Arial"/>
            </a:endParaRPr>
          </a:p>
          <a:p>
            <a:pPr marL="216000" indent="-216000" algn="just">
              <a:lnSpc>
                <a:spcPct val="100000"/>
              </a:lnSpc>
              <a:buClr>
                <a:srgbClr val="000000"/>
              </a:buClr>
              <a:buFont typeface="Symbol"/>
              <a:buChar char=""/>
            </a:pPr>
            <a:r>
              <a:rPr lang="ru-RU" sz="2400" b="1" strike="noStrike" spc="-1">
                <a:solidFill>
                  <a:srgbClr val="000000"/>
                </a:solidFill>
                <a:latin typeface="Arial"/>
                <a:ea typeface="Times New Roman"/>
              </a:rPr>
              <a:t> способи транспортування потерпілих.</a:t>
            </a:r>
            <a:endParaRPr lang="ru-RU" sz="2400" b="0" strike="noStrike" spc="-1">
              <a:latin typeface="Arial"/>
            </a:endParaRPr>
          </a:p>
        </p:txBody>
      </p:sp>
      <p:pic>
        <p:nvPicPr>
          <p:cNvPr id="214" name="Picture 7"/>
          <p:cNvPicPr/>
          <p:nvPr/>
        </p:nvPicPr>
        <p:blipFill>
          <a:blip r:embed="rId2"/>
          <a:stretch/>
        </p:blipFill>
        <p:spPr>
          <a:xfrm>
            <a:off x="214200" y="3929040"/>
            <a:ext cx="3011760" cy="1999440"/>
          </a:xfrm>
          <a:prstGeom prst="rect">
            <a:avLst/>
          </a:prstGeom>
          <a:ln>
            <a:noFill/>
          </a:ln>
        </p:spPr>
      </p:pic>
      <p:pic>
        <p:nvPicPr>
          <p:cNvPr id="215" name="Picture 10"/>
          <p:cNvPicPr/>
          <p:nvPr/>
        </p:nvPicPr>
        <p:blipFill>
          <a:blip r:embed="rId3"/>
          <a:stretch/>
        </p:blipFill>
        <p:spPr>
          <a:xfrm>
            <a:off x="5929200" y="4715280"/>
            <a:ext cx="3214080" cy="2142000"/>
          </a:xfrm>
          <a:prstGeom prst="rect">
            <a:avLst/>
          </a:prstGeom>
          <a:ln>
            <a:noFill/>
          </a:ln>
        </p:spPr>
      </p:pic>
      <p:pic>
        <p:nvPicPr>
          <p:cNvPr id="216" name="Picture 7"/>
          <p:cNvPicPr/>
          <p:nvPr/>
        </p:nvPicPr>
        <p:blipFill>
          <a:blip r:embed="rId4"/>
          <a:stretch/>
        </p:blipFill>
        <p:spPr>
          <a:xfrm>
            <a:off x="3286080" y="4500720"/>
            <a:ext cx="2856960" cy="1904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324000" y="500040"/>
            <a:ext cx="8533800" cy="5209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000000"/>
                </a:solidFill>
                <a:latin typeface="Calibri"/>
                <a:ea typeface="DejaVu Sans"/>
              </a:rPr>
              <a:t>Якщо, незважаючи на правильне проведення реанімації протягом 30 хвилин, ознаки клінічної смерті зберігаються, а спеціалізовану бригаду швидкої допомоги викликати неможливо, серцево-легеневу реанімацію можна припинити.</a:t>
            </a:r>
            <a:endParaRPr lang="ru-RU" sz="2800" b="0" strike="noStrike" spc="-1">
              <a:latin typeface="Arial"/>
            </a:endParaRPr>
          </a:p>
          <a:p>
            <a:pPr algn="just">
              <a:lnSpc>
                <a:spcPct val="100000"/>
              </a:lnSpc>
            </a:pPr>
            <a:endParaRPr lang="ru-RU" sz="2800" b="0" strike="noStrike" spc="-1">
              <a:latin typeface="Arial"/>
            </a:endParaRPr>
          </a:p>
          <a:p>
            <a:pPr algn="just">
              <a:lnSpc>
                <a:spcPct val="100000"/>
              </a:lnSpc>
            </a:pPr>
            <a:r>
              <a:rPr lang="ru-RU" sz="2800" b="1" i="1" strike="noStrike" spc="-1">
                <a:solidFill>
                  <a:srgbClr val="FF0000"/>
                </a:solidFill>
                <a:latin typeface="Calibri"/>
                <a:ea typeface="DejaVu Sans"/>
              </a:rPr>
              <a:t>Людина, що раптово загинула у вас на очах, не безнадійна. Пам'ятайте, що тільки ви можете йому допомогти. </a:t>
            </a:r>
            <a:endParaRPr lang="ru-RU" sz="2800" b="0" strike="noStrike" spc="-1">
              <a:latin typeface="Arial"/>
            </a:endParaRPr>
          </a:p>
          <a:p>
            <a:pPr algn="just">
              <a:lnSpc>
                <a:spcPct val="100000"/>
              </a:lnSpc>
            </a:pPr>
            <a:endParaRPr lang="ru-RU" sz="2800" b="0" strike="noStrike" spc="-1">
              <a:latin typeface="Arial"/>
            </a:endParaRPr>
          </a:p>
          <a:p>
            <a:pPr algn="just">
              <a:lnSpc>
                <a:spcPct val="100000"/>
              </a:lnSpc>
            </a:pPr>
            <a:r>
              <a:rPr lang="ru-RU" sz="2800" b="1" i="1" strike="noStrike" spc="-1">
                <a:solidFill>
                  <a:srgbClr val="FF0000"/>
                </a:solidFill>
                <a:latin typeface="Calibri"/>
                <a:ea typeface="DejaVu Sans"/>
              </a:rPr>
              <a:t> Поспішайте, бо з кожною хвилиною його шанси на життя падають!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CustomShape 1"/>
          <p:cNvSpPr/>
          <p:nvPr/>
        </p:nvSpPr>
        <p:spPr>
          <a:xfrm>
            <a:off x="0" y="274680"/>
            <a:ext cx="9143280" cy="58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500" lnSpcReduction="10000"/>
          </a:bodyPr>
          <a:lstStyle/>
          <a:p>
            <a:pPr algn="ctr">
              <a:lnSpc>
                <a:spcPct val="100000"/>
              </a:lnSpc>
            </a:pPr>
            <a:r>
              <a:rPr lang="ru-RU" sz="4000" b="1" strike="noStrike" spc="-1">
                <a:solidFill>
                  <a:srgbClr val="000000"/>
                </a:solidFill>
                <a:latin typeface="Calibri"/>
              </a:rPr>
              <a:t> </a:t>
            </a:r>
            <a:r>
              <a:rPr lang="ru-RU" sz="4000" b="1" strike="noStrike" spc="-1">
                <a:solidFill>
                  <a:srgbClr val="FF0000"/>
                </a:solidFill>
                <a:latin typeface="Calibri"/>
              </a:rPr>
              <a:t>СЛР дітям до 1 року (крім новонароджених)</a:t>
            </a:r>
            <a:endParaRPr lang="ru-RU" sz="4000" b="0" strike="noStrike" spc="-1">
              <a:latin typeface="Arial"/>
            </a:endParaRPr>
          </a:p>
        </p:txBody>
      </p:sp>
      <p:sp>
        <p:nvSpPr>
          <p:cNvPr id="443" name="CustomShape 2"/>
          <p:cNvSpPr/>
          <p:nvPr/>
        </p:nvSpPr>
        <p:spPr>
          <a:xfrm>
            <a:off x="285840" y="1643040"/>
            <a:ext cx="8643240" cy="489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80000"/>
              </a:lnSpc>
              <a:spcBef>
                <a:spcPts val="561"/>
              </a:spcBef>
              <a:buClr>
                <a:srgbClr val="FF0000"/>
              </a:buClr>
              <a:buFont typeface="Arial"/>
              <a:buChar char="•"/>
            </a:pPr>
            <a:r>
              <a:rPr lang="ru-RU" sz="2800" b="1" strike="noStrike" spc="-1">
                <a:solidFill>
                  <a:srgbClr val="FF0000"/>
                </a:solidFill>
                <a:latin typeface="Calibri"/>
              </a:rPr>
              <a:t>Крок / дія                          </a:t>
            </a:r>
            <a:endParaRPr lang="ru-RU" sz="2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r>
              <a:rPr lang="ru-RU" sz="1800" b="1" strike="noStrike" spc="-1">
                <a:solidFill>
                  <a:srgbClr val="000000"/>
                </a:solidFill>
                <a:latin typeface="Calibri"/>
              </a:rPr>
              <a:t>Дихальні шляхи</a:t>
            </a:r>
            <a:r>
              <a:rPr lang="ru-RU" sz="1800" b="0" strike="noStrike" spc="-1">
                <a:solidFill>
                  <a:srgbClr val="000000"/>
                </a:solidFill>
                <a:latin typeface="Calibri"/>
              </a:rPr>
              <a:t>                                                     Поплескування по спині і удар по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грудній клітці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 Штучне дихання</a:t>
            </a:r>
            <a:r>
              <a:rPr lang="ru-RU" sz="1800" b="0" strike="noStrike" spc="-1">
                <a:solidFill>
                  <a:srgbClr val="000000"/>
                </a:solidFill>
                <a:latin typeface="Calibri"/>
              </a:rPr>
              <a:t>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r>
              <a:rPr lang="ru-RU" sz="1800" b="1" strike="noStrike" spc="-1">
                <a:solidFill>
                  <a:srgbClr val="000000"/>
                </a:solidFill>
                <a:latin typeface="Calibri"/>
              </a:rPr>
              <a:t>Обструкція дихальних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 шляхів стороннім тілом</a:t>
            </a:r>
            <a:r>
              <a:rPr lang="ru-RU" sz="1800" b="0" strike="noStrike" spc="-1">
                <a:solidFill>
                  <a:srgbClr val="000000"/>
                </a:solidFill>
                <a:latin typeface="Calibri"/>
              </a:rPr>
              <a:t>                                       Абдомінальній поштовх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Закритий масаж серця</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Місце надавлювання</a:t>
            </a:r>
            <a:r>
              <a:rPr lang="ru-RU" sz="1800" b="0" strike="noStrike" spc="-1">
                <a:solidFill>
                  <a:srgbClr val="000000"/>
                </a:solidFill>
                <a:latin typeface="Calibri"/>
              </a:rPr>
              <a:t>                                             Безпосередньо нижче соскової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лінії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натискати сильно і швидко з повною декомпресією</a:t>
            </a:r>
            <a:r>
              <a:rPr lang="ru-RU" sz="1800" b="0" strike="noStrike" spc="-1">
                <a:solidFill>
                  <a:srgbClr val="000000"/>
                </a:solidFill>
                <a:latin typeface="Calibri"/>
              </a:rPr>
              <a:t>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Техніка натискання на грудину                           </a:t>
            </a:r>
            <a:r>
              <a:rPr lang="ru-RU" sz="1800" b="0" strike="noStrike" spc="-1">
                <a:solidFill>
                  <a:srgbClr val="000000"/>
                </a:solidFill>
                <a:latin typeface="Calibri"/>
              </a:rPr>
              <a:t>Двома пальцями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Глибина натискування на грудину                     </a:t>
            </a:r>
            <a:r>
              <a:rPr lang="ru-RU" sz="1800" b="0" strike="noStrike" spc="-1">
                <a:solidFill>
                  <a:srgbClr val="000000"/>
                </a:solidFill>
                <a:latin typeface="Calibri"/>
              </a:rPr>
              <a:t>1/3-1/2 товщини грудної клітки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Частота натискувань на грудину   </a:t>
            </a:r>
            <a:r>
              <a:rPr lang="ru-RU" sz="1800" b="0" strike="noStrike" spc="-1">
                <a:solidFill>
                  <a:srgbClr val="000000"/>
                </a:solidFill>
                <a:latin typeface="Calibri"/>
              </a:rPr>
              <a:t>                      Близько 100 в 1 хв.</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Дефібриляція </a:t>
            </a:r>
            <a:r>
              <a:rPr lang="ru-RU" sz="1800" b="0" strike="noStrike" spc="-1">
                <a:solidFill>
                  <a:srgbClr val="000000"/>
                </a:solidFill>
                <a:latin typeface="Calibri"/>
              </a:rPr>
              <a:t>                                                           Не рекомендовано для дітей віком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до 1року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endParaRPr lang="ru-RU" sz="1800" b="0" strike="noStrike" spc="-1">
              <a:latin typeface="Arial"/>
            </a:endParaRPr>
          </a:p>
        </p:txBody>
      </p:sp>
      <p:sp>
        <p:nvSpPr>
          <p:cNvPr id="444" name="Line 3"/>
          <p:cNvSpPr/>
          <p:nvPr/>
        </p:nvSpPr>
        <p:spPr>
          <a:xfrm>
            <a:off x="3419280" y="2205000"/>
            <a:ext cx="936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5" name="Line 4"/>
          <p:cNvSpPr/>
          <p:nvPr/>
        </p:nvSpPr>
        <p:spPr>
          <a:xfrm>
            <a:off x="3348000" y="3284280"/>
            <a:ext cx="107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6" name="Line 5"/>
          <p:cNvSpPr/>
          <p:nvPr/>
        </p:nvSpPr>
        <p:spPr>
          <a:xfrm>
            <a:off x="3348000" y="3860640"/>
            <a:ext cx="1152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7" name="Line 6"/>
          <p:cNvSpPr/>
          <p:nvPr/>
        </p:nvSpPr>
        <p:spPr>
          <a:xfrm>
            <a:off x="3995640" y="4724280"/>
            <a:ext cx="64764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8" name="Line 7"/>
          <p:cNvSpPr/>
          <p:nvPr/>
        </p:nvSpPr>
        <p:spPr>
          <a:xfrm>
            <a:off x="4284360" y="5013000"/>
            <a:ext cx="3589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49" name="Line 8"/>
          <p:cNvSpPr/>
          <p:nvPr/>
        </p:nvSpPr>
        <p:spPr>
          <a:xfrm>
            <a:off x="4284360" y="5300640"/>
            <a:ext cx="3589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0" name="Line 9"/>
          <p:cNvSpPr/>
          <p:nvPr/>
        </p:nvSpPr>
        <p:spPr>
          <a:xfrm>
            <a:off x="3924000" y="5589360"/>
            <a:ext cx="71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trike="noStrike" spc="-1">
                <a:solidFill>
                  <a:srgbClr val="000000"/>
                </a:solidFill>
                <a:latin typeface="Calibri"/>
              </a:rPr>
              <a:t> </a:t>
            </a:r>
            <a:r>
              <a:rPr lang="ru-RU" sz="4400" b="1" strike="noStrike" spc="-1">
                <a:solidFill>
                  <a:srgbClr val="FF0000"/>
                </a:solidFill>
                <a:latin typeface="Calibri"/>
              </a:rPr>
              <a:t>СЛР (</a:t>
            </a:r>
            <a:r>
              <a:rPr lang="ru-RU" sz="3200" b="1" strike="noStrike" spc="-1">
                <a:solidFill>
                  <a:srgbClr val="FF0000"/>
                </a:solidFill>
                <a:latin typeface="Calibri"/>
              </a:rPr>
              <a:t>Діти у віці 1 року - 8 років)</a:t>
            </a:r>
            <a:endParaRPr lang="ru-RU" sz="3200" b="0" strike="noStrike" spc="-1">
              <a:latin typeface="Arial"/>
            </a:endParaRPr>
          </a:p>
        </p:txBody>
      </p:sp>
      <p:sp>
        <p:nvSpPr>
          <p:cNvPr id="452" name="CustomShape 2"/>
          <p:cNvSpPr/>
          <p:nvPr/>
        </p:nvSpPr>
        <p:spPr>
          <a:xfrm>
            <a:off x="468360" y="1773360"/>
            <a:ext cx="8674920" cy="475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nSpc>
                <a:spcPct val="80000"/>
              </a:lnSpc>
              <a:spcBef>
                <a:spcPts val="360"/>
              </a:spcBef>
              <a:buClr>
                <a:srgbClr val="000000"/>
              </a:buClr>
              <a:buFont typeface="Arial"/>
              <a:buChar char="•"/>
            </a:pPr>
            <a:r>
              <a:rPr lang="ru-RU" sz="1800" b="1" strike="noStrike" spc="-1">
                <a:solidFill>
                  <a:srgbClr val="000000"/>
                </a:solidFill>
                <a:latin typeface="Calibri"/>
              </a:rPr>
              <a:t>Крок / дія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r>
              <a:rPr lang="ru-RU" sz="1800" b="1" strike="noStrike" spc="-1">
                <a:solidFill>
                  <a:srgbClr val="000000"/>
                </a:solidFill>
                <a:latin typeface="Calibri"/>
              </a:rPr>
              <a:t>Дихальні шляхи</a:t>
            </a:r>
            <a:r>
              <a:rPr lang="ru-RU" sz="1800" b="0" strike="noStrike" spc="-1">
                <a:solidFill>
                  <a:srgbClr val="000000"/>
                </a:solidFill>
                <a:latin typeface="Calibri"/>
              </a:rPr>
              <a:t>                                         Закидання голови</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 Штучне дихання</a:t>
            </a:r>
            <a:r>
              <a:rPr lang="ru-RU" sz="1800" b="0" strike="noStrike" spc="-1">
                <a:solidFill>
                  <a:srgbClr val="000000"/>
                </a:solidFill>
                <a:latin typeface="Calibri"/>
              </a:rPr>
              <a:t>                                        Почати з двох вдувань продовженістью 1 с</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a:t>
            </a:r>
            <a:r>
              <a:rPr lang="ru-RU" sz="1800" b="1" strike="noStrike" spc="-1">
                <a:solidFill>
                  <a:srgbClr val="000000"/>
                </a:solidFill>
                <a:latin typeface="Calibri"/>
              </a:rPr>
              <a:t>Обструкція дихальних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 шляхів стороннім тілом</a:t>
            </a:r>
            <a:r>
              <a:rPr lang="ru-RU" sz="1800" b="0" strike="noStrike" spc="-1">
                <a:solidFill>
                  <a:srgbClr val="000000"/>
                </a:solidFill>
                <a:latin typeface="Calibri"/>
              </a:rPr>
              <a:t>                           Абдомінальній поштовх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Закритий масаж серця</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Місце надавлювання</a:t>
            </a:r>
            <a:r>
              <a:rPr lang="ru-RU" sz="1800" b="0" strike="noStrike" spc="-1">
                <a:solidFill>
                  <a:srgbClr val="000000"/>
                </a:solidFill>
                <a:latin typeface="Calibri"/>
              </a:rPr>
              <a:t>                                 Посередині грудної клітки між сосками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натискати сильно і швидко з повною декомпресією</a:t>
            </a:r>
            <a:r>
              <a:rPr lang="ru-RU" sz="1800" b="0" strike="noStrike" spc="-1">
                <a:solidFill>
                  <a:srgbClr val="000000"/>
                </a:solidFill>
                <a:latin typeface="Calibri"/>
              </a:rPr>
              <a:t>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Техніка натискання на грудину</a:t>
            </a:r>
            <a:r>
              <a:rPr lang="ru-RU" sz="1800" b="0" strike="noStrike" spc="-1">
                <a:solidFill>
                  <a:srgbClr val="000000"/>
                </a:solidFill>
                <a:latin typeface="Calibri"/>
              </a:rPr>
              <a:t>                Двома руками: основою долоні однієї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руки, накривши її зверху другою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долонею долонею чи однією рукою (основою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однієї руки) 1/3-1/2 товщини грудної клітки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Глибина натискування на грудину               </a:t>
            </a:r>
            <a:r>
              <a:rPr lang="ru-RU" sz="1800" b="0" strike="noStrike" spc="-1">
                <a:solidFill>
                  <a:srgbClr val="000000"/>
                </a:solidFill>
                <a:latin typeface="Calibri"/>
              </a:rPr>
              <a:t>1/3-1/2 товщини грудної клітки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Частота натискувань на грудину               </a:t>
            </a:r>
            <a:r>
              <a:rPr lang="ru-RU" sz="1800" b="0" strike="noStrike" spc="-1">
                <a:solidFill>
                  <a:srgbClr val="000000"/>
                </a:solidFill>
                <a:latin typeface="Calibri"/>
              </a:rPr>
              <a:t> Близько 100 в 1 хв.</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Дефібриляція </a:t>
            </a:r>
            <a:r>
              <a:rPr lang="ru-RU" sz="1800" b="0" strike="noStrike" spc="-1">
                <a:solidFill>
                  <a:srgbClr val="000000"/>
                </a:solidFill>
                <a:latin typeface="Calibri"/>
              </a:rPr>
              <a:t>                                                  Автоматичні зовнішні дефібрилятори (АЗД)</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Використовувати електроди/апаратуру для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дітей. При її відсутності використовувати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дефібрилятор та електроди для дорослих  </a:t>
            </a:r>
            <a:endParaRPr lang="ru-RU" sz="1800" b="0" strike="noStrike" spc="-1">
              <a:latin typeface="Arial"/>
            </a:endParaRPr>
          </a:p>
        </p:txBody>
      </p:sp>
      <p:sp>
        <p:nvSpPr>
          <p:cNvPr id="453" name="Line 3"/>
          <p:cNvSpPr/>
          <p:nvPr/>
        </p:nvSpPr>
        <p:spPr>
          <a:xfrm>
            <a:off x="2771640" y="2276280"/>
            <a:ext cx="64764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4" name="Line 4"/>
          <p:cNvSpPr/>
          <p:nvPr/>
        </p:nvSpPr>
        <p:spPr>
          <a:xfrm>
            <a:off x="2771640" y="2565360"/>
            <a:ext cx="720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5" name="Line 5"/>
          <p:cNvSpPr/>
          <p:nvPr/>
        </p:nvSpPr>
        <p:spPr>
          <a:xfrm>
            <a:off x="3276360" y="3068280"/>
            <a:ext cx="71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6" name="Line 6"/>
          <p:cNvSpPr/>
          <p:nvPr/>
        </p:nvSpPr>
        <p:spPr>
          <a:xfrm>
            <a:off x="3203280" y="3573360"/>
            <a:ext cx="792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7" name="Line 7"/>
          <p:cNvSpPr/>
          <p:nvPr/>
        </p:nvSpPr>
        <p:spPr>
          <a:xfrm>
            <a:off x="3058920" y="4437000"/>
            <a:ext cx="64944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8" name="Line 8"/>
          <p:cNvSpPr/>
          <p:nvPr/>
        </p:nvSpPr>
        <p:spPr>
          <a:xfrm>
            <a:off x="4023360" y="4811760"/>
            <a:ext cx="481680" cy="4572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59" name="Line 9"/>
          <p:cNvSpPr/>
          <p:nvPr/>
        </p:nvSpPr>
        <p:spPr>
          <a:xfrm>
            <a:off x="3571560" y="5572080"/>
            <a:ext cx="792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000" b="1" strike="noStrike" spc="-1">
                <a:solidFill>
                  <a:srgbClr val="000000"/>
                </a:solidFill>
                <a:latin typeface="Calibri"/>
              </a:rPr>
              <a:t> </a:t>
            </a:r>
            <a:r>
              <a:rPr lang="ru-RU" sz="4000" b="1" strike="noStrike" spc="-1">
                <a:solidFill>
                  <a:srgbClr val="FF0000"/>
                </a:solidFill>
                <a:latin typeface="Calibri"/>
              </a:rPr>
              <a:t>СЛР </a:t>
            </a:r>
            <a:r>
              <a:rPr lang="ru-RU" sz="3200" b="1" strike="noStrike" spc="-1">
                <a:solidFill>
                  <a:srgbClr val="FF0000"/>
                </a:solidFill>
                <a:latin typeface="Calibri"/>
              </a:rPr>
              <a:t>дорослих</a:t>
            </a:r>
            <a:r>
              <a:rPr lang="ru-RU" sz="3200" b="0" strike="noStrike" spc="-1">
                <a:solidFill>
                  <a:srgbClr val="FF0000"/>
                </a:solidFill>
                <a:latin typeface="Calibri"/>
              </a:rPr>
              <a:t> </a:t>
            </a:r>
            <a:r>
              <a:rPr lang="ru-RU" sz="3200" b="1" strike="noStrike" spc="-1">
                <a:solidFill>
                  <a:srgbClr val="FF0000"/>
                </a:solidFill>
                <a:latin typeface="Calibri"/>
              </a:rPr>
              <a:t>та дітей старше 8 років</a:t>
            </a:r>
            <a:endParaRPr lang="ru-RU" sz="3200" b="0" strike="noStrike" spc="-1">
              <a:latin typeface="Arial"/>
            </a:endParaRPr>
          </a:p>
        </p:txBody>
      </p:sp>
      <p:sp>
        <p:nvSpPr>
          <p:cNvPr id="461" name="CustomShape 2"/>
          <p:cNvSpPr/>
          <p:nvPr/>
        </p:nvSpPr>
        <p:spPr>
          <a:xfrm>
            <a:off x="468360" y="1773360"/>
            <a:ext cx="7989120" cy="475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80000"/>
              </a:lnSpc>
              <a:spcBef>
                <a:spcPts val="360"/>
              </a:spcBef>
            </a:pPr>
            <a:r>
              <a:rPr lang="ru-RU" sz="1800" b="1" strike="noStrike" spc="-1">
                <a:solidFill>
                  <a:srgbClr val="000000"/>
                </a:solidFill>
                <a:latin typeface="Calibri"/>
              </a:rPr>
              <a:t>Крок / дія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Дихальні шляхи</a:t>
            </a:r>
            <a:r>
              <a:rPr lang="ru-RU" sz="1800" b="0" strike="noStrike" spc="-1">
                <a:solidFill>
                  <a:srgbClr val="000000"/>
                </a:solidFill>
                <a:latin typeface="Calibri"/>
              </a:rPr>
              <a:t>                                 Закидання голови</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Штучне дихання</a:t>
            </a:r>
            <a:r>
              <a:rPr lang="ru-RU" sz="1800" b="0" strike="noStrike" spc="-1">
                <a:solidFill>
                  <a:srgbClr val="000000"/>
                </a:solidFill>
                <a:latin typeface="Calibri"/>
              </a:rPr>
              <a:t>                                Почати з двох вдувань продовженістью 1 с</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Обструкція дихальних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шляхів стороннім тілом</a:t>
            </a:r>
            <a:r>
              <a:rPr lang="ru-RU" sz="1800" b="0" strike="noStrike" spc="-1">
                <a:solidFill>
                  <a:srgbClr val="000000"/>
                </a:solidFill>
                <a:latin typeface="Calibri"/>
              </a:rPr>
              <a:t>                  Абдомінальній поштовх</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Закритий масаж серця</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Місце надавлювання</a:t>
            </a:r>
            <a:r>
              <a:rPr lang="ru-RU" sz="1800" b="0" strike="noStrike" spc="-1">
                <a:solidFill>
                  <a:srgbClr val="000000"/>
                </a:solidFill>
                <a:latin typeface="Calibri"/>
              </a:rPr>
              <a:t>                        Посередині грудної клітки між сосками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натискати сильно і швидко з повною декомпресією</a:t>
            </a:r>
            <a:r>
              <a:rPr lang="ru-RU" sz="1800" b="0" strike="noStrike" spc="-1">
                <a:solidFill>
                  <a:srgbClr val="000000"/>
                </a:solidFill>
                <a:latin typeface="Calibri"/>
              </a:rPr>
              <a:t>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Техніка натискання на грудину</a:t>
            </a:r>
            <a:r>
              <a:rPr lang="ru-RU" sz="1800" b="0" strike="noStrike" spc="-1">
                <a:solidFill>
                  <a:srgbClr val="000000"/>
                </a:solidFill>
                <a:latin typeface="Calibri"/>
              </a:rPr>
              <a:t>              Двома руками: основою долоні однієї              </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руки, накривши її зверху другою долонею </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Глибина натискування на грудину</a:t>
            </a:r>
            <a:r>
              <a:rPr lang="ru-RU" sz="1800" b="0" strike="noStrike" spc="-1">
                <a:solidFill>
                  <a:srgbClr val="000000"/>
                </a:solidFill>
                <a:latin typeface="Calibri"/>
              </a:rPr>
              <a:t>              4-5 см</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Частота натискувань на грудину   </a:t>
            </a:r>
            <a:r>
              <a:rPr lang="ru-RU" sz="1800" b="0" strike="noStrike" spc="-1">
                <a:solidFill>
                  <a:srgbClr val="000000"/>
                </a:solidFill>
                <a:latin typeface="Calibri"/>
              </a:rPr>
              <a:t>            Близько 100 в 1 хв.</a:t>
            </a:r>
            <a:endParaRPr lang="ru-RU" sz="1800" b="0" strike="noStrike" spc="-1">
              <a:latin typeface="Arial"/>
            </a:endParaRPr>
          </a:p>
          <a:p>
            <a:pPr marL="343080" indent="-342360">
              <a:lnSpc>
                <a:spcPct val="80000"/>
              </a:lnSpc>
              <a:spcBef>
                <a:spcPts val="360"/>
              </a:spcBef>
            </a:pPr>
            <a:r>
              <a:rPr lang="ru-RU" sz="1800" b="1" strike="noStrike" spc="-1">
                <a:solidFill>
                  <a:srgbClr val="000000"/>
                </a:solidFill>
                <a:latin typeface="Calibri"/>
              </a:rPr>
              <a:t>Дефібриляція </a:t>
            </a:r>
            <a:r>
              <a:rPr lang="ru-RU" sz="1800" b="0" strike="noStrike" spc="-1">
                <a:solidFill>
                  <a:srgbClr val="000000"/>
                </a:solidFill>
                <a:latin typeface="Calibri"/>
              </a:rPr>
              <a:t>                                Автоматичні зовнішні дефібрилятори (АЗД)</a:t>
            </a:r>
            <a:endParaRPr lang="ru-RU" sz="1800" b="0" strike="noStrike" spc="-1">
              <a:latin typeface="Arial"/>
            </a:endParaRPr>
          </a:p>
          <a:p>
            <a:pPr marL="343080" indent="-342360">
              <a:lnSpc>
                <a:spcPct val="80000"/>
              </a:lnSpc>
              <a:spcBef>
                <a:spcPts val="360"/>
              </a:spcBef>
            </a:pPr>
            <a:r>
              <a:rPr lang="ru-RU" sz="1800" b="0" strike="noStrike" spc="-1">
                <a:solidFill>
                  <a:srgbClr val="000000"/>
                </a:solidFill>
                <a:latin typeface="Calibri"/>
              </a:rPr>
              <a:t>                                        Використовувати електроди/ апаратуру для дорослих </a:t>
            </a:r>
            <a:endParaRPr lang="ru-RU" sz="1800" b="0" strike="noStrike" spc="-1">
              <a:latin typeface="Arial"/>
            </a:endParaRPr>
          </a:p>
        </p:txBody>
      </p:sp>
      <p:sp>
        <p:nvSpPr>
          <p:cNvPr id="462" name="Line 3"/>
          <p:cNvSpPr/>
          <p:nvPr/>
        </p:nvSpPr>
        <p:spPr>
          <a:xfrm>
            <a:off x="2771640" y="2205000"/>
            <a:ext cx="504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3" name="Line 4"/>
          <p:cNvSpPr/>
          <p:nvPr/>
        </p:nvSpPr>
        <p:spPr>
          <a:xfrm>
            <a:off x="2771640" y="2492280"/>
            <a:ext cx="50472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4" name="Line 5"/>
          <p:cNvSpPr/>
          <p:nvPr/>
        </p:nvSpPr>
        <p:spPr>
          <a:xfrm>
            <a:off x="3203280" y="3068280"/>
            <a:ext cx="5050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5" name="Line 6"/>
          <p:cNvSpPr/>
          <p:nvPr/>
        </p:nvSpPr>
        <p:spPr>
          <a:xfrm>
            <a:off x="3203280" y="3573360"/>
            <a:ext cx="5050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6" name="Line 7"/>
          <p:cNvSpPr/>
          <p:nvPr/>
        </p:nvSpPr>
        <p:spPr>
          <a:xfrm>
            <a:off x="2700000" y="5229000"/>
            <a:ext cx="7192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7" name="Line 8"/>
          <p:cNvSpPr/>
          <p:nvPr/>
        </p:nvSpPr>
        <p:spPr>
          <a:xfrm>
            <a:off x="3714480" y="4143240"/>
            <a:ext cx="50508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8" name="Line 9"/>
          <p:cNvSpPr/>
          <p:nvPr/>
        </p:nvSpPr>
        <p:spPr>
          <a:xfrm>
            <a:off x="4071600" y="4643280"/>
            <a:ext cx="43200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469" name="Line 10"/>
          <p:cNvSpPr/>
          <p:nvPr/>
        </p:nvSpPr>
        <p:spPr>
          <a:xfrm>
            <a:off x="4066920" y="4941720"/>
            <a:ext cx="144360" cy="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0" y="142920"/>
            <a:ext cx="9143280" cy="671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У дітей більше 8 років закритий масаж серця виконується за такими ж правилами, як і у дорослих.</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У дітей від 1 до 8 років - однією долонею.</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0" strike="noStrike" spc="-1">
                <a:solidFill>
                  <a:srgbClr val="000000"/>
                </a:solidFill>
                <a:latin typeface="Calibri"/>
              </a:rPr>
              <a:t>У дітей до 1 року - великим пальцем кисті руки.</a:t>
            </a:r>
            <a:endParaRPr lang="ru-RU" sz="3200" b="0" strike="noStrike" spc="-1">
              <a:latin typeface="Arial"/>
            </a:endParaRPr>
          </a:p>
          <a:p>
            <a:pPr marL="343080" indent="-342360">
              <a:lnSpc>
                <a:spcPct val="100000"/>
              </a:lnSpc>
              <a:spcBef>
                <a:spcPts val="641"/>
              </a:spcBef>
            </a:pPr>
            <a:endParaRPr lang="ru-RU" sz="3200" b="0" strike="noStrike" spc="-1">
              <a:latin typeface="Arial"/>
            </a:endParaRPr>
          </a:p>
          <a:p>
            <a:pPr marL="177840" indent="-342360">
              <a:lnSpc>
                <a:spcPct val="100000"/>
              </a:lnSpc>
              <a:spcBef>
                <a:spcPts val="641"/>
              </a:spcBef>
            </a:pPr>
            <a:r>
              <a:rPr lang="ru-RU" sz="3200" b="1" i="1" strike="noStrike" spc="-1">
                <a:solidFill>
                  <a:srgbClr val="C00000"/>
                </a:solidFill>
                <a:latin typeface="Calibri"/>
              </a:rPr>
              <a:t>N.B.! У новонароджених точка компресії знаходиться в нижній третині груднини між середньососковою лінією та мечоподібним відростком. </a:t>
            </a:r>
            <a:endParaRPr lang="ru-RU" sz="3200" b="0" strike="noStrike" spc="-1">
              <a:latin typeface="Arial"/>
            </a:endParaRPr>
          </a:p>
          <a:p>
            <a:pPr marL="177840" indent="-342360">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457200" y="285840"/>
            <a:ext cx="8686080" cy="657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799"/>
              </a:spcBef>
            </a:pPr>
            <a:r>
              <a:rPr lang="ru-RU" sz="4000" b="1" strike="noStrike" spc="-1">
                <a:solidFill>
                  <a:srgbClr val="000000"/>
                </a:solidFill>
                <a:latin typeface="Calibri"/>
              </a:rPr>
              <a:t>У новонароджених використовують 2 техніки непрямого масажу серця:</a:t>
            </a:r>
            <a:endParaRPr lang="ru-RU" sz="4000" b="0" strike="noStrike" spc="-1">
              <a:latin typeface="Arial"/>
            </a:endParaRPr>
          </a:p>
          <a:p>
            <a:pPr marL="343080" indent="-342360">
              <a:lnSpc>
                <a:spcPct val="100000"/>
              </a:lnSpc>
              <a:spcBef>
                <a:spcPts val="479"/>
              </a:spcBef>
              <a:buClr>
                <a:srgbClr val="C00000"/>
              </a:buClr>
              <a:buFont typeface="Arial"/>
              <a:buChar char="•"/>
            </a:pPr>
            <a:r>
              <a:rPr lang="ru-RU" sz="2400" b="1" strike="noStrike" spc="-1">
                <a:solidFill>
                  <a:srgbClr val="C00000"/>
                </a:solidFill>
                <a:latin typeface="Calibri"/>
              </a:rPr>
              <a:t>Метод великих пальців</a:t>
            </a:r>
            <a:r>
              <a:rPr lang="ru-RU" sz="2400" b="0" strike="noStrike" spc="-1">
                <a:solidFill>
                  <a:srgbClr val="C00000"/>
                </a:solidFill>
                <a:latin typeface="Calibri"/>
              </a:rPr>
              <a:t> </a:t>
            </a:r>
            <a:r>
              <a:rPr lang="ru-RU" sz="2400" b="0" strike="noStrike" spc="-1">
                <a:solidFill>
                  <a:srgbClr val="000000"/>
                </a:solidFill>
                <a:latin typeface="Calibri"/>
              </a:rPr>
              <a:t>- на груднину натискають подушечками двох великих пальців; одночасно решта пальців обох рук підтримує спинку дитини (цьому методу надають перевагу).</a:t>
            </a:r>
            <a:endParaRPr lang="ru-RU" sz="2400" b="0" strike="noStrike" spc="-1">
              <a:latin typeface="Arial"/>
            </a:endParaRPr>
          </a:p>
          <a:p>
            <a:pPr marL="343080" indent="-342360">
              <a:lnSpc>
                <a:spcPct val="100000"/>
              </a:lnSpc>
              <a:spcBef>
                <a:spcPts val="479"/>
              </a:spcBef>
              <a:buClr>
                <a:srgbClr val="C00000"/>
              </a:buClr>
              <a:buFont typeface="Arial"/>
              <a:buChar char="•"/>
            </a:pPr>
            <a:r>
              <a:rPr lang="ru-RU" sz="2400" b="1" strike="noStrike" spc="-1">
                <a:solidFill>
                  <a:srgbClr val="C00000"/>
                </a:solidFill>
                <a:latin typeface="Calibri"/>
              </a:rPr>
              <a:t>Метод двох пальців</a:t>
            </a:r>
            <a:r>
              <a:rPr lang="ru-RU" sz="2400" b="0" strike="noStrike" spc="-1">
                <a:solidFill>
                  <a:srgbClr val="C00000"/>
                </a:solidFill>
                <a:latin typeface="Calibri"/>
              </a:rPr>
              <a:t> </a:t>
            </a:r>
            <a:r>
              <a:rPr lang="ru-RU" sz="2400" b="0" strike="noStrike" spc="-1">
                <a:solidFill>
                  <a:srgbClr val="000000"/>
                </a:solidFill>
                <a:latin typeface="Calibri"/>
              </a:rPr>
              <a:t>– на груднину натискають кінчиками двох пальців однієї руки: другого і третього або третього та четвертого. Під час цього друга долоня підтримує спинку дитини. Цей метод застосовують у випадках, коли потрібен доступ до судин пуповини.</a:t>
            </a:r>
            <a:endParaRPr lang="ru-RU" sz="2400" b="0" strike="noStrike" spc="-1">
              <a:latin typeface="Arial"/>
            </a:endParaRPr>
          </a:p>
          <a:p>
            <a:pPr>
              <a:lnSpc>
                <a:spcPct val="100000"/>
              </a:lnSpc>
              <a:spcBef>
                <a:spcPts val="641"/>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2" name="Table 1"/>
          <p:cNvGraphicFramePr/>
          <p:nvPr/>
        </p:nvGraphicFramePr>
        <p:xfrm>
          <a:off x="0" y="0"/>
          <a:ext cx="9218720" cy="7002360"/>
        </p:xfrm>
        <a:graphic>
          <a:graphicData uri="http://schemas.openxmlformats.org/drawingml/2006/table">
            <a:tbl>
              <a:tblPr/>
              <a:tblGrid>
                <a:gridCol w="1599480">
                  <a:extLst>
                    <a:ext uri="{9D8B030D-6E8A-4147-A177-3AD203B41FA5}">
                      <a16:colId xmlns:a16="http://schemas.microsoft.com/office/drawing/2014/main" val="20000"/>
                    </a:ext>
                  </a:extLst>
                </a:gridCol>
                <a:gridCol w="1599480">
                  <a:extLst>
                    <a:ext uri="{9D8B030D-6E8A-4147-A177-3AD203B41FA5}">
                      <a16:colId xmlns:a16="http://schemas.microsoft.com/office/drawing/2014/main" val="20001"/>
                    </a:ext>
                  </a:extLst>
                </a:gridCol>
                <a:gridCol w="1231560">
                  <a:extLst>
                    <a:ext uri="{9D8B030D-6E8A-4147-A177-3AD203B41FA5}">
                      <a16:colId xmlns:a16="http://schemas.microsoft.com/office/drawing/2014/main" val="20002"/>
                    </a:ext>
                  </a:extLst>
                </a:gridCol>
                <a:gridCol w="1231560">
                  <a:extLst>
                    <a:ext uri="{9D8B030D-6E8A-4147-A177-3AD203B41FA5}">
                      <a16:colId xmlns:a16="http://schemas.microsoft.com/office/drawing/2014/main" val="20003"/>
                    </a:ext>
                  </a:extLst>
                </a:gridCol>
                <a:gridCol w="1811880">
                  <a:extLst>
                    <a:ext uri="{9D8B030D-6E8A-4147-A177-3AD203B41FA5}">
                      <a16:colId xmlns:a16="http://schemas.microsoft.com/office/drawing/2014/main" val="20004"/>
                    </a:ext>
                  </a:extLst>
                </a:gridCol>
                <a:gridCol w="116840">
                  <a:extLst>
                    <a:ext uri="{9D8B030D-6E8A-4147-A177-3AD203B41FA5}">
                      <a16:colId xmlns:a16="http://schemas.microsoft.com/office/drawing/2014/main" val="20005"/>
                    </a:ext>
                  </a:extLst>
                </a:gridCol>
                <a:gridCol w="1627920">
                  <a:extLst>
                    <a:ext uri="{9D8B030D-6E8A-4147-A177-3AD203B41FA5}">
                      <a16:colId xmlns:a16="http://schemas.microsoft.com/office/drawing/2014/main" val="20006"/>
                    </a:ext>
                  </a:extLst>
                </a:gridCol>
              </a:tblGrid>
              <a:tr h="750600">
                <a:tc>
                  <a:txBody>
                    <a:bodyPr/>
                    <a:lstStyle/>
                    <a:p>
                      <a:pPr algn="just">
                        <a:lnSpc>
                          <a:spcPct val="100000"/>
                        </a:lnSpc>
                        <a:spcAft>
                          <a:spcPts val="1001"/>
                        </a:spcAft>
                      </a:pPr>
                      <a:r>
                        <a:rPr lang="ru-RU" sz="2400" b="1" strike="noStrike" spc="-1">
                          <a:solidFill>
                            <a:srgbClr val="FF0000"/>
                          </a:solidFill>
                          <a:latin typeface="Times New Roman"/>
                          <a:ea typeface="Calibri"/>
                        </a:rPr>
                        <a:t>Елемент</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just">
                        <a:lnSpc>
                          <a:spcPct val="100000"/>
                        </a:lnSpc>
                        <a:spcAft>
                          <a:spcPts val="1001"/>
                        </a:spcAft>
                      </a:pPr>
                      <a:r>
                        <a:rPr lang="ru-RU" sz="2400" b="1" strike="noStrike" spc="-1">
                          <a:solidFill>
                            <a:srgbClr val="FF0000"/>
                          </a:solidFill>
                          <a:latin typeface="Times New Roman"/>
                          <a:ea typeface="Calibri"/>
                        </a:rPr>
                        <a:t>Дорослі</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just">
                        <a:lnSpc>
                          <a:spcPct val="100000"/>
                        </a:lnSpc>
                        <a:spcAft>
                          <a:spcPts val="1001"/>
                        </a:spcAft>
                      </a:pPr>
                      <a:r>
                        <a:rPr lang="ru-RU" sz="2400" b="1" strike="noStrike" spc="-1">
                          <a:solidFill>
                            <a:srgbClr val="FF0000"/>
                          </a:solidFill>
                          <a:latin typeface="Times New Roman"/>
                          <a:ea typeface="Calibri"/>
                        </a:rPr>
                        <a:t>Діти</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just">
                        <a:lnSpc>
                          <a:spcPct val="100000"/>
                        </a:lnSpc>
                        <a:spcAft>
                          <a:spcPts val="1001"/>
                        </a:spcAft>
                      </a:pPr>
                      <a:r>
                        <a:rPr lang="ru-RU" sz="2400" b="1" strike="noStrike" spc="-1">
                          <a:solidFill>
                            <a:srgbClr val="FF0000"/>
                          </a:solidFill>
                          <a:latin typeface="Times New Roman"/>
                          <a:ea typeface="Calibri"/>
                        </a:rPr>
                        <a:t>Немов-лята</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ctr">
                        <a:lnSpc>
                          <a:spcPct val="100000"/>
                        </a:lnSpc>
                        <a:spcAft>
                          <a:spcPts val="1001"/>
                        </a:spcAft>
                      </a:pPr>
                      <a:r>
                        <a:rPr lang="ru-RU" sz="2400" b="1" strike="noStrike" spc="-1">
                          <a:solidFill>
                            <a:srgbClr val="FF0000"/>
                          </a:solidFill>
                          <a:latin typeface="Times New Roman"/>
                          <a:ea typeface="Calibri"/>
                        </a:rPr>
                        <a:t>Новонароджені</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0"/>
                  </a:ext>
                </a:extLst>
              </a:tr>
              <a:tr h="609120">
                <a:tc>
                  <a:txBody>
                    <a:bodyPr/>
                    <a:lstStyle/>
                    <a:p>
                      <a:pPr algn="ctr">
                        <a:lnSpc>
                          <a:spcPct val="100000"/>
                        </a:lnSpc>
                        <a:spcAft>
                          <a:spcPts val="1001"/>
                        </a:spcAft>
                      </a:pPr>
                      <a:r>
                        <a:rPr lang="ru-RU" sz="1600" b="1" strike="noStrike" spc="-1">
                          <a:solidFill>
                            <a:srgbClr val="000000"/>
                          </a:solidFill>
                          <a:latin typeface="Times New Roman"/>
                          <a:ea typeface="Calibri"/>
                        </a:rPr>
                        <a:t>Послідовність СЛР</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ctr">
                        <a:lnSpc>
                          <a:spcPct val="100000"/>
                        </a:lnSpc>
                        <a:spcAft>
                          <a:spcPts val="1001"/>
                        </a:spcAft>
                      </a:pPr>
                      <a:r>
                        <a:rPr lang="ru-RU" sz="2400" b="1" strike="noStrike" spc="-1">
                          <a:solidFill>
                            <a:srgbClr val="000000"/>
                          </a:solidFill>
                          <a:latin typeface="Times New Roman"/>
                          <a:ea typeface="Calibri"/>
                        </a:rPr>
                        <a:t>С-А-В</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gridSpan="2">
                  <a:txBody>
                    <a:bodyPr/>
                    <a:lstStyle/>
                    <a:p>
                      <a:pPr algn="ctr">
                        <a:lnSpc>
                          <a:spcPct val="100000"/>
                        </a:lnSpc>
                        <a:spcAft>
                          <a:spcPts val="1001"/>
                        </a:spcAft>
                      </a:pPr>
                      <a:r>
                        <a:rPr lang="ru-RU" sz="2400" b="1" u="sng" strike="noStrike" spc="-1">
                          <a:solidFill>
                            <a:srgbClr val="000000"/>
                          </a:solidFill>
                          <a:uFillTx/>
                          <a:latin typeface="Times New Roman"/>
                          <a:ea typeface="Calibri"/>
                        </a:rPr>
                        <a:t>А-В-С</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a:txBody>
                    <a:bodyPr/>
                    <a:lstStyle/>
                    <a:p>
                      <a:pPr algn="ctr">
                        <a:lnSpc>
                          <a:spcPct val="100000"/>
                        </a:lnSpc>
                        <a:spcAft>
                          <a:spcPts val="1001"/>
                        </a:spcAft>
                      </a:pPr>
                      <a:r>
                        <a:rPr lang="ru-RU" sz="2400" b="1" strike="noStrike" spc="-1">
                          <a:solidFill>
                            <a:srgbClr val="000000"/>
                          </a:solidFill>
                          <a:latin typeface="Times New Roman"/>
                          <a:ea typeface="Calibri"/>
                        </a:rPr>
                        <a:t>С-А-В</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extLst>
                  <a:ext uri="{0D108BD9-81ED-4DB2-BD59-A6C34878D82A}">
                    <a16:rowId xmlns:a16="http://schemas.microsoft.com/office/drawing/2014/main" val="10001"/>
                  </a:ext>
                </a:extLst>
              </a:tr>
              <a:tr h="885600">
                <a:tc>
                  <a:txBody>
                    <a:bodyPr/>
                    <a:lstStyle/>
                    <a:p>
                      <a:pPr algn="ctr">
                        <a:lnSpc>
                          <a:spcPct val="100000"/>
                        </a:lnSpc>
                        <a:spcAft>
                          <a:spcPts val="1001"/>
                        </a:spcAft>
                      </a:pPr>
                      <a:r>
                        <a:rPr lang="ru-RU" sz="1600" b="1" strike="noStrike" spc="-1">
                          <a:solidFill>
                            <a:srgbClr val="000000"/>
                          </a:solidFill>
                          <a:latin typeface="Times New Roman"/>
                          <a:ea typeface="Calibri"/>
                        </a:rPr>
                        <a:t>Частота компресійних натискань</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just">
                        <a:lnSpc>
                          <a:spcPct val="100000"/>
                        </a:lnSpc>
                        <a:spcAft>
                          <a:spcPts val="1001"/>
                        </a:spcAft>
                      </a:pPr>
                      <a:r>
                        <a:rPr lang="ru-RU" sz="2400" b="1" strike="noStrike" spc="-1">
                          <a:solidFill>
                            <a:srgbClr val="000000"/>
                          </a:solidFill>
                          <a:latin typeface="Times New Roman"/>
                          <a:ea typeface="Calibri"/>
                        </a:rPr>
                        <a:t>100-120 компресій на хвилину</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gridSpan="3">
                  <a:txBody>
                    <a:bodyPr/>
                    <a:lstStyle/>
                    <a:p>
                      <a:pPr algn="ctr">
                        <a:lnSpc>
                          <a:spcPct val="100000"/>
                        </a:lnSpc>
                        <a:spcAft>
                          <a:spcPts val="1001"/>
                        </a:spcAft>
                      </a:pPr>
                      <a:r>
                        <a:rPr lang="ru-RU" sz="2400" b="1" strike="noStrike" spc="-1">
                          <a:solidFill>
                            <a:srgbClr val="000000"/>
                          </a:solidFill>
                          <a:latin typeface="Times New Roman"/>
                          <a:ea typeface="Calibri"/>
                        </a:rPr>
                        <a:t>90 компресій на хвилину</a:t>
                      </a:r>
                      <a:endParaRPr lang="ru-RU" sz="2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2"/>
                  </a:ext>
                </a:extLst>
              </a:tr>
              <a:tr h="750600">
                <a:tc rowSpan="2">
                  <a:txBody>
                    <a:bodyPr/>
                    <a:lstStyle/>
                    <a:p>
                      <a:pPr algn="just">
                        <a:lnSpc>
                          <a:spcPct val="100000"/>
                        </a:lnSpc>
                        <a:spcAft>
                          <a:spcPts val="1001"/>
                        </a:spcAft>
                      </a:pPr>
                      <a:r>
                        <a:rPr lang="ru-RU" sz="2400" b="1" strike="noStrike" spc="-1">
                          <a:solidFill>
                            <a:srgbClr val="000000"/>
                          </a:solidFill>
                          <a:latin typeface="Times New Roman"/>
                          <a:ea typeface="Calibri"/>
                        </a:rPr>
                        <a:t>Глибина компресій</a:t>
                      </a:r>
                      <a:r>
                        <a:rPr lang="ru-RU" sz="2400" b="0" strike="noStrike" spc="-1">
                          <a:solidFill>
                            <a:srgbClr val="000000"/>
                          </a:solidFill>
                          <a:latin typeface="Times New Roman"/>
                          <a:ea typeface="Calibri"/>
                        </a:rPr>
                        <a:t> </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6">
                  <a:txBody>
                    <a:bodyPr/>
                    <a:lstStyle/>
                    <a:p>
                      <a:pPr algn="ctr">
                        <a:lnSpc>
                          <a:spcPct val="100000"/>
                        </a:lnSpc>
                        <a:spcAft>
                          <a:spcPts val="1001"/>
                        </a:spcAft>
                      </a:pPr>
                      <a:r>
                        <a:rPr lang="ru-RU" sz="2400" b="1" strike="noStrike" spc="-1">
                          <a:solidFill>
                            <a:srgbClr val="000000"/>
                          </a:solidFill>
                          <a:latin typeface="Times New Roman"/>
                          <a:ea typeface="Calibri"/>
                        </a:rPr>
                        <a:t>На одну третину сагіттальної лінії на рівні грудної клітки</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3"/>
                  </a:ext>
                </a:extLst>
              </a:tr>
              <a:tr h="859680">
                <a:tc vMerge="1">
                  <a:txBody>
                    <a:bodyPr/>
                    <a:lstStyle/>
                    <a:p>
                      <a:endParaRPr lang="ru-RU"/>
                    </a:p>
                  </a:txBody>
                  <a:tcPr marL="90000" marR="90000">
                    <a:solidFill>
                      <a:srgbClr val="729FCF"/>
                    </a:solidFill>
                  </a:tcPr>
                </a:tc>
                <a:tc>
                  <a:txBody>
                    <a:bodyPr/>
                    <a:lstStyle/>
                    <a:p>
                      <a:pPr algn="just">
                        <a:lnSpc>
                          <a:spcPct val="100000"/>
                        </a:lnSpc>
                        <a:spcAft>
                          <a:spcPts val="1001"/>
                        </a:spcAft>
                      </a:pPr>
                      <a:r>
                        <a:rPr lang="ru-RU" sz="1600" b="1" strike="noStrike" spc="-1">
                          <a:solidFill>
                            <a:srgbClr val="000000"/>
                          </a:solidFill>
                          <a:latin typeface="Times New Roman"/>
                          <a:ea typeface="Calibri"/>
                        </a:rPr>
                        <a:t>Не менше 5 см (не більше 6 см)</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ctr">
                        <a:lnSpc>
                          <a:spcPct val="100000"/>
                        </a:lnSpc>
                        <a:spcAft>
                          <a:spcPts val="1001"/>
                        </a:spcAft>
                      </a:pPr>
                      <a:r>
                        <a:rPr lang="ru-RU" sz="1600" b="1" strike="noStrike" spc="-1">
                          <a:solidFill>
                            <a:srgbClr val="000000"/>
                          </a:solidFill>
                          <a:latin typeface="Times New Roman"/>
                          <a:ea typeface="Calibri"/>
                        </a:rPr>
                        <a:t>Близько 5 см</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ctr">
                        <a:lnSpc>
                          <a:spcPct val="100000"/>
                        </a:lnSpc>
                        <a:spcAft>
                          <a:spcPts val="1001"/>
                        </a:spcAft>
                      </a:pPr>
                      <a:r>
                        <a:rPr lang="ru-RU" sz="1600" b="1" strike="noStrike" spc="-1">
                          <a:solidFill>
                            <a:srgbClr val="000000"/>
                          </a:solidFill>
                          <a:latin typeface="Times New Roman"/>
                          <a:ea typeface="Calibri"/>
                        </a:rPr>
                        <a:t>Близько 4 см</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3">
                  <a:txBody>
                    <a:bodyPr/>
                    <a:lstStyle/>
                    <a:p>
                      <a:pPr algn="just">
                        <a:lnSpc>
                          <a:spcPct val="100000"/>
                        </a:lnSpc>
                        <a:spcAft>
                          <a:spcPts val="1001"/>
                        </a:spcAft>
                      </a:pPr>
                      <a:r>
                        <a:rPr lang="ru-RU" sz="1400" b="1" strike="noStrike" spc="-1">
                          <a:solidFill>
                            <a:srgbClr val="000000"/>
                          </a:solidFill>
                          <a:latin typeface="Times New Roman"/>
                          <a:ea typeface="Calibri"/>
                        </a:rPr>
                        <a:t>На одну третину сагіттальної лінії на рівні грудної клітки - індивідуально</a:t>
                      </a:r>
                      <a:endParaRPr lang="ru-RU" sz="14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4"/>
                  </a:ext>
                </a:extLst>
              </a:tr>
              <a:tr h="3002040">
                <a:tc>
                  <a:txBody>
                    <a:bodyPr/>
                    <a:lstStyle/>
                    <a:p>
                      <a:pPr algn="ctr">
                        <a:lnSpc>
                          <a:spcPct val="100000"/>
                        </a:lnSpc>
                        <a:spcAft>
                          <a:spcPts val="1001"/>
                        </a:spcAft>
                      </a:pPr>
                      <a:r>
                        <a:rPr lang="ru-RU" sz="1600" b="1" strike="noStrike" spc="-1">
                          <a:solidFill>
                            <a:srgbClr val="000000"/>
                          </a:solidFill>
                          <a:latin typeface="Times New Roman"/>
                          <a:ea typeface="Calibri"/>
                        </a:rPr>
                        <a:t>Співвідно-шення "компресії: вдихи"        </a:t>
                      </a:r>
                      <a:endParaRPr lang="ru-RU" sz="1600" b="0" strike="noStrike" spc="-1">
                        <a:latin typeface="Arial"/>
                      </a:endParaRPr>
                    </a:p>
                    <a:p>
                      <a:pPr algn="ctr">
                        <a:lnSpc>
                          <a:spcPct val="100000"/>
                        </a:lnSpc>
                        <a:spcAft>
                          <a:spcPts val="1001"/>
                        </a:spcAft>
                      </a:pPr>
                      <a:r>
                        <a:rPr lang="ru-RU" sz="1600" b="1" strike="noStrike" spc="-1">
                          <a:solidFill>
                            <a:srgbClr val="000000"/>
                          </a:solidFill>
                          <a:latin typeface="Times New Roman"/>
                          <a:ea typeface="Calibri"/>
                        </a:rPr>
                        <a:t> (до  моменту інтубації трахеї)</a:t>
                      </a:r>
                      <a:endParaRPr lang="ru-RU" sz="16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a:txBody>
                    <a:bodyPr/>
                    <a:lstStyle/>
                    <a:p>
                      <a:pPr algn="ctr">
                        <a:lnSpc>
                          <a:spcPct val="100000"/>
                        </a:lnSpc>
                        <a:spcAft>
                          <a:spcPts val="1001"/>
                        </a:spcAft>
                      </a:pPr>
                      <a:r>
                        <a:rPr lang="ru-RU" sz="2400" b="1" strike="noStrike" spc="-1">
                          <a:solidFill>
                            <a:srgbClr val="000000"/>
                          </a:solidFill>
                          <a:latin typeface="Times New Roman"/>
                          <a:ea typeface="Calibri"/>
                        </a:rPr>
                        <a:t>30 : 2</a:t>
                      </a:r>
                      <a:endParaRPr lang="ru-RU" sz="2400" b="0" strike="noStrike" spc="-1">
                        <a:latin typeface="Arial"/>
                      </a:endParaRPr>
                    </a:p>
                    <a:p>
                      <a:pPr algn="ctr">
                        <a:lnSpc>
                          <a:spcPct val="100000"/>
                        </a:lnSpc>
                        <a:spcAft>
                          <a:spcPts val="1001"/>
                        </a:spcAft>
                      </a:pPr>
                      <a:r>
                        <a:rPr lang="ru-RU" sz="2400" b="1" strike="noStrike" spc="-1">
                          <a:solidFill>
                            <a:srgbClr val="000000"/>
                          </a:solidFill>
                          <a:latin typeface="Times New Roman"/>
                          <a:ea typeface="Calibri"/>
                        </a:rPr>
                        <a:t>(1 або 2 реаніматора)</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2">
                  <a:txBody>
                    <a:bodyPr/>
                    <a:lstStyle/>
                    <a:p>
                      <a:pPr algn="ctr">
                        <a:lnSpc>
                          <a:spcPct val="100000"/>
                        </a:lnSpc>
                        <a:spcAft>
                          <a:spcPts val="1001"/>
                        </a:spcAft>
                      </a:pPr>
                      <a:r>
                        <a:rPr lang="ru-RU" sz="2400" b="1" strike="noStrike" spc="-1">
                          <a:solidFill>
                            <a:srgbClr val="000000"/>
                          </a:solidFill>
                          <a:latin typeface="Times New Roman"/>
                          <a:ea typeface="Calibri"/>
                        </a:rPr>
                        <a:t>30 : 2  (один реаніматор)</a:t>
                      </a:r>
                      <a:endParaRPr lang="ru-RU" sz="2400" b="0" strike="noStrike" spc="-1">
                        <a:latin typeface="Arial"/>
                      </a:endParaRPr>
                    </a:p>
                    <a:p>
                      <a:pPr algn="ctr">
                        <a:lnSpc>
                          <a:spcPct val="100000"/>
                        </a:lnSpc>
                        <a:spcAft>
                          <a:spcPts val="1001"/>
                        </a:spcAft>
                      </a:pPr>
                      <a:r>
                        <a:rPr lang="ru-RU" sz="2400" b="1" strike="noStrike" spc="-1">
                          <a:solidFill>
                            <a:srgbClr val="000000"/>
                          </a:solidFill>
                          <a:latin typeface="Times New Roman"/>
                          <a:ea typeface="Calibri"/>
                        </a:rPr>
                        <a:t>15 : 2  (2 медичних працівника)</a:t>
                      </a:r>
                      <a:endParaRPr lang="ru-RU" sz="2400" b="0" strike="noStrike" spc="-1">
                        <a:latin typeface="Arial"/>
                      </a:endParaRPr>
                    </a:p>
                  </a:txBody>
                  <a:tcPr marL="76320" marR="76320">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tc>
                  <a:txBody>
                    <a:bodyPr/>
                    <a:lstStyle/>
                    <a:p>
                      <a:pPr marL="30600" algn="ctr">
                        <a:lnSpc>
                          <a:spcPct val="100000"/>
                        </a:lnSpc>
                        <a:spcAft>
                          <a:spcPts val="1001"/>
                        </a:spcAft>
                      </a:pPr>
                      <a:r>
                        <a:rPr lang="ru-RU" sz="1600" b="1" strike="noStrike" spc="-1">
                          <a:solidFill>
                            <a:srgbClr val="000000"/>
                          </a:solidFill>
                          <a:latin typeface="Times New Roman"/>
                          <a:ea typeface="Calibri"/>
                        </a:rPr>
                        <a:t>Якщо клінічна смерть спричинена асфіксією -співвідношення           </a:t>
                      </a:r>
                      <a:r>
                        <a:rPr lang="ru-RU" sz="1600" b="1" u="sng" strike="noStrike" spc="-1">
                          <a:solidFill>
                            <a:srgbClr val="000000"/>
                          </a:solidFill>
                          <a:uFillTx/>
                          <a:latin typeface="Times New Roman"/>
                          <a:ea typeface="Calibri"/>
                        </a:rPr>
                        <a:t>"вдихи : компре-сії" </a:t>
                      </a:r>
                      <a:r>
                        <a:rPr lang="ru-RU" sz="1600" b="1" strike="noStrike" spc="-1">
                          <a:solidFill>
                            <a:srgbClr val="000000"/>
                          </a:solidFill>
                          <a:latin typeface="Times New Roman"/>
                          <a:ea typeface="Calibri"/>
                        </a:rPr>
                        <a:t>=  1 : 3       N.B.!   -  </a:t>
                      </a:r>
                      <a:r>
                        <a:rPr lang="ru-RU" sz="1600" b="1" u="sng" strike="noStrike" spc="-1">
                          <a:solidFill>
                            <a:srgbClr val="000000"/>
                          </a:solidFill>
                          <a:uFillTx/>
                          <a:latin typeface="Times New Roman"/>
                          <a:ea typeface="Calibri"/>
                        </a:rPr>
                        <a:t>ABC </a:t>
                      </a:r>
                      <a:r>
                        <a:rPr lang="ru-RU" sz="1600" b="1" strike="noStrike" spc="-1">
                          <a:solidFill>
                            <a:srgbClr val="000000"/>
                          </a:solidFill>
                          <a:latin typeface="Times New Roman"/>
                          <a:ea typeface="Calibri"/>
                        </a:rPr>
                        <a:t>(виняток з загальних правил)</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gridSpan="2">
                  <a:txBody>
                    <a:bodyPr/>
                    <a:lstStyle/>
                    <a:p>
                      <a:pPr marL="90000" algn="ctr">
                        <a:lnSpc>
                          <a:spcPct val="100000"/>
                        </a:lnSpc>
                        <a:spcAft>
                          <a:spcPts val="1001"/>
                        </a:spcAft>
                      </a:pPr>
                      <a:r>
                        <a:rPr lang="ru-RU" sz="1600" b="1" strike="noStrike" spc="-1">
                          <a:solidFill>
                            <a:srgbClr val="000000"/>
                          </a:solidFill>
                          <a:latin typeface="Times New Roman"/>
                          <a:ea typeface="Calibri"/>
                        </a:rPr>
                        <a:t>Якщо клінічна смерть спричинена кардіальною патологією - співвідношен-ня "компресії : вдихи"= 15 : 2              (як для дітей іншого віку)</a:t>
                      </a:r>
                      <a:endParaRPr lang="ru-RU" sz="16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FFFFCC"/>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Picture 2"/>
          <p:cNvPicPr/>
          <p:nvPr/>
        </p:nvPicPr>
        <p:blipFill>
          <a:blip r:embed="rId2"/>
          <a:stretch/>
        </p:blipFill>
        <p:spPr>
          <a:xfrm>
            <a:off x="428760" y="285840"/>
            <a:ext cx="8352720" cy="3428280"/>
          </a:xfrm>
          <a:prstGeom prst="rect">
            <a:avLst/>
          </a:prstGeom>
          <a:ln w="9360">
            <a:noFill/>
          </a:ln>
        </p:spPr>
      </p:pic>
      <p:sp>
        <p:nvSpPr>
          <p:cNvPr id="474" name="CustomShape 1"/>
          <p:cNvSpPr/>
          <p:nvPr/>
        </p:nvSpPr>
        <p:spPr>
          <a:xfrm>
            <a:off x="0" y="0"/>
            <a:ext cx="9143280" cy="456480"/>
          </a:xfrm>
          <a:prstGeom prst="rect">
            <a:avLst/>
          </a:prstGeom>
          <a:noFill/>
          <a:ln w="9360">
            <a:noFill/>
          </a:ln>
        </p:spPr>
        <p:style>
          <a:lnRef idx="0">
            <a:scrgbClr r="0" g="0" b="0"/>
          </a:lnRef>
          <a:fillRef idx="0">
            <a:scrgbClr r="0" g="0" b="0"/>
          </a:fillRef>
          <a:effectRef idx="0">
            <a:scrgbClr r="0" g="0" b="0"/>
          </a:effectRef>
          <a:fontRef idx="minor"/>
        </p:style>
      </p:sp>
      <p:sp>
        <p:nvSpPr>
          <p:cNvPr id="475" name="CustomShape 2"/>
          <p:cNvSpPr/>
          <p:nvPr/>
        </p:nvSpPr>
        <p:spPr>
          <a:xfrm>
            <a:off x="642960" y="3727800"/>
            <a:ext cx="8040240" cy="2835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ru-RU" sz="2000" b="1" i="1" strike="noStrike" spc="-1">
                <a:solidFill>
                  <a:srgbClr val="FF0000"/>
                </a:solidFill>
                <a:latin typeface="Calibri"/>
                <a:ea typeface="Times New Roman"/>
              </a:rPr>
              <a:t>Методика проведення непрямого масажу серця у пацієнтів різного віку: </a:t>
            </a:r>
            <a:endParaRPr lang="ru-RU" sz="2000" b="0" strike="noStrike" spc="-1">
              <a:latin typeface="Arial"/>
            </a:endParaRPr>
          </a:p>
          <a:p>
            <a:pPr>
              <a:lnSpc>
                <a:spcPct val="100000"/>
              </a:lnSpc>
            </a:pPr>
            <a:r>
              <a:rPr lang="ru-RU" sz="2000" b="1" i="1" strike="noStrike" spc="-1">
                <a:solidFill>
                  <a:srgbClr val="FF0000"/>
                </a:solidFill>
                <a:latin typeface="Calibri"/>
                <a:ea typeface="Times New Roman"/>
              </a:rPr>
              <a:t>а </a:t>
            </a:r>
            <a:r>
              <a:rPr lang="ru-RU" sz="2000" b="1" strike="noStrike" spc="-1">
                <a:solidFill>
                  <a:srgbClr val="FF0000"/>
                </a:solidFill>
                <a:latin typeface="Calibri"/>
                <a:ea typeface="Times New Roman"/>
              </a:rPr>
              <a:t>- </a:t>
            </a:r>
            <a:r>
              <a:rPr lang="ru-RU" sz="2000" b="1" i="1" strike="noStrike" spc="-1">
                <a:solidFill>
                  <a:srgbClr val="FF0000"/>
                </a:solidFill>
                <a:latin typeface="Calibri"/>
                <a:ea typeface="Times New Roman"/>
              </a:rPr>
              <a:t>дорослого; </a:t>
            </a:r>
            <a:endParaRPr lang="ru-RU" sz="2000" b="0" strike="noStrike" spc="-1">
              <a:latin typeface="Arial"/>
            </a:endParaRPr>
          </a:p>
          <a:p>
            <a:pPr>
              <a:lnSpc>
                <a:spcPct val="100000"/>
              </a:lnSpc>
            </a:pPr>
            <a:r>
              <a:rPr lang="ru-RU" sz="2000" b="1" i="1" strike="noStrike" spc="-1">
                <a:solidFill>
                  <a:srgbClr val="FF0000"/>
                </a:solidFill>
                <a:latin typeface="Calibri"/>
                <a:ea typeface="Times New Roman"/>
              </a:rPr>
              <a:t>б - дитини; </a:t>
            </a:r>
            <a:endParaRPr lang="ru-RU" sz="2000" b="0" strike="noStrike" spc="-1">
              <a:latin typeface="Arial"/>
            </a:endParaRPr>
          </a:p>
          <a:p>
            <a:pPr>
              <a:lnSpc>
                <a:spcPct val="100000"/>
              </a:lnSpc>
            </a:pPr>
            <a:r>
              <a:rPr lang="ru-RU" sz="2000" b="1" i="1" strike="noStrike" spc="-1">
                <a:solidFill>
                  <a:srgbClr val="FF0000"/>
                </a:solidFill>
                <a:latin typeface="Calibri"/>
                <a:ea typeface="Times New Roman"/>
              </a:rPr>
              <a:t>в </a:t>
            </a:r>
            <a:r>
              <a:rPr lang="ru-RU" sz="2000" b="1" strike="noStrike" spc="-1">
                <a:solidFill>
                  <a:srgbClr val="FF0000"/>
                </a:solidFill>
                <a:latin typeface="Calibri"/>
                <a:ea typeface="Times New Roman"/>
              </a:rPr>
              <a:t>- </a:t>
            </a:r>
            <a:r>
              <a:rPr lang="ru-RU" sz="2000" b="1" i="1" strike="noStrike" spc="-1">
                <a:solidFill>
                  <a:srgbClr val="FF0000"/>
                </a:solidFill>
                <a:latin typeface="Calibri"/>
                <a:ea typeface="Times New Roman"/>
              </a:rPr>
              <a:t>новонародженого.</a:t>
            </a:r>
            <a:endParaRPr lang="ru-RU" sz="2000" b="0" strike="noStrike" spc="-1">
              <a:latin typeface="Arial"/>
            </a:endParaRPr>
          </a:p>
          <a:p>
            <a:pPr algn="just">
              <a:lnSpc>
                <a:spcPct val="100000"/>
              </a:lnSpc>
            </a:pPr>
            <a:r>
              <a:rPr lang="ru-RU" sz="2000" b="1" strike="noStrike" spc="-1">
                <a:solidFill>
                  <a:srgbClr val="000000"/>
                </a:solidFill>
                <a:latin typeface="Calibri"/>
                <a:ea typeface="Times New Roman"/>
              </a:rPr>
              <a:t>Непрямий масаж серця </a:t>
            </a:r>
            <a:r>
              <a:rPr lang="ru-RU" sz="2000" b="1" strike="noStrike" spc="-1">
                <a:solidFill>
                  <a:srgbClr val="00B050"/>
                </a:solidFill>
                <a:latin typeface="Calibri"/>
                <a:ea typeface="Times New Roman"/>
              </a:rPr>
              <a:t>дітям до 12 років </a:t>
            </a:r>
            <a:r>
              <a:rPr lang="ru-RU" sz="2000" b="1" strike="noStrike" spc="-1">
                <a:solidFill>
                  <a:srgbClr val="000000"/>
                </a:solidFill>
                <a:latin typeface="Calibri"/>
                <a:ea typeface="Times New Roman"/>
              </a:rPr>
              <a:t>потрібно проводити однією рукою і робити при цьому 65-90 натискувань за хвилину. </a:t>
            </a:r>
            <a:r>
              <a:rPr lang="ru-RU" sz="2000" b="1" strike="noStrike" spc="-1">
                <a:solidFill>
                  <a:srgbClr val="00B050"/>
                </a:solidFill>
                <a:latin typeface="Calibri"/>
                <a:ea typeface="Times New Roman"/>
              </a:rPr>
              <a:t>Новонародженим і дітям до року </a:t>
            </a:r>
            <a:r>
              <a:rPr lang="ru-RU" sz="2000" b="1" strike="noStrike" spc="-1">
                <a:solidFill>
                  <a:srgbClr val="000000"/>
                </a:solidFill>
                <a:latin typeface="Calibri"/>
                <a:ea typeface="Times New Roman"/>
              </a:rPr>
              <a:t>для зовнішнього масажу серця достатньо сили двох пальців. Число натискувань - 100-120 за хвилину.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0" y="0"/>
            <a:ext cx="9143280" cy="664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343080" indent="-342360">
              <a:lnSpc>
                <a:spcPct val="100000"/>
              </a:lnSpc>
              <a:spcBef>
                <a:spcPts val="641"/>
              </a:spcBef>
              <a:buClr>
                <a:srgbClr val="C00000"/>
              </a:buClr>
              <a:buFont typeface="Arial"/>
              <a:buChar char="•"/>
            </a:pPr>
            <a:r>
              <a:rPr lang="ru-RU" sz="3200" b="1" strike="noStrike" spc="-1">
                <a:solidFill>
                  <a:srgbClr val="C00000"/>
                </a:solidFill>
                <a:latin typeface="Calibri"/>
              </a:rPr>
              <a:t>Реанімацію новонародженого </a:t>
            </a:r>
            <a:r>
              <a:rPr lang="ru-RU" sz="3200" b="0" strike="noStrike" spc="-1">
                <a:solidFill>
                  <a:srgbClr val="000000"/>
                </a:solidFill>
                <a:latin typeface="Calibri"/>
              </a:rPr>
              <a:t>можна припинити якщо, незважаючи на своєчасне, правильне і повне виконання всіх її заходів, у дитини відсутня серцева діяльність протягом щонайменше 10 хвилин. Водночас вирішення лікаря продовжити надання реанімаційної допомоги в такій ситуації довше 10 хвилин є прийнятним і може враховувати можливу причину критичного стану, гестаційний вік дитини, наявні ускладнення, можливість застосування лікувальної гіпотермії. Тривалу (довше 30 хвилин) відсутність самостійного дихання щойно народженої дитини за наявності серцевої діяльності не можна вважати надійним критерієм, що вказує на необхідність припинення реанімації.</a:t>
            </a:r>
            <a:endParaRPr lang="ru-RU" sz="3200" b="0" strike="noStrike" spc="-1">
              <a:latin typeface="Arial"/>
            </a:endParaRPr>
          </a:p>
          <a:p>
            <a:pPr>
              <a:lnSpc>
                <a:spcPct val="100000"/>
              </a:lnSpc>
              <a:spcBef>
                <a:spcPts val="641"/>
              </a:spcBef>
            </a:pP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1071360" y="404640"/>
            <a:ext cx="7500240" cy="569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Особи, які не навчені основам СЛР або не бажають проводити штучне дихання з рота в рот, повинні виконувати компресії грудної клітини з частотою 100 за 1 хв до прибуття спеціалізованої бригади. </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Проведення тільки непрямого масажу серця, безумовно, краще відмови від реанімації взагалі.</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343265" y="0"/>
            <a:ext cx="8571960" cy="6858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ru-RU" sz="2400" b="1" i="1" strike="noStrike" spc="-1" dirty="0">
                <a:solidFill>
                  <a:srgbClr val="FF0000"/>
                </a:solidFill>
                <a:latin typeface="Arial"/>
                <a:ea typeface="Times New Roman"/>
              </a:rPr>
              <a:t>Людина, яка </a:t>
            </a:r>
            <a:r>
              <a:rPr lang="ru-RU" sz="2400" b="1" i="1" strike="noStrike" spc="-1" dirty="0" err="1">
                <a:solidFill>
                  <a:srgbClr val="FF0000"/>
                </a:solidFill>
                <a:latin typeface="Arial"/>
                <a:ea typeface="Times New Roman"/>
              </a:rPr>
              <a:t>надає</a:t>
            </a:r>
            <a:r>
              <a:rPr lang="ru-RU" sz="2400" b="1" i="1" strike="noStrike" spc="-1" dirty="0">
                <a:solidFill>
                  <a:srgbClr val="FF0000"/>
                </a:solidFill>
                <a:latin typeface="Arial"/>
                <a:ea typeface="Times New Roman"/>
              </a:rPr>
              <a:t> першу </a:t>
            </a:r>
            <a:r>
              <a:rPr lang="ru-RU" sz="2400" b="1" i="1" strike="noStrike" spc="-1" dirty="0" err="1">
                <a:solidFill>
                  <a:srgbClr val="FF0000"/>
                </a:solidFill>
                <a:latin typeface="Arial"/>
                <a:ea typeface="Times New Roman"/>
              </a:rPr>
              <a:t>допомогу</a:t>
            </a:r>
            <a:r>
              <a:rPr lang="ru-RU" sz="2400" b="1" i="1" strike="noStrike" spc="-1" dirty="0">
                <a:solidFill>
                  <a:srgbClr val="FF0000"/>
                </a:solidFill>
                <a:latin typeface="Arial"/>
                <a:ea typeface="Times New Roman"/>
              </a:rPr>
              <a:t>, повинна </a:t>
            </a:r>
            <a:r>
              <a:rPr lang="ru-RU" sz="2400" b="1" i="1" strike="noStrike" spc="-1" dirty="0" err="1">
                <a:solidFill>
                  <a:srgbClr val="FF0000"/>
                </a:solidFill>
                <a:latin typeface="Arial"/>
                <a:ea typeface="Times New Roman"/>
              </a:rPr>
              <a:t>уміти</a:t>
            </a:r>
            <a:r>
              <a:rPr lang="ru-RU" sz="2400" b="1" i="1" strike="noStrike" spc="-1" dirty="0">
                <a:solidFill>
                  <a:srgbClr val="FF0000"/>
                </a:solidFill>
                <a:latin typeface="Arial"/>
                <a:ea typeface="Times New Roman"/>
              </a:rPr>
              <a:t>:</a:t>
            </a:r>
            <a:endParaRPr lang="ru-RU" sz="24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оцінювати</a:t>
            </a:r>
            <a:r>
              <a:rPr lang="ru-RU" sz="2000" b="1" strike="noStrike" spc="-1" dirty="0">
                <a:solidFill>
                  <a:srgbClr val="000000"/>
                </a:solidFill>
                <a:latin typeface="Arial"/>
                <a:ea typeface="Times New Roman"/>
              </a:rPr>
              <a:t> стан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особливості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ураження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визначати</a:t>
            </a:r>
            <a:r>
              <a:rPr lang="ru-RU" sz="2000" b="1" strike="noStrike" spc="-1" dirty="0">
                <a:solidFill>
                  <a:srgbClr val="000000"/>
                </a:solidFill>
                <a:latin typeface="Arial"/>
                <a:ea typeface="Times New Roman"/>
              </a:rPr>
              <a:t> вид </a:t>
            </a:r>
            <a:r>
              <a:rPr lang="ru-RU" sz="2000" b="1" strike="noStrike" spc="-1" dirty="0" err="1">
                <a:solidFill>
                  <a:srgbClr val="000000"/>
                </a:solidFill>
                <a:latin typeface="Arial"/>
                <a:ea typeface="Times New Roman"/>
              </a:rPr>
              <a:t>необхідної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першої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послідовність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проведення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відповідних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заходів</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a:solidFill>
                  <a:srgbClr val="000000"/>
                </a:solidFill>
                <a:latin typeface="Arial"/>
                <a:ea typeface="Times New Roman"/>
              </a:rPr>
              <a:t>правильно </a:t>
            </a:r>
            <a:r>
              <a:rPr lang="ru-RU" sz="2000" b="1" strike="noStrike" spc="-1" dirty="0" err="1">
                <a:solidFill>
                  <a:srgbClr val="000000"/>
                </a:solidFill>
                <a:latin typeface="Arial"/>
                <a:ea typeface="Times New Roman"/>
              </a:rPr>
              <a:t>здійснювати</a:t>
            </a:r>
            <a:r>
              <a:rPr lang="ru-RU" sz="2000" b="1" strike="noStrike" spc="-1" dirty="0">
                <a:solidFill>
                  <a:srgbClr val="000000"/>
                </a:solidFill>
                <a:latin typeface="Arial"/>
                <a:ea typeface="Times New Roman"/>
              </a:rPr>
              <a:t> весь комплекс </a:t>
            </a:r>
            <a:r>
              <a:rPr lang="ru-RU" sz="2000" b="1" strike="noStrike" spc="-1" dirty="0" err="1">
                <a:solidFill>
                  <a:srgbClr val="000000"/>
                </a:solidFill>
                <a:latin typeface="Arial"/>
                <a:ea typeface="Times New Roman"/>
              </a:rPr>
              <a:t>екстреної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реанімаційної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контролювати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ефективність</a:t>
            </a:r>
            <a:r>
              <a:rPr lang="ru-RU" sz="2000" b="1" strike="noStrike" spc="-1" dirty="0">
                <a:solidFill>
                  <a:srgbClr val="000000"/>
                </a:solidFill>
                <a:latin typeface="Arial"/>
                <a:ea typeface="Times New Roman"/>
              </a:rPr>
              <a:t> та, за </a:t>
            </a:r>
            <a:r>
              <a:rPr lang="ru-RU" sz="2000" b="1" strike="noStrike" spc="-1" dirty="0" err="1">
                <a:solidFill>
                  <a:srgbClr val="000000"/>
                </a:solidFill>
                <a:latin typeface="Arial"/>
                <a:ea typeface="Times New Roman"/>
              </a:rPr>
              <a:t>необхідності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коригувати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реанімаційні</a:t>
            </a:r>
            <a:r>
              <a:rPr lang="ru-RU" sz="2000" b="1" strike="noStrike" spc="-1" dirty="0">
                <a:solidFill>
                  <a:srgbClr val="000000"/>
                </a:solidFill>
                <a:latin typeface="Arial"/>
                <a:ea typeface="Times New Roman"/>
              </a:rPr>
              <a:t> заходи з </a:t>
            </a:r>
            <a:r>
              <a:rPr lang="ru-RU" sz="2000" b="1" strike="noStrike" spc="-1" dirty="0" err="1">
                <a:solidFill>
                  <a:srgbClr val="000000"/>
                </a:solidFill>
                <a:latin typeface="Arial"/>
                <a:ea typeface="Times New Roman"/>
              </a:rPr>
              <a:t>урахуванням</a:t>
            </a:r>
            <a:r>
              <a:rPr lang="ru-RU" sz="2000" b="1" strike="noStrike" spc="-1" dirty="0">
                <a:solidFill>
                  <a:srgbClr val="000000"/>
                </a:solidFill>
                <a:latin typeface="Arial"/>
                <a:ea typeface="Times New Roman"/>
              </a:rPr>
              <a:t> стану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зупиняти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кровотечу</a:t>
            </a:r>
            <a:r>
              <a:rPr lang="ru-RU" sz="2000" b="1" strike="noStrike" spc="-1" dirty="0">
                <a:solidFill>
                  <a:srgbClr val="000000"/>
                </a:solidFill>
                <a:latin typeface="Arial"/>
                <a:ea typeface="Times New Roman"/>
              </a:rPr>
              <a:t> шляхом </a:t>
            </a:r>
            <a:r>
              <a:rPr lang="ru-RU" sz="2000" b="1" strike="noStrike" spc="-1" dirty="0" err="1">
                <a:solidFill>
                  <a:srgbClr val="000000"/>
                </a:solidFill>
                <a:latin typeface="Arial"/>
                <a:ea typeface="Times New Roman"/>
              </a:rPr>
              <a:t>накладання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джгута</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тиснучих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пов'язок</a:t>
            </a:r>
            <a:r>
              <a:rPr lang="ru-RU" sz="2000" b="1" strike="noStrike" spc="-1" dirty="0">
                <a:solidFill>
                  <a:srgbClr val="000000"/>
                </a:solidFill>
                <a:latin typeface="Arial"/>
                <a:ea typeface="Times New Roman"/>
              </a:rPr>
              <a:t> та </a:t>
            </a:r>
            <a:r>
              <a:rPr lang="ru-RU" sz="2000" b="1" strike="noStrike" spc="-1" dirty="0" err="1">
                <a:solidFill>
                  <a:srgbClr val="000000"/>
                </a:solidFill>
                <a:latin typeface="Arial"/>
                <a:ea typeface="Times New Roman"/>
              </a:rPr>
              <a:t>ін</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накладати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пов'язки</a:t>
            </a:r>
            <a:r>
              <a:rPr lang="ru-RU" sz="2000" b="1" strike="noStrike" spc="-1" dirty="0">
                <a:solidFill>
                  <a:srgbClr val="000000"/>
                </a:solidFill>
                <a:latin typeface="Arial"/>
                <a:ea typeface="Times New Roman"/>
              </a:rPr>
              <a:t> і </a:t>
            </a:r>
            <a:r>
              <a:rPr lang="ru-RU" sz="2000" b="1" strike="noStrike" spc="-1" dirty="0" err="1">
                <a:solidFill>
                  <a:srgbClr val="000000"/>
                </a:solidFill>
                <a:latin typeface="Arial"/>
                <a:ea typeface="Times New Roman"/>
              </a:rPr>
              <a:t>транспортні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шини</a:t>
            </a:r>
            <a:r>
              <a:rPr lang="ru-RU" sz="2000" b="1" strike="noStrike" spc="-1" dirty="0">
                <a:solidFill>
                  <a:srgbClr val="000000"/>
                </a:solidFill>
                <a:latin typeface="Arial"/>
                <a:ea typeface="Times New Roman"/>
              </a:rPr>
              <a:t> при переломах </a:t>
            </a:r>
            <a:r>
              <a:rPr lang="ru-RU" sz="2000" b="1" strike="noStrike" spc="-1" dirty="0" err="1">
                <a:solidFill>
                  <a:srgbClr val="000000"/>
                </a:solidFill>
                <a:latin typeface="Arial"/>
                <a:ea typeface="Times New Roman"/>
              </a:rPr>
              <a:t>кісток</a:t>
            </a:r>
            <a:r>
              <a:rPr lang="ru-RU" sz="2000" b="1" strike="noStrike" spc="-1" dirty="0">
                <a:solidFill>
                  <a:srgbClr val="000000"/>
                </a:solidFill>
                <a:latin typeface="Arial"/>
                <a:ea typeface="Times New Roman"/>
              </a:rPr>
              <a:t> та </a:t>
            </a:r>
            <a:r>
              <a:rPr lang="ru-RU" sz="2000" b="1" strike="noStrike" spc="-1" dirty="0" err="1">
                <a:solidFill>
                  <a:srgbClr val="000000"/>
                </a:solidFill>
                <a:latin typeface="Arial"/>
                <a:ea typeface="Times New Roman"/>
              </a:rPr>
              <a:t>вивихах</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надавати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допомогу</a:t>
            </a:r>
            <a:r>
              <a:rPr lang="ru-RU" sz="2000" b="1" strike="noStrike" spc="-1" dirty="0">
                <a:solidFill>
                  <a:srgbClr val="000000"/>
                </a:solidFill>
                <a:latin typeface="Arial"/>
                <a:ea typeface="Times New Roman"/>
              </a:rPr>
              <a:t> при </a:t>
            </a:r>
            <a:r>
              <a:rPr lang="ru-RU" sz="2000" b="1" strike="noStrike" spc="-1" dirty="0" err="1">
                <a:solidFill>
                  <a:srgbClr val="000000"/>
                </a:solidFill>
                <a:latin typeface="Arial"/>
                <a:ea typeface="Times New Roman"/>
              </a:rPr>
              <a:t>ураженні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електричним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струмом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утопленнях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гострих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отруєннях</a:t>
            </a:r>
            <a:r>
              <a:rPr lang="ru-RU" sz="2000" b="1" strike="noStrike" spc="-1" dirty="0">
                <a:solidFill>
                  <a:srgbClr val="000000"/>
                </a:solidFill>
                <a:latin typeface="Arial"/>
                <a:ea typeface="Times New Roman"/>
              </a:rPr>
              <a:t>, тепловому та </a:t>
            </a:r>
            <a:r>
              <a:rPr lang="ru-RU" sz="2000" b="1" strike="noStrike" spc="-1" dirty="0" err="1">
                <a:solidFill>
                  <a:srgbClr val="000000"/>
                </a:solidFill>
                <a:latin typeface="Arial"/>
                <a:ea typeface="Times New Roman"/>
              </a:rPr>
              <a:t>сонячному</a:t>
            </a:r>
            <a:r>
              <a:rPr lang="ru-RU" sz="2000" b="1" strike="noStrike" spc="-1" dirty="0">
                <a:solidFill>
                  <a:srgbClr val="000000"/>
                </a:solidFill>
                <a:latin typeface="Arial"/>
                <a:ea typeface="Times New Roman"/>
              </a:rPr>
              <a:t> ударах;</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використовувати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підручні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засоби</a:t>
            </a:r>
            <a:r>
              <a:rPr lang="ru-RU" sz="2000" b="1" strike="noStrike" spc="-1" dirty="0">
                <a:solidFill>
                  <a:srgbClr val="000000"/>
                </a:solidFill>
                <a:latin typeface="Arial"/>
                <a:ea typeface="Times New Roman"/>
              </a:rPr>
              <a:t> при </a:t>
            </a:r>
            <a:r>
              <a:rPr lang="ru-RU" sz="2000" b="1" strike="noStrike" spc="-1" dirty="0" err="1">
                <a:solidFill>
                  <a:srgbClr val="000000"/>
                </a:solidFill>
                <a:latin typeface="Arial"/>
                <a:ea typeface="Times New Roman"/>
              </a:rPr>
              <a:t>наданні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першої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при </a:t>
            </a:r>
            <a:r>
              <a:rPr lang="ru-RU" sz="2000" b="1" strike="noStrike" spc="-1" dirty="0" err="1">
                <a:solidFill>
                  <a:srgbClr val="000000"/>
                </a:solidFill>
                <a:latin typeface="Arial"/>
                <a:ea typeface="Times New Roman"/>
              </a:rPr>
              <a:t>перенесенні</a:t>
            </a:r>
            <a:r>
              <a:rPr lang="ru-RU" sz="2000" b="1" strike="noStrike" spc="-1" dirty="0">
                <a:solidFill>
                  <a:srgbClr val="000000"/>
                </a:solidFill>
                <a:latin typeface="Arial"/>
                <a:ea typeface="Times New Roman"/>
              </a:rPr>
              <a:t> та </a:t>
            </a:r>
            <a:r>
              <a:rPr lang="ru-RU" sz="2000" b="1" strike="noStrike" spc="-1" dirty="0" err="1">
                <a:solidFill>
                  <a:srgbClr val="000000"/>
                </a:solidFill>
                <a:latin typeface="Arial"/>
                <a:ea typeface="Times New Roman"/>
              </a:rPr>
              <a:t>транспортуванні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визначати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необхідність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виклику</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швидкої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медичного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працівника</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евакуювати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потерпілого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попутним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непристосованим</a:t>
            </a:r>
            <a:r>
              <a:rPr lang="ru-RU" sz="2000" b="1" strike="noStrike" spc="-1" dirty="0">
                <a:solidFill>
                  <a:srgbClr val="000000"/>
                </a:solidFill>
                <a:latin typeface="Arial"/>
                <a:ea typeface="Times New Roman"/>
              </a:rPr>
              <a:t>) транспортом, </a:t>
            </a:r>
            <a:r>
              <a:rPr lang="ru-RU" sz="2000" b="1" strike="noStrike" spc="-1" dirty="0" err="1">
                <a:solidFill>
                  <a:srgbClr val="000000"/>
                </a:solidFill>
                <a:latin typeface="Arial"/>
                <a:ea typeface="Times New Roman"/>
              </a:rPr>
              <a:t>користуватися</a:t>
            </a:r>
            <a:r>
              <a:rPr lang="ru-RU" sz="2000" b="1" strike="noStrike" spc="-1" dirty="0">
                <a:solidFill>
                  <a:srgbClr val="000000"/>
                </a:solidFill>
                <a:latin typeface="Arial"/>
                <a:ea typeface="Times New Roman"/>
              </a:rPr>
              <a:t> аптечкою </a:t>
            </a:r>
            <a:r>
              <a:rPr lang="ru-RU" sz="2000" b="1" strike="noStrike" spc="-1" dirty="0" err="1">
                <a:solidFill>
                  <a:srgbClr val="000000"/>
                </a:solidFill>
                <a:latin typeface="Arial"/>
                <a:ea typeface="Times New Roman"/>
              </a:rPr>
              <a:t>швидкої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допомоги</a:t>
            </a:r>
            <a:r>
              <a:rPr lang="ru-RU" sz="2000" b="1" strike="noStrike" spc="-1" dirty="0">
                <a:solidFill>
                  <a:srgbClr val="000000"/>
                </a:solidFill>
                <a:latin typeface="Arial"/>
                <a:ea typeface="Times New Roman"/>
              </a:rPr>
              <a:t>;</a:t>
            </a:r>
            <a:endParaRPr lang="ru-RU" sz="2000" b="0" strike="noStrike" spc="-1" dirty="0">
              <a:latin typeface="Arial"/>
            </a:endParaRPr>
          </a:p>
          <a:p>
            <a:pPr marL="216000" indent="-216000" algn="just">
              <a:lnSpc>
                <a:spcPct val="100000"/>
              </a:lnSpc>
              <a:buClr>
                <a:srgbClr val="000000"/>
              </a:buClr>
              <a:buFont typeface="Wingdings" charset="2"/>
              <a:buChar char=""/>
            </a:pPr>
            <a:r>
              <a:rPr lang="ru-RU" sz="2000" b="1" strike="noStrike" spc="-1" dirty="0" err="1">
                <a:solidFill>
                  <a:srgbClr val="000000"/>
                </a:solidFill>
                <a:latin typeface="Arial"/>
                <a:ea typeface="Times New Roman"/>
              </a:rPr>
              <a:t>визначати</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необхідність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виклику</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працівників</a:t>
            </a:r>
            <a:r>
              <a:rPr lang="ru-RU" sz="2000" b="1" strike="noStrike" spc="-1" dirty="0">
                <a:solidFill>
                  <a:srgbClr val="000000"/>
                </a:solidFill>
                <a:latin typeface="Arial"/>
                <a:ea typeface="Times New Roman"/>
              </a:rPr>
              <a:t> </a:t>
            </a:r>
            <a:r>
              <a:rPr lang="uk-UA" sz="2000" b="1" spc="-1" dirty="0" smtClean="0">
                <a:solidFill>
                  <a:srgbClr val="000000"/>
                </a:solidFill>
                <a:latin typeface="Arial"/>
                <a:ea typeface="Times New Roman"/>
              </a:rPr>
              <a:t>по</a:t>
            </a:r>
            <a:r>
              <a:rPr lang="ru-RU" sz="2000" b="1" strike="noStrike" spc="-1" dirty="0" err="1" smtClean="0">
                <a:solidFill>
                  <a:srgbClr val="000000"/>
                </a:solidFill>
                <a:latin typeface="Arial"/>
                <a:ea typeface="Times New Roman"/>
              </a:rPr>
              <a:t>ліції</a:t>
            </a:r>
            <a:r>
              <a:rPr lang="ru-RU" sz="2000" b="1" strike="noStrike" spc="-1" dirty="0">
                <a:solidFill>
                  <a:srgbClr val="000000"/>
                </a:solidFill>
                <a:latin typeface="Arial"/>
                <a:ea typeface="Times New Roman"/>
              </a:rPr>
              <a:t>.</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CustomShape 1"/>
          <p:cNvSpPr/>
          <p:nvPr/>
        </p:nvSpPr>
        <p:spPr>
          <a:xfrm>
            <a:off x="500040" y="333360"/>
            <a:ext cx="8286120" cy="576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nSpc>
                <a:spcPct val="100000"/>
              </a:lnSpc>
              <a:spcBef>
                <a:spcPts val="641"/>
              </a:spcBef>
            </a:pPr>
            <a:r>
              <a:rPr lang="ru-RU" sz="3200" b="1" strike="noStrike" spc="-1">
                <a:solidFill>
                  <a:srgbClr val="FF0000"/>
                </a:solidFill>
                <a:latin typeface="Calibri"/>
              </a:rPr>
              <a:t>У порівнянні з попередніми рекомендаціями АНА в 2005 р. внесла наступні зміни в методику проведення СЛР, виконувану нереаніматологами, що полегшує її проведення :</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1. При наданні допомоги одним рятувальником немовляті або дитині без свідомості залишити пацієнта і подзвонити по номеру невідкладної допомоги можна лише після виконання 5 циклів компресій грудної клітки і штучної вентиляції (близько 2 хв).</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28760" y="404640"/>
            <a:ext cx="8500320" cy="60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2. Для забезпечення вільної прохідності дихальних шляхів слід закинути голову потерпілого (а не висувати вперед нижню щелепу).</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3. Необхідно протягом 5-10 с (але не більше 10 с) перевірити наявність нормального дихання у дорослого без свідомості і наявність або відсутність дихання у дитини без свідомості</a:t>
            </a:r>
            <a:r>
              <a:rPr lang="ru-RU" sz="3200" b="0" strike="noStrike" spc="-1">
                <a:solidFill>
                  <a:srgbClr val="000000"/>
                </a:solidFill>
                <a:latin typeface="Calibri"/>
              </a:rPr>
              <a:t>.</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357120" y="836640"/>
            <a:ext cx="8500320" cy="52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4. Перед вдмухуванням повітря потерпілому рекомендовано зробити нормальний (неглибокий) вдих.</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5. Тривалість кожного вдування повітря повинна складати 1 с. Кожне вдування повітря повинно викликати екскурсію грудної клітки.</a:t>
            </a:r>
            <a:endParaRPr lang="ru-RU" sz="3200" b="0" strike="noStrike" spc="-1">
              <a:latin typeface="Arial"/>
            </a:endParaRPr>
          </a:p>
          <a:p>
            <a:pPr marL="343080" indent="-342360" algn="just">
              <a:lnSpc>
                <a:spcPct val="100000"/>
              </a:lnSpc>
              <a:spcBef>
                <a:spcPts val="641"/>
              </a:spcBef>
              <a:buClr>
                <a:srgbClr val="000000"/>
              </a:buClr>
              <a:buFont typeface="Arial"/>
              <a:buChar char="•"/>
            </a:pPr>
            <a:r>
              <a:rPr lang="ru-RU" sz="3200" b="1" strike="noStrike" spc="-1">
                <a:solidFill>
                  <a:srgbClr val="000000"/>
                </a:solidFill>
                <a:latin typeface="Calibri"/>
              </a:rPr>
              <a:t>6. Якщо під час першого вдування повітря грудна клітка потерпілого не здійснює екскурсію, то перед другим вдмухуванням слід повторити закидання голови </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CustomShape 1"/>
          <p:cNvSpPr/>
          <p:nvPr/>
        </p:nvSpPr>
        <p:spPr>
          <a:xfrm>
            <a:off x="500040" y="692280"/>
            <a:ext cx="8429040" cy="540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7. Не рекомендовано перевіряти наявність ознак кровообігу. Після двох вдуваннь повітря негайно слід починати закритий масаж серця (цикли натискань на грудину з штучним диханням).</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8. Необхідно користуватися єдиним співвідношенням частоти натискань і вдувань для всіх категорій постраждалих - </a:t>
            </a:r>
            <a:r>
              <a:rPr lang="ru-RU" sz="3200" b="1" strike="noStrike" spc="-1">
                <a:solidFill>
                  <a:srgbClr val="FF0000"/>
                </a:solidFill>
                <a:latin typeface="Calibri"/>
              </a:rPr>
              <a:t>30:2.</a:t>
            </a:r>
            <a:endParaRPr lang="ru-RU" sz="3200" b="0" strike="noStrike" spc="-1">
              <a:latin typeface="Arial"/>
            </a:endParaRPr>
          </a:p>
          <a:p>
            <a:pPr marL="343080" indent="-342360">
              <a:lnSpc>
                <a:spcPct val="100000"/>
              </a:lnSpc>
              <a:spcBef>
                <a:spcPts val="641"/>
              </a:spcBef>
              <a:buClr>
                <a:srgbClr val="000000"/>
              </a:buClr>
              <a:buFont typeface="Arial"/>
              <a:buChar char="•"/>
            </a:pPr>
            <a:r>
              <a:rPr lang="ru-RU" sz="3200" b="1" strike="noStrike" spc="-1">
                <a:solidFill>
                  <a:srgbClr val="000000"/>
                </a:solidFill>
                <a:latin typeface="Calibri"/>
              </a:rPr>
              <a:t>9. Дітям закритий масаж серця рекомендовано проводити однією або двома руками на рівні соскової лінії.</a:t>
            </a:r>
            <a:endParaRPr lang="ru-RU"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457200" y="274680"/>
            <a:ext cx="8228880" cy="114228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0" strike="noStrike" spc="-1">
                <a:solidFill>
                  <a:srgbClr val="000000"/>
                </a:solidFill>
                <a:latin typeface="Calibri"/>
              </a:rPr>
              <a:t> </a:t>
            </a:r>
            <a:r>
              <a:rPr lang="ru-RU" sz="4400" b="1" strike="noStrike" spc="-1">
                <a:solidFill>
                  <a:srgbClr val="FF0000"/>
                </a:solidFill>
                <a:latin typeface="Calibri"/>
              </a:rPr>
              <a:t>Критерії припинення СЛР </a:t>
            </a:r>
            <a:endParaRPr lang="ru-RU" sz="4400" b="0" strike="noStrike" spc="-1">
              <a:latin typeface="Arial"/>
            </a:endParaRPr>
          </a:p>
        </p:txBody>
      </p:sp>
      <p:sp>
        <p:nvSpPr>
          <p:cNvPr id="483"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479"/>
              </a:spcBef>
            </a:pPr>
            <a:endParaRPr lang="ru-RU" sz="18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відновлення самостійного кровообігу і поява пульсу на великих артеріях і / або відновлення самостійного дихання;</a:t>
            </a:r>
            <a:endParaRPr lang="ru-RU" sz="24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неефективність реанімаційних заходів протягом 30 хв;</a:t>
            </a:r>
            <a:endParaRPr lang="ru-RU" sz="24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смерть серця - розвиток стійкої (протягом не менше 30 хв) електричної асистолії, незважаючи на оптимально проведену СЛР і медикаментозне супроводження;</a:t>
            </a:r>
            <a:endParaRPr lang="ru-RU" sz="2400" b="0" strike="noStrike" spc="-1">
              <a:latin typeface="Arial"/>
            </a:endParaRPr>
          </a:p>
          <a:p>
            <a:pPr marL="343080" indent="-342360">
              <a:lnSpc>
                <a:spcPct val="90000"/>
              </a:lnSpc>
              <a:spcBef>
                <a:spcPts val="479"/>
              </a:spcBef>
              <a:buClr>
                <a:srgbClr val="000000"/>
              </a:buClr>
              <a:buFont typeface="Arial"/>
              <a:buChar char="•"/>
            </a:pPr>
            <a:r>
              <a:rPr lang="ru-RU" sz="2400" b="1" strike="noStrike" spc="-1">
                <a:solidFill>
                  <a:srgbClr val="000000"/>
                </a:solidFill>
                <a:latin typeface="Calibri"/>
              </a:rPr>
              <a:t>• ознаки біологічної смерті.</a:t>
            </a:r>
            <a:endParaRPr lang="ru-RU" sz="2400" b="0" strike="noStrike" spc="-1">
              <a:latin typeface="Arial"/>
            </a:endParaRPr>
          </a:p>
          <a:p>
            <a:pPr>
              <a:lnSpc>
                <a:spcPct val="90000"/>
              </a:lnSpc>
              <a:spcBef>
                <a:spcPts val="479"/>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CustomShape 1"/>
          <p:cNvSpPr/>
          <p:nvPr/>
        </p:nvSpPr>
        <p:spPr>
          <a:xfrm>
            <a:off x="468360" y="404640"/>
            <a:ext cx="7238160" cy="91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25000" lnSpcReduction="20000"/>
          </a:bodyPr>
          <a:lstStyle/>
          <a:p>
            <a:pPr algn="ctr">
              <a:lnSpc>
                <a:spcPct val="100000"/>
              </a:lnSpc>
            </a:pPr>
            <a:r>
              <a:rPr lang="ru-RU" sz="8000" b="0" i="1" strike="noStrike" spc="-1">
                <a:solidFill>
                  <a:srgbClr val="FF0000"/>
                </a:solidFill>
                <a:latin typeface="Calibri"/>
              </a:rPr>
              <a:t>Потенційно виліковні причини</a:t>
            </a:r>
            <a:r>
              <a:t/>
            </a:r>
            <a:br/>
            <a:r>
              <a:rPr lang="ru-RU" sz="8000" b="0" i="1" strike="noStrike" spc="-1">
                <a:solidFill>
                  <a:srgbClr val="FF0000"/>
                </a:solidFill>
                <a:latin typeface="Calibri"/>
              </a:rPr>
              <a:t>          зупинки кровообігу</a:t>
            </a:r>
            <a:r>
              <a:rPr lang="ru-RU" sz="8800" b="0" i="1" strike="noStrike" spc="-1">
                <a:solidFill>
                  <a:srgbClr val="FF0000"/>
                </a:solidFill>
                <a:latin typeface="Calibri"/>
              </a:rPr>
              <a:t>:</a:t>
            </a:r>
            <a:r>
              <a:rPr lang="ru-RU" sz="8000" b="0" i="1" strike="noStrike" spc="-1">
                <a:solidFill>
                  <a:srgbClr val="FF0000"/>
                </a:solidFill>
                <a:latin typeface="Calibri"/>
              </a:rPr>
              <a:t> </a:t>
            </a:r>
            <a:r>
              <a:t/>
            </a:r>
            <a:br/>
            <a:endParaRPr lang="ru-RU" sz="8000" b="0" strike="noStrike" spc="-1">
              <a:latin typeface="Arial"/>
            </a:endParaRPr>
          </a:p>
        </p:txBody>
      </p:sp>
      <p:sp>
        <p:nvSpPr>
          <p:cNvPr id="485" name="CustomShape 2"/>
          <p:cNvSpPr/>
          <p:nvPr/>
        </p:nvSpPr>
        <p:spPr>
          <a:xfrm>
            <a:off x="395280" y="1341360"/>
            <a:ext cx="8186040" cy="515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lnSpcReduction="10000"/>
          </a:bodyPr>
          <a:lstStyle/>
          <a:p>
            <a:pPr marL="571680" indent="-570960">
              <a:lnSpc>
                <a:spcPct val="80000"/>
              </a:lnSpc>
              <a:spcBef>
                <a:spcPts val="641"/>
              </a:spcBef>
              <a:buClr>
                <a:srgbClr val="000000"/>
              </a:buClr>
              <a:buFont typeface="Arial"/>
              <a:buChar char="•"/>
            </a:pPr>
            <a:r>
              <a:rPr lang="ru-RU" sz="3200" b="1" strike="noStrike" spc="-1">
                <a:solidFill>
                  <a:srgbClr val="000000"/>
                </a:solidFill>
                <a:latin typeface="Arial"/>
              </a:rPr>
              <a:t>5 «Г»</a:t>
            </a:r>
            <a:endParaRPr lang="ru-RU" sz="3200" b="0" strike="noStrike" spc="-1">
              <a:latin typeface="Arial"/>
            </a:endParaRPr>
          </a:p>
          <a:p>
            <a:pPr marL="571680" indent="-570960">
              <a:lnSpc>
                <a:spcPct val="80000"/>
              </a:lnSpc>
              <a:spcBef>
                <a:spcPts val="641"/>
              </a:spcBef>
              <a:buClr>
                <a:srgbClr val="000000"/>
              </a:buClr>
              <a:buFont typeface="Wingdings" charset="2"/>
              <a:buAutoNum type="arabicPeriod"/>
            </a:pPr>
            <a:r>
              <a:rPr lang="ru-RU" sz="3200" b="1" strike="noStrike" spc="-1">
                <a:solidFill>
                  <a:srgbClr val="000000"/>
                </a:solidFill>
                <a:latin typeface="Arial"/>
              </a:rPr>
              <a:t>Гіпоксія.</a:t>
            </a:r>
            <a:endParaRPr lang="ru-RU" sz="3200" b="0" strike="noStrike" spc="-1">
              <a:latin typeface="Arial"/>
            </a:endParaRPr>
          </a:p>
          <a:p>
            <a:pPr marL="571680" indent="-570960">
              <a:lnSpc>
                <a:spcPct val="80000"/>
              </a:lnSpc>
              <a:spcBef>
                <a:spcPts val="641"/>
              </a:spcBef>
              <a:buClr>
                <a:srgbClr val="000000"/>
              </a:buClr>
              <a:buFont typeface="Wingdings" charset="2"/>
              <a:buAutoNum type="arabicPeriod"/>
            </a:pPr>
            <a:r>
              <a:rPr lang="ru-RU" sz="3200" b="1" strike="noStrike" spc="-1">
                <a:solidFill>
                  <a:srgbClr val="000000"/>
                </a:solidFill>
                <a:latin typeface="Arial"/>
              </a:rPr>
              <a:t>Гіповолемія.</a:t>
            </a:r>
            <a:endParaRPr lang="ru-RU" sz="3200" b="0" strike="noStrike" spc="-1">
              <a:latin typeface="Arial"/>
            </a:endParaRPr>
          </a:p>
          <a:p>
            <a:pPr marL="571680" indent="-570960">
              <a:lnSpc>
                <a:spcPct val="80000"/>
              </a:lnSpc>
              <a:spcBef>
                <a:spcPts val="641"/>
              </a:spcBef>
              <a:buClr>
                <a:srgbClr val="000000"/>
              </a:buClr>
              <a:buFont typeface="Wingdings" charset="2"/>
              <a:buAutoNum type="arabicPeriod"/>
            </a:pPr>
            <a:r>
              <a:rPr lang="ru-RU" sz="3200" b="1" strike="noStrike" spc="-1">
                <a:solidFill>
                  <a:srgbClr val="000000"/>
                </a:solidFill>
                <a:latin typeface="Arial"/>
              </a:rPr>
              <a:t>Гіпо- гіперкаліемія, гіпокальціємія, ацидоз.</a:t>
            </a:r>
            <a:endParaRPr lang="ru-RU" sz="3200" b="0" strike="noStrike" spc="-1">
              <a:latin typeface="Arial"/>
            </a:endParaRPr>
          </a:p>
          <a:p>
            <a:pPr marL="571680" indent="-570960">
              <a:lnSpc>
                <a:spcPct val="80000"/>
              </a:lnSpc>
              <a:spcBef>
                <a:spcPts val="641"/>
              </a:spcBef>
              <a:buClr>
                <a:srgbClr val="000000"/>
              </a:buClr>
              <a:buFont typeface="Wingdings" charset="2"/>
              <a:buAutoNum type="arabicPeriod"/>
            </a:pPr>
            <a:r>
              <a:rPr lang="ru-RU" sz="3200" b="1" strike="noStrike" spc="-1">
                <a:solidFill>
                  <a:srgbClr val="000000"/>
                </a:solidFill>
                <a:latin typeface="Arial"/>
              </a:rPr>
              <a:t>Гіпотермія.</a:t>
            </a:r>
            <a:endParaRPr lang="ru-RU" sz="3200" b="0" strike="noStrike" spc="-1">
              <a:latin typeface="Arial"/>
            </a:endParaRPr>
          </a:p>
          <a:p>
            <a:pPr marL="571680" indent="-570960">
              <a:lnSpc>
                <a:spcPct val="80000"/>
              </a:lnSpc>
              <a:spcBef>
                <a:spcPts val="641"/>
              </a:spcBef>
              <a:buClr>
                <a:srgbClr val="000000"/>
              </a:buClr>
              <a:buFont typeface="Wingdings" charset="2"/>
              <a:buAutoNum type="arabicPeriod"/>
            </a:pPr>
            <a:r>
              <a:rPr lang="ru-RU" sz="3200" b="1" strike="noStrike" spc="-1">
                <a:solidFill>
                  <a:srgbClr val="000000"/>
                </a:solidFill>
                <a:latin typeface="Arial"/>
              </a:rPr>
              <a:t>Гіпо-гіперглікемія</a:t>
            </a:r>
            <a:endParaRPr lang="ru-RU" sz="3200" b="0" strike="noStrike" spc="-1">
              <a:latin typeface="Arial"/>
            </a:endParaRPr>
          </a:p>
          <a:p>
            <a:pPr marL="571680" indent="-570960">
              <a:lnSpc>
                <a:spcPct val="80000"/>
              </a:lnSpc>
              <a:spcBef>
                <a:spcPts val="641"/>
              </a:spcBef>
              <a:buClr>
                <a:srgbClr val="000000"/>
              </a:buClr>
              <a:buFont typeface="Arial"/>
              <a:buChar char="•"/>
            </a:pPr>
            <a:r>
              <a:rPr lang="ru-RU" sz="3200" b="1" strike="noStrike" spc="-1">
                <a:solidFill>
                  <a:srgbClr val="000000"/>
                </a:solidFill>
                <a:latin typeface="Arial"/>
              </a:rPr>
              <a:t> 4 «Т»</a:t>
            </a:r>
            <a:endParaRPr lang="ru-RU" sz="3200" b="0" strike="noStrike" spc="-1">
              <a:latin typeface="Arial"/>
            </a:endParaRPr>
          </a:p>
          <a:p>
            <a:pPr marL="571680" indent="-570960">
              <a:lnSpc>
                <a:spcPct val="80000"/>
              </a:lnSpc>
              <a:spcBef>
                <a:spcPts val="641"/>
              </a:spcBef>
              <a:buClr>
                <a:srgbClr val="000000"/>
              </a:buClr>
              <a:buFont typeface="Wingdings" charset="2"/>
              <a:buAutoNum type="arabicPeriod"/>
            </a:pPr>
            <a:r>
              <a:rPr lang="ru-RU" sz="3200" b="1" strike="noStrike" spc="-1">
                <a:solidFill>
                  <a:srgbClr val="000000"/>
                </a:solidFill>
                <a:latin typeface="Arial"/>
              </a:rPr>
              <a:t>Тугий (напружений) пневмоторакс.</a:t>
            </a:r>
            <a:endParaRPr lang="ru-RU" sz="3200" b="0" strike="noStrike" spc="-1">
              <a:latin typeface="Arial"/>
            </a:endParaRPr>
          </a:p>
          <a:p>
            <a:pPr marL="571680" indent="-570960">
              <a:lnSpc>
                <a:spcPct val="80000"/>
              </a:lnSpc>
              <a:spcBef>
                <a:spcPts val="641"/>
              </a:spcBef>
              <a:buClr>
                <a:srgbClr val="000000"/>
              </a:buClr>
              <a:buFont typeface="Wingdings" charset="2"/>
              <a:buAutoNum type="arabicPeriod"/>
            </a:pPr>
            <a:r>
              <a:rPr lang="ru-RU" sz="3200" b="1" strike="noStrike" spc="-1">
                <a:solidFill>
                  <a:srgbClr val="000000"/>
                </a:solidFill>
                <a:latin typeface="Arial"/>
              </a:rPr>
              <a:t>Тампонада серця.</a:t>
            </a:r>
            <a:endParaRPr lang="ru-RU" sz="3200" b="0" strike="noStrike" spc="-1">
              <a:latin typeface="Arial"/>
            </a:endParaRPr>
          </a:p>
          <a:p>
            <a:pPr marL="571680" indent="-570960">
              <a:lnSpc>
                <a:spcPct val="80000"/>
              </a:lnSpc>
              <a:spcBef>
                <a:spcPts val="641"/>
              </a:spcBef>
              <a:buClr>
                <a:srgbClr val="000000"/>
              </a:buClr>
              <a:buFont typeface="Wingdings" charset="2"/>
              <a:buAutoNum type="arabicPeriod"/>
            </a:pPr>
            <a:r>
              <a:rPr lang="ru-RU" sz="3200" b="1" strike="noStrike" spc="-1">
                <a:solidFill>
                  <a:srgbClr val="000000"/>
                </a:solidFill>
                <a:latin typeface="Arial"/>
              </a:rPr>
              <a:t>Токсичне ураження.</a:t>
            </a:r>
            <a:endParaRPr lang="ru-RU" sz="3200" b="0" strike="noStrike" spc="-1">
              <a:latin typeface="Arial"/>
            </a:endParaRPr>
          </a:p>
          <a:p>
            <a:pPr marL="571680" indent="-570960">
              <a:lnSpc>
                <a:spcPct val="80000"/>
              </a:lnSpc>
              <a:spcBef>
                <a:spcPts val="641"/>
              </a:spcBef>
              <a:buClr>
                <a:srgbClr val="000000"/>
              </a:buClr>
              <a:buFont typeface="Wingdings" charset="2"/>
              <a:buAutoNum type="arabicPeriod"/>
            </a:pPr>
            <a:r>
              <a:rPr lang="ru-RU" sz="3200" b="1" strike="noStrike" spc="-1">
                <a:solidFill>
                  <a:srgbClr val="000000"/>
                </a:solidFill>
                <a:latin typeface="Arial"/>
              </a:rPr>
              <a:t>Тромбоз легеневої артерії.</a:t>
            </a:r>
            <a:endParaRPr lang="ru-RU" sz="3200" b="0" strike="noStrike" spc="-1">
              <a:latin typeface="Arial"/>
            </a:endParaRPr>
          </a:p>
        </p:txBody>
      </p:sp>
      <p:pic>
        <p:nvPicPr>
          <p:cNvPr id="486" name="Picture 4"/>
          <p:cNvPicPr/>
          <p:nvPr/>
        </p:nvPicPr>
        <p:blipFill>
          <a:blip r:embed="rId2"/>
          <a:stretch/>
        </p:blipFill>
        <p:spPr>
          <a:xfrm>
            <a:off x="7929720" y="0"/>
            <a:ext cx="1213560" cy="12135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428760" y="357120"/>
            <a:ext cx="8570160" cy="5789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Основні причини зупинки кровообігу у вагітних</a:t>
            </a:r>
            <a:endParaRPr lang="ru-RU" sz="28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Позаматкова вагітність</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Кровотеча</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Супутні захворювання серця</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Емболія навколоплідними водами</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Гіпертонія в перебігу вагітності</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Сепсис</a:t>
            </a:r>
            <a:endParaRPr lang="ru-RU" sz="2400" b="0" strike="noStrike" spc="-1">
              <a:latin typeface="Arial"/>
            </a:endParaRPr>
          </a:p>
          <a:p>
            <a:pPr marL="216000" indent="-215640">
              <a:lnSpc>
                <a:spcPct val="100000"/>
              </a:lnSpc>
              <a:buClr>
                <a:srgbClr val="000000"/>
              </a:buClr>
              <a:buFont typeface="StarSymbol"/>
              <a:buChar char="-"/>
            </a:pPr>
            <a:r>
              <a:rPr lang="ru-RU" sz="2400" b="1" strike="noStrike" spc="-1">
                <a:solidFill>
                  <a:srgbClr val="000000"/>
                </a:solidFill>
                <a:latin typeface="Calibri"/>
                <a:ea typeface="DejaVu Sans"/>
              </a:rPr>
              <a:t>Суїцид</a:t>
            </a:r>
            <a:endParaRPr lang="ru-RU" sz="2400" b="0" strike="noStrike" spc="-1">
              <a:latin typeface="Arial"/>
            </a:endParaRPr>
          </a:p>
          <a:p>
            <a:pPr>
              <a:lnSpc>
                <a:spcPct val="100000"/>
              </a:lnSpc>
            </a:pPr>
            <a:r>
              <a:rPr lang="ru-RU" sz="2400" b="0" strike="noStrike" spc="-1">
                <a:solidFill>
                  <a:srgbClr val="FF0000"/>
                </a:solidFill>
                <a:latin typeface="Calibri"/>
                <a:ea typeface="DejaVu Sans"/>
              </a:rPr>
              <a:t>Основні прояви емболії навколоплідними водами</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Задишка</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Ціаноз</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Порушення серцевого ритму</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Гіпотонія</a:t>
            </a:r>
            <a:endParaRPr lang="ru-RU" sz="2400" b="0" strike="noStrike" spc="-1">
              <a:latin typeface="Arial"/>
            </a:endParaRPr>
          </a:p>
          <a:p>
            <a:pPr marL="216000" indent="-215640">
              <a:lnSpc>
                <a:spcPct val="100000"/>
              </a:lnSpc>
              <a:buClr>
                <a:srgbClr val="000000"/>
              </a:buClr>
              <a:buFont typeface="Wingdings" charset="2"/>
              <a:buChar char=""/>
            </a:pPr>
            <a:r>
              <a:rPr lang="ru-RU" sz="2400" b="1" strike="noStrike" spc="-1">
                <a:solidFill>
                  <a:srgbClr val="000000"/>
                </a:solidFill>
                <a:latin typeface="Calibri"/>
                <a:ea typeface="DejaVu Sans"/>
              </a:rPr>
              <a:t>Кровотеча на тлі ДВЗ-синдрому</a:t>
            </a:r>
            <a:endParaRPr lang="ru-RU" sz="2400" b="0" strike="noStrike" spc="-1">
              <a:latin typeface="Arial"/>
            </a:endParaRPr>
          </a:p>
          <a:p>
            <a:pPr>
              <a:lnSpc>
                <a:spcPct val="100000"/>
              </a:lnSpc>
              <a:spcBef>
                <a:spcPts val="1199"/>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CustomShape 1"/>
          <p:cNvSpPr/>
          <p:nvPr/>
        </p:nvSpPr>
        <p:spPr>
          <a:xfrm>
            <a:off x="0" y="4076640"/>
            <a:ext cx="8819280" cy="278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gn="just">
              <a:lnSpc>
                <a:spcPct val="100000"/>
              </a:lnSpc>
              <a:spcBef>
                <a:spcPts val="439"/>
              </a:spcBef>
              <a:buClr>
                <a:srgbClr val="000000"/>
              </a:buClr>
              <a:buFont typeface="Arial"/>
              <a:buChar char="•"/>
            </a:pPr>
            <a:r>
              <a:rPr lang="ru-RU" sz="2200" b="1" strike="noStrike" spc="-1">
                <a:solidFill>
                  <a:srgbClr val="000000"/>
                </a:solidFill>
                <a:latin typeface="Calibri"/>
              </a:rPr>
              <a:t>При підтвердженні</a:t>
            </a:r>
            <a:r>
              <a:rPr lang="ru-RU" sz="2200" b="1" strike="noStrike" spc="-1">
                <a:solidFill>
                  <a:srgbClr val="000000"/>
                </a:solidFill>
                <a:latin typeface="Times New Roman"/>
              </a:rPr>
              <a:t> </a:t>
            </a:r>
            <a:r>
              <a:rPr lang="ru-RU" sz="2200" b="1" strike="noStrike" spc="-1">
                <a:solidFill>
                  <a:srgbClr val="000000"/>
                </a:solidFill>
                <a:latin typeface="Calibri"/>
              </a:rPr>
              <a:t>у хворої вагітності:</a:t>
            </a:r>
            <a:endParaRPr lang="ru-RU" sz="2200" b="0" strike="noStrike" spc="-1">
              <a:latin typeface="Arial"/>
            </a:endParaRPr>
          </a:p>
          <a:p>
            <a:pPr marL="343080" indent="-342360" algn="just">
              <a:lnSpc>
                <a:spcPct val="100000"/>
              </a:lnSpc>
              <a:spcBef>
                <a:spcPts val="439"/>
              </a:spcBef>
              <a:buClr>
                <a:srgbClr val="000000"/>
              </a:buClr>
              <a:buFont typeface="Arial"/>
              <a:buChar char="•"/>
            </a:pPr>
            <a:r>
              <a:rPr lang="ru-RU" sz="2200" b="1" strike="noStrike" spc="-1">
                <a:solidFill>
                  <a:srgbClr val="000000"/>
                </a:solidFill>
                <a:latin typeface="Calibri"/>
              </a:rPr>
              <a:t> поверніть вагітну на лівий бік (щонайменше на 15 – 30°) для зменшення тиску матки на нижню порожнисту вену і аорту;</a:t>
            </a:r>
            <a:endParaRPr lang="ru-RU" sz="2200" b="0" strike="noStrike" spc="-1">
              <a:latin typeface="Arial"/>
            </a:endParaRPr>
          </a:p>
          <a:p>
            <a:pPr marL="343080" indent="-342360" algn="just">
              <a:lnSpc>
                <a:spcPct val="100000"/>
              </a:lnSpc>
              <a:spcBef>
                <a:spcPts val="439"/>
              </a:spcBef>
              <a:buClr>
                <a:srgbClr val="000000"/>
              </a:buClr>
              <a:buFont typeface="Arial"/>
              <a:buChar char="•"/>
            </a:pPr>
            <a:r>
              <a:rPr lang="ru-RU" sz="2200" b="1" strike="noStrike" spc="-1">
                <a:solidFill>
                  <a:srgbClr val="000000"/>
                </a:solidFill>
                <a:latin typeface="Calibri"/>
              </a:rPr>
              <a:t> або, при наявності помічника, можна змістити матку в ліву сторону і утримувати в цьому положенні під час проведення реанімаційних заходів.</a:t>
            </a:r>
            <a:endParaRPr lang="ru-RU" sz="2200" b="0" strike="noStrike" spc="-1">
              <a:latin typeface="Arial"/>
            </a:endParaRPr>
          </a:p>
          <a:p>
            <a:pPr>
              <a:lnSpc>
                <a:spcPct val="100000"/>
              </a:lnSpc>
              <a:spcBef>
                <a:spcPts val="439"/>
              </a:spcBef>
            </a:pPr>
            <a:endParaRPr lang="ru-RU" sz="2200" b="0" strike="noStrike" spc="-1">
              <a:latin typeface="Arial"/>
            </a:endParaRPr>
          </a:p>
        </p:txBody>
      </p:sp>
      <p:pic>
        <p:nvPicPr>
          <p:cNvPr id="489" name="Picture 4"/>
          <p:cNvPicPr/>
          <p:nvPr/>
        </p:nvPicPr>
        <p:blipFill>
          <a:blip r:embed="rId2"/>
          <a:stretch/>
        </p:blipFill>
        <p:spPr>
          <a:xfrm>
            <a:off x="2268360" y="115920"/>
            <a:ext cx="4588920" cy="401328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CustomShape 1"/>
          <p:cNvSpPr/>
          <p:nvPr/>
        </p:nvSpPr>
        <p:spPr>
          <a:xfrm>
            <a:off x="684360" y="189000"/>
            <a:ext cx="7970040" cy="90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3000" lnSpcReduction="20000"/>
          </a:bodyPr>
          <a:lstStyle/>
          <a:p>
            <a:pPr algn="ctr">
              <a:lnSpc>
                <a:spcPct val="100000"/>
              </a:lnSpc>
            </a:pPr>
            <a:r>
              <a:rPr lang="ru-RU" sz="3600" b="0" strike="noStrike" spc="-1">
                <a:solidFill>
                  <a:srgbClr val="FF0000"/>
                </a:solidFill>
                <a:latin typeface="Calibri"/>
              </a:rPr>
              <a:t>Шляхи введення медикаментів під час проведення СЛР</a:t>
            </a:r>
            <a:endParaRPr lang="ru-RU" sz="3600" b="0" strike="noStrike" spc="-1">
              <a:latin typeface="Arial"/>
            </a:endParaRPr>
          </a:p>
        </p:txBody>
      </p:sp>
      <p:sp>
        <p:nvSpPr>
          <p:cNvPr id="491" name="CustomShape 2"/>
          <p:cNvSpPr/>
          <p:nvPr/>
        </p:nvSpPr>
        <p:spPr>
          <a:xfrm>
            <a:off x="4606920" y="4076640"/>
            <a:ext cx="4536360" cy="193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Внутрішньовенний</a:t>
            </a:r>
            <a:endParaRPr lang="ru-RU" sz="2400" b="0" strike="noStrike" spc="-1">
              <a:latin typeface="Arial"/>
            </a:endParaRPr>
          </a:p>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Внутрішньокістковий</a:t>
            </a:r>
            <a:endParaRPr lang="ru-RU" sz="2400" b="0" strike="noStrike" spc="-1">
              <a:latin typeface="Arial"/>
            </a:endParaRPr>
          </a:p>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Внутрішньотрахеальний</a:t>
            </a:r>
            <a:endParaRPr lang="ru-RU" sz="2400" b="0" strike="noStrike" spc="-1">
              <a:latin typeface="Arial"/>
            </a:endParaRPr>
          </a:p>
          <a:p>
            <a:pPr marL="343080" indent="-342360">
              <a:lnSpc>
                <a:spcPct val="100000"/>
              </a:lnSpc>
              <a:spcBef>
                <a:spcPts val="479"/>
              </a:spcBef>
              <a:buClr>
                <a:srgbClr val="FF0000"/>
              </a:buClr>
              <a:buFont typeface="Arial"/>
              <a:buChar char="•"/>
            </a:pPr>
            <a:r>
              <a:rPr lang="ru-RU" sz="2400" b="1" strike="noStrike" spc="-1">
                <a:solidFill>
                  <a:srgbClr val="FF0000"/>
                </a:solidFill>
                <a:latin typeface="Calibri"/>
              </a:rPr>
              <a:t>Внутрішньоартеріальний</a:t>
            </a:r>
            <a:endParaRPr lang="ru-RU" sz="2400" b="0" strike="noStrike" spc="-1">
              <a:latin typeface="Arial"/>
            </a:endParaRPr>
          </a:p>
        </p:txBody>
      </p:sp>
      <p:pic>
        <p:nvPicPr>
          <p:cNvPr id="492" name="Picture 5"/>
          <p:cNvPicPr/>
          <p:nvPr/>
        </p:nvPicPr>
        <p:blipFill>
          <a:blip r:embed="rId2"/>
          <a:stretch/>
        </p:blipFill>
        <p:spPr>
          <a:xfrm>
            <a:off x="4859280" y="1268280"/>
            <a:ext cx="4031640" cy="2375640"/>
          </a:xfrm>
          <a:prstGeom prst="rect">
            <a:avLst/>
          </a:prstGeom>
          <a:ln w="9360">
            <a:noFill/>
          </a:ln>
        </p:spPr>
      </p:pic>
      <p:pic>
        <p:nvPicPr>
          <p:cNvPr id="493" name="Picture 7"/>
          <p:cNvPicPr/>
          <p:nvPr/>
        </p:nvPicPr>
        <p:blipFill>
          <a:blip r:embed="rId3"/>
          <a:stretch/>
        </p:blipFill>
        <p:spPr>
          <a:xfrm>
            <a:off x="539640" y="3789360"/>
            <a:ext cx="3886920" cy="2685240"/>
          </a:xfrm>
          <a:prstGeom prst="rect">
            <a:avLst/>
          </a:prstGeom>
          <a:ln w="9360">
            <a:noFill/>
          </a:ln>
        </p:spPr>
      </p:pic>
      <p:pic>
        <p:nvPicPr>
          <p:cNvPr id="494" name="Picture 9"/>
          <p:cNvPicPr/>
          <p:nvPr/>
        </p:nvPicPr>
        <p:blipFill>
          <a:blip r:embed="rId4"/>
          <a:stretch/>
        </p:blipFill>
        <p:spPr>
          <a:xfrm>
            <a:off x="539640" y="1197000"/>
            <a:ext cx="3888720" cy="243756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857160" y="642960"/>
            <a:ext cx="8000280" cy="4538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strike="noStrike" spc="-1">
                <a:solidFill>
                  <a:srgbClr val="C00000"/>
                </a:solidFill>
                <a:latin typeface="Calibri"/>
                <a:ea typeface="DejaVu Sans"/>
              </a:rPr>
              <a:t>Ліки, які використовуються при проведенні СЛР</a:t>
            </a:r>
            <a:endParaRPr lang="ru-RU" sz="3200" b="0" strike="noStrike" spc="-1">
              <a:latin typeface="Arial"/>
            </a:endParaRPr>
          </a:p>
          <a:p>
            <a:pPr>
              <a:lnSpc>
                <a:spcPct val="100000"/>
              </a:lnSpc>
            </a:pPr>
            <a:endParaRPr lang="ru-RU" sz="32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Кисень</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Адреналін</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Аміодарон</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Лідокаїн</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Сульфат магнію</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Кальцій</a:t>
            </a:r>
            <a:endParaRPr lang="ru-RU" sz="2800" b="0" strike="noStrike" spc="-1">
              <a:latin typeface="Arial"/>
            </a:endParaRPr>
          </a:p>
          <a:p>
            <a:pPr marL="216000" indent="-215640">
              <a:lnSpc>
                <a:spcPct val="100000"/>
              </a:lnSpc>
              <a:buClr>
                <a:srgbClr val="000000"/>
              </a:buClr>
              <a:buFont typeface="Arial"/>
              <a:buChar char="•"/>
            </a:pPr>
            <a:r>
              <a:rPr lang="ru-RU" sz="2800" b="1" strike="noStrike" spc="-1">
                <a:solidFill>
                  <a:srgbClr val="000000"/>
                </a:solidFill>
                <a:latin typeface="Calibri"/>
                <a:ea typeface="DejaVu Sans"/>
              </a:rPr>
              <a:t>Бікарбонат (гідрокарбонат) натрію</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TotalTime>
  <Words>6463</Words>
  <Application>Microsoft Office PowerPoint</Application>
  <PresentationFormat>Экран (4:3)</PresentationFormat>
  <Paragraphs>647</Paragraphs>
  <Slides>103</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5</vt:i4>
      </vt:variant>
      <vt:variant>
        <vt:lpstr>Заголовки слайдов</vt:lpstr>
      </vt:variant>
      <vt:variant>
        <vt:i4>103</vt:i4>
      </vt:variant>
    </vt:vector>
  </HeadingPairs>
  <TitlesOfParts>
    <vt:vector size="118" baseType="lpstr">
      <vt:lpstr>Arial</vt:lpstr>
      <vt:lpstr>Arial Black</vt:lpstr>
      <vt:lpstr>Calibri</vt:lpstr>
      <vt:lpstr>DejaVu Sans</vt:lpstr>
      <vt:lpstr>Georgia</vt:lpstr>
      <vt:lpstr>StarSymbol</vt:lpstr>
      <vt:lpstr>Symbol</vt:lpstr>
      <vt:lpstr>Times New Roman</vt:lpstr>
      <vt:lpstr>Wingdings</vt:lpstr>
      <vt:lpstr>Wingdings 2</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МЕДИЧНИХ ЗНАНЬ</dc:title>
  <dc:subject/>
  <dc:creator>hp</dc:creator>
  <dc:description/>
  <cp:lastModifiedBy>User</cp:lastModifiedBy>
  <cp:revision>76</cp:revision>
  <dcterms:created xsi:type="dcterms:W3CDTF">2019-04-01T20:52:18Z</dcterms:created>
  <dcterms:modified xsi:type="dcterms:W3CDTF">2024-03-29T09:01:23Z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104</vt:i4>
  </property>
</Properties>
</file>