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5" r:id="rId6"/>
    <p:sldId id="261" r:id="rId7"/>
    <p:sldId id="262" r:id="rId8"/>
    <p:sldId id="263" r:id="rId9"/>
    <p:sldId id="264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err="1" smtClean="0"/>
              <a:t>Презантація</a:t>
            </a:r>
            <a:r>
              <a:rPr lang="uk-UA" sz="3200" dirty="0" smtClean="0"/>
              <a:t> на тему:</a:t>
            </a:r>
            <a:br>
              <a:rPr lang="uk-UA" sz="3200" dirty="0" smtClean="0"/>
            </a:br>
            <a:r>
              <a:rPr lang="uk-UA" sz="3200" dirty="0" err="1" smtClean="0"/>
              <a:t>“Парові</a:t>
            </a:r>
            <a:r>
              <a:rPr lang="uk-UA" sz="3200" dirty="0" smtClean="0"/>
              <a:t> </a:t>
            </a:r>
            <a:r>
              <a:rPr lang="uk-UA" sz="3200" dirty="0" err="1" smtClean="0"/>
              <a:t>турбіни”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 algn="r">
              <a:buNone/>
            </a:pPr>
            <a:endParaRPr lang="uk-UA" sz="2800" dirty="0" smtClean="0">
              <a:latin typeface="Bookman Old Style" pitchFamily="18" charset="0"/>
            </a:endParaRPr>
          </a:p>
          <a:p>
            <a:pPr algn="r">
              <a:buNone/>
            </a:pPr>
            <a:endParaRPr lang="uk-UA" sz="2800" dirty="0" smtClean="0">
              <a:latin typeface="Bookman Old Style" pitchFamily="18" charset="0"/>
            </a:endParaRPr>
          </a:p>
        </p:txBody>
      </p:sp>
      <p:pic>
        <p:nvPicPr>
          <p:cNvPr id="5" name="Рисунок 4" descr="ustrojstvo-parovoj-turbin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2780928"/>
            <a:ext cx="5220072" cy="2808312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Bahnschrift Light" pitchFamily="34" charset="0"/>
              </a:rPr>
              <a:t>Недоліки парових турбін:</a:t>
            </a:r>
          </a:p>
          <a:p>
            <a:pPr>
              <a:buNone/>
            </a:pPr>
            <a:r>
              <a:rPr lang="uk-UA" dirty="0" smtClean="0">
                <a:latin typeface="Bahnschrift Light" pitchFamily="34" charset="0"/>
              </a:rPr>
              <a:t>    - Великі габарити і маса.</a:t>
            </a:r>
          </a:p>
          <a:p>
            <a:pPr>
              <a:buNone/>
            </a:pPr>
            <a:r>
              <a:rPr lang="uk-UA" dirty="0" smtClean="0">
                <a:latin typeface="Bahnschrift Light" pitchFamily="34" charset="0"/>
              </a:rPr>
              <a:t>    - Неможливість створення </a:t>
            </a:r>
            <a:r>
              <a:rPr lang="uk-UA" dirty="0" err="1" smtClean="0">
                <a:latin typeface="Bahnschrift Light" pitchFamily="34" charset="0"/>
              </a:rPr>
              <a:t>високоекономічної</a:t>
            </a:r>
            <a:r>
              <a:rPr lang="uk-UA" dirty="0" smtClean="0">
                <a:latin typeface="Bahnschrift Light" pitchFamily="34" charset="0"/>
              </a:rPr>
              <a:t> парової турбіни малої потужності.</a:t>
            </a:r>
          </a:p>
          <a:p>
            <a:pPr>
              <a:buNone/>
            </a:pPr>
            <a:r>
              <a:rPr lang="uk-UA" dirty="0" smtClean="0">
                <a:latin typeface="Bahnschrift Light" pitchFamily="34" charset="0"/>
              </a:rPr>
              <a:t>    - Потреба у великої кількості охолодження.</a:t>
            </a:r>
            <a:endParaRPr lang="ru-RU" dirty="0">
              <a:latin typeface="Bahnschrift Light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endParaRPr lang="uk-UA" sz="7200" dirty="0" smtClean="0"/>
          </a:p>
          <a:p>
            <a:pPr algn="ctr">
              <a:buNone/>
            </a:pPr>
            <a:r>
              <a:rPr lang="uk-UA" sz="7200" dirty="0" smtClean="0"/>
              <a:t>Дякую за увагу!</a:t>
            </a:r>
            <a:endParaRPr lang="ru-RU" sz="7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Зміст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Bahnschrift Light" pitchFamily="34" charset="0"/>
              </a:rPr>
              <a:t>1.Парова турбіна.</a:t>
            </a:r>
          </a:p>
          <a:p>
            <a:r>
              <a:rPr lang="uk-UA" dirty="0" smtClean="0">
                <a:latin typeface="Bahnschrift Light" pitchFamily="34" charset="0"/>
              </a:rPr>
              <a:t>2.Конструкція парової турбіни.</a:t>
            </a:r>
          </a:p>
          <a:p>
            <a:r>
              <a:rPr lang="uk-UA" dirty="0" smtClean="0">
                <a:latin typeface="Bahnschrift Light" pitchFamily="34" charset="0"/>
              </a:rPr>
              <a:t>3. </a:t>
            </a:r>
            <a:r>
              <a:rPr lang="ru-RU" dirty="0" err="1" smtClean="0"/>
              <a:t>Класифікація</a:t>
            </a:r>
            <a:r>
              <a:rPr lang="ru-RU" dirty="0" smtClean="0"/>
              <a:t> </a:t>
            </a:r>
            <a:r>
              <a:rPr lang="ru-RU" dirty="0" err="1" smtClean="0"/>
              <a:t>парових</a:t>
            </a:r>
            <a:r>
              <a:rPr lang="ru-RU" dirty="0" smtClean="0"/>
              <a:t> </a:t>
            </a:r>
            <a:r>
              <a:rPr lang="ru-RU" dirty="0" err="1" smtClean="0"/>
              <a:t>турбін</a:t>
            </a:r>
            <a:endParaRPr lang="uk-UA" dirty="0" smtClean="0">
              <a:latin typeface="Bahnschrift Light" pitchFamily="34" charset="0"/>
            </a:endParaRPr>
          </a:p>
          <a:p>
            <a:r>
              <a:rPr lang="uk-UA" dirty="0" smtClean="0">
                <a:latin typeface="Bahnschrift Light" pitchFamily="34" charset="0"/>
              </a:rPr>
              <a:t>4.Принцип дії.</a:t>
            </a:r>
          </a:p>
          <a:p>
            <a:r>
              <a:rPr lang="uk-UA" dirty="0" smtClean="0">
                <a:latin typeface="Bahnschrift Light" pitchFamily="34" charset="0"/>
              </a:rPr>
              <a:t>5. Переваги та недоліки.</a:t>
            </a:r>
            <a:endParaRPr lang="ru-RU" dirty="0">
              <a:latin typeface="Bahnschrift Light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Парова турбіна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err="1" smtClean="0">
                <a:latin typeface="Bahnschrift Light" pitchFamily="34" charset="0"/>
              </a:rPr>
              <a:t>Парова</a:t>
            </a:r>
            <a:r>
              <a:rPr lang="ru-RU" b="1" dirty="0" smtClean="0">
                <a:latin typeface="Bahnschrift Light" pitchFamily="34" charset="0"/>
              </a:rPr>
              <a:t> </a:t>
            </a:r>
            <a:r>
              <a:rPr lang="ru-RU" b="1" dirty="0" err="1" smtClean="0">
                <a:latin typeface="Bahnschrift Light" pitchFamily="34" charset="0"/>
              </a:rPr>
              <a:t>турбіна</a:t>
            </a:r>
            <a:r>
              <a:rPr lang="ru-RU" dirty="0" smtClean="0">
                <a:latin typeface="Bahnschrift Light" pitchFamily="34" charset="0"/>
              </a:rPr>
              <a:t> – </a:t>
            </a:r>
            <a:r>
              <a:rPr lang="ru-RU" dirty="0" err="1" smtClean="0">
                <a:latin typeface="Bahnschrift Light" pitchFamily="34" charset="0"/>
              </a:rPr>
              <a:t>це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тепловий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двигун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безперервної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дії</a:t>
            </a:r>
            <a:r>
              <a:rPr lang="ru-RU" dirty="0" smtClean="0">
                <a:latin typeface="Bahnschrift Light" pitchFamily="34" charset="0"/>
              </a:rPr>
              <a:t>, в </a:t>
            </a:r>
            <a:r>
              <a:rPr lang="ru-RU" dirty="0" err="1" smtClean="0">
                <a:latin typeface="Bahnschrift Light" pitchFamily="34" charset="0"/>
              </a:rPr>
              <a:t>лопатковому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апараті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якого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потенційна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енергія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стислої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і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нагрітої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водяної</a:t>
            </a:r>
            <a:r>
              <a:rPr lang="ru-RU" dirty="0" smtClean="0">
                <a:latin typeface="Bahnschrift Light" pitchFamily="34" charset="0"/>
              </a:rPr>
              <a:t> пари </a:t>
            </a:r>
            <a:r>
              <a:rPr lang="ru-RU" dirty="0" err="1" smtClean="0">
                <a:latin typeface="Bahnschrift Light" pitchFamily="34" charset="0"/>
              </a:rPr>
              <a:t>перетворюється</a:t>
            </a:r>
            <a:r>
              <a:rPr lang="ru-RU" dirty="0" smtClean="0">
                <a:latin typeface="Bahnschrift Light" pitchFamily="34" charset="0"/>
              </a:rPr>
              <a:t> в </a:t>
            </a:r>
            <a:r>
              <a:rPr lang="ru-RU" dirty="0" err="1" smtClean="0">
                <a:latin typeface="Bahnschrift Light" pitchFamily="34" charset="0"/>
              </a:rPr>
              <a:t>кінетичну</a:t>
            </a:r>
            <a:r>
              <a:rPr lang="ru-RU" dirty="0" smtClean="0">
                <a:latin typeface="Bahnschrift Light" pitchFamily="34" charset="0"/>
              </a:rPr>
              <a:t>, яка в свою </a:t>
            </a:r>
            <a:r>
              <a:rPr lang="ru-RU" dirty="0" err="1" smtClean="0">
                <a:latin typeface="Bahnschrift Light" pitchFamily="34" charset="0"/>
              </a:rPr>
              <a:t>чергу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здійснює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механічну</a:t>
            </a:r>
            <a:r>
              <a:rPr lang="ru-RU" dirty="0" smtClean="0">
                <a:latin typeface="Bahnschrift Light" pitchFamily="34" charset="0"/>
              </a:rPr>
              <a:t> роботу на валу. </a:t>
            </a:r>
            <a:r>
              <a:rPr lang="ru-RU" dirty="0" err="1" smtClean="0">
                <a:latin typeface="Bahnschrift Light" pitchFamily="34" charset="0"/>
              </a:rPr>
              <a:t>Потік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водяної</a:t>
            </a:r>
            <a:r>
              <a:rPr lang="ru-RU" dirty="0" smtClean="0">
                <a:latin typeface="Bahnschrift Light" pitchFamily="34" charset="0"/>
              </a:rPr>
              <a:t> пари </a:t>
            </a:r>
            <a:r>
              <a:rPr lang="ru-RU" dirty="0" err="1" smtClean="0">
                <a:latin typeface="Bahnschrift Light" pitchFamily="34" charset="0"/>
              </a:rPr>
              <a:t>поступає</a:t>
            </a:r>
            <a:r>
              <a:rPr lang="ru-RU" dirty="0" smtClean="0">
                <a:latin typeface="Bahnschrift Light" pitchFamily="34" charset="0"/>
              </a:rPr>
              <a:t> через </a:t>
            </a:r>
            <a:r>
              <a:rPr lang="ru-RU" dirty="0" err="1" smtClean="0">
                <a:latin typeface="Bahnschrift Light" pitchFamily="34" charset="0"/>
              </a:rPr>
              <a:t>направляючі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апарати</a:t>
            </a:r>
            <a:r>
              <a:rPr lang="ru-RU" dirty="0" smtClean="0">
                <a:latin typeface="Bahnschrift Light" pitchFamily="34" charset="0"/>
              </a:rPr>
              <a:t> на </a:t>
            </a:r>
            <a:r>
              <a:rPr lang="ru-RU" dirty="0" err="1" smtClean="0">
                <a:latin typeface="Bahnschrift Light" pitchFamily="34" charset="0"/>
              </a:rPr>
              <a:t>криволінійні</a:t>
            </a:r>
            <a:r>
              <a:rPr lang="ru-RU" dirty="0" smtClean="0">
                <a:latin typeface="Bahnschrift Light" pitchFamily="34" charset="0"/>
              </a:rPr>
              <a:t> лопатки, </a:t>
            </a:r>
            <a:r>
              <a:rPr lang="ru-RU" dirty="0" err="1" smtClean="0">
                <a:latin typeface="Bahnschrift Light" pitchFamily="34" charset="0"/>
              </a:rPr>
              <a:t>закріплені</a:t>
            </a:r>
            <a:r>
              <a:rPr lang="ru-RU" dirty="0" smtClean="0">
                <a:latin typeface="Bahnschrift Light" pitchFamily="34" charset="0"/>
              </a:rPr>
              <a:t> по колу ротора, </a:t>
            </a:r>
            <a:r>
              <a:rPr lang="ru-RU" dirty="0" err="1" smtClean="0">
                <a:latin typeface="Bahnschrift Light" pitchFamily="34" charset="0"/>
              </a:rPr>
              <a:t>і</a:t>
            </a:r>
            <a:r>
              <a:rPr lang="ru-RU" dirty="0" smtClean="0">
                <a:latin typeface="Bahnschrift Light" pitchFamily="34" charset="0"/>
              </a:rPr>
              <a:t>, </a:t>
            </a:r>
            <a:r>
              <a:rPr lang="ru-RU" dirty="0" err="1" smtClean="0">
                <a:latin typeface="Bahnschrift Light" pitchFamily="34" charset="0"/>
              </a:rPr>
              <a:t>впливаючи</a:t>
            </a:r>
            <a:r>
              <a:rPr lang="ru-RU" dirty="0" smtClean="0">
                <a:latin typeface="Bahnschrift Light" pitchFamily="34" charset="0"/>
              </a:rPr>
              <a:t> на них, </a:t>
            </a:r>
            <a:r>
              <a:rPr lang="ru-RU" dirty="0" err="1" smtClean="0">
                <a:latin typeface="Bahnschrift Light" pitchFamily="34" charset="0"/>
              </a:rPr>
              <a:t>призводить</a:t>
            </a:r>
            <a:r>
              <a:rPr lang="ru-RU" dirty="0" smtClean="0">
                <a:latin typeface="Bahnschrift Light" pitchFamily="34" charset="0"/>
              </a:rPr>
              <a:t> ротор в </a:t>
            </a:r>
            <a:r>
              <a:rPr lang="ru-RU" dirty="0" err="1" smtClean="0">
                <a:latin typeface="Bahnschrift Light" pitchFamily="34" charset="0"/>
              </a:rPr>
              <a:t>обертання</a:t>
            </a:r>
            <a:r>
              <a:rPr lang="ru-RU" dirty="0" smtClean="0">
                <a:latin typeface="Bahnschrift Light" pitchFamily="34" charset="0"/>
              </a:rPr>
              <a:t>. </a:t>
            </a:r>
            <a:r>
              <a:rPr lang="ru-RU" dirty="0" err="1" smtClean="0">
                <a:latin typeface="Bahnschrift Light" pitchFamily="34" charset="0"/>
              </a:rPr>
              <a:t>Парова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турбіна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є</a:t>
            </a:r>
            <a:r>
              <a:rPr lang="ru-RU" dirty="0" smtClean="0">
                <a:latin typeface="Bahnschrift Light" pitchFamily="34" charset="0"/>
              </a:rPr>
              <a:t> одним </a:t>
            </a:r>
            <a:r>
              <a:rPr lang="ru-RU" dirty="0" err="1" smtClean="0">
                <a:latin typeface="Bahnschrift Light" pitchFamily="34" charset="0"/>
              </a:rPr>
              <a:t>з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елементів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паротурбінної</a:t>
            </a:r>
            <a:r>
              <a:rPr lang="ru-RU" dirty="0" smtClean="0">
                <a:latin typeface="Bahnschrift Light" pitchFamily="34" charset="0"/>
              </a:rPr>
              <a:t> установки (ПТУ). </a:t>
            </a:r>
            <a:r>
              <a:rPr lang="ru-RU" dirty="0" err="1" smtClean="0">
                <a:latin typeface="Bahnschrift Light" pitchFamily="34" charset="0"/>
              </a:rPr>
              <a:t>Окремі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типи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парових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турбін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також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призначені</a:t>
            </a:r>
            <a:r>
              <a:rPr lang="ru-RU" dirty="0" smtClean="0">
                <a:latin typeface="Bahnschrift Light" pitchFamily="34" charset="0"/>
              </a:rPr>
              <a:t> для </a:t>
            </a:r>
            <a:r>
              <a:rPr lang="ru-RU" dirty="0" err="1" smtClean="0">
                <a:latin typeface="Bahnschrift Light" pitchFamily="34" charset="0"/>
              </a:rPr>
              <a:t>забезпечення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споживачів</a:t>
            </a:r>
            <a:r>
              <a:rPr lang="ru-RU" dirty="0" smtClean="0">
                <a:latin typeface="Bahnschrift Light" pitchFamily="34" charset="0"/>
              </a:rPr>
              <a:t> тепловою </a:t>
            </a:r>
            <a:r>
              <a:rPr lang="ru-RU" dirty="0" err="1" smtClean="0">
                <a:latin typeface="Bahnschrift Light" pitchFamily="34" charset="0"/>
              </a:rPr>
              <a:t>енергією</a:t>
            </a:r>
            <a:r>
              <a:rPr lang="ru-RU" dirty="0" smtClean="0">
                <a:latin typeface="Bahnschrift Light" pitchFamily="34" charset="0"/>
              </a:rPr>
              <a:t>. </a:t>
            </a:r>
            <a:r>
              <a:rPr lang="ru-RU" dirty="0" err="1" smtClean="0">
                <a:latin typeface="Bahnschrift Light" pitchFamily="34" charset="0"/>
              </a:rPr>
              <a:t>Парова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турбіна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і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електрогенератор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складають</a:t>
            </a:r>
            <a:r>
              <a:rPr lang="ru-RU" dirty="0" smtClean="0">
                <a:latin typeface="Bahnschrift Light" pitchFamily="34" charset="0"/>
              </a:rPr>
              <a:t> турбоагрегат.</a:t>
            </a:r>
            <a:endParaRPr lang="ru-RU" dirty="0">
              <a:latin typeface="Bahnschrift Light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Конструкція парової турбіни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err="1" smtClean="0"/>
              <a:t>Парова</a:t>
            </a:r>
            <a:r>
              <a:rPr lang="ru-RU" dirty="0" smtClean="0"/>
              <a:t> </a:t>
            </a:r>
            <a:r>
              <a:rPr lang="ru-RU" dirty="0" err="1" smtClean="0"/>
              <a:t>турбіна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. Ротор </a:t>
            </a:r>
            <a:r>
              <a:rPr lang="ru-RU" dirty="0" err="1" smtClean="0"/>
              <a:t>з</a:t>
            </a:r>
            <a:r>
              <a:rPr lang="ru-RU" dirty="0" smtClean="0"/>
              <a:t> лопатками - </a:t>
            </a:r>
            <a:r>
              <a:rPr lang="ru-RU" dirty="0" err="1" smtClean="0"/>
              <a:t>рухома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турбіни</a:t>
            </a:r>
            <a:r>
              <a:rPr lang="ru-RU" dirty="0" smtClean="0"/>
              <a:t>. Статор </a:t>
            </a:r>
            <a:r>
              <a:rPr lang="ru-RU" dirty="0" err="1" smtClean="0"/>
              <a:t>з</a:t>
            </a:r>
            <a:r>
              <a:rPr lang="ru-RU" dirty="0" smtClean="0"/>
              <a:t> соплами - </a:t>
            </a:r>
            <a:r>
              <a:rPr lang="ru-RU" dirty="0" err="1" smtClean="0"/>
              <a:t>нерухома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. У </a:t>
            </a:r>
            <a:r>
              <a:rPr lang="ru-RU" dirty="0" err="1" smtClean="0"/>
              <a:t>напрямку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 потоку пари 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аксіальні</a:t>
            </a:r>
            <a:r>
              <a:rPr lang="ru-RU" dirty="0" smtClean="0"/>
              <a:t> </a:t>
            </a:r>
            <a:r>
              <a:rPr lang="ru-RU" dirty="0" err="1" smtClean="0"/>
              <a:t>парові</a:t>
            </a:r>
            <a:r>
              <a:rPr lang="ru-RU" dirty="0" smtClean="0"/>
              <a:t> </a:t>
            </a:r>
            <a:r>
              <a:rPr lang="ru-RU" dirty="0" err="1" smtClean="0"/>
              <a:t>турбіни</a:t>
            </a:r>
            <a:r>
              <a:rPr lang="ru-RU" dirty="0" smtClean="0"/>
              <a:t>, у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потік</a:t>
            </a:r>
            <a:r>
              <a:rPr lang="ru-RU" dirty="0" smtClean="0"/>
              <a:t> пари </a:t>
            </a:r>
            <a:r>
              <a:rPr lang="ru-RU" dirty="0" err="1" smtClean="0"/>
              <a:t>рухається</a:t>
            </a:r>
            <a:r>
              <a:rPr lang="ru-RU" dirty="0" smtClean="0"/>
              <a:t> </a:t>
            </a:r>
            <a:r>
              <a:rPr lang="ru-RU" dirty="0" err="1" smtClean="0"/>
              <a:t>уздовж</a:t>
            </a:r>
            <a:r>
              <a:rPr lang="ru-RU" dirty="0" smtClean="0"/>
              <a:t> </a:t>
            </a:r>
            <a:r>
              <a:rPr lang="ru-RU" dirty="0" err="1" smtClean="0"/>
              <a:t>осі</a:t>
            </a:r>
            <a:r>
              <a:rPr lang="ru-RU" dirty="0" smtClean="0"/>
              <a:t> </a:t>
            </a:r>
            <a:r>
              <a:rPr lang="ru-RU" dirty="0" err="1" smtClean="0"/>
              <a:t>турбіни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радіальні</a:t>
            </a:r>
            <a:r>
              <a:rPr lang="ru-RU" dirty="0" smtClean="0"/>
              <a:t>, </a:t>
            </a:r>
            <a:r>
              <a:rPr lang="ru-RU" dirty="0" err="1" smtClean="0"/>
              <a:t>напрям</a:t>
            </a:r>
            <a:r>
              <a:rPr lang="ru-RU" dirty="0" smtClean="0"/>
              <a:t> потоку пари в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перпендикулярний</a:t>
            </a:r>
            <a:r>
              <a:rPr lang="ru-RU" dirty="0" smtClean="0"/>
              <a:t>, а </a:t>
            </a:r>
            <a:r>
              <a:rPr lang="ru-RU" dirty="0" err="1" smtClean="0"/>
              <a:t>робочі</a:t>
            </a:r>
            <a:r>
              <a:rPr lang="ru-RU" dirty="0" smtClean="0"/>
              <a:t> лопатки </a:t>
            </a:r>
            <a:r>
              <a:rPr lang="ru-RU" dirty="0" err="1" smtClean="0"/>
              <a:t>розташовані</a:t>
            </a:r>
            <a:r>
              <a:rPr lang="ru-RU" dirty="0" smtClean="0"/>
              <a:t> </a:t>
            </a:r>
            <a:r>
              <a:rPr lang="ru-RU" dirty="0" err="1" smtClean="0"/>
              <a:t>паралельно</a:t>
            </a:r>
            <a:r>
              <a:rPr lang="ru-RU" dirty="0" smtClean="0"/>
              <a:t> </a:t>
            </a:r>
            <a:r>
              <a:rPr lang="ru-RU" dirty="0" err="1" smtClean="0"/>
              <a:t>осі</a:t>
            </a:r>
            <a:r>
              <a:rPr lang="ru-RU" dirty="0" smtClean="0"/>
              <a:t> </a:t>
            </a:r>
            <a:r>
              <a:rPr lang="ru-RU" dirty="0" err="1" smtClean="0"/>
              <a:t>обертання</a:t>
            </a:r>
            <a:r>
              <a:rPr lang="ru-RU" dirty="0" smtClean="0"/>
              <a:t>. За </a:t>
            </a:r>
            <a:r>
              <a:rPr lang="ru-RU" dirty="0" err="1" smtClean="0"/>
              <a:t>кількістю</a:t>
            </a:r>
            <a:r>
              <a:rPr lang="ru-RU" dirty="0" smtClean="0"/>
              <a:t> </a:t>
            </a:r>
            <a:r>
              <a:rPr lang="ru-RU" dirty="0" err="1" smtClean="0"/>
              <a:t>контурів</a:t>
            </a:r>
            <a:r>
              <a:rPr lang="ru-RU" dirty="0" smtClean="0"/>
              <a:t> (</a:t>
            </a:r>
            <a:r>
              <a:rPr lang="ru-RU" dirty="0" err="1" smtClean="0"/>
              <a:t>циліндрів</a:t>
            </a:r>
            <a:r>
              <a:rPr lang="ru-RU" dirty="0" smtClean="0"/>
              <a:t>) </a:t>
            </a:r>
            <a:r>
              <a:rPr lang="ru-RU" dirty="0" err="1" smtClean="0"/>
              <a:t>турбіни</a:t>
            </a:r>
            <a:r>
              <a:rPr lang="ru-RU" dirty="0" smtClean="0"/>
              <a:t> </a:t>
            </a:r>
            <a:r>
              <a:rPr lang="ru-RU" dirty="0" err="1" smtClean="0"/>
              <a:t>підрозділяють</a:t>
            </a:r>
            <a:r>
              <a:rPr lang="ru-RU" dirty="0" smtClean="0"/>
              <a:t> на </a:t>
            </a:r>
            <a:r>
              <a:rPr lang="ru-RU" dirty="0" err="1" smtClean="0"/>
              <a:t>одноконтурні</a:t>
            </a:r>
            <a:r>
              <a:rPr lang="ru-RU" dirty="0" smtClean="0"/>
              <a:t> та </a:t>
            </a:r>
            <a:r>
              <a:rPr lang="ru-RU" dirty="0" err="1" smtClean="0"/>
              <a:t>двох-трьох</a:t>
            </a:r>
            <a:r>
              <a:rPr lang="ru-RU" dirty="0" smtClean="0"/>
              <a:t>-, </a:t>
            </a:r>
            <a:r>
              <a:rPr lang="ru-RU" dirty="0" err="1" smtClean="0"/>
              <a:t>чотирьох-рідко</a:t>
            </a:r>
            <a:r>
              <a:rPr lang="ru-RU" dirty="0" smtClean="0"/>
              <a:t> </a:t>
            </a:r>
            <a:r>
              <a:rPr lang="ru-RU" dirty="0" err="1" smtClean="0"/>
              <a:t>пятиконтурні</a:t>
            </a:r>
            <a:r>
              <a:rPr lang="ru-RU" dirty="0" smtClean="0"/>
              <a:t>. </a:t>
            </a:r>
            <a:r>
              <a:rPr lang="ru-RU" dirty="0" err="1" smtClean="0"/>
              <a:t>Багатоциліндрова</a:t>
            </a:r>
            <a:r>
              <a:rPr lang="ru-RU" dirty="0" smtClean="0"/>
              <a:t> </a:t>
            </a:r>
            <a:r>
              <a:rPr lang="ru-RU" dirty="0" err="1" smtClean="0"/>
              <a:t>турбіна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теплові</a:t>
            </a:r>
            <a:r>
              <a:rPr lang="ru-RU" dirty="0" smtClean="0"/>
              <a:t> перепади </a:t>
            </a:r>
            <a:r>
              <a:rPr lang="ru-RU" dirty="0" err="1" smtClean="0"/>
              <a:t>ентальпії</a:t>
            </a:r>
            <a:r>
              <a:rPr lang="ru-RU" dirty="0" smtClean="0"/>
              <a:t>, </a:t>
            </a:r>
            <a:r>
              <a:rPr lang="ru-RU" dirty="0" err="1" smtClean="0"/>
              <a:t>розмістивши</a:t>
            </a:r>
            <a:r>
              <a:rPr lang="ru-RU" dirty="0" smtClean="0"/>
              <a:t> </a:t>
            </a:r>
            <a:r>
              <a:rPr lang="ru-RU" dirty="0" err="1" smtClean="0"/>
              <a:t>велике</a:t>
            </a:r>
            <a:r>
              <a:rPr lang="ru-RU" dirty="0" smtClean="0"/>
              <a:t> число </a:t>
            </a:r>
            <a:r>
              <a:rPr lang="ru-RU" dirty="0" err="1" smtClean="0"/>
              <a:t>ступенів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, </a:t>
            </a:r>
            <a:r>
              <a:rPr lang="ru-RU" dirty="0" err="1" smtClean="0"/>
              <a:t>застосувати</a:t>
            </a:r>
            <a:r>
              <a:rPr lang="ru-RU" dirty="0" smtClean="0"/>
              <a:t> </a:t>
            </a:r>
            <a:r>
              <a:rPr lang="ru-RU" dirty="0" err="1" smtClean="0"/>
              <a:t>високоякісні</a:t>
            </a:r>
            <a:r>
              <a:rPr lang="ru-RU" dirty="0" smtClean="0"/>
              <a:t> </a:t>
            </a:r>
            <a:r>
              <a:rPr lang="ru-RU" dirty="0" err="1" smtClean="0"/>
              <a:t>матеріали</a:t>
            </a:r>
            <a:r>
              <a:rPr lang="ru-RU" dirty="0" smtClean="0"/>
              <a:t> в </a:t>
            </a:r>
            <a:r>
              <a:rPr lang="ru-RU" dirty="0" err="1" smtClean="0"/>
              <a:t>частинах</a:t>
            </a:r>
            <a:r>
              <a:rPr lang="ru-RU" dirty="0" smtClean="0"/>
              <a:t> </a:t>
            </a:r>
            <a:r>
              <a:rPr lang="ru-RU" dirty="0" err="1" smtClean="0"/>
              <a:t>високого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роздвоєння</a:t>
            </a:r>
            <a:r>
              <a:rPr lang="ru-RU" dirty="0" smtClean="0"/>
              <a:t> потоку пари в </a:t>
            </a:r>
            <a:r>
              <a:rPr lang="ru-RU" dirty="0" err="1" smtClean="0"/>
              <a:t>частинах</a:t>
            </a:r>
            <a:r>
              <a:rPr lang="ru-RU" dirty="0" smtClean="0"/>
              <a:t> </a:t>
            </a:r>
            <a:r>
              <a:rPr lang="ru-RU" dirty="0" err="1" smtClean="0"/>
              <a:t>середнього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низького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. </a:t>
            </a:r>
            <a:r>
              <a:rPr lang="ru-RU" dirty="0" err="1" smtClean="0"/>
              <a:t>Така</a:t>
            </a:r>
            <a:r>
              <a:rPr lang="ru-RU" dirty="0" smtClean="0"/>
              <a:t> </a:t>
            </a:r>
            <a:r>
              <a:rPr lang="ru-RU" dirty="0" err="1" smtClean="0"/>
              <a:t>турбіна</a:t>
            </a:r>
            <a:r>
              <a:rPr lang="ru-RU" dirty="0" smtClean="0"/>
              <a:t> </a:t>
            </a:r>
            <a:r>
              <a:rPr lang="ru-RU" dirty="0" err="1" smtClean="0"/>
              <a:t>виходить</a:t>
            </a:r>
            <a:r>
              <a:rPr lang="ru-RU" dirty="0" smtClean="0"/>
              <a:t> </a:t>
            </a:r>
            <a:r>
              <a:rPr lang="ru-RU" dirty="0" err="1" smtClean="0"/>
              <a:t>дорожчою</a:t>
            </a:r>
            <a:r>
              <a:rPr lang="ru-RU" dirty="0" smtClean="0"/>
              <a:t>, </a:t>
            </a:r>
            <a:r>
              <a:rPr lang="ru-RU" dirty="0" err="1" smtClean="0"/>
              <a:t>важкою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складною. Тому </a:t>
            </a:r>
            <a:r>
              <a:rPr lang="ru-RU" dirty="0" err="1" smtClean="0"/>
              <a:t>багатокорпусні</a:t>
            </a:r>
            <a:r>
              <a:rPr lang="ru-RU" dirty="0" smtClean="0"/>
              <a:t> </a:t>
            </a:r>
            <a:r>
              <a:rPr lang="ru-RU" dirty="0" err="1" smtClean="0"/>
              <a:t>турбіни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в </a:t>
            </a:r>
            <a:r>
              <a:rPr lang="ru-RU" dirty="0" err="1" smtClean="0"/>
              <a:t>потужних</a:t>
            </a:r>
            <a:r>
              <a:rPr lang="ru-RU" dirty="0" smtClean="0"/>
              <a:t> </a:t>
            </a:r>
            <a:r>
              <a:rPr lang="ru-RU" dirty="0" err="1" smtClean="0"/>
              <a:t>паротурбінних</a:t>
            </a:r>
            <a:r>
              <a:rPr lang="ru-RU" dirty="0" smtClean="0"/>
              <a:t> установках. За </a:t>
            </a:r>
            <a:r>
              <a:rPr lang="ru-RU" dirty="0" err="1" smtClean="0"/>
              <a:t>кількістю</a:t>
            </a:r>
            <a:r>
              <a:rPr lang="ru-RU" dirty="0" smtClean="0"/>
              <a:t> </a:t>
            </a:r>
            <a:r>
              <a:rPr lang="ru-RU" dirty="0" err="1" smtClean="0"/>
              <a:t>валів</a:t>
            </a:r>
            <a:r>
              <a:rPr lang="ru-RU" dirty="0" smtClean="0"/>
              <a:t> 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одновальні</a:t>
            </a:r>
            <a:r>
              <a:rPr lang="ru-RU" dirty="0" smtClean="0"/>
              <a:t>, </a:t>
            </a:r>
            <a:r>
              <a:rPr lang="ru-RU" dirty="0" err="1" smtClean="0"/>
              <a:t>двохвальні</a:t>
            </a:r>
            <a:r>
              <a:rPr lang="ru-RU" dirty="0" smtClean="0"/>
              <a:t>, </a:t>
            </a:r>
            <a:r>
              <a:rPr lang="ru-RU" dirty="0" err="1" smtClean="0"/>
              <a:t>рідше</a:t>
            </a:r>
            <a:r>
              <a:rPr lang="ru-RU" dirty="0" smtClean="0"/>
              <a:t> </a:t>
            </a:r>
            <a:r>
              <a:rPr lang="ru-RU" dirty="0" err="1" smtClean="0"/>
              <a:t>трьохвальні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спільністю</a:t>
            </a:r>
            <a:r>
              <a:rPr lang="ru-RU" dirty="0" smtClean="0"/>
              <a:t> теплового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загальною</a:t>
            </a:r>
            <a:r>
              <a:rPr lang="ru-RU" dirty="0" smtClean="0"/>
              <a:t> </a:t>
            </a:r>
            <a:r>
              <a:rPr lang="ru-RU" dirty="0" err="1" smtClean="0"/>
              <a:t>зубчастою</a:t>
            </a:r>
            <a:r>
              <a:rPr lang="ru-RU" dirty="0" smtClean="0"/>
              <a:t> передачею (редуктором). </a:t>
            </a:r>
            <a:r>
              <a:rPr lang="ru-RU" dirty="0" err="1" smtClean="0"/>
              <a:t>Нерухому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- корпус (статор) - </a:t>
            </a:r>
            <a:r>
              <a:rPr lang="ru-RU" dirty="0" err="1" smtClean="0"/>
              <a:t>виконують</a:t>
            </a:r>
            <a:r>
              <a:rPr lang="ru-RU" dirty="0" smtClean="0"/>
              <a:t> </a:t>
            </a:r>
            <a:r>
              <a:rPr lang="ru-RU" dirty="0" err="1" smtClean="0"/>
              <a:t>роз’ємною</a:t>
            </a:r>
            <a:r>
              <a:rPr lang="ru-RU" dirty="0" smtClean="0"/>
              <a:t> в </a:t>
            </a:r>
            <a:r>
              <a:rPr lang="ru-RU" dirty="0" err="1" smtClean="0"/>
              <a:t>горизонтальній</a:t>
            </a:r>
            <a:r>
              <a:rPr lang="ru-RU" dirty="0" smtClean="0"/>
              <a:t> </a:t>
            </a:r>
            <a:r>
              <a:rPr lang="ru-RU" dirty="0" err="1" smtClean="0"/>
              <a:t>площині</a:t>
            </a:r>
            <a:r>
              <a:rPr lang="ru-RU" dirty="0" smtClean="0"/>
              <a:t> для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виїмки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монтажу ротора. У </a:t>
            </a:r>
            <a:r>
              <a:rPr lang="ru-RU" dirty="0" err="1" smtClean="0"/>
              <a:t>корпусі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виточки для установки </a:t>
            </a:r>
            <a:r>
              <a:rPr lang="ru-RU" dirty="0" err="1" smtClean="0"/>
              <a:t>діафрагм</a:t>
            </a:r>
            <a:r>
              <a:rPr lang="ru-RU" dirty="0" smtClean="0"/>
              <a:t>, </a:t>
            </a:r>
            <a:r>
              <a:rPr lang="ru-RU" dirty="0" err="1" smtClean="0"/>
              <a:t>роз'єм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збігається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площиною</a:t>
            </a:r>
            <a:r>
              <a:rPr lang="ru-RU" dirty="0" smtClean="0"/>
              <a:t> </a:t>
            </a:r>
            <a:r>
              <a:rPr lang="ru-RU" dirty="0" err="1" smtClean="0"/>
              <a:t>роз'єму</a:t>
            </a:r>
            <a:r>
              <a:rPr lang="ru-RU" dirty="0" smtClean="0"/>
              <a:t> корпусу </a:t>
            </a:r>
            <a:r>
              <a:rPr lang="ru-RU" dirty="0" err="1" smtClean="0"/>
              <a:t>турбіни</a:t>
            </a:r>
            <a:r>
              <a:rPr lang="ru-RU" dirty="0" smtClean="0"/>
              <a:t>. За </a:t>
            </a:r>
            <a:r>
              <a:rPr lang="ru-RU" dirty="0" err="1" smtClean="0"/>
              <a:t>периферії</a:t>
            </a:r>
            <a:r>
              <a:rPr lang="ru-RU" dirty="0" smtClean="0"/>
              <a:t> </a:t>
            </a:r>
            <a:r>
              <a:rPr lang="ru-RU" dirty="0" err="1" smtClean="0"/>
              <a:t>діафрагм</a:t>
            </a:r>
            <a:r>
              <a:rPr lang="ru-RU" dirty="0" smtClean="0"/>
              <a:t> </a:t>
            </a:r>
            <a:r>
              <a:rPr lang="ru-RU" dirty="0" err="1" smtClean="0"/>
              <a:t>розміщені</a:t>
            </a:r>
            <a:r>
              <a:rPr lang="ru-RU" dirty="0" smtClean="0"/>
              <a:t> </a:t>
            </a:r>
            <a:r>
              <a:rPr lang="ru-RU" dirty="0" err="1" smtClean="0"/>
              <a:t>соплові</a:t>
            </a:r>
            <a:r>
              <a:rPr lang="ru-RU" dirty="0" smtClean="0"/>
              <a:t> </a:t>
            </a:r>
            <a:r>
              <a:rPr lang="ru-RU" dirty="0" err="1" smtClean="0"/>
              <a:t>канали</a:t>
            </a:r>
            <a:r>
              <a:rPr lang="ru-RU" dirty="0" smtClean="0"/>
              <a:t> (</a:t>
            </a:r>
            <a:r>
              <a:rPr lang="ru-RU" dirty="0" err="1" smtClean="0"/>
              <a:t>грати</a:t>
            </a:r>
            <a:r>
              <a:rPr lang="ru-RU" dirty="0" smtClean="0"/>
              <a:t>), </a:t>
            </a:r>
            <a:r>
              <a:rPr lang="ru-RU" dirty="0" err="1" smtClean="0"/>
              <a:t>утворені</a:t>
            </a:r>
            <a:r>
              <a:rPr lang="ru-RU" dirty="0" smtClean="0"/>
              <a:t> </a:t>
            </a:r>
            <a:r>
              <a:rPr lang="ru-RU" dirty="0" err="1" smtClean="0"/>
              <a:t>криволінійними</a:t>
            </a:r>
            <a:r>
              <a:rPr lang="ru-RU" dirty="0" smtClean="0"/>
              <a:t> лопатками, </a:t>
            </a:r>
            <a:r>
              <a:rPr lang="ru-RU" dirty="0" err="1" smtClean="0"/>
              <a:t>залитими</a:t>
            </a:r>
            <a:r>
              <a:rPr lang="ru-RU" dirty="0" smtClean="0"/>
              <a:t> в </a:t>
            </a:r>
            <a:r>
              <a:rPr lang="ru-RU" dirty="0" err="1" smtClean="0"/>
              <a:t>тіло</a:t>
            </a:r>
            <a:r>
              <a:rPr lang="ru-RU" dirty="0" smtClean="0"/>
              <a:t> </a:t>
            </a:r>
            <a:r>
              <a:rPr lang="ru-RU" dirty="0" err="1" smtClean="0"/>
              <a:t>діафрагм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привареними</a:t>
            </a:r>
            <a:r>
              <a:rPr lang="ru-RU" dirty="0" smtClean="0"/>
              <a:t> до </a:t>
            </a:r>
            <a:r>
              <a:rPr lang="ru-RU" dirty="0" err="1" smtClean="0"/>
              <a:t>нього</a:t>
            </a:r>
            <a:r>
              <a:rPr lang="ru-RU" dirty="0" smtClean="0"/>
              <a:t>. У </a:t>
            </a:r>
            <a:r>
              <a:rPr lang="ru-RU" dirty="0" err="1" smtClean="0"/>
              <a:t>місцях</a:t>
            </a:r>
            <a:r>
              <a:rPr lang="ru-RU" dirty="0" smtClean="0"/>
              <a:t> проходу вала </a:t>
            </a:r>
            <a:r>
              <a:rPr lang="ru-RU" dirty="0" err="1" smtClean="0"/>
              <a:t>крізь</a:t>
            </a:r>
            <a:r>
              <a:rPr lang="ru-RU" dirty="0" smtClean="0"/>
              <a:t> </a:t>
            </a:r>
            <a:r>
              <a:rPr lang="ru-RU" dirty="0" err="1" smtClean="0"/>
              <a:t>стінки</a:t>
            </a:r>
            <a:r>
              <a:rPr lang="ru-RU" dirty="0" smtClean="0"/>
              <a:t> корпусу </a:t>
            </a:r>
            <a:r>
              <a:rPr lang="ru-RU" dirty="0" err="1" smtClean="0"/>
              <a:t>встановлені</a:t>
            </a:r>
            <a:r>
              <a:rPr lang="ru-RU" dirty="0" smtClean="0"/>
              <a:t> </a:t>
            </a:r>
            <a:r>
              <a:rPr lang="ru-RU" dirty="0" err="1" smtClean="0"/>
              <a:t>кінцеві</a:t>
            </a:r>
            <a:r>
              <a:rPr lang="ru-RU" dirty="0" smtClean="0"/>
              <a:t> </a:t>
            </a:r>
            <a:r>
              <a:rPr lang="ru-RU" dirty="0" err="1" smtClean="0"/>
              <a:t>ущільнення</a:t>
            </a:r>
            <a:r>
              <a:rPr lang="ru-RU" dirty="0" smtClean="0"/>
              <a:t> для </a:t>
            </a:r>
            <a:r>
              <a:rPr lang="ru-RU" dirty="0" err="1" smtClean="0"/>
              <a:t>попередження</a:t>
            </a:r>
            <a:r>
              <a:rPr lang="ru-RU" dirty="0" smtClean="0"/>
              <a:t> </a:t>
            </a:r>
            <a:r>
              <a:rPr lang="ru-RU" dirty="0" err="1" smtClean="0"/>
              <a:t>витоків</a:t>
            </a:r>
            <a:r>
              <a:rPr lang="ru-RU" dirty="0" smtClean="0"/>
              <a:t> пари </a:t>
            </a:r>
            <a:r>
              <a:rPr lang="ru-RU" dirty="0" err="1" smtClean="0"/>
              <a:t>назовні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боку </a:t>
            </a:r>
            <a:r>
              <a:rPr lang="ru-RU" dirty="0" err="1" smtClean="0"/>
              <a:t>високого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засмоктування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 в корпус (</a:t>
            </a:r>
            <a:r>
              <a:rPr lang="ru-RU" dirty="0" err="1" smtClean="0"/>
              <a:t>з</a:t>
            </a:r>
            <a:r>
              <a:rPr lang="ru-RU" dirty="0" smtClean="0"/>
              <a:t> боку </a:t>
            </a:r>
            <a:r>
              <a:rPr lang="ru-RU" dirty="0" err="1" smtClean="0"/>
              <a:t>низького</a:t>
            </a:r>
            <a:r>
              <a:rPr lang="ru-RU" dirty="0" smtClean="0"/>
              <a:t>). На </a:t>
            </a:r>
            <a:r>
              <a:rPr lang="ru-RU" dirty="0" err="1" smtClean="0"/>
              <a:t>передньому</a:t>
            </a:r>
            <a:r>
              <a:rPr lang="ru-RU" dirty="0" smtClean="0"/>
              <a:t> </a:t>
            </a:r>
            <a:r>
              <a:rPr lang="ru-RU" dirty="0" err="1" smtClean="0"/>
              <a:t>кінці</a:t>
            </a:r>
            <a:r>
              <a:rPr lang="ru-RU" dirty="0" smtClean="0"/>
              <a:t> валу </a:t>
            </a:r>
            <a:r>
              <a:rPr lang="ru-RU" dirty="0" err="1" smtClean="0"/>
              <a:t>встановлюється</a:t>
            </a:r>
            <a:r>
              <a:rPr lang="ru-RU" dirty="0" smtClean="0"/>
              <a:t> </a:t>
            </a:r>
            <a:r>
              <a:rPr lang="ru-RU" dirty="0" err="1" smtClean="0"/>
              <a:t>граничний</a:t>
            </a:r>
            <a:r>
              <a:rPr lang="ru-RU" dirty="0" smtClean="0"/>
              <a:t> регулятор (</a:t>
            </a:r>
            <a:r>
              <a:rPr lang="ru-RU" dirty="0" err="1" smtClean="0"/>
              <a:t>регулятор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), автоматично </a:t>
            </a:r>
            <a:r>
              <a:rPr lang="ru-RU" dirty="0" err="1" smtClean="0"/>
              <a:t>зупиняє</a:t>
            </a:r>
            <a:r>
              <a:rPr lang="ru-RU" dirty="0" smtClean="0"/>
              <a:t> </a:t>
            </a:r>
            <a:r>
              <a:rPr lang="ru-RU" dirty="0" err="1" smtClean="0"/>
              <a:t>турбіну</a:t>
            </a:r>
            <a:r>
              <a:rPr lang="ru-RU" dirty="0" smtClean="0"/>
              <a:t> при </a:t>
            </a:r>
            <a:r>
              <a:rPr lang="ru-RU" dirty="0" err="1" smtClean="0"/>
              <a:t>збільшенні</a:t>
            </a:r>
            <a:r>
              <a:rPr lang="ru-RU" dirty="0" smtClean="0"/>
              <a:t> </a:t>
            </a:r>
            <a:r>
              <a:rPr lang="ru-RU" dirty="0" err="1" smtClean="0"/>
              <a:t>частоти</a:t>
            </a:r>
            <a:r>
              <a:rPr lang="ru-RU" dirty="0" smtClean="0"/>
              <a:t> </a:t>
            </a:r>
            <a:r>
              <a:rPr lang="ru-RU" dirty="0" err="1" smtClean="0"/>
              <a:t>обертання</a:t>
            </a:r>
            <a:r>
              <a:rPr lang="ru-RU" dirty="0" smtClean="0"/>
              <a:t> на 10-12% </a:t>
            </a:r>
            <a:r>
              <a:rPr lang="ru-RU" dirty="0" err="1" smtClean="0"/>
              <a:t>понад</a:t>
            </a:r>
            <a:r>
              <a:rPr lang="ru-RU" dirty="0" smtClean="0"/>
              <a:t> </a:t>
            </a:r>
            <a:r>
              <a:rPr lang="ru-RU" dirty="0" err="1" smtClean="0"/>
              <a:t>номінальну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1" y="1556792"/>
            <a:ext cx="8856985" cy="5184575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 smtClean="0"/>
              <a:t>Класифікація</a:t>
            </a:r>
            <a:r>
              <a:rPr lang="ru-RU" b="0" dirty="0" smtClean="0"/>
              <a:t> </a:t>
            </a:r>
            <a:r>
              <a:rPr lang="ru-RU" b="0" dirty="0" err="1" smtClean="0"/>
              <a:t>парових</a:t>
            </a:r>
            <a:r>
              <a:rPr lang="ru-RU" b="0" dirty="0" smtClean="0"/>
              <a:t> </a:t>
            </a:r>
            <a:r>
              <a:rPr lang="ru-RU" b="0" dirty="0" err="1" smtClean="0"/>
              <a:t>турбін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latin typeface="Bahnschrift Light" pitchFamily="34" charset="0"/>
              </a:rPr>
              <a:t>Залежно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від</a:t>
            </a:r>
            <a:r>
              <a:rPr lang="ru-RU" dirty="0" smtClean="0">
                <a:latin typeface="Bahnschrift Light" pitchFamily="34" charset="0"/>
              </a:rPr>
              <a:t> характеру теплового </a:t>
            </a:r>
            <a:r>
              <a:rPr lang="ru-RU" dirty="0" err="1" smtClean="0">
                <a:latin typeface="Bahnschrift Light" pitchFamily="34" charset="0"/>
              </a:rPr>
              <a:t>процесу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парові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турбіни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поділяються</a:t>
            </a:r>
            <a:r>
              <a:rPr lang="ru-RU" dirty="0" smtClean="0">
                <a:latin typeface="Bahnschrift Light" pitchFamily="34" charset="0"/>
              </a:rPr>
              <a:t> на 3 </a:t>
            </a:r>
            <a:r>
              <a:rPr lang="ru-RU" dirty="0" err="1" smtClean="0">
                <a:latin typeface="Bahnschrift Light" pitchFamily="34" charset="0"/>
              </a:rPr>
              <a:t>основні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групи</a:t>
            </a:r>
            <a:r>
              <a:rPr lang="ru-RU" dirty="0" smtClean="0">
                <a:latin typeface="Bahnschrift Light" pitchFamily="34" charset="0"/>
              </a:rPr>
              <a:t>: </a:t>
            </a:r>
            <a:r>
              <a:rPr lang="ru-RU" dirty="0" err="1" smtClean="0">
                <a:latin typeface="Bahnschrift Light" pitchFamily="34" charset="0"/>
              </a:rPr>
              <a:t>конденсаційні</a:t>
            </a:r>
            <a:r>
              <a:rPr lang="ru-RU" dirty="0" smtClean="0">
                <a:latin typeface="Bahnschrift Light" pitchFamily="34" charset="0"/>
              </a:rPr>
              <a:t>, </a:t>
            </a:r>
            <a:r>
              <a:rPr lang="ru-RU" dirty="0" err="1" smtClean="0">
                <a:latin typeface="Bahnschrift Light" pitchFamily="34" charset="0"/>
              </a:rPr>
              <a:t>теплофікаційні</a:t>
            </a:r>
            <a:r>
              <a:rPr lang="ru-RU" dirty="0" smtClean="0">
                <a:latin typeface="Bahnschrift Light" pitchFamily="34" charset="0"/>
              </a:rPr>
              <a:t> та </a:t>
            </a:r>
            <a:r>
              <a:rPr lang="ru-RU" dirty="0" err="1" smtClean="0">
                <a:latin typeface="Bahnschrift Light" pitchFamily="34" charset="0"/>
              </a:rPr>
              <a:t>турбіни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спеціального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призначення</a:t>
            </a:r>
            <a:r>
              <a:rPr lang="ru-RU" dirty="0" smtClean="0">
                <a:latin typeface="Bahnschrift Light" pitchFamily="34" charset="0"/>
              </a:rPr>
              <a:t>. </a:t>
            </a:r>
            <a:r>
              <a:rPr lang="ru-RU" dirty="0" err="1" smtClean="0">
                <a:latin typeface="Bahnschrift Light" pitchFamily="34" charset="0"/>
              </a:rPr>
              <a:t>Також</a:t>
            </a:r>
            <a:r>
              <a:rPr lang="ru-RU" dirty="0" smtClean="0">
                <a:latin typeface="Bahnschrift Light" pitchFamily="34" charset="0"/>
              </a:rPr>
              <a:t> за типом </a:t>
            </a:r>
            <a:r>
              <a:rPr lang="ru-RU" dirty="0" err="1" smtClean="0">
                <a:latin typeface="Bahnschrift Light" pitchFamily="34" charset="0"/>
              </a:rPr>
              <a:t>ступенів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турбін</a:t>
            </a:r>
            <a:r>
              <a:rPr lang="ru-RU" dirty="0" smtClean="0">
                <a:latin typeface="Bahnschrift Light" pitchFamily="34" charset="0"/>
              </a:rPr>
              <a:t> вони </a:t>
            </a:r>
            <a:r>
              <a:rPr lang="ru-RU" dirty="0" err="1" smtClean="0">
                <a:latin typeface="Bahnschrift Light" pitchFamily="34" charset="0"/>
              </a:rPr>
              <a:t>класифікуються</a:t>
            </a:r>
            <a:r>
              <a:rPr lang="ru-RU" dirty="0" smtClean="0">
                <a:latin typeface="Bahnschrift Light" pitchFamily="34" charset="0"/>
              </a:rPr>
              <a:t> як </a:t>
            </a:r>
            <a:r>
              <a:rPr lang="ru-RU" dirty="0" err="1" smtClean="0">
                <a:latin typeface="Bahnschrift Light" pitchFamily="34" charset="0"/>
              </a:rPr>
              <a:t>активні</a:t>
            </a:r>
            <a:r>
              <a:rPr lang="ru-RU" dirty="0" smtClean="0">
                <a:latin typeface="Bahnschrift Light" pitchFamily="34" charset="0"/>
              </a:rPr>
              <a:t> та </a:t>
            </a:r>
            <a:r>
              <a:rPr lang="ru-RU" dirty="0" err="1" smtClean="0">
                <a:latin typeface="Bahnschrift Light" pitchFamily="34" charset="0"/>
              </a:rPr>
              <a:t>реактивні</a:t>
            </a:r>
            <a:r>
              <a:rPr lang="ru-RU" dirty="0" smtClean="0">
                <a:latin typeface="Bahnschrift Light" pitchFamily="34" charset="0"/>
              </a:rPr>
              <a:t>.</a:t>
            </a:r>
            <a:endParaRPr lang="ru-RU" dirty="0">
              <a:latin typeface="Bahnschrift Light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Конденсаційна турбіна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err="1" smtClean="0">
                <a:latin typeface="Bahnschrift Light" pitchFamily="34" charset="0"/>
              </a:rPr>
              <a:t>Конденсаційні</a:t>
            </a:r>
            <a:r>
              <a:rPr lang="ru-RU" sz="2000" dirty="0" smtClean="0">
                <a:latin typeface="Bahnschrift Light" pitchFamily="34" charset="0"/>
              </a:rPr>
              <a:t> </a:t>
            </a:r>
            <a:r>
              <a:rPr lang="ru-RU" sz="2000" dirty="0" err="1" smtClean="0">
                <a:latin typeface="Bahnschrift Light" pitchFamily="34" charset="0"/>
              </a:rPr>
              <a:t>парові</a:t>
            </a:r>
            <a:r>
              <a:rPr lang="ru-RU" sz="2000" dirty="0" smtClean="0">
                <a:latin typeface="Bahnschrift Light" pitchFamily="34" charset="0"/>
              </a:rPr>
              <a:t> </a:t>
            </a:r>
            <a:r>
              <a:rPr lang="ru-RU" sz="2000" dirty="0" err="1" smtClean="0">
                <a:latin typeface="Bahnschrift Light" pitchFamily="34" charset="0"/>
              </a:rPr>
              <a:t>турбіни</a:t>
            </a:r>
            <a:r>
              <a:rPr lang="ru-RU" sz="2000" dirty="0" smtClean="0">
                <a:latin typeface="Bahnschrift Light" pitchFamily="34" charset="0"/>
              </a:rPr>
              <a:t> </a:t>
            </a:r>
            <a:r>
              <a:rPr lang="ru-RU" sz="2000" dirty="0" err="1" smtClean="0">
                <a:latin typeface="Bahnschrift Light" pitchFamily="34" charset="0"/>
              </a:rPr>
              <a:t>служать</a:t>
            </a:r>
            <a:r>
              <a:rPr lang="ru-RU" sz="2000" dirty="0" smtClean="0">
                <a:latin typeface="Bahnschrift Light" pitchFamily="34" charset="0"/>
              </a:rPr>
              <a:t> для </a:t>
            </a:r>
            <a:r>
              <a:rPr lang="ru-RU" sz="2000" dirty="0" err="1" smtClean="0">
                <a:latin typeface="Bahnschrift Light" pitchFamily="34" charset="0"/>
              </a:rPr>
              <a:t>перетворення</a:t>
            </a:r>
            <a:r>
              <a:rPr lang="ru-RU" sz="2000" dirty="0" smtClean="0">
                <a:latin typeface="Bahnschrift Light" pitchFamily="34" charset="0"/>
              </a:rPr>
              <a:t> максимально </a:t>
            </a:r>
            <a:r>
              <a:rPr lang="ru-RU" sz="2000" dirty="0" err="1" smtClean="0">
                <a:latin typeface="Bahnschrift Light" pitchFamily="34" charset="0"/>
              </a:rPr>
              <a:t>можливої</a:t>
            </a:r>
            <a:r>
              <a:rPr lang="ru-RU" sz="2000" dirty="0" smtClean="0">
                <a:latin typeface="Bahnschrift Light" pitchFamily="34" charset="0"/>
              </a:rPr>
              <a:t> </a:t>
            </a:r>
            <a:r>
              <a:rPr lang="ru-RU" sz="2000" dirty="0" err="1" smtClean="0">
                <a:latin typeface="Bahnschrift Light" pitchFamily="34" charset="0"/>
              </a:rPr>
              <a:t>частини</a:t>
            </a:r>
            <a:r>
              <a:rPr lang="ru-RU" sz="2000" dirty="0" smtClean="0">
                <a:latin typeface="Bahnschrift Light" pitchFamily="34" charset="0"/>
              </a:rPr>
              <a:t> </a:t>
            </a:r>
            <a:r>
              <a:rPr lang="ru-RU" sz="2000" dirty="0" err="1" smtClean="0">
                <a:latin typeface="Bahnschrift Light" pitchFamily="34" charset="0"/>
              </a:rPr>
              <a:t>теплоти</a:t>
            </a:r>
            <a:r>
              <a:rPr lang="ru-RU" sz="2000" dirty="0" smtClean="0">
                <a:latin typeface="Bahnschrift Light" pitchFamily="34" charset="0"/>
              </a:rPr>
              <a:t> пари в </a:t>
            </a:r>
            <a:r>
              <a:rPr lang="ru-RU" sz="2000" dirty="0" err="1" smtClean="0">
                <a:latin typeface="Bahnschrift Light" pitchFamily="34" charset="0"/>
              </a:rPr>
              <a:t>механічну</a:t>
            </a:r>
            <a:r>
              <a:rPr lang="ru-RU" sz="2000" dirty="0" smtClean="0">
                <a:latin typeface="Bahnschrift Light" pitchFamily="34" charset="0"/>
              </a:rPr>
              <a:t> роботу. Вони </a:t>
            </a:r>
            <a:r>
              <a:rPr lang="ru-RU" sz="2000" dirty="0" err="1" smtClean="0">
                <a:latin typeface="Bahnschrift Light" pitchFamily="34" charset="0"/>
              </a:rPr>
              <a:t>працюють</a:t>
            </a:r>
            <a:r>
              <a:rPr lang="ru-RU" sz="2000" dirty="0" smtClean="0">
                <a:latin typeface="Bahnschrift Light" pitchFamily="34" charset="0"/>
              </a:rPr>
              <a:t> </a:t>
            </a:r>
            <a:r>
              <a:rPr lang="ru-RU" sz="2000" dirty="0" err="1" smtClean="0">
                <a:latin typeface="Bahnschrift Light" pitchFamily="34" charset="0"/>
              </a:rPr>
              <a:t>з</a:t>
            </a:r>
            <a:r>
              <a:rPr lang="ru-RU" sz="2000" dirty="0" smtClean="0">
                <a:latin typeface="Bahnschrift Light" pitchFamily="34" charset="0"/>
              </a:rPr>
              <a:t> </a:t>
            </a:r>
            <a:r>
              <a:rPr lang="ru-RU" sz="2000" dirty="0" err="1" smtClean="0">
                <a:latin typeface="Bahnschrift Light" pitchFamily="34" charset="0"/>
              </a:rPr>
              <a:t>випуском</a:t>
            </a:r>
            <a:r>
              <a:rPr lang="ru-RU" sz="2000" dirty="0" smtClean="0">
                <a:latin typeface="Bahnschrift Light" pitchFamily="34" charset="0"/>
              </a:rPr>
              <a:t> (</a:t>
            </a:r>
            <a:r>
              <a:rPr lang="ru-RU" sz="2000" dirty="0" err="1" smtClean="0">
                <a:latin typeface="Bahnschrift Light" pitchFamily="34" charset="0"/>
              </a:rPr>
              <a:t>вихлопом</a:t>
            </a:r>
            <a:r>
              <a:rPr lang="ru-RU" sz="2000" dirty="0" smtClean="0">
                <a:latin typeface="Bahnschrift Light" pitchFamily="34" charset="0"/>
              </a:rPr>
              <a:t>) </a:t>
            </a:r>
            <a:r>
              <a:rPr lang="ru-RU" sz="2000" dirty="0" err="1" smtClean="0">
                <a:latin typeface="Bahnschrift Light" pitchFamily="34" charset="0"/>
              </a:rPr>
              <a:t>відпрацьованої</a:t>
            </a:r>
            <a:r>
              <a:rPr lang="ru-RU" sz="2000" dirty="0" smtClean="0">
                <a:latin typeface="Bahnschrift Light" pitchFamily="34" charset="0"/>
              </a:rPr>
              <a:t> пари в конденсатор, в </a:t>
            </a:r>
            <a:r>
              <a:rPr lang="ru-RU" sz="2000" dirty="0" err="1" smtClean="0">
                <a:latin typeface="Bahnschrift Light" pitchFamily="34" charset="0"/>
              </a:rPr>
              <a:t>якому</a:t>
            </a:r>
            <a:r>
              <a:rPr lang="ru-RU" sz="2000" dirty="0" smtClean="0">
                <a:latin typeface="Bahnschrift Light" pitchFamily="34" charset="0"/>
              </a:rPr>
              <a:t> </a:t>
            </a:r>
            <a:r>
              <a:rPr lang="ru-RU" sz="2000" dirty="0" err="1" smtClean="0">
                <a:latin typeface="Bahnschrift Light" pitchFamily="34" charset="0"/>
              </a:rPr>
              <a:t>підтримується</a:t>
            </a:r>
            <a:r>
              <a:rPr lang="ru-RU" sz="2000" dirty="0" smtClean="0">
                <a:latin typeface="Bahnschrift Light" pitchFamily="34" charset="0"/>
              </a:rPr>
              <a:t> вакуум (</a:t>
            </a:r>
            <a:r>
              <a:rPr lang="ru-RU" sz="2000" dirty="0" err="1" smtClean="0">
                <a:latin typeface="Bahnschrift Light" pitchFamily="34" charset="0"/>
              </a:rPr>
              <a:t>звідси</a:t>
            </a:r>
            <a:r>
              <a:rPr lang="ru-RU" sz="2000" dirty="0" smtClean="0">
                <a:latin typeface="Bahnschrift Light" pitchFamily="34" charset="0"/>
              </a:rPr>
              <a:t> </a:t>
            </a:r>
            <a:r>
              <a:rPr lang="ru-RU" sz="2000" dirty="0" err="1" smtClean="0">
                <a:latin typeface="Bahnschrift Light" pitchFamily="34" charset="0"/>
              </a:rPr>
              <a:t>виникло</a:t>
            </a:r>
            <a:r>
              <a:rPr lang="ru-RU" sz="2000" dirty="0" smtClean="0">
                <a:latin typeface="Bahnschrift Light" pitchFamily="34" charset="0"/>
              </a:rPr>
              <a:t> </a:t>
            </a:r>
            <a:r>
              <a:rPr lang="ru-RU" sz="2000" dirty="0" err="1" smtClean="0">
                <a:latin typeface="Bahnschrift Light" pitchFamily="34" charset="0"/>
              </a:rPr>
              <a:t>найменування</a:t>
            </a:r>
            <a:r>
              <a:rPr lang="ru-RU" sz="2000" dirty="0" smtClean="0">
                <a:latin typeface="Bahnschrift Light" pitchFamily="34" charset="0"/>
              </a:rPr>
              <a:t>).</a:t>
            </a:r>
          </a:p>
          <a:p>
            <a:endParaRPr lang="ru-RU" sz="2000" dirty="0"/>
          </a:p>
        </p:txBody>
      </p:sp>
      <p:pic>
        <p:nvPicPr>
          <p:cNvPr id="4" name="Рисунок 3" descr="shema-parovoj-turbin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3383096"/>
            <a:ext cx="5100712" cy="3358272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Принцип дії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>
                <a:latin typeface="Bahnschrift Light" pitchFamily="34" charset="0"/>
              </a:rPr>
              <a:t>Потік</a:t>
            </a:r>
            <a:r>
              <a:rPr lang="ru-RU" dirty="0" smtClean="0">
                <a:latin typeface="Bahnschrift Light" pitchFamily="34" charset="0"/>
              </a:rPr>
              <a:t> газу через </a:t>
            </a:r>
            <a:r>
              <a:rPr lang="ru-RU" dirty="0" err="1" smtClean="0">
                <a:latin typeface="Bahnschrift Light" pitchFamily="34" charset="0"/>
              </a:rPr>
              <a:t>турбіну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пов'язаний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із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зменшенням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ентальпії</a:t>
            </a:r>
            <a:r>
              <a:rPr lang="ru-RU" dirty="0" smtClean="0">
                <a:latin typeface="Bahnschrift Light" pitchFamily="34" charset="0"/>
              </a:rPr>
              <a:t>. </a:t>
            </a:r>
            <a:r>
              <a:rPr lang="ru-RU" dirty="0" err="1" smtClean="0">
                <a:latin typeface="Bahnschrift Light" pitchFamily="34" charset="0"/>
              </a:rPr>
              <a:t>Відповідно</a:t>
            </a:r>
            <a:r>
              <a:rPr lang="ru-RU" dirty="0" smtClean="0">
                <a:latin typeface="Bahnschrift Light" pitchFamily="34" charset="0"/>
              </a:rPr>
              <a:t> до закону </a:t>
            </a:r>
            <a:r>
              <a:rPr lang="ru-RU" dirty="0" err="1" smtClean="0">
                <a:latin typeface="Bahnschrift Light" pitchFamily="34" charset="0"/>
              </a:rPr>
              <a:t>збереження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енергії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ентальпія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перетвориться</a:t>
            </a:r>
            <a:r>
              <a:rPr lang="ru-RU" dirty="0" smtClean="0">
                <a:latin typeface="Bahnschrift Light" pitchFamily="34" charset="0"/>
              </a:rPr>
              <a:t> в </a:t>
            </a:r>
            <a:r>
              <a:rPr lang="ru-RU" dirty="0" err="1" smtClean="0">
                <a:latin typeface="Bahnschrift Light" pitchFamily="34" charset="0"/>
              </a:rPr>
              <a:t>іншу</a:t>
            </a:r>
            <a:r>
              <a:rPr lang="ru-RU" dirty="0" smtClean="0">
                <a:latin typeface="Bahnschrift Light" pitchFamily="34" charset="0"/>
              </a:rPr>
              <a:t> форму </a:t>
            </a:r>
            <a:r>
              <a:rPr lang="ru-RU" dirty="0" err="1" smtClean="0">
                <a:latin typeface="Bahnschrift Light" pitchFamily="34" charset="0"/>
              </a:rPr>
              <a:t>енергії</a:t>
            </a:r>
            <a:r>
              <a:rPr lang="ru-RU" dirty="0" smtClean="0">
                <a:latin typeface="Bahnschrift Light" pitchFamily="34" charset="0"/>
              </a:rPr>
              <a:t>, </a:t>
            </a:r>
            <a:r>
              <a:rPr lang="ru-RU" dirty="0" err="1" smtClean="0">
                <a:latin typeface="Bahnschrift Light" pitchFamily="34" charset="0"/>
              </a:rPr>
              <a:t>зокрема</a:t>
            </a:r>
            <a:r>
              <a:rPr lang="ru-RU" dirty="0" smtClean="0">
                <a:latin typeface="Bahnschrift Light" pitchFamily="34" charset="0"/>
              </a:rPr>
              <a:t>, у </a:t>
            </a:r>
            <a:r>
              <a:rPr lang="ru-RU" dirty="0" err="1" smtClean="0">
                <a:latin typeface="Bahnschrift Light" pitchFamily="34" charset="0"/>
              </a:rPr>
              <a:t>механічну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енергію</a:t>
            </a:r>
            <a:r>
              <a:rPr lang="ru-RU" dirty="0" smtClean="0">
                <a:latin typeface="Bahnschrift Light" pitchFamily="34" charset="0"/>
              </a:rPr>
              <a:t> на валу </a:t>
            </a:r>
            <a:r>
              <a:rPr lang="ru-RU" dirty="0" err="1" smtClean="0">
                <a:latin typeface="Bahnschrift Light" pitchFamily="34" charset="0"/>
              </a:rPr>
              <a:t>робочої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машини</a:t>
            </a:r>
            <a:r>
              <a:rPr lang="ru-RU" dirty="0" smtClean="0">
                <a:latin typeface="Bahnschrift Light" pitchFamily="34" charset="0"/>
              </a:rPr>
              <a:t>. </a:t>
            </a:r>
            <a:r>
              <a:rPr lang="ru-RU" dirty="0" err="1" smtClean="0">
                <a:latin typeface="Bahnschrift Light" pitchFamily="34" charset="0"/>
              </a:rPr>
              <a:t>Другий</a:t>
            </a:r>
            <a:r>
              <a:rPr lang="ru-RU" dirty="0" smtClean="0">
                <a:latin typeface="Bahnschrift Light" pitchFamily="34" charset="0"/>
              </a:rPr>
              <a:t> закон </a:t>
            </a:r>
            <a:r>
              <a:rPr lang="ru-RU" dirty="0" err="1" smtClean="0">
                <a:latin typeface="Bahnschrift Light" pitchFamily="34" charset="0"/>
              </a:rPr>
              <a:t>термодинаміки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показує</a:t>
            </a:r>
            <a:r>
              <a:rPr lang="ru-RU" dirty="0" smtClean="0">
                <a:latin typeface="Bahnschrift Light" pitchFamily="34" charset="0"/>
              </a:rPr>
              <a:t>, </a:t>
            </a:r>
            <a:r>
              <a:rPr lang="ru-RU" dirty="0" err="1" smtClean="0">
                <a:latin typeface="Bahnschrift Light" pitchFamily="34" charset="0"/>
              </a:rPr>
              <a:t>що</a:t>
            </a:r>
            <a:r>
              <a:rPr lang="ru-RU" dirty="0" smtClean="0">
                <a:latin typeface="Bahnschrift Light" pitchFamily="34" charset="0"/>
              </a:rPr>
              <a:t> не </a:t>
            </a:r>
            <a:r>
              <a:rPr lang="ru-RU" dirty="0" err="1" smtClean="0">
                <a:latin typeface="Bahnschrift Light" pitchFamily="34" charset="0"/>
              </a:rPr>
              <a:t>можливо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побудувати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теплову</a:t>
            </a:r>
            <a:r>
              <a:rPr lang="ru-RU" dirty="0" smtClean="0">
                <a:latin typeface="Bahnschrift Light" pitchFamily="34" charset="0"/>
              </a:rPr>
              <a:t> машину, яка </a:t>
            </a:r>
            <a:r>
              <a:rPr lang="ru-RU" dirty="0" err="1" smtClean="0">
                <a:latin typeface="Bahnschrift Light" pitchFamily="34" charset="0"/>
              </a:rPr>
              <a:t>повністю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перетворює</a:t>
            </a:r>
            <a:r>
              <a:rPr lang="ru-RU" dirty="0" smtClean="0">
                <a:latin typeface="Bahnschrift Light" pitchFamily="34" charset="0"/>
              </a:rPr>
              <a:t> тепло в роботу, </a:t>
            </a:r>
            <a:r>
              <a:rPr lang="ru-RU" dirty="0" err="1" smtClean="0">
                <a:latin typeface="Bahnschrift Light" pitchFamily="34" charset="0"/>
              </a:rPr>
              <a:t>що</a:t>
            </a:r>
            <a:r>
              <a:rPr lang="ru-RU" dirty="0" smtClean="0">
                <a:latin typeface="Bahnschrift Light" pitchFamily="34" charset="0"/>
              </a:rPr>
              <a:t> на </a:t>
            </a:r>
            <a:r>
              <a:rPr lang="ru-RU" dirty="0" err="1" smtClean="0">
                <a:latin typeface="Bahnschrift Light" pitchFamily="34" charset="0"/>
              </a:rPr>
              <a:t>практиці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означає</a:t>
            </a:r>
            <a:r>
              <a:rPr lang="ru-RU" dirty="0" smtClean="0">
                <a:latin typeface="Bahnschrift Light" pitchFamily="34" charset="0"/>
              </a:rPr>
              <a:t>, </a:t>
            </a:r>
            <a:r>
              <a:rPr lang="ru-RU" dirty="0" err="1" smtClean="0">
                <a:latin typeface="Bahnschrift Light" pitchFamily="34" charset="0"/>
              </a:rPr>
              <a:t>що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парова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турбіна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на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додаток</a:t>
            </a:r>
            <a:r>
              <a:rPr lang="ru-RU" dirty="0" smtClean="0">
                <a:latin typeface="Bahnschrift Light" pitchFamily="34" charset="0"/>
              </a:rPr>
              <a:t> до </a:t>
            </a:r>
            <a:r>
              <a:rPr lang="ru-RU" dirty="0" err="1" smtClean="0">
                <a:latin typeface="Bahnschrift Light" pitchFamily="34" charset="0"/>
              </a:rPr>
              <a:t>корисної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роботи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завжди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збільшує</a:t>
            </a:r>
            <a:r>
              <a:rPr lang="ru-RU" dirty="0" smtClean="0">
                <a:latin typeface="Bahnschrift Light" pitchFamily="34" charset="0"/>
              </a:rPr>
              <a:t> температуру </a:t>
            </a:r>
            <a:r>
              <a:rPr lang="ru-RU" dirty="0" err="1" smtClean="0">
                <a:latin typeface="Bahnschrift Light" pitchFamily="34" charset="0"/>
              </a:rPr>
              <a:t>навколишнього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повітря</a:t>
            </a:r>
            <a:r>
              <a:rPr lang="ru-RU" dirty="0" smtClean="0">
                <a:latin typeface="Bahnschrift Light" pitchFamily="34" charset="0"/>
              </a:rPr>
              <a:t>, яке, </a:t>
            </a:r>
            <a:r>
              <a:rPr lang="ru-RU" dirty="0" err="1" smtClean="0">
                <a:latin typeface="Bahnschrift Light" pitchFamily="34" charset="0"/>
              </a:rPr>
              <a:t>якщо</a:t>
            </a:r>
            <a:r>
              <a:rPr lang="ru-RU" dirty="0" smtClean="0">
                <a:latin typeface="Bahnschrift Light" pitchFamily="34" charset="0"/>
              </a:rPr>
              <a:t> не </a:t>
            </a:r>
            <a:r>
              <a:rPr lang="ru-RU" dirty="0" err="1" smtClean="0">
                <a:latin typeface="Bahnschrift Light" pitchFamily="34" charset="0"/>
              </a:rPr>
              <a:t>використовується</a:t>
            </a:r>
            <a:r>
              <a:rPr lang="ru-RU" dirty="0" smtClean="0">
                <a:latin typeface="Bahnschrift Light" pitchFamily="34" charset="0"/>
              </a:rPr>
              <a:t>, то </a:t>
            </a:r>
            <a:r>
              <a:rPr lang="ru-RU" dirty="0" err="1" smtClean="0">
                <a:latin typeface="Bahnschrift Light" pitchFamily="34" charset="0"/>
              </a:rPr>
              <a:t>стає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надлишковим</a:t>
            </a:r>
            <a:r>
              <a:rPr lang="ru-RU" dirty="0" smtClean="0">
                <a:latin typeface="Bahnschrift Light" pitchFamily="34" charset="0"/>
              </a:rPr>
              <a:t> теплом. </a:t>
            </a:r>
            <a:r>
              <a:rPr lang="ru-RU" dirty="0" err="1" smtClean="0">
                <a:latin typeface="Bahnschrift Light" pitchFamily="34" charset="0"/>
              </a:rPr>
              <a:t>Це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є</a:t>
            </a:r>
            <a:r>
              <a:rPr lang="ru-RU" dirty="0" smtClean="0">
                <a:latin typeface="Bahnschrift Light" pitchFamily="34" charset="0"/>
              </a:rPr>
              <a:t> основою </a:t>
            </a:r>
            <a:r>
              <a:rPr lang="ru-RU" dirty="0" err="1" smtClean="0">
                <a:latin typeface="Bahnschrift Light" pitchFamily="34" charset="0"/>
              </a:rPr>
              <a:t>комбінованого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виробництва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електроенергії</a:t>
            </a:r>
            <a:r>
              <a:rPr lang="ru-RU" dirty="0" smtClean="0">
                <a:latin typeface="Bahnschrift Light" pitchFamily="34" charset="0"/>
              </a:rPr>
              <a:t> </a:t>
            </a:r>
            <a:r>
              <a:rPr lang="ru-RU" dirty="0" err="1" smtClean="0">
                <a:latin typeface="Bahnschrift Light" pitchFamily="34" charset="0"/>
              </a:rPr>
              <a:t>і</a:t>
            </a:r>
            <a:r>
              <a:rPr lang="ru-RU" dirty="0" smtClean="0">
                <a:latin typeface="Bahnschrift Light" pitchFamily="34" charset="0"/>
              </a:rPr>
              <a:t> тепла на </a:t>
            </a:r>
            <a:r>
              <a:rPr lang="ru-RU" dirty="0" err="1" smtClean="0">
                <a:latin typeface="Bahnschrift Light" pitchFamily="34" charset="0"/>
              </a:rPr>
              <a:t>електростанціях</a:t>
            </a:r>
            <a:r>
              <a:rPr lang="ru-RU" dirty="0" smtClean="0">
                <a:latin typeface="Bahnschrift Light" pitchFamily="34" charset="0"/>
              </a:rPr>
              <a:t>.</a:t>
            </a:r>
            <a:endParaRPr lang="ru-RU" dirty="0">
              <a:latin typeface="Bahnschrift Light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Переваги та недоліки.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Bahnschrift Light" pitchFamily="34" charset="0"/>
              </a:rPr>
              <a:t>Переваги парових турбін:</a:t>
            </a:r>
          </a:p>
          <a:p>
            <a:pPr>
              <a:buNone/>
            </a:pPr>
            <a:r>
              <a:rPr lang="uk-UA" dirty="0" smtClean="0">
                <a:latin typeface="Bahnschrift Light" pitchFamily="34" charset="0"/>
              </a:rPr>
              <a:t>    - Робота можлива при різному паливі (газоподібне, рідке, тверде).</a:t>
            </a:r>
            <a:br>
              <a:rPr lang="uk-UA" dirty="0" smtClean="0">
                <a:latin typeface="Bahnschrift Light" pitchFamily="34" charset="0"/>
              </a:rPr>
            </a:br>
            <a:r>
              <a:rPr lang="uk-UA" dirty="0" smtClean="0">
                <a:latin typeface="Bahnschrift Light" pitchFamily="34" charset="0"/>
              </a:rPr>
              <a:t>- Висока теплова економічність.</a:t>
            </a:r>
          </a:p>
          <a:p>
            <a:pPr>
              <a:buNone/>
            </a:pPr>
            <a:r>
              <a:rPr lang="uk-UA" dirty="0" smtClean="0">
                <a:latin typeface="Bahnschrift Light" pitchFamily="34" charset="0"/>
              </a:rPr>
              <a:t>    - Необмежена одинична потужність.</a:t>
            </a:r>
          </a:p>
          <a:p>
            <a:pPr>
              <a:buNone/>
            </a:pPr>
            <a:r>
              <a:rPr lang="uk-UA" dirty="0" smtClean="0">
                <a:latin typeface="Bahnschrift Light" pitchFamily="34" charset="0"/>
              </a:rPr>
              <a:t>    - Швидкохідність і можливість непослідовного з’єднання з валом генератора</a:t>
            </a:r>
          </a:p>
          <a:p>
            <a:pPr>
              <a:buNone/>
            </a:pPr>
            <a:endParaRPr lang="ru-RU" dirty="0">
              <a:latin typeface="Bahnschrift Light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32</TotalTime>
  <Words>439</Words>
  <Application>Microsoft Office PowerPoint</Application>
  <PresentationFormat>Экран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Модульная</vt:lpstr>
      <vt:lpstr>Презантація на тему: “Парові турбіни”</vt:lpstr>
      <vt:lpstr>Зміст</vt:lpstr>
      <vt:lpstr>Парова турбіна</vt:lpstr>
      <vt:lpstr>Конструкція парової турбіни</vt:lpstr>
      <vt:lpstr>Презентация PowerPoint</vt:lpstr>
      <vt:lpstr>Класифікація парових турбін </vt:lpstr>
      <vt:lpstr>Конденсаційна турбіна</vt:lpstr>
      <vt:lpstr>Принцип дії</vt:lpstr>
      <vt:lpstr>Переваги та недоліки.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“Парові турбіни”</dc:title>
  <dc:creator>1</dc:creator>
  <cp:lastModifiedBy>Користувач Windows</cp:lastModifiedBy>
  <cp:revision>10</cp:revision>
  <dcterms:created xsi:type="dcterms:W3CDTF">2020-04-09T09:53:28Z</dcterms:created>
  <dcterms:modified xsi:type="dcterms:W3CDTF">2020-05-07T06:32:27Z</dcterms:modified>
</cp:coreProperties>
</file>