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>
        <p:scale>
          <a:sx n="66" d="100"/>
          <a:sy n="66" d="100"/>
        </p:scale>
        <p:origin x="-1506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F9B54-1EC1-4759-B385-256EABDA9299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8DDE07-2353-49E6-B82C-0E7A5CFD2C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F9B54-1EC1-4759-B385-256EABDA9299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DDE07-2353-49E6-B82C-0E7A5CFD2C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F9B54-1EC1-4759-B385-256EABDA9299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DDE07-2353-49E6-B82C-0E7A5CFD2C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61F9B54-1EC1-4759-B385-256EABDA9299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428DDE07-2353-49E6-B82C-0E7A5CFD2C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F9B54-1EC1-4759-B385-256EABDA9299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DDE07-2353-49E6-B82C-0E7A5CFD2C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F9B54-1EC1-4759-B385-256EABDA9299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DDE07-2353-49E6-B82C-0E7A5CFD2C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DDE07-2353-49E6-B82C-0E7A5CFD2C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F9B54-1EC1-4759-B385-256EABDA9299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F9B54-1EC1-4759-B385-256EABDA9299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DDE07-2353-49E6-B82C-0E7A5CFD2C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F9B54-1EC1-4759-B385-256EABDA9299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DDE07-2353-49E6-B82C-0E7A5CFD2C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61F9B54-1EC1-4759-B385-256EABDA9299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28DDE07-2353-49E6-B82C-0E7A5CFD2C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F9B54-1EC1-4759-B385-256EABDA9299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8DDE07-2353-49E6-B82C-0E7A5CFD2C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61F9B54-1EC1-4759-B385-256EABDA9299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428DDE07-2353-49E6-B82C-0E7A5CFD2C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ДИГІБРИДНЕ ТА ПОЛІГІБРИДНЕ СХРЕЩУВАННЯ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Лабораторна робота 3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404664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Завдання</a:t>
            </a:r>
            <a:r>
              <a:rPr lang="ru-RU" dirty="0" smtClean="0"/>
              <a:t> № 4. При </a:t>
            </a:r>
            <a:r>
              <a:rPr lang="ru-RU" dirty="0" err="1" smtClean="0"/>
              <a:t>схрещуванні</a:t>
            </a:r>
            <a:r>
              <a:rPr lang="ru-RU" dirty="0" smtClean="0"/>
              <a:t> </a:t>
            </a:r>
            <a:r>
              <a:rPr lang="ru-RU" dirty="0" err="1" smtClean="0"/>
              <a:t>білої</a:t>
            </a:r>
            <a:r>
              <a:rPr lang="ru-RU" dirty="0" smtClean="0"/>
              <a:t> курки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горохоподібним</a:t>
            </a:r>
            <a:r>
              <a:rPr lang="ru-RU" dirty="0" smtClean="0"/>
              <a:t> </a:t>
            </a:r>
            <a:r>
              <a:rPr lang="ru-RU" dirty="0" err="1" smtClean="0"/>
              <a:t>гребенем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півня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таким же </a:t>
            </a:r>
            <a:r>
              <a:rPr lang="ru-RU" dirty="0" err="1" smtClean="0"/>
              <a:t>гребенем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забарвленим</a:t>
            </a:r>
            <a:r>
              <a:rPr lang="ru-RU" dirty="0" smtClean="0"/>
              <a:t> </a:t>
            </a:r>
            <a:r>
              <a:rPr lang="ru-RU" dirty="0" err="1" smtClean="0"/>
              <a:t>оперінням</a:t>
            </a:r>
            <a:r>
              <a:rPr lang="ru-RU" dirty="0" smtClean="0"/>
              <a:t> </a:t>
            </a:r>
            <a:r>
              <a:rPr lang="ru-RU" dirty="0" err="1" smtClean="0"/>
              <a:t>отримано</a:t>
            </a:r>
            <a:r>
              <a:rPr lang="ru-RU" dirty="0" smtClean="0"/>
              <a:t> </a:t>
            </a:r>
            <a:r>
              <a:rPr lang="ru-RU" dirty="0" err="1" smtClean="0"/>
              <a:t>наступне</a:t>
            </a:r>
            <a:r>
              <a:rPr lang="ru-RU" dirty="0" smtClean="0"/>
              <a:t> потомство: курчат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пофарбованим</a:t>
            </a:r>
            <a:r>
              <a:rPr lang="ru-RU" dirty="0" smtClean="0"/>
              <a:t> </a:t>
            </a:r>
            <a:r>
              <a:rPr lang="ru-RU" dirty="0" err="1" smtClean="0"/>
              <a:t>оперінням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горохоподібним</a:t>
            </a:r>
            <a:r>
              <a:rPr lang="ru-RU" dirty="0" smtClean="0"/>
              <a:t> </a:t>
            </a:r>
            <a:r>
              <a:rPr lang="ru-RU" dirty="0" err="1" smtClean="0"/>
              <a:t>гребенем</a:t>
            </a:r>
            <a:r>
              <a:rPr lang="ru-RU" dirty="0" smtClean="0"/>
              <a:t>, </a:t>
            </a:r>
            <a:r>
              <a:rPr lang="ru-RU" dirty="0" err="1" smtClean="0"/>
              <a:t>білих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горохоподібним</a:t>
            </a:r>
            <a:r>
              <a:rPr lang="ru-RU" dirty="0" smtClean="0"/>
              <a:t> </a:t>
            </a:r>
            <a:r>
              <a:rPr lang="ru-RU" dirty="0" err="1" smtClean="0"/>
              <a:t>гребенем</a:t>
            </a:r>
            <a:r>
              <a:rPr lang="ru-RU" dirty="0" smtClean="0"/>
              <a:t>. </a:t>
            </a:r>
            <a:r>
              <a:rPr lang="ru-RU" dirty="0" err="1" smtClean="0"/>
              <a:t>Визначити</a:t>
            </a:r>
            <a:r>
              <a:rPr lang="ru-RU" dirty="0" smtClean="0"/>
              <a:t> </a:t>
            </a:r>
            <a:r>
              <a:rPr lang="ru-RU" dirty="0" err="1" smtClean="0"/>
              <a:t>генотипи</a:t>
            </a:r>
            <a:r>
              <a:rPr lang="ru-RU" dirty="0" smtClean="0"/>
              <a:t> </a:t>
            </a:r>
            <a:r>
              <a:rPr lang="ru-RU" dirty="0" err="1" smtClean="0"/>
              <a:t>батьків</a:t>
            </a:r>
            <a:r>
              <a:rPr lang="ru-RU" dirty="0" smtClean="0"/>
              <a:t> та </a:t>
            </a:r>
            <a:r>
              <a:rPr lang="ru-RU" dirty="0" err="1" smtClean="0"/>
              <a:t>нащадків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Запис</a:t>
            </a:r>
            <a:r>
              <a:rPr lang="ru-RU" dirty="0" smtClean="0"/>
              <a:t> </a:t>
            </a:r>
            <a:r>
              <a:rPr lang="ru-RU" dirty="0" err="1" smtClean="0"/>
              <a:t>умови</a:t>
            </a:r>
            <a:r>
              <a:rPr lang="ru-RU" dirty="0" smtClean="0"/>
              <a:t>: Р: </a:t>
            </a:r>
            <a:r>
              <a:rPr lang="ru-RU" dirty="0" err="1" smtClean="0"/>
              <a:t>ссР_</a:t>
            </a:r>
            <a:r>
              <a:rPr lang="ru-RU" dirty="0" smtClean="0"/>
              <a:t> × С_Р_ → </a:t>
            </a:r>
            <a:r>
              <a:rPr lang="en-US" dirty="0" smtClean="0"/>
              <a:t>F1: ⅜</a:t>
            </a:r>
            <a:r>
              <a:rPr lang="ru-RU" dirty="0" smtClean="0"/>
              <a:t>С_Р_ + ⅜</a:t>
            </a:r>
            <a:r>
              <a:rPr lang="ru-RU" dirty="0" err="1" smtClean="0"/>
              <a:t>ссР_</a:t>
            </a:r>
            <a:r>
              <a:rPr lang="ru-RU" dirty="0" smtClean="0"/>
              <a:t> + ⅛</a:t>
            </a:r>
            <a:r>
              <a:rPr lang="ru-RU" dirty="0" err="1" smtClean="0"/>
              <a:t>С_рр</a:t>
            </a:r>
            <a:r>
              <a:rPr lang="ru-RU" dirty="0" smtClean="0"/>
              <a:t> + ⅛</a:t>
            </a:r>
            <a:r>
              <a:rPr lang="ru-RU" dirty="0" err="1" smtClean="0"/>
              <a:t>ссрр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Рішення</a:t>
            </a:r>
            <a:r>
              <a:rPr lang="ru-RU" dirty="0" smtClean="0"/>
              <a:t>. </a:t>
            </a:r>
            <a:r>
              <a:rPr lang="ru-RU" dirty="0" err="1" smtClean="0"/>
              <a:t>Враховуючи</a:t>
            </a:r>
            <a:r>
              <a:rPr lang="ru-RU" dirty="0" smtClean="0"/>
              <a:t> </a:t>
            </a:r>
            <a:r>
              <a:rPr lang="ru-RU" dirty="0" err="1" smtClean="0"/>
              <a:t>велику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нащадків</a:t>
            </a:r>
            <a:r>
              <a:rPr lang="ru-RU" dirty="0" smtClean="0"/>
              <a:t> та </a:t>
            </a:r>
            <a:r>
              <a:rPr lang="ru-RU" dirty="0" err="1" smtClean="0"/>
              <a:t>наявність</a:t>
            </a:r>
            <a:r>
              <a:rPr lang="ru-RU" dirty="0" smtClean="0"/>
              <a:t> </a:t>
            </a:r>
            <a:r>
              <a:rPr lang="ru-RU" dirty="0" err="1" smtClean="0"/>
              <a:t>розщеплення</a:t>
            </a:r>
            <a:r>
              <a:rPr lang="ru-RU" dirty="0" smtClean="0"/>
              <a:t>,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вибрати</a:t>
            </a:r>
            <a:r>
              <a:rPr lang="ru-RU" dirty="0" smtClean="0"/>
              <a:t> один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чотирьох</a:t>
            </a:r>
            <a:r>
              <a:rPr lang="ru-RU" dirty="0" smtClean="0"/>
              <a:t> </a:t>
            </a:r>
            <a:r>
              <a:rPr lang="ru-RU" dirty="0" err="1" smtClean="0"/>
              <a:t>методів</a:t>
            </a:r>
            <a:r>
              <a:rPr lang="ru-RU" dirty="0" smtClean="0"/>
              <a:t> </a:t>
            </a:r>
            <a:r>
              <a:rPr lang="ru-RU" dirty="0" err="1" smtClean="0"/>
              <a:t>розв'язання</a:t>
            </a:r>
            <a:r>
              <a:rPr lang="ru-RU" dirty="0" smtClean="0"/>
              <a:t> задач . Перший метод не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використовувати</a:t>
            </a:r>
            <a:r>
              <a:rPr lang="ru-RU" dirty="0" smtClean="0"/>
              <a:t>, </a:t>
            </a:r>
            <a:r>
              <a:rPr lang="ru-RU" dirty="0" err="1" smtClean="0"/>
              <a:t>оскільки</a:t>
            </a:r>
            <a:r>
              <a:rPr lang="ru-RU" dirty="0" smtClean="0"/>
              <a:t> </a:t>
            </a:r>
            <a:r>
              <a:rPr lang="ru-RU" dirty="0" err="1" smtClean="0"/>
              <a:t>класичне</a:t>
            </a:r>
            <a:r>
              <a:rPr lang="ru-RU" dirty="0" smtClean="0"/>
              <a:t> </a:t>
            </a:r>
            <a:r>
              <a:rPr lang="ru-RU" dirty="0" err="1" smtClean="0"/>
              <a:t>розщеплення</a:t>
            </a:r>
            <a:r>
              <a:rPr lang="ru-RU" dirty="0" smtClean="0"/>
              <a:t> 3:3:1:1 нам </a:t>
            </a:r>
            <a:r>
              <a:rPr lang="ru-RU" dirty="0" err="1" smtClean="0"/>
              <a:t>невідомо</a:t>
            </a:r>
            <a:r>
              <a:rPr lang="ru-RU" dirty="0" smtClean="0"/>
              <a:t>. Для </a:t>
            </a:r>
            <a:r>
              <a:rPr lang="ru-RU" dirty="0" err="1" smtClean="0"/>
              <a:t>використання</a:t>
            </a:r>
            <a:r>
              <a:rPr lang="ru-RU" dirty="0" smtClean="0"/>
              <a:t> другого методу </a:t>
            </a:r>
            <a:r>
              <a:rPr lang="ru-RU" dirty="0" err="1" smtClean="0"/>
              <a:t>необхідно</a:t>
            </a:r>
            <a:r>
              <a:rPr lang="ru-RU" dirty="0" smtClean="0"/>
              <a:t> </a:t>
            </a:r>
            <a:r>
              <a:rPr lang="ru-RU" dirty="0" err="1" smtClean="0"/>
              <a:t>представити</a:t>
            </a:r>
            <a:r>
              <a:rPr lang="ru-RU" dirty="0" smtClean="0"/>
              <a:t> </a:t>
            </a:r>
            <a:r>
              <a:rPr lang="ru-RU" dirty="0" err="1" smtClean="0"/>
              <a:t>дигібридне</a:t>
            </a:r>
            <a:r>
              <a:rPr lang="ru-RU" dirty="0" smtClean="0"/>
              <a:t> </a:t>
            </a:r>
            <a:r>
              <a:rPr lang="ru-RU" dirty="0" err="1" smtClean="0"/>
              <a:t>схрещування</a:t>
            </a:r>
            <a:r>
              <a:rPr lang="ru-RU" dirty="0" smtClean="0"/>
              <a:t> у </a:t>
            </a:r>
            <a:r>
              <a:rPr lang="ru-RU" dirty="0" err="1" smtClean="0"/>
              <a:t>вигляді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моногібридних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проаналізувати</a:t>
            </a:r>
            <a:r>
              <a:rPr lang="ru-RU" dirty="0" smtClean="0"/>
              <a:t> </a:t>
            </a:r>
            <a:r>
              <a:rPr lang="ru-RU" dirty="0" err="1" smtClean="0"/>
              <a:t>ці</a:t>
            </a:r>
            <a:r>
              <a:rPr lang="ru-RU" dirty="0" smtClean="0"/>
              <a:t> два </a:t>
            </a:r>
            <a:r>
              <a:rPr lang="ru-RU" dirty="0" err="1" smtClean="0"/>
              <a:t>моногібридні</a:t>
            </a:r>
            <a:r>
              <a:rPr lang="ru-RU" dirty="0" smtClean="0"/>
              <a:t> </a:t>
            </a:r>
            <a:r>
              <a:rPr lang="ru-RU" dirty="0" err="1" smtClean="0"/>
              <a:t>схрещування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зробити</a:t>
            </a:r>
            <a:r>
              <a:rPr lang="ru-RU" dirty="0" smtClean="0"/>
              <a:t> </a:t>
            </a:r>
            <a:r>
              <a:rPr lang="ru-RU" dirty="0" err="1" smtClean="0"/>
              <a:t>генетичний</a:t>
            </a:r>
            <a:r>
              <a:rPr lang="ru-RU" dirty="0" smtClean="0"/>
              <a:t> </a:t>
            </a:r>
            <a:r>
              <a:rPr lang="ru-RU" dirty="0" err="1" smtClean="0"/>
              <a:t>аналіз</a:t>
            </a:r>
            <a:r>
              <a:rPr lang="ru-RU" dirty="0" smtClean="0"/>
              <a:t> </a:t>
            </a:r>
            <a:r>
              <a:rPr lang="ru-RU" dirty="0" err="1" smtClean="0"/>
              <a:t>передачі</a:t>
            </a:r>
            <a:r>
              <a:rPr lang="ru-RU" dirty="0" smtClean="0"/>
              <a:t> </a:t>
            </a:r>
            <a:r>
              <a:rPr lang="ru-RU" dirty="0" err="1" smtClean="0"/>
              <a:t>кожної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розглянутих</a:t>
            </a:r>
            <a:r>
              <a:rPr lang="ru-RU" dirty="0" smtClean="0"/>
              <a:t> </a:t>
            </a:r>
            <a:r>
              <a:rPr lang="ru-RU" dirty="0" err="1" smtClean="0"/>
              <a:t>ознак.За</a:t>
            </a:r>
            <a:r>
              <a:rPr lang="ru-RU" dirty="0" smtClean="0"/>
              <a:t> </a:t>
            </a:r>
            <a:r>
              <a:rPr lang="ru-RU" dirty="0" err="1" smtClean="0"/>
              <a:t>ознакою</a:t>
            </a:r>
            <a:r>
              <a:rPr lang="ru-RU" dirty="0" smtClean="0"/>
              <a:t> </a:t>
            </a:r>
            <a:r>
              <a:rPr lang="ru-RU" dirty="0" err="1" smtClean="0"/>
              <a:t>забарвлення</a:t>
            </a:r>
            <a:r>
              <a:rPr lang="ru-RU" dirty="0" smtClean="0"/>
              <a:t> </a:t>
            </a:r>
            <a:r>
              <a:rPr lang="ru-RU" dirty="0" err="1" smtClean="0"/>
              <a:t>оперіння</a:t>
            </a:r>
            <a:r>
              <a:rPr lang="ru-RU" dirty="0" smtClean="0"/>
              <a:t> (ген С) у </a:t>
            </a:r>
            <a:r>
              <a:rPr lang="ru-RU" dirty="0" err="1" smtClean="0"/>
              <a:t>потомстві</a:t>
            </a:r>
            <a:r>
              <a:rPr lang="ru-RU" dirty="0" smtClean="0"/>
              <a:t> </a:t>
            </a:r>
            <a:r>
              <a:rPr lang="ru-RU" dirty="0" err="1" smtClean="0"/>
              <a:t>отримано</a:t>
            </a:r>
            <a:r>
              <a:rPr lang="ru-RU" dirty="0" smtClean="0"/>
              <a:t> 4/8 </a:t>
            </a:r>
            <a:r>
              <a:rPr lang="ru-RU" dirty="0" err="1" smtClean="0"/>
              <a:t>забарвлених</a:t>
            </a:r>
            <a:r>
              <a:rPr lang="ru-RU" dirty="0" smtClean="0"/>
              <a:t> курчат (⅜ </a:t>
            </a:r>
            <a:r>
              <a:rPr lang="ru-RU" dirty="0" err="1" smtClean="0"/>
              <a:t>забарвлених</a:t>
            </a:r>
            <a:r>
              <a:rPr lang="ru-RU" dirty="0" smtClean="0"/>
              <a:t> + ⅛ </a:t>
            </a:r>
            <a:r>
              <a:rPr lang="ru-RU" dirty="0" err="1" smtClean="0"/>
              <a:t>забарвлених</a:t>
            </a:r>
            <a:r>
              <a:rPr lang="ru-RU" dirty="0" smtClean="0"/>
              <a:t>) та 4/8 </a:t>
            </a:r>
            <a:r>
              <a:rPr lang="ru-RU" dirty="0" err="1" smtClean="0"/>
              <a:t>білих</a:t>
            </a:r>
            <a:r>
              <a:rPr lang="ru-RU" dirty="0" smtClean="0"/>
              <a:t>: </a:t>
            </a:r>
            <a:r>
              <a:rPr lang="ru-RU" dirty="0" err="1" smtClean="0"/>
              <a:t>спостерігається</a:t>
            </a:r>
            <a:r>
              <a:rPr lang="ru-RU" dirty="0" smtClean="0"/>
              <a:t> </a:t>
            </a:r>
            <a:r>
              <a:rPr lang="ru-RU" dirty="0" err="1" smtClean="0"/>
              <a:t>розщеплення</a:t>
            </a:r>
            <a:r>
              <a:rPr lang="ru-RU" dirty="0" smtClean="0"/>
              <a:t> 1 : 1.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вказує</a:t>
            </a:r>
            <a:r>
              <a:rPr lang="ru-RU" dirty="0" smtClean="0"/>
              <a:t> на </a:t>
            </a:r>
            <a:r>
              <a:rPr lang="ru-RU" dirty="0" err="1" smtClean="0"/>
              <a:t>необхідність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3-ї «</a:t>
            </a:r>
            <a:r>
              <a:rPr lang="ru-RU" dirty="0" err="1" smtClean="0"/>
              <a:t>літери</a:t>
            </a:r>
            <a:r>
              <a:rPr lang="ru-RU" dirty="0" smtClean="0"/>
              <a:t> </a:t>
            </a:r>
            <a:r>
              <a:rPr lang="ru-RU" dirty="0" err="1" smtClean="0"/>
              <a:t>генетичного</a:t>
            </a:r>
            <a:r>
              <a:rPr lang="ru-RU" dirty="0" smtClean="0"/>
              <a:t> </a:t>
            </a:r>
            <a:r>
              <a:rPr lang="ru-RU" dirty="0" err="1" smtClean="0"/>
              <a:t>алфавіту</a:t>
            </a:r>
            <a:r>
              <a:rPr lang="ru-RU" dirty="0" smtClean="0"/>
              <a:t>». </a:t>
            </a:r>
            <a:r>
              <a:rPr lang="ru-RU" dirty="0" err="1" smtClean="0"/>
              <a:t>Виходячи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визначаємо</a:t>
            </a:r>
            <a:r>
              <a:rPr lang="ru-RU" dirty="0" smtClean="0"/>
              <a:t> </a:t>
            </a:r>
            <a:r>
              <a:rPr lang="ru-RU" dirty="0" err="1" smtClean="0"/>
              <a:t>генотипи</a:t>
            </a:r>
            <a:r>
              <a:rPr lang="ru-RU" dirty="0" smtClean="0"/>
              <a:t> </a:t>
            </a:r>
            <a:r>
              <a:rPr lang="ru-RU" dirty="0" err="1" smtClean="0"/>
              <a:t>батьківських</a:t>
            </a:r>
            <a:r>
              <a:rPr lang="ru-RU" dirty="0" smtClean="0"/>
              <a:t> форм: </a:t>
            </a:r>
            <a:r>
              <a:rPr lang="ru-RU" dirty="0" err="1" smtClean="0"/>
              <a:t>сс</a:t>
            </a:r>
            <a:r>
              <a:rPr lang="ru-RU" dirty="0" smtClean="0"/>
              <a:t>× </a:t>
            </a:r>
            <a:r>
              <a:rPr lang="ru-RU" dirty="0" err="1" smtClean="0"/>
              <a:t>Сс</a:t>
            </a:r>
            <a:r>
              <a:rPr lang="ru-RU" dirty="0" smtClean="0"/>
              <a:t>. З </a:t>
            </a:r>
            <a:r>
              <a:rPr lang="ru-RU" dirty="0" err="1" smtClean="0"/>
              <a:t>тієї</a:t>
            </a:r>
            <a:r>
              <a:rPr lang="ru-RU" dirty="0" smtClean="0"/>
              <a:t> ж </a:t>
            </a:r>
            <a:r>
              <a:rPr lang="ru-RU" dirty="0" err="1" smtClean="0"/>
              <a:t>таблиці</a:t>
            </a:r>
            <a:r>
              <a:rPr lang="ru-RU" dirty="0" smtClean="0"/>
              <a:t> </a:t>
            </a:r>
            <a:r>
              <a:rPr lang="ru-RU" dirty="0" err="1" smtClean="0"/>
              <a:t>визначаємо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генотипи</a:t>
            </a:r>
            <a:r>
              <a:rPr lang="ru-RU" dirty="0" smtClean="0"/>
              <a:t> </a:t>
            </a:r>
            <a:r>
              <a:rPr lang="ru-RU" dirty="0" err="1" smtClean="0"/>
              <a:t>нащадків</a:t>
            </a:r>
            <a:r>
              <a:rPr lang="ru-RU" dirty="0" smtClean="0"/>
              <a:t>: ½ </a:t>
            </a:r>
            <a:r>
              <a:rPr lang="ru-RU" dirty="0" err="1" smtClean="0"/>
              <a:t>Сс</a:t>
            </a:r>
            <a:r>
              <a:rPr lang="ru-RU" dirty="0" smtClean="0"/>
              <a:t> + ½ </a:t>
            </a:r>
            <a:r>
              <a:rPr lang="ru-RU" dirty="0" err="1" smtClean="0"/>
              <a:t>сс.За</a:t>
            </a:r>
            <a:r>
              <a:rPr lang="ru-RU" dirty="0" smtClean="0"/>
              <a:t> </a:t>
            </a:r>
            <a:r>
              <a:rPr lang="ru-RU" dirty="0" err="1" smtClean="0"/>
              <a:t>ознакою</a:t>
            </a:r>
            <a:r>
              <a:rPr lang="ru-RU" dirty="0" smtClean="0"/>
              <a:t> </a:t>
            </a:r>
            <a:r>
              <a:rPr lang="ru-RU" dirty="0" err="1" smtClean="0"/>
              <a:t>форми</a:t>
            </a:r>
            <a:r>
              <a:rPr lang="ru-RU" dirty="0" smtClean="0"/>
              <a:t> </a:t>
            </a:r>
            <a:r>
              <a:rPr lang="ru-RU" dirty="0" err="1" smtClean="0"/>
              <a:t>гребеня</a:t>
            </a:r>
            <a:r>
              <a:rPr lang="ru-RU" dirty="0" smtClean="0"/>
              <a:t> (ген Р)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нащадків</a:t>
            </a:r>
            <a:r>
              <a:rPr lang="ru-RU" dirty="0" smtClean="0"/>
              <a:t> 6/8 курчат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горохоподібним</a:t>
            </a:r>
            <a:r>
              <a:rPr lang="ru-RU" dirty="0" smtClean="0"/>
              <a:t> </a:t>
            </a:r>
            <a:r>
              <a:rPr lang="ru-RU" dirty="0" err="1" smtClean="0"/>
              <a:t>гребенем</a:t>
            </a:r>
            <a:r>
              <a:rPr lang="ru-RU" dirty="0" smtClean="0"/>
              <a:t> (⅜ </a:t>
            </a:r>
            <a:r>
              <a:rPr lang="ru-RU" dirty="0" err="1" smtClean="0"/>
              <a:t>горохоподібних</a:t>
            </a:r>
            <a:r>
              <a:rPr lang="ru-RU" dirty="0" smtClean="0"/>
              <a:t> + ⅜ </a:t>
            </a:r>
            <a:r>
              <a:rPr lang="ru-RU" dirty="0" err="1" smtClean="0"/>
              <a:t>горохоподібних</a:t>
            </a:r>
            <a:r>
              <a:rPr lang="ru-RU" dirty="0" smtClean="0"/>
              <a:t>) та 2/8 – </a:t>
            </a:r>
            <a:r>
              <a:rPr lang="ru-RU" dirty="0" err="1" smtClean="0"/>
              <a:t>з</a:t>
            </a:r>
            <a:r>
              <a:rPr lang="ru-RU" dirty="0" smtClean="0"/>
              <a:t> простим </a:t>
            </a:r>
            <a:r>
              <a:rPr lang="ru-RU" dirty="0" err="1" smtClean="0"/>
              <a:t>листоподібним</a:t>
            </a:r>
            <a:r>
              <a:rPr lang="ru-RU" dirty="0" smtClean="0"/>
              <a:t> </a:t>
            </a:r>
            <a:r>
              <a:rPr lang="ru-RU" dirty="0" err="1" smtClean="0"/>
              <a:t>гребенем</a:t>
            </a:r>
            <a:r>
              <a:rPr lang="ru-RU" dirty="0" smtClean="0"/>
              <a:t> (⅛ </a:t>
            </a:r>
            <a:r>
              <a:rPr lang="ru-RU" dirty="0" err="1" smtClean="0"/>
              <a:t>простих</a:t>
            </a:r>
            <a:r>
              <a:rPr lang="ru-RU" dirty="0" smtClean="0"/>
              <a:t> + ⅛ </a:t>
            </a:r>
            <a:r>
              <a:rPr lang="ru-RU" dirty="0" err="1" smtClean="0"/>
              <a:t>простих</a:t>
            </a:r>
            <a:r>
              <a:rPr lang="ru-RU" dirty="0" smtClean="0"/>
              <a:t>): </a:t>
            </a:r>
            <a:r>
              <a:rPr lang="ru-RU" dirty="0" err="1" smtClean="0"/>
              <a:t>спостерігається</a:t>
            </a:r>
            <a:r>
              <a:rPr lang="ru-RU" dirty="0" smtClean="0"/>
              <a:t> </a:t>
            </a:r>
            <a:r>
              <a:rPr lang="ru-RU" dirty="0" err="1" smtClean="0"/>
              <a:t>розщеплення</a:t>
            </a:r>
            <a:r>
              <a:rPr lang="ru-RU" dirty="0" smtClean="0"/>
              <a:t> 3 : 1 (6 : 2, </a:t>
            </a:r>
            <a:r>
              <a:rPr lang="ru-RU" dirty="0" err="1" smtClean="0"/>
              <a:t>або</a:t>
            </a:r>
            <a:r>
              <a:rPr lang="ru-RU" dirty="0" smtClean="0"/>
              <a:t> 3: 1). </a:t>
            </a:r>
            <a:r>
              <a:rPr lang="ru-RU" dirty="0" err="1" smtClean="0"/>
              <a:t>Воно</a:t>
            </a:r>
            <a:r>
              <a:rPr lang="ru-RU" dirty="0" smtClean="0"/>
              <a:t> </a:t>
            </a:r>
            <a:r>
              <a:rPr lang="ru-RU" dirty="0" err="1" smtClean="0"/>
              <a:t>вказує</a:t>
            </a:r>
            <a:r>
              <a:rPr lang="ru-RU" dirty="0" smtClean="0"/>
              <a:t> на 2-ю «</a:t>
            </a:r>
            <a:r>
              <a:rPr lang="ru-RU" dirty="0" err="1" smtClean="0"/>
              <a:t>літеру</a:t>
            </a:r>
            <a:r>
              <a:rPr lang="ru-RU" dirty="0" smtClean="0"/>
              <a:t>», яка </a:t>
            </a:r>
            <a:r>
              <a:rPr lang="ru-RU" dirty="0" err="1" smtClean="0"/>
              <a:t>свідчить</a:t>
            </a:r>
            <a:r>
              <a:rPr lang="ru-RU" dirty="0" smtClean="0"/>
              <a:t> про генотип </a:t>
            </a:r>
            <a:r>
              <a:rPr lang="ru-RU" dirty="0" err="1" smtClean="0"/>
              <a:t>батьків</a:t>
            </a:r>
            <a:r>
              <a:rPr lang="ru-RU" dirty="0" smtClean="0"/>
              <a:t> (</a:t>
            </a:r>
            <a:r>
              <a:rPr lang="ru-RU" dirty="0" err="1" smtClean="0"/>
              <a:t>Рр</a:t>
            </a:r>
            <a:r>
              <a:rPr lang="ru-RU" dirty="0" smtClean="0"/>
              <a:t> × </a:t>
            </a:r>
            <a:r>
              <a:rPr lang="ru-RU" dirty="0" err="1" smtClean="0"/>
              <a:t>Рр</a:t>
            </a:r>
            <a:r>
              <a:rPr lang="ru-RU" dirty="0" smtClean="0"/>
              <a:t>) та </a:t>
            </a:r>
            <a:r>
              <a:rPr lang="ru-RU" dirty="0" err="1" smtClean="0"/>
              <a:t>нащадків</a:t>
            </a:r>
            <a:r>
              <a:rPr lang="ru-RU" dirty="0" smtClean="0"/>
              <a:t> (¾Р_ + ¼</a:t>
            </a:r>
            <a:r>
              <a:rPr lang="ru-RU" dirty="0" err="1" smtClean="0"/>
              <a:t>рр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точніше</a:t>
            </a:r>
            <a:r>
              <a:rPr lang="ru-RU" dirty="0" smtClean="0"/>
              <a:t> ¼РР + 2/4Рр + ¼</a:t>
            </a:r>
            <a:r>
              <a:rPr lang="ru-RU" dirty="0" err="1" smtClean="0"/>
              <a:t>рр</a:t>
            </a:r>
            <a:r>
              <a:rPr lang="ru-RU" dirty="0" smtClean="0"/>
              <a:t>). </a:t>
            </a:r>
            <a:r>
              <a:rPr lang="ru-RU" dirty="0" err="1" smtClean="0"/>
              <a:t>Об'єднавши</a:t>
            </a:r>
            <a:r>
              <a:rPr lang="ru-RU" dirty="0" smtClean="0"/>
              <a:t> разом </a:t>
            </a:r>
            <a:r>
              <a:rPr lang="ru-RU" dirty="0" err="1" smtClean="0"/>
              <a:t>результати</a:t>
            </a:r>
            <a:r>
              <a:rPr lang="ru-RU" dirty="0" smtClean="0"/>
              <a:t>, </a:t>
            </a:r>
            <a:r>
              <a:rPr lang="ru-RU" dirty="0" err="1" smtClean="0"/>
              <a:t>отримані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обох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, </a:t>
            </a:r>
            <a:r>
              <a:rPr lang="ru-RU" dirty="0" err="1" smtClean="0"/>
              <a:t>отримуємо</a:t>
            </a:r>
            <a:r>
              <a:rPr lang="ru-RU" dirty="0" smtClean="0"/>
              <a:t> результат.</a:t>
            </a:r>
          </a:p>
          <a:p>
            <a:r>
              <a:rPr lang="ru-RU" dirty="0" err="1" smtClean="0"/>
              <a:t>Відповідь</a:t>
            </a:r>
            <a:r>
              <a:rPr lang="ru-RU" dirty="0" smtClean="0"/>
              <a:t>. Р: </a:t>
            </a:r>
            <a:r>
              <a:rPr lang="ru-RU" dirty="0" err="1" smtClean="0"/>
              <a:t>ссРр</a:t>
            </a:r>
            <a:r>
              <a:rPr lang="ru-RU" dirty="0" smtClean="0"/>
              <a:t> × </a:t>
            </a:r>
            <a:r>
              <a:rPr lang="ru-RU" dirty="0" err="1" smtClean="0"/>
              <a:t>СсРр</a:t>
            </a:r>
            <a:r>
              <a:rPr lang="ru-RU" dirty="0" smtClean="0"/>
              <a:t> → </a:t>
            </a:r>
            <a:r>
              <a:rPr lang="en-US" dirty="0" smtClean="0"/>
              <a:t>F1: ⅜</a:t>
            </a:r>
            <a:r>
              <a:rPr lang="ru-RU" dirty="0" err="1" smtClean="0"/>
              <a:t>СсР_</a:t>
            </a:r>
            <a:r>
              <a:rPr lang="ru-RU" dirty="0" smtClean="0"/>
              <a:t> + ⅜</a:t>
            </a:r>
            <a:r>
              <a:rPr lang="ru-RU" dirty="0" err="1" smtClean="0"/>
              <a:t>ссР_</a:t>
            </a:r>
            <a:r>
              <a:rPr lang="ru-RU" dirty="0" smtClean="0"/>
              <a:t> + ⅛</a:t>
            </a:r>
            <a:r>
              <a:rPr lang="ru-RU" dirty="0" err="1" smtClean="0"/>
              <a:t>Ссрр+</a:t>
            </a:r>
            <a:r>
              <a:rPr lang="ru-RU" dirty="0" smtClean="0"/>
              <a:t> ⅛</a:t>
            </a:r>
            <a:r>
              <a:rPr lang="ru-RU" dirty="0" err="1" smtClean="0"/>
              <a:t>ссрр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54868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Завдання</a:t>
            </a:r>
            <a:r>
              <a:rPr lang="ru-RU" dirty="0" smtClean="0"/>
              <a:t> № 5. При </a:t>
            </a:r>
            <a:r>
              <a:rPr lang="ru-RU" dirty="0" err="1" smtClean="0"/>
              <a:t>схрещуванні</a:t>
            </a:r>
            <a:r>
              <a:rPr lang="ru-RU" dirty="0" smtClean="0"/>
              <a:t> курки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горохоподібною</a:t>
            </a:r>
            <a:r>
              <a:rPr lang="ru-RU" dirty="0" smtClean="0"/>
              <a:t> формою </a:t>
            </a:r>
            <a:r>
              <a:rPr lang="ru-RU" dirty="0" err="1" smtClean="0"/>
              <a:t>гребеня</a:t>
            </a:r>
            <a:r>
              <a:rPr lang="ru-RU" dirty="0" smtClean="0"/>
              <a:t> та </a:t>
            </a:r>
            <a:r>
              <a:rPr lang="ru-RU" dirty="0" err="1" smtClean="0"/>
              <a:t>півня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забарвленим</a:t>
            </a:r>
            <a:r>
              <a:rPr lang="ru-RU" dirty="0" smtClean="0"/>
              <a:t> </a:t>
            </a:r>
            <a:r>
              <a:rPr lang="ru-RU" dirty="0" err="1" smtClean="0"/>
              <a:t>оперінням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простою формою </a:t>
            </a:r>
            <a:r>
              <a:rPr lang="ru-RU" dirty="0" err="1" smtClean="0"/>
              <a:t>гребеня</a:t>
            </a:r>
            <a:r>
              <a:rPr lang="ru-RU" dirty="0" smtClean="0"/>
              <a:t> у </a:t>
            </a:r>
            <a:r>
              <a:rPr lang="ru-RU" dirty="0" err="1" smtClean="0"/>
              <a:t>потомстві</a:t>
            </a:r>
            <a:r>
              <a:rPr lang="ru-RU" dirty="0" smtClean="0"/>
              <a:t> </a:t>
            </a:r>
            <a:r>
              <a:rPr lang="ru-RU" dirty="0" err="1" smtClean="0"/>
              <a:t>вийшло</a:t>
            </a:r>
            <a:r>
              <a:rPr lang="ru-RU" dirty="0" smtClean="0"/>
              <a:t> четверо курчат: 1 </a:t>
            </a:r>
            <a:r>
              <a:rPr lang="ru-RU" dirty="0" err="1" smtClean="0"/>
              <a:t>білий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горохоподібним</a:t>
            </a:r>
            <a:r>
              <a:rPr lang="ru-RU" dirty="0" smtClean="0"/>
              <a:t> </a:t>
            </a:r>
            <a:r>
              <a:rPr lang="ru-RU" dirty="0" err="1" smtClean="0"/>
              <a:t>гребенем</a:t>
            </a:r>
            <a:r>
              <a:rPr lang="ru-RU" dirty="0" smtClean="0"/>
              <a:t>, 2 </a:t>
            </a:r>
            <a:r>
              <a:rPr lang="ru-RU" dirty="0" err="1" smtClean="0"/>
              <a:t>пофарбованих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горохоподібним</a:t>
            </a:r>
            <a:r>
              <a:rPr lang="ru-RU" dirty="0" smtClean="0"/>
              <a:t> </a:t>
            </a:r>
            <a:r>
              <a:rPr lang="ru-RU" dirty="0" err="1" smtClean="0"/>
              <a:t>гребенем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1 </a:t>
            </a:r>
            <a:r>
              <a:rPr lang="ru-RU" dirty="0" err="1" smtClean="0"/>
              <a:t>пофарбований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простим </a:t>
            </a:r>
            <a:r>
              <a:rPr lang="ru-RU" dirty="0" err="1" smtClean="0"/>
              <a:t>гребенем</a:t>
            </a:r>
            <a:r>
              <a:rPr lang="ru-RU" dirty="0" smtClean="0"/>
              <a:t>. </a:t>
            </a:r>
            <a:r>
              <a:rPr lang="ru-RU" dirty="0" err="1" smtClean="0"/>
              <a:t>Визначте</a:t>
            </a:r>
            <a:r>
              <a:rPr lang="ru-RU" dirty="0" smtClean="0"/>
              <a:t> </a:t>
            </a:r>
            <a:r>
              <a:rPr lang="ru-RU" dirty="0" err="1" smtClean="0"/>
              <a:t>генотипи</a:t>
            </a:r>
            <a:r>
              <a:rPr lang="ru-RU" dirty="0" smtClean="0"/>
              <a:t> </a:t>
            </a:r>
            <a:r>
              <a:rPr lang="ru-RU" dirty="0" err="1" smtClean="0"/>
              <a:t>батьків</a:t>
            </a:r>
            <a:r>
              <a:rPr lang="ru-RU" dirty="0" smtClean="0"/>
              <a:t> та </a:t>
            </a:r>
            <a:r>
              <a:rPr lang="ru-RU" dirty="0" err="1" smtClean="0"/>
              <a:t>нащадків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Запис</a:t>
            </a:r>
            <a:r>
              <a:rPr lang="ru-RU" dirty="0" smtClean="0"/>
              <a:t> </a:t>
            </a:r>
            <a:r>
              <a:rPr lang="ru-RU" dirty="0" err="1" smtClean="0"/>
              <a:t>умови</a:t>
            </a:r>
            <a:r>
              <a:rPr lang="ru-RU" dirty="0" smtClean="0"/>
              <a:t>: Р: С_Р_ × </a:t>
            </a:r>
            <a:r>
              <a:rPr lang="ru-RU" dirty="0" err="1" smtClean="0"/>
              <a:t>С_рр</a:t>
            </a:r>
            <a:r>
              <a:rPr lang="ru-RU" dirty="0" smtClean="0"/>
              <a:t> → </a:t>
            </a:r>
            <a:r>
              <a:rPr lang="en-US" dirty="0" smtClean="0"/>
              <a:t>F1: 1</a:t>
            </a:r>
            <a:r>
              <a:rPr lang="ru-RU" dirty="0" err="1" smtClean="0"/>
              <a:t>ссР_</a:t>
            </a:r>
            <a:r>
              <a:rPr lang="ru-RU" dirty="0" smtClean="0"/>
              <a:t> + 2С_Р_ + 1С_рр.</a:t>
            </a:r>
          </a:p>
          <a:p>
            <a:r>
              <a:rPr lang="ru-RU" dirty="0" err="1" smtClean="0"/>
              <a:t>Рішення</a:t>
            </a:r>
            <a:r>
              <a:rPr lang="ru-RU" dirty="0" smtClean="0"/>
              <a:t>.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почати</a:t>
            </a:r>
            <a:r>
              <a:rPr lang="ru-RU" dirty="0" smtClean="0"/>
              <a:t> </a:t>
            </a:r>
            <a:r>
              <a:rPr lang="ru-RU" dirty="0" err="1" smtClean="0"/>
              <a:t>рішення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2-го методу, то буде </a:t>
            </a:r>
            <a:r>
              <a:rPr lang="ru-RU" dirty="0" err="1" smtClean="0"/>
              <a:t>отримано</a:t>
            </a:r>
            <a:r>
              <a:rPr lang="ru-RU" dirty="0" smtClean="0"/>
              <a:t> </a:t>
            </a:r>
            <a:r>
              <a:rPr lang="ru-RU" dirty="0" err="1" smtClean="0"/>
              <a:t>відповідь</a:t>
            </a:r>
            <a:r>
              <a:rPr lang="ru-RU" dirty="0" smtClean="0"/>
              <a:t> про </a:t>
            </a:r>
            <a:r>
              <a:rPr lang="ru-RU" dirty="0" err="1" smtClean="0"/>
              <a:t>розщеплення</a:t>
            </a:r>
            <a:r>
              <a:rPr lang="ru-RU" dirty="0" smtClean="0"/>
              <a:t> 3: 1 як за геном С, так </a:t>
            </a:r>
            <a:r>
              <a:rPr lang="ru-RU" dirty="0" err="1" smtClean="0"/>
              <a:t>і</a:t>
            </a:r>
            <a:r>
              <a:rPr lang="ru-RU" dirty="0" smtClean="0"/>
              <a:t> за геном Р. </a:t>
            </a:r>
            <a:r>
              <a:rPr lang="ru-RU" dirty="0" err="1" smtClean="0"/>
              <a:t>Останнє</a:t>
            </a:r>
            <a:r>
              <a:rPr lang="ru-RU" dirty="0" smtClean="0"/>
              <a:t> </a:t>
            </a:r>
            <a:r>
              <a:rPr lang="ru-RU" dirty="0" err="1" smtClean="0"/>
              <a:t>суперечить</a:t>
            </a:r>
            <a:r>
              <a:rPr lang="ru-RU" dirty="0" smtClean="0"/>
              <a:t> </a:t>
            </a:r>
            <a:r>
              <a:rPr lang="ru-RU" dirty="0" err="1" smtClean="0"/>
              <a:t>умові</a:t>
            </a:r>
            <a:r>
              <a:rPr lang="ru-RU" dirty="0" smtClean="0"/>
              <a:t> </a:t>
            </a:r>
            <a:r>
              <a:rPr lang="ru-RU" dirty="0" err="1" smtClean="0"/>
              <a:t>завдання</a:t>
            </a:r>
            <a:r>
              <a:rPr lang="ru-RU" dirty="0" smtClean="0"/>
              <a:t>: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рр</a:t>
            </a:r>
            <a:r>
              <a:rPr lang="ru-RU" dirty="0" smtClean="0"/>
              <a:t> у </a:t>
            </a:r>
            <a:r>
              <a:rPr lang="ru-RU" dirty="0" err="1" smtClean="0"/>
              <a:t>батьківської</a:t>
            </a:r>
            <a:r>
              <a:rPr lang="ru-RU" dirty="0" smtClean="0"/>
              <a:t> </a:t>
            </a:r>
            <a:r>
              <a:rPr lang="ru-RU" dirty="0" err="1" smtClean="0"/>
              <a:t>форми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дасть</a:t>
            </a:r>
            <a:r>
              <a:rPr lang="ru-RU" dirty="0" smtClean="0"/>
              <a:t> </a:t>
            </a:r>
            <a:r>
              <a:rPr lang="ru-RU" dirty="0" err="1" smtClean="0"/>
              <a:t>розщеплення</a:t>
            </a:r>
            <a:r>
              <a:rPr lang="ru-RU" dirty="0" smtClean="0"/>
              <a:t> не 3: 1, а 1 : 1. Причина видимого </a:t>
            </a:r>
            <a:r>
              <a:rPr lang="ru-RU" dirty="0" err="1" smtClean="0"/>
              <a:t>протиріччя</a:t>
            </a:r>
            <a:r>
              <a:rPr lang="ru-RU" dirty="0" smtClean="0"/>
              <a:t> – </a:t>
            </a:r>
            <a:r>
              <a:rPr lang="ru-RU" dirty="0" err="1" smtClean="0"/>
              <a:t>недостатня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нащадків</a:t>
            </a:r>
            <a:r>
              <a:rPr lang="ru-RU" dirty="0" smtClean="0"/>
              <a:t> (</a:t>
            </a:r>
            <a:r>
              <a:rPr lang="ru-RU" dirty="0" err="1" smtClean="0"/>
              <a:t>лише</a:t>
            </a:r>
            <a:r>
              <a:rPr lang="ru-RU" dirty="0" smtClean="0"/>
              <a:t> 4 курчат),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забезпечити</a:t>
            </a:r>
            <a:r>
              <a:rPr lang="ru-RU" dirty="0" smtClean="0"/>
              <a:t> </a:t>
            </a:r>
            <a:r>
              <a:rPr lang="ru-RU" dirty="0" err="1" smtClean="0"/>
              <a:t>реалізацію</a:t>
            </a:r>
            <a:r>
              <a:rPr lang="ru-RU" dirty="0" smtClean="0"/>
              <a:t> </a:t>
            </a:r>
            <a:r>
              <a:rPr lang="ru-RU" dirty="0" err="1" smtClean="0"/>
              <a:t>статистичних</a:t>
            </a:r>
            <a:r>
              <a:rPr lang="ru-RU" dirty="0" smtClean="0"/>
              <a:t> </a:t>
            </a:r>
            <a:r>
              <a:rPr lang="ru-RU" dirty="0" err="1" smtClean="0"/>
              <a:t>генетичних</a:t>
            </a:r>
            <a:r>
              <a:rPr lang="ru-RU" dirty="0" smtClean="0"/>
              <a:t> </a:t>
            </a:r>
            <a:r>
              <a:rPr lang="ru-RU" dirty="0" err="1" smtClean="0"/>
              <a:t>закономірностей</a:t>
            </a:r>
            <a:r>
              <a:rPr lang="ru-RU" dirty="0" smtClean="0"/>
              <a:t>. Очевидно, </a:t>
            </a:r>
            <a:r>
              <a:rPr lang="ru-RU" dirty="0" err="1" smtClean="0"/>
              <a:t>що</a:t>
            </a:r>
            <a:r>
              <a:rPr lang="ru-RU" dirty="0" smtClean="0"/>
              <a:t>, </a:t>
            </a:r>
            <a:r>
              <a:rPr lang="ru-RU" dirty="0" err="1" smtClean="0"/>
              <a:t>відповідаючи</a:t>
            </a:r>
            <a:r>
              <a:rPr lang="ru-RU" dirty="0" smtClean="0"/>
              <a:t> на </a:t>
            </a:r>
            <a:r>
              <a:rPr lang="ru-RU" dirty="0" err="1" smtClean="0"/>
              <a:t>запитання</a:t>
            </a:r>
            <a:r>
              <a:rPr lang="ru-RU" dirty="0" smtClean="0"/>
              <a:t> 1, ми </a:t>
            </a:r>
            <a:r>
              <a:rPr lang="ru-RU" dirty="0" err="1" smtClean="0"/>
              <a:t>отримуємо</a:t>
            </a:r>
            <a:r>
              <a:rPr lang="ru-RU" dirty="0" smtClean="0"/>
              <a:t> </a:t>
            </a:r>
            <a:r>
              <a:rPr lang="ru-RU" dirty="0" err="1" smtClean="0"/>
              <a:t>негативну</a:t>
            </a:r>
            <a:r>
              <a:rPr lang="ru-RU" dirty="0" smtClean="0"/>
              <a:t> </a:t>
            </a:r>
            <a:r>
              <a:rPr lang="ru-RU" dirty="0" err="1" smtClean="0"/>
              <a:t>відповідь</a:t>
            </a:r>
            <a:r>
              <a:rPr lang="ru-RU" dirty="0" smtClean="0"/>
              <a:t>. Тому </a:t>
            </a:r>
            <a:r>
              <a:rPr lang="ru-RU" dirty="0" err="1" smtClean="0"/>
              <a:t>необхідно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використовувати</a:t>
            </a:r>
            <a:r>
              <a:rPr lang="ru-RU" dirty="0" smtClean="0"/>
              <a:t> 3-й метод </a:t>
            </a:r>
            <a:r>
              <a:rPr lang="ru-RU" dirty="0" err="1" smtClean="0"/>
              <a:t>вирішення</a:t>
            </a:r>
            <a:r>
              <a:rPr lang="ru-RU" dirty="0" smtClean="0"/>
              <a:t> </a:t>
            </a:r>
            <a:r>
              <a:rPr lang="ru-RU" dirty="0" err="1" smtClean="0"/>
              <a:t>генетичних</a:t>
            </a:r>
            <a:r>
              <a:rPr lang="ru-RU" dirty="0" smtClean="0"/>
              <a:t> </a:t>
            </a:r>
            <a:r>
              <a:rPr lang="ru-RU" dirty="0" err="1" smtClean="0"/>
              <a:t>завдань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полігібридного</a:t>
            </a:r>
            <a:r>
              <a:rPr lang="ru-RU" dirty="0" smtClean="0"/>
              <a:t> </a:t>
            </a:r>
            <a:r>
              <a:rPr lang="ru-RU" dirty="0" err="1" smtClean="0"/>
              <a:t>схрещування.Наявність</a:t>
            </a:r>
            <a:r>
              <a:rPr lang="ru-RU" dirty="0" smtClean="0"/>
              <a:t> у </a:t>
            </a:r>
            <a:r>
              <a:rPr lang="ru-RU" dirty="0" err="1" smtClean="0"/>
              <a:t>потомстві</a:t>
            </a:r>
            <a:r>
              <a:rPr lang="ru-RU" dirty="0" smtClean="0"/>
              <a:t> </a:t>
            </a:r>
            <a:r>
              <a:rPr lang="ru-RU" dirty="0" err="1" smtClean="0"/>
              <a:t>білих</a:t>
            </a:r>
            <a:r>
              <a:rPr lang="ru-RU" dirty="0" smtClean="0"/>
              <a:t> курчат (</a:t>
            </a:r>
            <a:r>
              <a:rPr lang="ru-RU" dirty="0" err="1" smtClean="0"/>
              <a:t>рецесивних</a:t>
            </a:r>
            <a:r>
              <a:rPr lang="ru-RU" dirty="0" smtClean="0"/>
              <a:t> </a:t>
            </a:r>
            <a:r>
              <a:rPr lang="ru-RU" dirty="0" err="1" smtClean="0"/>
              <a:t>гомозигот</a:t>
            </a:r>
            <a:r>
              <a:rPr lang="ru-RU" dirty="0" smtClean="0"/>
              <a:t> за геном С,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сс</a:t>
            </a:r>
            <a:r>
              <a:rPr lang="ru-RU" dirty="0" smtClean="0"/>
              <a:t>),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отримали</a:t>
            </a:r>
            <a:r>
              <a:rPr lang="ru-RU" dirty="0" smtClean="0"/>
              <a:t> </a:t>
            </a:r>
            <a:r>
              <a:rPr lang="ru-RU" dirty="0" err="1" smtClean="0"/>
              <a:t>рецесивні</a:t>
            </a:r>
            <a:r>
              <a:rPr lang="ru-RU" dirty="0" smtClean="0"/>
              <a:t> </a:t>
            </a:r>
            <a:r>
              <a:rPr lang="ru-RU" dirty="0" err="1" smtClean="0"/>
              <a:t>алелі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обох</a:t>
            </a:r>
            <a:r>
              <a:rPr lang="ru-RU" dirty="0" smtClean="0"/>
              <a:t> </a:t>
            </a:r>
            <a:r>
              <a:rPr lang="ru-RU" dirty="0" err="1" smtClean="0"/>
              <a:t>батьків</a:t>
            </a:r>
            <a:r>
              <a:rPr lang="ru-RU" dirty="0" smtClean="0"/>
              <a:t>, </a:t>
            </a:r>
            <a:r>
              <a:rPr lang="ru-RU" dirty="0" err="1" smtClean="0"/>
              <a:t>свідчить</a:t>
            </a:r>
            <a:r>
              <a:rPr lang="ru-RU" dirty="0" smtClean="0"/>
              <a:t> про </a:t>
            </a:r>
            <a:r>
              <a:rPr lang="ru-RU" dirty="0" err="1" smtClean="0"/>
              <a:t>присутність</a:t>
            </a:r>
            <a:r>
              <a:rPr lang="ru-RU" dirty="0" smtClean="0"/>
              <a:t> таких </a:t>
            </a:r>
            <a:r>
              <a:rPr lang="ru-RU" dirty="0" err="1" smtClean="0"/>
              <a:t>алелів</a:t>
            </a:r>
            <a:r>
              <a:rPr lang="ru-RU" dirty="0" smtClean="0"/>
              <a:t> як у курки, так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півня</a:t>
            </a:r>
            <a:r>
              <a:rPr lang="ru-RU" dirty="0" smtClean="0"/>
              <a:t>. </a:t>
            </a:r>
            <a:r>
              <a:rPr lang="ru-RU" dirty="0" err="1" smtClean="0"/>
              <a:t>Розмірковуючи</a:t>
            </a:r>
            <a:r>
              <a:rPr lang="ru-RU" dirty="0" smtClean="0"/>
              <a:t> </a:t>
            </a:r>
            <a:r>
              <a:rPr lang="ru-RU" dirty="0" err="1" smtClean="0"/>
              <a:t>подібним</a:t>
            </a:r>
            <a:r>
              <a:rPr lang="ru-RU" dirty="0" smtClean="0"/>
              <a:t> чином про курчат </a:t>
            </a:r>
            <a:r>
              <a:rPr lang="ru-RU" dirty="0" err="1" smtClean="0"/>
              <a:t>з</a:t>
            </a:r>
            <a:r>
              <a:rPr lang="ru-RU" dirty="0" smtClean="0"/>
              <a:t> простим </a:t>
            </a:r>
            <a:r>
              <a:rPr lang="ru-RU" dirty="0" err="1" smtClean="0"/>
              <a:t>листоподібним</a:t>
            </a:r>
            <a:r>
              <a:rPr lang="ru-RU" dirty="0" smtClean="0"/>
              <a:t> </a:t>
            </a:r>
            <a:r>
              <a:rPr lang="ru-RU" dirty="0" err="1" smtClean="0"/>
              <a:t>гребенем</a:t>
            </a:r>
            <a:r>
              <a:rPr lang="ru-RU" dirty="0" smtClean="0"/>
              <a:t>, </a:t>
            </a:r>
            <a:r>
              <a:rPr lang="ru-RU" dirty="0" err="1" smtClean="0"/>
              <a:t>переконаємося</a:t>
            </a:r>
            <a:r>
              <a:rPr lang="ru-RU" dirty="0" smtClean="0"/>
              <a:t> в </a:t>
            </a:r>
            <a:r>
              <a:rPr lang="ru-RU" dirty="0" err="1" smtClean="0"/>
              <a:t>наявності</a:t>
            </a:r>
            <a:r>
              <a:rPr lang="ru-RU" dirty="0" smtClean="0"/>
              <a:t> </a:t>
            </a:r>
            <a:r>
              <a:rPr lang="ru-RU" dirty="0" err="1" smtClean="0"/>
              <a:t>рецесивних</a:t>
            </a:r>
            <a:r>
              <a:rPr lang="ru-RU" dirty="0" smtClean="0"/>
              <a:t> </a:t>
            </a:r>
            <a:r>
              <a:rPr lang="ru-RU" dirty="0" err="1" smtClean="0"/>
              <a:t>алелів</a:t>
            </a:r>
            <a:r>
              <a:rPr lang="ru-RU" dirty="0" smtClean="0"/>
              <a:t> </a:t>
            </a:r>
            <a:r>
              <a:rPr lang="ru-RU" dirty="0" err="1" smtClean="0"/>
              <a:t>р</a:t>
            </a:r>
            <a:r>
              <a:rPr lang="ru-RU" dirty="0" smtClean="0"/>
              <a:t> </a:t>
            </a:r>
            <a:r>
              <a:rPr lang="ru-RU" dirty="0" err="1" smtClean="0"/>
              <a:t>теж</a:t>
            </a:r>
            <a:r>
              <a:rPr lang="ru-RU" dirty="0" smtClean="0"/>
              <a:t> у </a:t>
            </a:r>
            <a:r>
              <a:rPr lang="ru-RU" dirty="0" err="1" smtClean="0"/>
              <a:t>обох</a:t>
            </a:r>
            <a:r>
              <a:rPr lang="ru-RU" dirty="0" smtClean="0"/>
              <a:t> </a:t>
            </a:r>
            <a:r>
              <a:rPr lang="ru-RU" dirty="0" err="1" smtClean="0"/>
              <a:t>батьків</a:t>
            </a:r>
            <a:r>
              <a:rPr lang="ru-RU" dirty="0" smtClean="0"/>
              <a:t>. </a:t>
            </a:r>
            <a:r>
              <a:rPr lang="ru-RU" dirty="0" err="1" smtClean="0"/>
              <a:t>Звідси</a:t>
            </a:r>
            <a:r>
              <a:rPr lang="ru-RU" dirty="0" smtClean="0"/>
              <a:t> легко </a:t>
            </a:r>
            <a:r>
              <a:rPr lang="ru-RU" dirty="0" err="1" smtClean="0"/>
              <a:t>визначити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генотипи</a:t>
            </a:r>
            <a:r>
              <a:rPr lang="ru-RU" dirty="0" smtClean="0"/>
              <a:t> </a:t>
            </a:r>
            <a:r>
              <a:rPr lang="ru-RU" dirty="0" err="1" smtClean="0"/>
              <a:t>нащадків</a:t>
            </a:r>
            <a:r>
              <a:rPr lang="ru-RU" dirty="0" smtClean="0"/>
              <a:t> (за «</a:t>
            </a:r>
            <a:r>
              <a:rPr lang="ru-RU" dirty="0" err="1" smtClean="0"/>
              <a:t>генетичним</a:t>
            </a:r>
            <a:r>
              <a:rPr lang="ru-RU" dirty="0" smtClean="0"/>
              <a:t> </a:t>
            </a:r>
            <a:r>
              <a:rPr lang="ru-RU" dirty="0" err="1" smtClean="0"/>
              <a:t>алфавітом</a:t>
            </a:r>
            <a:r>
              <a:rPr lang="ru-RU" dirty="0" smtClean="0"/>
              <a:t>»).</a:t>
            </a:r>
          </a:p>
          <a:p>
            <a:r>
              <a:rPr lang="ru-RU" dirty="0" err="1" smtClean="0"/>
              <a:t>Відповідь</a:t>
            </a:r>
            <a:r>
              <a:rPr lang="ru-RU" dirty="0" smtClean="0"/>
              <a:t>. Р: </a:t>
            </a:r>
            <a:r>
              <a:rPr lang="ru-RU" dirty="0" err="1" smtClean="0"/>
              <a:t>СсРр</a:t>
            </a:r>
            <a:r>
              <a:rPr lang="ru-RU" dirty="0" smtClean="0"/>
              <a:t> × </a:t>
            </a:r>
            <a:r>
              <a:rPr lang="ru-RU" dirty="0" err="1" smtClean="0"/>
              <a:t>Ссрр</a:t>
            </a:r>
            <a:r>
              <a:rPr lang="ru-RU" dirty="0" smtClean="0"/>
              <a:t> → </a:t>
            </a:r>
            <a:r>
              <a:rPr lang="en-US" dirty="0" smtClean="0"/>
              <a:t>F1: 1</a:t>
            </a:r>
            <a:r>
              <a:rPr lang="ru-RU" dirty="0" err="1" smtClean="0"/>
              <a:t>ссРр</a:t>
            </a:r>
            <a:r>
              <a:rPr lang="ru-RU" dirty="0" smtClean="0"/>
              <a:t> + 2С_Рр + 1С_рр.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692696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1. У </a:t>
            </a:r>
            <a:r>
              <a:rPr lang="ru-RU" dirty="0" err="1" smtClean="0"/>
              <a:t>морської</a:t>
            </a:r>
            <a:r>
              <a:rPr lang="ru-RU" dirty="0" smtClean="0"/>
              <a:t> свинки кучерява шерсть </a:t>
            </a:r>
            <a:r>
              <a:rPr lang="ru-RU" dirty="0" err="1" smtClean="0"/>
              <a:t>визначається</a:t>
            </a:r>
            <a:r>
              <a:rPr lang="ru-RU" dirty="0" smtClean="0"/>
              <a:t> геном </a:t>
            </a:r>
            <a:r>
              <a:rPr lang="en-US" dirty="0" smtClean="0"/>
              <a:t>R, </a:t>
            </a:r>
            <a:r>
              <a:rPr lang="ru-RU" dirty="0" smtClean="0"/>
              <a:t>гладка – </a:t>
            </a:r>
            <a:r>
              <a:rPr lang="en-US" dirty="0" smtClean="0"/>
              <a:t>r, </a:t>
            </a:r>
            <a:r>
              <a:rPr lang="ru-RU" dirty="0" smtClean="0"/>
              <a:t>коротка – </a:t>
            </a:r>
            <a:r>
              <a:rPr lang="en-US" dirty="0" smtClean="0"/>
              <a:t>L, </a:t>
            </a:r>
            <a:r>
              <a:rPr lang="ru-RU" dirty="0" err="1" smtClean="0"/>
              <a:t>довга</a:t>
            </a:r>
            <a:r>
              <a:rPr lang="ru-RU" dirty="0" smtClean="0"/>
              <a:t> – </a:t>
            </a:r>
            <a:r>
              <a:rPr lang="en-US" dirty="0" smtClean="0"/>
              <a:t>l; </a:t>
            </a:r>
            <a:r>
              <a:rPr lang="ru-RU" dirty="0" err="1" smtClean="0"/>
              <a:t>чорне</a:t>
            </a:r>
            <a:r>
              <a:rPr lang="ru-RU" dirty="0" smtClean="0"/>
              <a:t> </a:t>
            </a:r>
            <a:r>
              <a:rPr lang="ru-RU" dirty="0" err="1" smtClean="0"/>
              <a:t>забарвлення</a:t>
            </a:r>
            <a:r>
              <a:rPr lang="ru-RU" dirty="0" smtClean="0"/>
              <a:t> </a:t>
            </a:r>
            <a:r>
              <a:rPr lang="ru-RU" dirty="0" err="1" smtClean="0"/>
              <a:t>шерсті</a:t>
            </a:r>
            <a:r>
              <a:rPr lang="ru-RU" dirty="0" smtClean="0"/>
              <a:t> – В, </a:t>
            </a:r>
            <a:r>
              <a:rPr lang="ru-RU" dirty="0" err="1" smtClean="0"/>
              <a:t>біле</a:t>
            </a:r>
            <a:r>
              <a:rPr lang="ru-RU" dirty="0" smtClean="0"/>
              <a:t> – </a:t>
            </a:r>
            <a:r>
              <a:rPr lang="en-US" dirty="0" smtClean="0"/>
              <a:t>b. </a:t>
            </a:r>
            <a:r>
              <a:rPr lang="ru-RU" dirty="0" smtClean="0"/>
              <a:t>Яке буде </a:t>
            </a:r>
            <a:r>
              <a:rPr lang="en-US" dirty="0" smtClean="0"/>
              <a:t>F1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en-US" dirty="0" smtClean="0"/>
              <a:t>F2 </a:t>
            </a:r>
            <a:r>
              <a:rPr lang="ru-RU" dirty="0" smtClean="0"/>
              <a:t>при </a:t>
            </a:r>
            <a:r>
              <a:rPr lang="ru-RU" dirty="0" err="1" smtClean="0"/>
              <a:t>схрещуванні</a:t>
            </a:r>
            <a:r>
              <a:rPr lang="ru-RU" dirty="0" smtClean="0"/>
              <a:t> свинок,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розрізняються</a:t>
            </a:r>
            <a:r>
              <a:rPr lang="ru-RU" dirty="0" smtClean="0"/>
              <a:t> </a:t>
            </a:r>
            <a:r>
              <a:rPr lang="ru-RU" dirty="0" err="1" smtClean="0"/>
              <a:t>алелями</a:t>
            </a:r>
            <a:r>
              <a:rPr lang="ru-RU" dirty="0" smtClean="0"/>
              <a:t>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трьох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?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вийде</a:t>
            </a:r>
            <a:r>
              <a:rPr lang="ru-RU" dirty="0" smtClean="0"/>
              <a:t> при </a:t>
            </a:r>
            <a:r>
              <a:rPr lang="ru-RU" dirty="0" err="1" smtClean="0"/>
              <a:t>схрещуванні</a:t>
            </a:r>
            <a:r>
              <a:rPr lang="ru-RU" dirty="0" smtClean="0"/>
              <a:t> </a:t>
            </a:r>
            <a:r>
              <a:rPr lang="ru-RU" dirty="0" err="1" smtClean="0"/>
              <a:t>гібрида</a:t>
            </a:r>
            <a:r>
              <a:rPr lang="ru-RU" dirty="0" smtClean="0"/>
              <a:t> </a:t>
            </a:r>
            <a:r>
              <a:rPr lang="en-US" dirty="0" smtClean="0"/>
              <a:t>F1 </a:t>
            </a:r>
            <a:r>
              <a:rPr lang="ru-RU" dirty="0" err="1" smtClean="0"/>
              <a:t>з</a:t>
            </a:r>
            <a:r>
              <a:rPr lang="ru-RU" dirty="0" smtClean="0"/>
              <a:t> гладко- та </a:t>
            </a:r>
            <a:r>
              <a:rPr lang="ru-RU" dirty="0" err="1" smtClean="0"/>
              <a:t>довгошерстою</a:t>
            </a:r>
            <a:r>
              <a:rPr lang="ru-RU" dirty="0" smtClean="0"/>
              <a:t> </a:t>
            </a:r>
            <a:r>
              <a:rPr lang="ru-RU" dirty="0" err="1" smtClean="0"/>
              <a:t>білою</a:t>
            </a:r>
            <a:r>
              <a:rPr lang="ru-RU" dirty="0" smtClean="0"/>
              <a:t> свинкою?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2132856"/>
            <a:ext cx="8964488" cy="954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2. </a:t>
            </a:r>
            <a:r>
              <a:rPr lang="ru-RU" dirty="0" err="1" smtClean="0"/>
              <a:t>Чорні</a:t>
            </a:r>
            <a:r>
              <a:rPr lang="ru-RU" dirty="0" smtClean="0"/>
              <a:t> </a:t>
            </a:r>
            <a:r>
              <a:rPr lang="ru-RU" dirty="0" err="1" smtClean="0"/>
              <a:t>морські</a:t>
            </a:r>
            <a:r>
              <a:rPr lang="ru-RU" dirty="0" smtClean="0"/>
              <a:t> свинки </a:t>
            </a:r>
            <a:r>
              <a:rPr lang="ru-RU" dirty="0" err="1" smtClean="0"/>
              <a:t>з</a:t>
            </a:r>
            <a:r>
              <a:rPr lang="ru-RU" dirty="0" smtClean="0"/>
              <a:t> кучерявою шерстю при </a:t>
            </a:r>
            <a:r>
              <a:rPr lang="ru-RU" dirty="0" err="1" smtClean="0"/>
              <a:t>схрещуванні</a:t>
            </a:r>
            <a:r>
              <a:rPr lang="ru-RU" dirty="0" smtClean="0"/>
              <a:t> один </a:t>
            </a:r>
            <a:r>
              <a:rPr lang="ru-RU" dirty="0" err="1" smtClean="0"/>
              <a:t>з</a:t>
            </a:r>
            <a:r>
              <a:rPr lang="ru-RU" dirty="0" smtClean="0"/>
              <a:t> одним дали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нащадків</a:t>
            </a:r>
            <a:r>
              <a:rPr lang="ru-RU" dirty="0" smtClean="0"/>
              <a:t> - кучерявого </a:t>
            </a:r>
            <a:r>
              <a:rPr lang="ru-RU" dirty="0" err="1" smtClean="0"/>
              <a:t>білого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гладкого </a:t>
            </a:r>
            <a:r>
              <a:rPr lang="ru-RU" dirty="0" err="1" smtClean="0"/>
              <a:t>чорного</a:t>
            </a:r>
            <a:r>
              <a:rPr lang="ru-RU" dirty="0" smtClean="0"/>
              <a:t>. Яке потомство </a:t>
            </a:r>
            <a:r>
              <a:rPr lang="ru-RU" dirty="0" err="1" smtClean="0"/>
              <a:t>очікується</a:t>
            </a:r>
            <a:r>
              <a:rPr lang="ru-RU" dirty="0" smtClean="0"/>
              <a:t> </a:t>
            </a:r>
            <a:r>
              <a:rPr lang="ru-RU" dirty="0" err="1" smtClean="0"/>
              <a:t>надалі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свинок?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3356992"/>
            <a:ext cx="89644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3. У запашного горошку </a:t>
            </a:r>
            <a:r>
              <a:rPr lang="ru-RU" dirty="0" err="1" smtClean="0"/>
              <a:t>високий</a:t>
            </a:r>
            <a:r>
              <a:rPr lang="ru-RU" dirty="0" smtClean="0"/>
              <a:t> </a:t>
            </a:r>
            <a:r>
              <a:rPr lang="ru-RU" dirty="0" err="1" smtClean="0"/>
              <a:t>зріст</a:t>
            </a:r>
            <a:r>
              <a:rPr lang="ru-RU" dirty="0" smtClean="0"/>
              <a:t> Т </a:t>
            </a:r>
            <a:r>
              <a:rPr lang="ru-RU" dirty="0" err="1" smtClean="0"/>
              <a:t>домінує</a:t>
            </a:r>
            <a:r>
              <a:rPr lang="ru-RU" dirty="0" smtClean="0"/>
              <a:t> над </a:t>
            </a:r>
            <a:r>
              <a:rPr lang="ru-RU" dirty="0" err="1" smtClean="0"/>
              <a:t>карликовим</a:t>
            </a:r>
            <a:r>
              <a:rPr lang="ru-RU" dirty="0" smtClean="0"/>
              <a:t> </a:t>
            </a:r>
            <a:r>
              <a:rPr lang="en-US" dirty="0" smtClean="0"/>
              <a:t>t, </a:t>
            </a:r>
            <a:r>
              <a:rPr lang="ru-RU" dirty="0" err="1" smtClean="0"/>
              <a:t>зелене</a:t>
            </a:r>
            <a:r>
              <a:rPr lang="ru-RU" dirty="0" smtClean="0"/>
              <a:t> </a:t>
            </a:r>
            <a:r>
              <a:rPr lang="ru-RU" dirty="0" err="1" smtClean="0"/>
              <a:t>забарвлення</a:t>
            </a:r>
            <a:r>
              <a:rPr lang="ru-RU" dirty="0" smtClean="0"/>
              <a:t> </a:t>
            </a:r>
            <a:r>
              <a:rPr lang="ru-RU" dirty="0" err="1" smtClean="0"/>
              <a:t>бобів</a:t>
            </a:r>
            <a:r>
              <a:rPr lang="ru-RU" dirty="0" smtClean="0"/>
              <a:t> </a:t>
            </a:r>
            <a:r>
              <a:rPr lang="en-US" dirty="0" smtClean="0"/>
              <a:t>G – </a:t>
            </a:r>
            <a:r>
              <a:rPr lang="ru-RU" dirty="0" smtClean="0"/>
              <a:t>над </a:t>
            </a:r>
            <a:r>
              <a:rPr lang="ru-RU" dirty="0" err="1" smtClean="0"/>
              <a:t>жовтим</a:t>
            </a:r>
            <a:r>
              <a:rPr lang="ru-RU" dirty="0" smtClean="0"/>
              <a:t> </a:t>
            </a:r>
            <a:r>
              <a:rPr lang="en-US" dirty="0" smtClean="0"/>
              <a:t>g, </a:t>
            </a:r>
            <a:r>
              <a:rPr lang="ru-RU" dirty="0" smtClean="0"/>
              <a:t>а кругла форма </a:t>
            </a:r>
            <a:r>
              <a:rPr lang="ru-RU" dirty="0" err="1" smtClean="0"/>
              <a:t>насіння</a:t>
            </a:r>
            <a:r>
              <a:rPr lang="ru-RU" dirty="0" smtClean="0"/>
              <a:t> </a:t>
            </a:r>
            <a:r>
              <a:rPr lang="en-US" dirty="0" smtClean="0"/>
              <a:t>R – </a:t>
            </a:r>
            <a:r>
              <a:rPr lang="ru-RU" dirty="0" err="1" smtClean="0"/>
              <a:t>надзморшкуватою</a:t>
            </a:r>
            <a:r>
              <a:rPr lang="ru-RU" dirty="0" smtClean="0"/>
              <a:t> </a:t>
            </a:r>
            <a:r>
              <a:rPr lang="en-US" dirty="0" smtClean="0"/>
              <a:t>r. </a:t>
            </a:r>
            <a:r>
              <a:rPr lang="ru-RU" dirty="0" smtClean="0"/>
              <a:t>Дайте </a:t>
            </a:r>
            <a:r>
              <a:rPr lang="ru-RU" dirty="0" err="1" smtClean="0"/>
              <a:t>відповідь</a:t>
            </a:r>
            <a:r>
              <a:rPr lang="ru-RU" dirty="0" smtClean="0"/>
              <a:t> на </a:t>
            </a:r>
            <a:r>
              <a:rPr lang="ru-RU" dirty="0" err="1" smtClean="0"/>
              <a:t>питання:а</a:t>
            </a:r>
            <a:r>
              <a:rPr lang="ru-RU" dirty="0" smtClean="0"/>
              <a:t>) яке буде потомство </a:t>
            </a:r>
            <a:r>
              <a:rPr lang="ru-RU" dirty="0" err="1" smtClean="0"/>
              <a:t>наступних</a:t>
            </a:r>
            <a:r>
              <a:rPr lang="ru-RU" dirty="0" smtClean="0"/>
              <a:t> </a:t>
            </a:r>
            <a:r>
              <a:rPr lang="ru-RU" dirty="0" err="1" smtClean="0"/>
              <a:t>схрещувань</a:t>
            </a:r>
            <a:r>
              <a:rPr lang="ru-RU" dirty="0" smtClean="0"/>
              <a:t> (</a:t>
            </a:r>
            <a:r>
              <a:rPr lang="ru-RU" dirty="0" err="1" smtClean="0"/>
              <a:t>дані</a:t>
            </a:r>
            <a:r>
              <a:rPr lang="ru-RU" dirty="0" smtClean="0"/>
              <a:t> </a:t>
            </a:r>
            <a:r>
              <a:rPr lang="ru-RU" dirty="0" err="1" smtClean="0"/>
              <a:t>генотипи</a:t>
            </a:r>
            <a:r>
              <a:rPr lang="ru-RU" dirty="0" smtClean="0"/>
              <a:t> </a:t>
            </a:r>
            <a:r>
              <a:rPr lang="ru-RU" dirty="0" err="1" smtClean="0"/>
              <a:t>батьків</a:t>
            </a:r>
            <a:r>
              <a:rPr lang="ru-RU" dirty="0" smtClean="0"/>
              <a:t>):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4365104"/>
            <a:ext cx="1742306" cy="978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0" y="5445224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b) </a:t>
            </a:r>
            <a:r>
              <a:rPr lang="ru-RU" dirty="0" err="1" smtClean="0"/>
              <a:t>який</a:t>
            </a:r>
            <a:r>
              <a:rPr lang="ru-RU" dirty="0" smtClean="0"/>
              <a:t> буде фенотип </a:t>
            </a:r>
            <a:r>
              <a:rPr lang="ru-RU" dirty="0" err="1" smtClean="0"/>
              <a:t>гібридів</a:t>
            </a:r>
            <a:r>
              <a:rPr lang="ru-RU" dirty="0" smtClean="0"/>
              <a:t> </a:t>
            </a:r>
            <a:r>
              <a:rPr lang="en-US" dirty="0" smtClean="0"/>
              <a:t>F1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схрещування</a:t>
            </a:r>
            <a:r>
              <a:rPr lang="ru-RU" dirty="0" smtClean="0"/>
              <a:t> гомозиготного карликового запашного горошку </a:t>
            </a:r>
            <a:r>
              <a:rPr lang="ru-RU" dirty="0" err="1" smtClean="0"/>
              <a:t>із</a:t>
            </a:r>
            <a:r>
              <a:rPr lang="ru-RU" dirty="0" smtClean="0"/>
              <a:t> зеленим </a:t>
            </a:r>
            <a:r>
              <a:rPr lang="ru-RU" dirty="0" err="1" smtClean="0"/>
              <a:t>зморшкуватим</a:t>
            </a:r>
            <a:r>
              <a:rPr lang="ru-RU" dirty="0" smtClean="0"/>
              <a:t> </a:t>
            </a:r>
            <a:r>
              <a:rPr lang="ru-RU" dirty="0" err="1" smtClean="0"/>
              <a:t>насінням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гомозиготним</a:t>
            </a:r>
            <a:r>
              <a:rPr lang="ru-RU" dirty="0" smtClean="0"/>
              <a:t> </a:t>
            </a:r>
            <a:r>
              <a:rPr lang="ru-RU" dirty="0" err="1" smtClean="0"/>
              <a:t>високим</a:t>
            </a:r>
            <a:r>
              <a:rPr lang="ru-RU" dirty="0" smtClean="0"/>
              <a:t> </a:t>
            </a:r>
            <a:r>
              <a:rPr lang="ru-RU" dirty="0" err="1" smtClean="0"/>
              <a:t>жовтозерним</a:t>
            </a:r>
            <a:r>
              <a:rPr lang="ru-RU" dirty="0" smtClean="0"/>
              <a:t> </a:t>
            </a:r>
            <a:r>
              <a:rPr lang="ru-RU" dirty="0" err="1" smtClean="0"/>
              <a:t>крупнозерним</a:t>
            </a:r>
            <a:r>
              <a:rPr lang="ru-RU" dirty="0" smtClean="0"/>
              <a:t> горошком?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гамети</a:t>
            </a:r>
            <a:r>
              <a:rPr lang="ru-RU" dirty="0" smtClean="0"/>
              <a:t> </a:t>
            </a:r>
            <a:r>
              <a:rPr lang="ru-RU" dirty="0" err="1" smtClean="0"/>
              <a:t>утворюватимуться</a:t>
            </a:r>
            <a:r>
              <a:rPr lang="ru-RU" dirty="0" smtClean="0"/>
              <a:t> у </a:t>
            </a:r>
            <a:r>
              <a:rPr lang="ru-RU" dirty="0" err="1" smtClean="0"/>
              <a:t>гібрида</a:t>
            </a:r>
            <a:r>
              <a:rPr lang="ru-RU" dirty="0" smtClean="0"/>
              <a:t> </a:t>
            </a:r>
            <a:r>
              <a:rPr lang="en-US" dirty="0" smtClean="0"/>
              <a:t>F1? </a:t>
            </a:r>
            <a:r>
              <a:rPr lang="ru-RU" dirty="0" err="1" smtClean="0"/>
              <a:t>Яким</a:t>
            </a:r>
            <a:r>
              <a:rPr lang="ru-RU" dirty="0" smtClean="0"/>
              <a:t> буде </a:t>
            </a:r>
            <a:r>
              <a:rPr lang="ru-RU" dirty="0" err="1" smtClean="0"/>
              <a:t>розщеплення</a:t>
            </a:r>
            <a:r>
              <a:rPr lang="ru-RU" dirty="0" smtClean="0"/>
              <a:t> у </a:t>
            </a:r>
            <a:r>
              <a:rPr lang="en-US" dirty="0" smtClean="0"/>
              <a:t>F2?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2771800" y="188640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Завдання для самостійної підготовки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628800"/>
            <a:ext cx="87129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Позначення</a:t>
            </a:r>
            <a:r>
              <a:rPr lang="ru-RU" dirty="0" smtClean="0"/>
              <a:t>. У курей ген С </a:t>
            </a:r>
            <a:r>
              <a:rPr lang="ru-RU" dirty="0" err="1" smtClean="0"/>
              <a:t>відповідає</a:t>
            </a:r>
            <a:r>
              <a:rPr lang="ru-RU" dirty="0" smtClean="0"/>
              <a:t> за </a:t>
            </a:r>
            <a:r>
              <a:rPr lang="ru-RU" dirty="0" err="1" smtClean="0"/>
              <a:t>фарбування</a:t>
            </a:r>
            <a:r>
              <a:rPr lang="ru-RU" dirty="0" smtClean="0"/>
              <a:t> </a:t>
            </a:r>
            <a:r>
              <a:rPr lang="ru-RU" dirty="0" err="1" smtClean="0"/>
              <a:t>оперіння</a:t>
            </a:r>
            <a:r>
              <a:rPr lang="ru-RU" dirty="0" smtClean="0"/>
              <a:t>, а ген Р – за форму </a:t>
            </a:r>
            <a:r>
              <a:rPr lang="ru-RU" dirty="0" err="1" smtClean="0"/>
              <a:t>гребеня</a:t>
            </a:r>
            <a:r>
              <a:rPr lang="ru-RU" dirty="0" smtClean="0"/>
              <a:t>; С – </a:t>
            </a:r>
            <a:r>
              <a:rPr lang="ru-RU" dirty="0" err="1" smtClean="0"/>
              <a:t>забарвлене</a:t>
            </a:r>
            <a:r>
              <a:rPr lang="ru-RU" dirty="0" smtClean="0"/>
              <a:t> </a:t>
            </a:r>
            <a:r>
              <a:rPr lang="ru-RU" dirty="0" err="1" smtClean="0"/>
              <a:t>оперіння</a:t>
            </a:r>
            <a:r>
              <a:rPr lang="ru-RU" dirty="0" smtClean="0"/>
              <a:t>, </a:t>
            </a:r>
            <a:r>
              <a:rPr lang="ru-RU" dirty="0" err="1" smtClean="0"/>
              <a:t>с</a:t>
            </a:r>
            <a:r>
              <a:rPr lang="ru-RU" dirty="0" smtClean="0"/>
              <a:t> – </a:t>
            </a:r>
            <a:r>
              <a:rPr lang="ru-RU" dirty="0" err="1" smtClean="0"/>
              <a:t>біле</a:t>
            </a:r>
            <a:r>
              <a:rPr lang="ru-RU" dirty="0" smtClean="0"/>
              <a:t>; Р – </a:t>
            </a:r>
            <a:r>
              <a:rPr lang="ru-RU" dirty="0" err="1" smtClean="0"/>
              <a:t>горохоподібний</a:t>
            </a:r>
            <a:r>
              <a:rPr lang="ru-RU" dirty="0" smtClean="0"/>
              <a:t> </a:t>
            </a:r>
            <a:r>
              <a:rPr lang="ru-RU" dirty="0" err="1" smtClean="0"/>
              <a:t>гребінь</a:t>
            </a:r>
            <a:r>
              <a:rPr lang="ru-RU" dirty="0" smtClean="0"/>
              <a:t>, </a:t>
            </a:r>
            <a:r>
              <a:rPr lang="ru-RU" dirty="0" err="1" smtClean="0"/>
              <a:t>р</a:t>
            </a:r>
            <a:r>
              <a:rPr lang="ru-RU" dirty="0" smtClean="0"/>
              <a:t> – </a:t>
            </a:r>
            <a:r>
              <a:rPr lang="ru-RU" dirty="0" err="1" smtClean="0"/>
              <a:t>простий</a:t>
            </a:r>
            <a:r>
              <a:rPr lang="ru-RU" dirty="0" smtClean="0"/>
              <a:t> </a:t>
            </a:r>
            <a:r>
              <a:rPr lang="ru-RU" dirty="0" err="1" smtClean="0"/>
              <a:t>листоподібний</a:t>
            </a:r>
            <a:r>
              <a:rPr lang="ru-RU" dirty="0" smtClean="0"/>
              <a:t>; С&gt; с, Р &gt; </a:t>
            </a:r>
            <a:r>
              <a:rPr lang="ru-RU" dirty="0" err="1" smtClean="0"/>
              <a:t>р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3429000"/>
            <a:ext cx="9144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Завдання</a:t>
            </a:r>
            <a:r>
              <a:rPr lang="ru-RU" dirty="0" smtClean="0"/>
              <a:t> 1 типу</a:t>
            </a:r>
          </a:p>
          <a:p>
            <a:endParaRPr lang="ru-RU" dirty="0"/>
          </a:p>
          <a:p>
            <a:r>
              <a:rPr lang="ru-RU" dirty="0" smtClean="0"/>
              <a:t>Одним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методів</a:t>
            </a:r>
            <a:r>
              <a:rPr lang="ru-RU" dirty="0" smtClean="0"/>
              <a:t> </a:t>
            </a:r>
            <a:r>
              <a:rPr lang="ru-RU" dirty="0" err="1" smtClean="0"/>
              <a:t>вирішення</a:t>
            </a:r>
            <a:r>
              <a:rPr lang="ru-RU" dirty="0" smtClean="0"/>
              <a:t> задач 1 типу (</a:t>
            </a:r>
            <a:r>
              <a:rPr lang="ru-RU" dirty="0" err="1" smtClean="0"/>
              <a:t>прямі</a:t>
            </a:r>
            <a:r>
              <a:rPr lang="ru-RU" dirty="0" smtClean="0"/>
              <a:t> </a:t>
            </a:r>
            <a:r>
              <a:rPr lang="ru-RU" dirty="0" err="1" smtClean="0"/>
              <a:t>завдання</a:t>
            </a:r>
            <a:r>
              <a:rPr lang="ru-RU" dirty="0" smtClean="0"/>
              <a:t> на </a:t>
            </a:r>
            <a:r>
              <a:rPr lang="ru-RU" dirty="0" err="1" smtClean="0"/>
              <a:t>визначення</a:t>
            </a:r>
            <a:r>
              <a:rPr lang="ru-RU" dirty="0" smtClean="0"/>
              <a:t> </a:t>
            </a:r>
            <a:r>
              <a:rPr lang="ru-RU" dirty="0" err="1" smtClean="0"/>
              <a:t>генотипів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фенотипів</a:t>
            </a:r>
            <a:r>
              <a:rPr lang="ru-RU" dirty="0" smtClean="0"/>
              <a:t> </a:t>
            </a:r>
            <a:r>
              <a:rPr lang="ru-RU" dirty="0" err="1" smtClean="0"/>
              <a:t>нащадків</a:t>
            </a:r>
            <a:r>
              <a:rPr lang="ru-RU" dirty="0" smtClean="0"/>
              <a:t> за </a:t>
            </a:r>
            <a:r>
              <a:rPr lang="ru-RU" dirty="0" err="1" smtClean="0"/>
              <a:t>відомими</a:t>
            </a:r>
            <a:r>
              <a:rPr lang="ru-RU" dirty="0" smtClean="0"/>
              <a:t> генотипами </a:t>
            </a:r>
            <a:r>
              <a:rPr lang="ru-RU" dirty="0" err="1" smtClean="0"/>
              <a:t>батьків</a:t>
            </a:r>
            <a:r>
              <a:rPr lang="ru-RU" dirty="0" smtClean="0"/>
              <a:t>)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аналіз</a:t>
            </a:r>
            <a:r>
              <a:rPr lang="ru-RU" dirty="0" smtClean="0"/>
              <a:t> </a:t>
            </a:r>
            <a:r>
              <a:rPr lang="ru-RU" dirty="0" err="1" smtClean="0"/>
              <a:t>типів</a:t>
            </a:r>
            <a:r>
              <a:rPr lang="ru-RU" dirty="0" smtClean="0"/>
              <a:t> гамет,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формуються</a:t>
            </a:r>
            <a:r>
              <a:rPr lang="ru-RU" dirty="0" smtClean="0"/>
              <a:t> батьками, та </a:t>
            </a:r>
            <a:r>
              <a:rPr lang="ru-RU" dirty="0" err="1" smtClean="0"/>
              <a:t>ймовірностей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комбінування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dirty="0" err="1" smtClean="0"/>
              <a:t>Аналіз</a:t>
            </a:r>
            <a:r>
              <a:rPr lang="ru-RU" dirty="0" smtClean="0"/>
              <a:t> </a:t>
            </a:r>
            <a:r>
              <a:rPr lang="ru-RU" dirty="0" err="1" smtClean="0"/>
              <a:t>формування</a:t>
            </a:r>
            <a:r>
              <a:rPr lang="ru-RU" dirty="0" smtClean="0"/>
              <a:t> гамет та </a:t>
            </a:r>
            <a:r>
              <a:rPr lang="ru-RU" dirty="0" err="1" smtClean="0"/>
              <a:t>генетичний</a:t>
            </a:r>
            <a:r>
              <a:rPr lang="ru-RU" dirty="0" smtClean="0"/>
              <a:t> </a:t>
            </a:r>
            <a:r>
              <a:rPr lang="ru-RU" dirty="0" err="1" smtClean="0"/>
              <a:t>аналіз</a:t>
            </a:r>
            <a:r>
              <a:rPr lang="ru-RU" dirty="0" smtClean="0"/>
              <a:t> </a:t>
            </a:r>
            <a:r>
              <a:rPr lang="ru-RU" dirty="0" err="1" smtClean="0"/>
              <a:t>методів</a:t>
            </a:r>
            <a:r>
              <a:rPr lang="ru-RU" dirty="0" smtClean="0"/>
              <a:t> </a:t>
            </a:r>
            <a:r>
              <a:rPr lang="ru-RU" dirty="0" err="1" smtClean="0"/>
              <a:t>отримання</a:t>
            </a:r>
            <a:r>
              <a:rPr lang="ru-RU" dirty="0" smtClean="0"/>
              <a:t> </a:t>
            </a:r>
            <a:r>
              <a:rPr lang="ru-RU" dirty="0" err="1" smtClean="0"/>
              <a:t>нащадків</a:t>
            </a:r>
            <a:endParaRPr lang="ru-RU" dirty="0" smtClean="0"/>
          </a:p>
          <a:p>
            <a:pPr marL="342900" indent="-342900">
              <a:buAutoNum type="arabicPeriod"/>
            </a:pPr>
            <a:endParaRPr lang="ru-RU" dirty="0"/>
          </a:p>
          <a:p>
            <a:pPr marL="342900" indent="-342900"/>
            <a:r>
              <a:rPr lang="ru-RU" dirty="0" err="1" smtClean="0"/>
              <a:t>Найпоширеніший</a:t>
            </a:r>
            <a:r>
              <a:rPr lang="ru-RU" dirty="0" smtClean="0"/>
              <a:t> </a:t>
            </a:r>
            <a:r>
              <a:rPr lang="ru-RU" dirty="0" err="1" smtClean="0"/>
              <a:t>спосіб</a:t>
            </a:r>
            <a:r>
              <a:rPr lang="ru-RU" dirty="0" smtClean="0"/>
              <a:t> </a:t>
            </a:r>
            <a:r>
              <a:rPr lang="ru-RU" dirty="0" err="1" smtClean="0"/>
              <a:t>розрахунку</a:t>
            </a:r>
            <a:r>
              <a:rPr lang="ru-RU" dirty="0" smtClean="0"/>
              <a:t> </a:t>
            </a:r>
            <a:r>
              <a:rPr lang="ru-RU" dirty="0" err="1" smtClean="0"/>
              <a:t>ймовірностей</a:t>
            </a:r>
            <a:r>
              <a:rPr lang="ru-RU" dirty="0" smtClean="0"/>
              <a:t> </a:t>
            </a:r>
            <a:r>
              <a:rPr lang="ru-RU" dirty="0" err="1" smtClean="0"/>
              <a:t>формування</a:t>
            </a:r>
            <a:r>
              <a:rPr lang="ru-RU" dirty="0" smtClean="0"/>
              <a:t> гамет -</a:t>
            </a:r>
            <a:r>
              <a:rPr lang="ru-RU" dirty="0" err="1" smtClean="0"/>
              <a:t>дихотомічний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1340768"/>
            <a:ext cx="9144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Завдання</a:t>
            </a:r>
            <a:r>
              <a:rPr lang="ru-RU" dirty="0" smtClean="0"/>
              <a:t> № 1. </a:t>
            </a:r>
            <a:r>
              <a:rPr lang="ru-RU" dirty="0" err="1" smtClean="0"/>
              <a:t>Визначте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типи</a:t>
            </a:r>
            <a:r>
              <a:rPr lang="ru-RU" dirty="0" smtClean="0"/>
              <a:t> гамет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якою</a:t>
            </a:r>
            <a:r>
              <a:rPr lang="ru-RU" dirty="0" smtClean="0"/>
              <a:t> </a:t>
            </a:r>
            <a:r>
              <a:rPr lang="ru-RU" dirty="0" err="1" smtClean="0"/>
              <a:t>ймовірністю</a:t>
            </a:r>
            <a:r>
              <a:rPr lang="ru-RU" dirty="0" smtClean="0"/>
              <a:t> </a:t>
            </a:r>
            <a:r>
              <a:rPr lang="ru-RU" dirty="0" err="1" smtClean="0"/>
              <a:t>формуватимуть</a:t>
            </a:r>
            <a:r>
              <a:rPr lang="ru-RU" dirty="0" smtClean="0"/>
              <a:t> </a:t>
            </a:r>
            <a:r>
              <a:rPr lang="ru-RU" dirty="0" err="1" smtClean="0"/>
              <a:t>організми</a:t>
            </a:r>
            <a:r>
              <a:rPr lang="ru-RU" dirty="0" smtClean="0"/>
              <a:t> </a:t>
            </a:r>
            <a:r>
              <a:rPr lang="ru-RU" dirty="0" err="1" smtClean="0"/>
              <a:t>наступних</a:t>
            </a:r>
            <a:r>
              <a:rPr lang="ru-RU" dirty="0" smtClean="0"/>
              <a:t> </a:t>
            </a:r>
            <a:r>
              <a:rPr lang="ru-RU" dirty="0" err="1" smtClean="0"/>
              <a:t>генотипів</a:t>
            </a:r>
            <a:r>
              <a:rPr lang="ru-RU" dirty="0" smtClean="0"/>
              <a:t>:</a:t>
            </a:r>
          </a:p>
          <a:p>
            <a:pPr marL="342900" indent="-342900">
              <a:buAutoNum type="arabicParenR"/>
            </a:pPr>
            <a:r>
              <a:rPr lang="ru-RU" dirty="0" err="1" smtClean="0"/>
              <a:t>АаВВСс</a:t>
            </a:r>
            <a:r>
              <a:rPr lang="ru-RU" dirty="0" smtClean="0"/>
              <a:t>; 2) </a:t>
            </a:r>
            <a:r>
              <a:rPr lang="ru-RU" dirty="0" err="1" smtClean="0"/>
              <a:t>ВВСсЕеРр</a:t>
            </a:r>
            <a:r>
              <a:rPr lang="ru-RU" dirty="0" smtClean="0"/>
              <a:t>; 3) </a:t>
            </a:r>
            <a:r>
              <a:rPr lang="ru-RU" dirty="0" err="1" smtClean="0"/>
              <a:t>ааЕеВВрр</a:t>
            </a:r>
            <a:r>
              <a:rPr lang="ru-RU" dirty="0" smtClean="0"/>
              <a:t>.</a:t>
            </a:r>
          </a:p>
          <a:p>
            <a:pPr marL="342900" indent="-342900">
              <a:buAutoNum type="arabicParenR"/>
            </a:pPr>
            <a:endParaRPr lang="ru-RU" dirty="0" smtClean="0"/>
          </a:p>
          <a:p>
            <a:pPr marL="342900" indent="-342900"/>
            <a:r>
              <a:rPr lang="ru-RU" dirty="0" smtClean="0"/>
              <a:t>       </a:t>
            </a:r>
            <a:r>
              <a:rPr lang="ru-RU" dirty="0" err="1" smtClean="0"/>
              <a:t>Рішення</a:t>
            </a:r>
            <a:r>
              <a:rPr lang="ru-RU" dirty="0" smtClean="0"/>
              <a:t>. </a:t>
            </a:r>
            <a:r>
              <a:rPr lang="ru-RU" dirty="0" err="1" smtClean="0"/>
              <a:t>Усі</a:t>
            </a:r>
            <a:r>
              <a:rPr lang="ru-RU" dirty="0" smtClean="0"/>
              <a:t> </a:t>
            </a:r>
            <a:r>
              <a:rPr lang="ru-RU" dirty="0" err="1" smtClean="0"/>
              <a:t>закономірності</a:t>
            </a:r>
            <a:r>
              <a:rPr lang="ru-RU" dirty="0" smtClean="0"/>
              <a:t> </a:t>
            </a:r>
            <a:r>
              <a:rPr lang="ru-RU" dirty="0" err="1" smtClean="0"/>
              <a:t>полігібридного</a:t>
            </a:r>
            <a:r>
              <a:rPr lang="ru-RU" dirty="0" smtClean="0"/>
              <a:t> </a:t>
            </a:r>
            <a:r>
              <a:rPr lang="ru-RU" dirty="0" err="1" smtClean="0"/>
              <a:t>схрещування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закономірностями</a:t>
            </a:r>
            <a:r>
              <a:rPr lang="ru-RU" dirty="0"/>
              <a:t> </a:t>
            </a:r>
            <a:r>
              <a:rPr lang="ru-RU" dirty="0" err="1" smtClean="0"/>
              <a:t>моногібридного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зведеними</a:t>
            </a:r>
            <a:r>
              <a:rPr lang="ru-RU" dirty="0" smtClean="0"/>
              <a:t> в </a:t>
            </a:r>
            <a:r>
              <a:rPr lang="ru-RU" dirty="0" err="1" smtClean="0"/>
              <a:t>ступінь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відповідає</a:t>
            </a:r>
            <a:r>
              <a:rPr lang="ru-RU" dirty="0" smtClean="0"/>
              <a:t> числу </a:t>
            </a:r>
            <a:r>
              <a:rPr lang="ru-RU" dirty="0" err="1" smtClean="0"/>
              <a:t>аналізованих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.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гетерозигота</a:t>
            </a:r>
            <a:r>
              <a:rPr lang="ru-RU" dirty="0" smtClean="0"/>
              <a:t> </a:t>
            </a:r>
            <a:r>
              <a:rPr lang="ru-RU" dirty="0" err="1" smtClean="0"/>
              <a:t>утворює</a:t>
            </a:r>
            <a:r>
              <a:rPr lang="ru-RU" dirty="0" smtClean="0"/>
              <a:t> два </a:t>
            </a:r>
            <a:r>
              <a:rPr lang="ru-RU" dirty="0" err="1" smtClean="0"/>
              <a:t>типи</a:t>
            </a:r>
            <a:r>
              <a:rPr lang="ru-RU" dirty="0" smtClean="0"/>
              <a:t> гамет, </a:t>
            </a:r>
            <a:r>
              <a:rPr lang="ru-RU" dirty="0" err="1" smtClean="0"/>
              <a:t>дигетерозигота</a:t>
            </a:r>
            <a:r>
              <a:rPr lang="ru-RU" dirty="0" smtClean="0"/>
              <a:t> – два у </a:t>
            </a:r>
            <a:r>
              <a:rPr lang="ru-RU" dirty="0" err="1" smtClean="0"/>
              <a:t>квадраті</a:t>
            </a:r>
            <a:r>
              <a:rPr lang="ru-RU" dirty="0" smtClean="0"/>
              <a:t> (4), </a:t>
            </a:r>
            <a:r>
              <a:rPr lang="ru-RU" dirty="0" err="1" smtClean="0"/>
              <a:t>тригетерозигота</a:t>
            </a:r>
            <a:r>
              <a:rPr lang="ru-RU" dirty="0" smtClean="0"/>
              <a:t> – два у </a:t>
            </a:r>
            <a:r>
              <a:rPr lang="ru-RU" dirty="0" err="1" smtClean="0"/>
              <a:t>кубі</a:t>
            </a:r>
            <a:r>
              <a:rPr lang="ru-RU" dirty="0" smtClean="0"/>
              <a:t> (8) </a:t>
            </a:r>
            <a:r>
              <a:rPr lang="ru-RU" dirty="0" err="1" smtClean="0"/>
              <a:t>тощо</a:t>
            </a:r>
            <a:r>
              <a:rPr lang="ru-RU" dirty="0" smtClean="0"/>
              <a:t>.</a:t>
            </a:r>
            <a:endParaRPr lang="ru-RU" dirty="0"/>
          </a:p>
          <a:p>
            <a:pPr marL="342900" indent="-342900"/>
            <a:endParaRPr lang="ru-RU" dirty="0" smtClean="0"/>
          </a:p>
          <a:p>
            <a:pPr marL="342900" indent="-342900"/>
            <a:r>
              <a:rPr lang="ru-RU" dirty="0" smtClean="0"/>
              <a:t>1. Очевидно,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гетерозигота</a:t>
            </a:r>
            <a:r>
              <a:rPr lang="ru-RU" dirty="0" smtClean="0"/>
              <a:t> </a:t>
            </a:r>
            <a:r>
              <a:rPr lang="ru-RU" dirty="0" err="1" smtClean="0"/>
              <a:t>Аа</a:t>
            </a:r>
            <a:r>
              <a:rPr lang="ru-RU" dirty="0" smtClean="0"/>
              <a:t> </a:t>
            </a:r>
            <a:r>
              <a:rPr lang="ru-RU" dirty="0" err="1" smtClean="0"/>
              <a:t>формуватиме</a:t>
            </a:r>
            <a:r>
              <a:rPr lang="ru-RU" dirty="0" smtClean="0"/>
              <a:t> два </a:t>
            </a:r>
            <a:r>
              <a:rPr lang="ru-RU" dirty="0" err="1" smtClean="0"/>
              <a:t>типи</a:t>
            </a:r>
            <a:r>
              <a:rPr lang="ru-RU" dirty="0" smtClean="0"/>
              <a:t> гамет (А та а)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ймовірністю</a:t>
            </a:r>
            <a:r>
              <a:rPr lang="ru-RU" dirty="0" smtClean="0"/>
              <a:t> 0,5 </a:t>
            </a:r>
            <a:r>
              <a:rPr lang="ru-RU" dirty="0" err="1" smtClean="0"/>
              <a:t>кожна</a:t>
            </a:r>
            <a:r>
              <a:rPr lang="ru-RU" dirty="0" smtClean="0"/>
              <a:t>, ВВ– один тип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Сс</a:t>
            </a:r>
            <a:r>
              <a:rPr lang="ru-RU" dirty="0" smtClean="0"/>
              <a:t> – два </a:t>
            </a:r>
            <a:r>
              <a:rPr lang="ru-RU" dirty="0" err="1" smtClean="0"/>
              <a:t>типи</a:t>
            </a:r>
            <a:r>
              <a:rPr lang="ru-RU" dirty="0" smtClean="0"/>
              <a:t> гамет. </a:t>
            </a:r>
            <a:r>
              <a:rPr lang="ru-RU" dirty="0" err="1" smtClean="0"/>
              <a:t>Звідси</a:t>
            </a:r>
            <a:r>
              <a:rPr lang="ru-RU" dirty="0" smtClean="0"/>
              <a:t> </a:t>
            </a:r>
            <a:r>
              <a:rPr lang="ru-RU" dirty="0" err="1" smtClean="0"/>
              <a:t>визначається</a:t>
            </a:r>
            <a:r>
              <a:rPr lang="ru-RU" dirty="0" smtClean="0"/>
              <a:t> </a:t>
            </a:r>
            <a:r>
              <a:rPr lang="ru-RU" dirty="0" err="1" smtClean="0"/>
              <a:t>загальна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гамет (2 · 1 · 2 = 4) та </a:t>
            </a:r>
            <a:r>
              <a:rPr lang="ru-RU" dirty="0" err="1" smtClean="0"/>
              <a:t>ймовірність</a:t>
            </a:r>
            <a:r>
              <a:rPr lang="ru-RU" dirty="0" smtClean="0"/>
              <a:t> </a:t>
            </a:r>
            <a:r>
              <a:rPr lang="ru-RU" dirty="0" err="1" smtClean="0"/>
              <a:t>утворення</a:t>
            </a:r>
            <a:r>
              <a:rPr lang="ru-RU" dirty="0" smtClean="0"/>
              <a:t> кожного типу гамет (½ · 1 · ½ = ¼). </a:t>
            </a:r>
            <a:r>
              <a:rPr lang="ru-RU" dirty="0" err="1" smtClean="0"/>
              <a:t>Виходять</a:t>
            </a:r>
            <a:r>
              <a:rPr lang="ru-RU" dirty="0" smtClean="0"/>
              <a:t>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можливі</a:t>
            </a:r>
            <a:r>
              <a:rPr lang="ru-RU" dirty="0" smtClean="0"/>
              <a:t> </a:t>
            </a:r>
            <a:r>
              <a:rPr lang="ru-RU" dirty="0" err="1" smtClean="0"/>
              <a:t>типи</a:t>
            </a:r>
            <a:r>
              <a:rPr lang="ru-RU" dirty="0" smtClean="0"/>
              <a:t> гамет за </a:t>
            </a:r>
            <a:r>
              <a:rPr lang="ru-RU" dirty="0" err="1" smtClean="0"/>
              <a:t>дихотомічним</a:t>
            </a:r>
            <a:r>
              <a:rPr lang="ru-RU" dirty="0" smtClean="0"/>
              <a:t> методом, </a:t>
            </a:r>
            <a:r>
              <a:rPr lang="ru-RU" dirty="0" err="1" smtClean="0"/>
              <a:t>враховуючи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А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а</a:t>
            </a:r>
            <a:r>
              <a:rPr lang="ru-RU" dirty="0" smtClean="0"/>
              <a:t> </a:t>
            </a:r>
            <a:r>
              <a:rPr lang="ru-RU" dirty="0" err="1" smtClean="0"/>
              <a:t>комбінуватимуться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С </a:t>
            </a:r>
            <a:r>
              <a:rPr lang="ru-RU" dirty="0" err="1" smtClean="0"/>
              <a:t>і</a:t>
            </a:r>
            <a:r>
              <a:rPr lang="ru-RU" dirty="0" smtClean="0"/>
              <a:t> с: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5229200"/>
            <a:ext cx="3125842" cy="1556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1" y="5301208"/>
            <a:ext cx="3275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Відповідь</a:t>
            </a:r>
            <a:r>
              <a:rPr lang="ru-RU" dirty="0" smtClean="0"/>
              <a:t> : </a:t>
            </a:r>
            <a:r>
              <a:rPr lang="ru-RU" dirty="0"/>
              <a:t>¼АВС; ¼</a:t>
            </a:r>
            <a:r>
              <a:rPr lang="ru-RU" dirty="0" err="1"/>
              <a:t>АВс</a:t>
            </a:r>
            <a:r>
              <a:rPr lang="ru-RU" dirty="0"/>
              <a:t>; ¼</a:t>
            </a:r>
            <a:r>
              <a:rPr lang="ru-RU" dirty="0" err="1"/>
              <a:t>аВС</a:t>
            </a:r>
            <a:r>
              <a:rPr lang="ru-RU" dirty="0"/>
              <a:t>; ¼</a:t>
            </a:r>
            <a:r>
              <a:rPr lang="ru-RU" dirty="0" err="1"/>
              <a:t>аВс</a:t>
            </a:r>
            <a:r>
              <a:rPr lang="ru-RU" dirty="0"/>
              <a:t>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2. За геном В буде </a:t>
            </a:r>
            <a:r>
              <a:rPr lang="ru-RU" dirty="0" err="1" smtClean="0"/>
              <a:t>лише</a:t>
            </a:r>
            <a:r>
              <a:rPr lang="ru-RU" dirty="0" smtClean="0"/>
              <a:t> один тип гамет, а за генами С, Е та Р – по два </a:t>
            </a:r>
            <a:r>
              <a:rPr lang="ru-RU" dirty="0" err="1" smtClean="0"/>
              <a:t>типи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ймовірністю</a:t>
            </a:r>
            <a:r>
              <a:rPr lang="ru-RU" dirty="0" smtClean="0"/>
              <a:t> 0,5 </a:t>
            </a:r>
            <a:r>
              <a:rPr lang="ru-RU" dirty="0" err="1" smtClean="0"/>
              <a:t>кожна</a:t>
            </a:r>
            <a:r>
              <a:rPr lang="ru-RU" dirty="0" smtClean="0"/>
              <a:t>. Таким чином, число </a:t>
            </a:r>
            <a:r>
              <a:rPr lang="ru-RU" dirty="0" err="1" smtClean="0"/>
              <a:t>типів</a:t>
            </a:r>
            <a:r>
              <a:rPr lang="ru-RU" dirty="0" smtClean="0"/>
              <a:t> гамет – 8 (1 · 2 · 2 · 2 = 8), </a:t>
            </a:r>
            <a:r>
              <a:rPr lang="ru-RU" dirty="0" err="1" smtClean="0"/>
              <a:t>ймовірність</a:t>
            </a:r>
            <a:r>
              <a:rPr lang="ru-RU" dirty="0" smtClean="0"/>
              <a:t> </a:t>
            </a:r>
            <a:r>
              <a:rPr lang="ru-RU" dirty="0" err="1" smtClean="0"/>
              <a:t>кожної</a:t>
            </a:r>
            <a:r>
              <a:rPr lang="ru-RU" dirty="0" smtClean="0"/>
              <a:t> – ⅛ (1 · ½ · ½ · ½ = ⅛).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908720"/>
            <a:ext cx="3641240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0" y="4005064"/>
            <a:ext cx="91440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Відповідь</a:t>
            </a:r>
            <a:r>
              <a:rPr lang="ru-RU" dirty="0" smtClean="0"/>
              <a:t>: ⅛ВСЕР, ⅛</a:t>
            </a:r>
            <a:r>
              <a:rPr lang="ru-RU" dirty="0" err="1" smtClean="0"/>
              <a:t>ВСЕр</a:t>
            </a:r>
            <a:r>
              <a:rPr lang="ru-RU" dirty="0" smtClean="0"/>
              <a:t>, ⅛</a:t>
            </a:r>
            <a:r>
              <a:rPr lang="ru-RU" dirty="0" err="1" smtClean="0"/>
              <a:t>ВСеР</a:t>
            </a:r>
            <a:r>
              <a:rPr lang="ru-RU" dirty="0" smtClean="0"/>
              <a:t>, ⅛</a:t>
            </a:r>
            <a:r>
              <a:rPr lang="ru-RU" dirty="0" err="1" smtClean="0"/>
              <a:t>ВСер</a:t>
            </a:r>
            <a:r>
              <a:rPr lang="ru-RU" dirty="0" smtClean="0"/>
              <a:t>, ⅛</a:t>
            </a:r>
            <a:r>
              <a:rPr lang="ru-RU" dirty="0" err="1" smtClean="0"/>
              <a:t>ВсЕР,⅛ВсеР</a:t>
            </a:r>
            <a:r>
              <a:rPr lang="ru-RU" dirty="0" smtClean="0"/>
              <a:t>, ⅛</a:t>
            </a:r>
            <a:r>
              <a:rPr lang="ru-RU" dirty="0" err="1" smtClean="0"/>
              <a:t>ВсеР</a:t>
            </a:r>
            <a:r>
              <a:rPr lang="ru-RU" dirty="0" smtClean="0"/>
              <a:t>, ⅛</a:t>
            </a:r>
            <a:r>
              <a:rPr lang="ru-RU" dirty="0" err="1" smtClean="0"/>
              <a:t>Всер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dirty="0" smtClean="0"/>
              <a:t>3. За генами а, В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</a:t>
            </a:r>
            <a:r>
              <a:rPr lang="ru-RU" dirty="0" smtClean="0"/>
              <a:t> буде за одним типом гамет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за геном Е – два </a:t>
            </a:r>
            <a:r>
              <a:rPr lang="ru-RU" dirty="0" err="1" smtClean="0"/>
              <a:t>типи</a:t>
            </a:r>
            <a:r>
              <a:rPr lang="ru-RU" dirty="0" smtClean="0"/>
              <a:t>. </a:t>
            </a:r>
            <a:r>
              <a:rPr lang="ru-RU" dirty="0" err="1" smtClean="0"/>
              <a:t>Загалом</a:t>
            </a:r>
            <a:r>
              <a:rPr lang="ru-RU" dirty="0" smtClean="0"/>
              <a:t> </a:t>
            </a:r>
            <a:r>
              <a:rPr lang="ru-RU" dirty="0" err="1" smtClean="0"/>
              <a:t>цей</a:t>
            </a:r>
            <a:r>
              <a:rPr lang="ru-RU" dirty="0" smtClean="0"/>
              <a:t> генотип </a:t>
            </a:r>
            <a:r>
              <a:rPr lang="ru-RU" dirty="0" err="1" smtClean="0"/>
              <a:t>дасть</a:t>
            </a:r>
            <a:r>
              <a:rPr lang="ru-RU" dirty="0" smtClean="0"/>
              <a:t> два </a:t>
            </a:r>
            <a:r>
              <a:rPr lang="ru-RU" dirty="0" err="1" smtClean="0"/>
              <a:t>типи</a:t>
            </a:r>
            <a:r>
              <a:rPr lang="ru-RU" dirty="0" smtClean="0"/>
              <a:t> гамет.</a:t>
            </a:r>
          </a:p>
          <a:p>
            <a:r>
              <a:rPr lang="ru-RU" dirty="0" err="1" smtClean="0"/>
              <a:t>Відповідь</a:t>
            </a:r>
            <a:r>
              <a:rPr lang="ru-RU" dirty="0" smtClean="0"/>
              <a:t>: ½</a:t>
            </a:r>
            <a:r>
              <a:rPr lang="ru-RU" dirty="0" err="1" smtClean="0"/>
              <a:t>аЕВр</a:t>
            </a:r>
            <a:r>
              <a:rPr lang="ru-RU" dirty="0" smtClean="0"/>
              <a:t> та ½</a:t>
            </a:r>
            <a:r>
              <a:rPr lang="ru-RU" dirty="0" err="1" smtClean="0"/>
              <a:t>аевр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smtClean="0"/>
              <a:t>Для </a:t>
            </a:r>
            <a:r>
              <a:rPr lang="ru-RU" dirty="0" err="1" smtClean="0"/>
              <a:t>отримання</a:t>
            </a:r>
            <a:r>
              <a:rPr lang="ru-RU" dirty="0" smtClean="0"/>
              <a:t> та </a:t>
            </a:r>
            <a:r>
              <a:rPr lang="ru-RU" dirty="0" err="1" smtClean="0"/>
              <a:t>аналізу</a:t>
            </a:r>
            <a:r>
              <a:rPr lang="ru-RU" dirty="0" smtClean="0"/>
              <a:t>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можливих</a:t>
            </a:r>
            <a:r>
              <a:rPr lang="ru-RU" dirty="0" smtClean="0"/>
              <a:t> </a:t>
            </a:r>
            <a:r>
              <a:rPr lang="ru-RU" dirty="0" err="1" smtClean="0"/>
              <a:t>варіантів</a:t>
            </a:r>
            <a:r>
              <a:rPr lang="ru-RU" dirty="0" smtClean="0"/>
              <a:t> </a:t>
            </a:r>
            <a:r>
              <a:rPr lang="ru-RU" dirty="0" err="1" smtClean="0"/>
              <a:t>генотипів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фенотипів</a:t>
            </a:r>
            <a:r>
              <a:rPr lang="ru-RU" dirty="0" smtClean="0"/>
              <a:t> </a:t>
            </a:r>
            <a:r>
              <a:rPr lang="ru-RU" dirty="0" err="1" smtClean="0"/>
              <a:t>найчастіше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</a:t>
            </a:r>
            <a:r>
              <a:rPr lang="ru-RU" dirty="0" smtClean="0"/>
              <a:t> три </a:t>
            </a:r>
            <a:r>
              <a:rPr lang="ru-RU" dirty="0" err="1" smtClean="0"/>
              <a:t>методи</a:t>
            </a:r>
            <a:r>
              <a:rPr lang="ru-RU" dirty="0" smtClean="0"/>
              <a:t>: метод  </a:t>
            </a:r>
            <a:r>
              <a:rPr lang="ru-RU" dirty="0" err="1" smtClean="0"/>
              <a:t>решітки</a:t>
            </a:r>
            <a:r>
              <a:rPr lang="ru-RU" dirty="0" smtClean="0"/>
              <a:t>  </a:t>
            </a:r>
            <a:r>
              <a:rPr lang="ru-RU" dirty="0" err="1" smtClean="0"/>
              <a:t>Пенета</a:t>
            </a:r>
            <a:r>
              <a:rPr lang="ru-RU" dirty="0" smtClean="0"/>
              <a:t>; </a:t>
            </a:r>
            <a:r>
              <a:rPr lang="ru-RU" dirty="0" err="1" smtClean="0"/>
              <a:t>дихотомічний</a:t>
            </a:r>
            <a:r>
              <a:rPr lang="ru-RU" dirty="0" smtClean="0"/>
              <a:t> </a:t>
            </a:r>
            <a:r>
              <a:rPr lang="ru-RU" dirty="0" err="1" smtClean="0"/>
              <a:t>метод</a:t>
            </a:r>
            <a:r>
              <a:rPr lang="ru-RU" dirty="0" smtClean="0"/>
              <a:t>; </a:t>
            </a:r>
            <a:r>
              <a:rPr lang="ru-RU" dirty="0" err="1" smtClean="0"/>
              <a:t>математичний</a:t>
            </a:r>
            <a:r>
              <a:rPr lang="ru-RU" dirty="0" smtClean="0"/>
              <a:t> (</a:t>
            </a:r>
            <a:r>
              <a:rPr lang="ru-RU" dirty="0" err="1" smtClean="0"/>
              <a:t>алгебраїчний</a:t>
            </a:r>
            <a:r>
              <a:rPr lang="ru-RU" dirty="0" smtClean="0"/>
              <a:t>) метод.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2. </a:t>
            </a:r>
            <a:r>
              <a:rPr lang="ru-RU" dirty="0" err="1" smtClean="0"/>
              <a:t>Аналіз</a:t>
            </a:r>
            <a:r>
              <a:rPr lang="ru-RU" dirty="0" smtClean="0"/>
              <a:t> </a:t>
            </a:r>
            <a:r>
              <a:rPr lang="ru-RU" dirty="0" err="1" smtClean="0"/>
              <a:t>генотипів</a:t>
            </a:r>
            <a:endParaRPr lang="ru-RU" dirty="0" smtClean="0"/>
          </a:p>
          <a:p>
            <a:endParaRPr lang="ru-RU" dirty="0"/>
          </a:p>
          <a:p>
            <a:r>
              <a:rPr lang="ru-RU" dirty="0" smtClean="0"/>
              <a:t>Для </a:t>
            </a:r>
            <a:r>
              <a:rPr lang="ru-RU" dirty="0" err="1" smtClean="0"/>
              <a:t>отримання</a:t>
            </a:r>
            <a:r>
              <a:rPr lang="ru-RU" dirty="0" smtClean="0"/>
              <a:t>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можливих</a:t>
            </a:r>
            <a:r>
              <a:rPr lang="ru-RU" dirty="0" smtClean="0"/>
              <a:t> </a:t>
            </a:r>
            <a:r>
              <a:rPr lang="ru-RU" dirty="0" err="1" smtClean="0"/>
              <a:t>комбінацій</a:t>
            </a:r>
            <a:r>
              <a:rPr lang="ru-RU" dirty="0" smtClean="0"/>
              <a:t> гамет </a:t>
            </a:r>
            <a:r>
              <a:rPr lang="ru-RU" dirty="0" err="1" smtClean="0"/>
              <a:t>з</a:t>
            </a:r>
            <a:r>
              <a:rPr lang="ru-RU" dirty="0" smtClean="0"/>
              <a:t> метою </a:t>
            </a:r>
            <a:r>
              <a:rPr lang="ru-RU" dirty="0" err="1" smtClean="0"/>
              <a:t>подальшого</a:t>
            </a:r>
            <a:r>
              <a:rPr lang="ru-RU" dirty="0" smtClean="0"/>
              <a:t> </a:t>
            </a:r>
            <a:r>
              <a:rPr lang="ru-RU" dirty="0" err="1" smtClean="0"/>
              <a:t>аналізу</a:t>
            </a:r>
            <a:r>
              <a:rPr lang="ru-RU" dirty="0" smtClean="0"/>
              <a:t> </a:t>
            </a:r>
            <a:r>
              <a:rPr lang="ru-RU" dirty="0" err="1" smtClean="0"/>
              <a:t>генотипів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фенотипів</a:t>
            </a:r>
            <a:r>
              <a:rPr lang="ru-RU" dirty="0" smtClean="0"/>
              <a:t> </a:t>
            </a:r>
            <a:r>
              <a:rPr lang="ru-RU" dirty="0" err="1" smtClean="0"/>
              <a:t>будують</a:t>
            </a:r>
            <a:r>
              <a:rPr lang="ru-RU" dirty="0" smtClean="0"/>
              <a:t> </a:t>
            </a:r>
            <a:r>
              <a:rPr lang="ru-RU" dirty="0" err="1" smtClean="0"/>
              <a:t>таблицю</a:t>
            </a:r>
            <a:r>
              <a:rPr lang="ru-RU" dirty="0" smtClean="0"/>
              <a:t> (</a:t>
            </a:r>
            <a:r>
              <a:rPr lang="ru-RU" dirty="0" err="1" smtClean="0"/>
              <a:t>решітку</a:t>
            </a:r>
            <a:r>
              <a:rPr lang="ru-RU" dirty="0" smtClean="0"/>
              <a:t> </a:t>
            </a:r>
            <a:r>
              <a:rPr lang="ru-RU" dirty="0" err="1" smtClean="0"/>
              <a:t>Пенета</a:t>
            </a:r>
            <a:r>
              <a:rPr lang="ru-RU" dirty="0" smtClean="0"/>
              <a:t>), у рядках </a:t>
            </a:r>
            <a:r>
              <a:rPr lang="ru-RU" dirty="0" err="1" smtClean="0"/>
              <a:t>якої</a:t>
            </a:r>
            <a:r>
              <a:rPr lang="ru-RU" dirty="0" smtClean="0"/>
              <a:t> (по </a:t>
            </a:r>
            <a:r>
              <a:rPr lang="ru-RU" dirty="0" err="1" smtClean="0"/>
              <a:t>вертикалі</a:t>
            </a:r>
            <a:r>
              <a:rPr lang="ru-RU" dirty="0" smtClean="0"/>
              <a:t>) </a:t>
            </a:r>
            <a:r>
              <a:rPr lang="ru-RU" dirty="0" err="1" smtClean="0"/>
              <a:t>зазвичай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усі</a:t>
            </a:r>
            <a:r>
              <a:rPr lang="ru-RU" dirty="0" smtClean="0"/>
              <a:t> </a:t>
            </a:r>
            <a:r>
              <a:rPr lang="ru-RU" dirty="0" err="1" smtClean="0"/>
              <a:t>типи</a:t>
            </a:r>
            <a:r>
              <a:rPr lang="ru-RU" dirty="0" smtClean="0"/>
              <a:t> </a:t>
            </a:r>
            <a:r>
              <a:rPr lang="ru-RU" dirty="0" err="1" smtClean="0"/>
              <a:t>жіночих</a:t>
            </a:r>
            <a:r>
              <a:rPr lang="ru-RU" dirty="0" smtClean="0"/>
              <a:t> гамет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урахуванням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ймовірностей</a:t>
            </a:r>
            <a:r>
              <a:rPr lang="ru-RU" dirty="0" smtClean="0"/>
              <a:t>, а в колонках (по </a:t>
            </a:r>
            <a:r>
              <a:rPr lang="ru-RU" dirty="0" err="1" smtClean="0"/>
              <a:t>горизонталі</a:t>
            </a:r>
            <a:r>
              <a:rPr lang="ru-RU" dirty="0" smtClean="0"/>
              <a:t>)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типи</a:t>
            </a:r>
            <a:r>
              <a:rPr lang="ru-RU" dirty="0" smtClean="0"/>
              <a:t> </a:t>
            </a:r>
            <a:r>
              <a:rPr lang="ru-RU" dirty="0" err="1" smtClean="0"/>
              <a:t>чоловічих</a:t>
            </a:r>
            <a:r>
              <a:rPr lang="ru-RU" dirty="0" smtClean="0"/>
              <a:t> гамет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ймовірності</a:t>
            </a:r>
            <a:r>
              <a:rPr lang="ru-RU" dirty="0" smtClean="0"/>
              <a:t>. На </a:t>
            </a:r>
            <a:r>
              <a:rPr lang="ru-RU" dirty="0" err="1" smtClean="0"/>
              <a:t>перетині</a:t>
            </a:r>
            <a:r>
              <a:rPr lang="ru-RU" dirty="0" smtClean="0"/>
              <a:t> </a:t>
            </a:r>
            <a:r>
              <a:rPr lang="ru-RU" dirty="0" err="1" smtClean="0"/>
              <a:t>рядків</a:t>
            </a:r>
            <a:r>
              <a:rPr lang="ru-RU" dirty="0" smtClean="0"/>
              <a:t> та граф, </a:t>
            </a:r>
            <a:r>
              <a:rPr lang="ru-RU" dirty="0" err="1" smtClean="0"/>
              <a:t>перемножуючи</a:t>
            </a:r>
            <a:r>
              <a:rPr lang="ru-RU" dirty="0" smtClean="0"/>
              <a:t> </a:t>
            </a:r>
            <a:r>
              <a:rPr lang="ru-RU" dirty="0" err="1" smtClean="0"/>
              <a:t>ймовірності</a:t>
            </a:r>
            <a:r>
              <a:rPr lang="ru-RU" dirty="0" smtClean="0"/>
              <a:t> гамет, </a:t>
            </a:r>
            <a:r>
              <a:rPr lang="ru-RU" dirty="0" err="1" smtClean="0"/>
              <a:t>записують</a:t>
            </a:r>
            <a:r>
              <a:rPr lang="ru-RU" dirty="0" smtClean="0"/>
              <a:t> </a:t>
            </a:r>
            <a:r>
              <a:rPr lang="ru-RU" dirty="0" err="1" smtClean="0"/>
              <a:t>усі</a:t>
            </a:r>
            <a:r>
              <a:rPr lang="ru-RU" dirty="0" smtClean="0"/>
              <a:t> </a:t>
            </a:r>
            <a:r>
              <a:rPr lang="ru-RU" dirty="0" err="1" smtClean="0"/>
              <a:t>генотипи</a:t>
            </a:r>
            <a:r>
              <a:rPr lang="ru-RU" dirty="0" smtClean="0"/>
              <a:t> та </a:t>
            </a:r>
            <a:r>
              <a:rPr lang="ru-RU" dirty="0" err="1" smtClean="0"/>
              <a:t>ймовірності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появи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Наприклад</a:t>
            </a:r>
            <a:r>
              <a:rPr lang="ru-RU" dirty="0" smtClean="0"/>
              <a:t>, Р: </a:t>
            </a:r>
            <a:r>
              <a:rPr lang="ru-RU" dirty="0" err="1" smtClean="0"/>
              <a:t>АаВв</a:t>
            </a:r>
            <a:r>
              <a:rPr lang="ru-RU" dirty="0" smtClean="0"/>
              <a:t> × </a:t>
            </a:r>
            <a:r>
              <a:rPr lang="ru-RU" dirty="0" err="1" smtClean="0"/>
              <a:t>АаВв</a:t>
            </a:r>
            <a:r>
              <a:rPr lang="ru-RU" dirty="0" smtClean="0"/>
              <a:t>. З </a:t>
            </a:r>
            <a:r>
              <a:rPr lang="ru-RU" dirty="0" err="1" smtClean="0"/>
              <a:t>урахуванням</a:t>
            </a:r>
            <a:r>
              <a:rPr lang="ru-RU" dirty="0" smtClean="0"/>
              <a:t> </a:t>
            </a:r>
            <a:r>
              <a:rPr lang="ru-RU" dirty="0" err="1" smtClean="0"/>
              <a:t>усіх</a:t>
            </a:r>
            <a:r>
              <a:rPr lang="ru-RU" dirty="0" smtClean="0"/>
              <a:t> </a:t>
            </a:r>
            <a:r>
              <a:rPr lang="ru-RU" dirty="0" err="1" smtClean="0"/>
              <a:t>типів</a:t>
            </a:r>
            <a:r>
              <a:rPr lang="ru-RU" dirty="0" smtClean="0"/>
              <a:t> гамет </a:t>
            </a:r>
            <a:r>
              <a:rPr lang="ru-RU" dirty="0" err="1" smtClean="0"/>
              <a:t>маємо</a:t>
            </a:r>
            <a:r>
              <a:rPr lang="ru-RU" dirty="0" smtClean="0"/>
              <a:t>: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2636912"/>
            <a:ext cx="6539652" cy="12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0" y="3933056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Підсумовуючи</a:t>
            </a:r>
            <a:r>
              <a:rPr lang="ru-RU" dirty="0" smtClean="0"/>
              <a:t>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однакові</a:t>
            </a:r>
            <a:r>
              <a:rPr lang="ru-RU" dirty="0" smtClean="0"/>
              <a:t> </a:t>
            </a:r>
            <a:r>
              <a:rPr lang="ru-RU" dirty="0" err="1" smtClean="0"/>
              <a:t>генотипи</a:t>
            </a:r>
            <a:r>
              <a:rPr lang="ru-RU" dirty="0" smtClean="0"/>
              <a:t> </a:t>
            </a:r>
            <a:r>
              <a:rPr lang="ru-RU" dirty="0" err="1" smtClean="0"/>
              <a:t>маємо</a:t>
            </a:r>
            <a:r>
              <a:rPr lang="ru-RU" dirty="0" smtClean="0"/>
              <a:t> розщеплення:1:2:1:2:4:2:1:2:1.Такі </a:t>
            </a:r>
            <a:r>
              <a:rPr lang="ru-RU" dirty="0" err="1" smtClean="0"/>
              <a:t>самі</a:t>
            </a:r>
            <a:r>
              <a:rPr lang="ru-RU" dirty="0" smtClean="0"/>
              <a:t> </a:t>
            </a:r>
            <a:r>
              <a:rPr lang="ru-RU" dirty="0" err="1" smtClean="0"/>
              <a:t>результати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отримати</a:t>
            </a:r>
            <a:r>
              <a:rPr lang="ru-RU" dirty="0" smtClean="0"/>
              <a:t>, </a:t>
            </a:r>
            <a:r>
              <a:rPr lang="ru-RU" dirty="0" err="1" smtClean="0"/>
              <a:t>використовуючи</a:t>
            </a:r>
            <a:r>
              <a:rPr lang="ru-RU" dirty="0" smtClean="0"/>
              <a:t> </a:t>
            </a:r>
            <a:r>
              <a:rPr lang="ru-RU" dirty="0" err="1" smtClean="0"/>
              <a:t>дихотомічний</a:t>
            </a:r>
            <a:r>
              <a:rPr lang="ru-RU" dirty="0" smtClean="0"/>
              <a:t> метод. Для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використовується</a:t>
            </a:r>
            <a:r>
              <a:rPr lang="ru-RU" dirty="0" smtClean="0"/>
              <a:t> </a:t>
            </a:r>
            <a:r>
              <a:rPr lang="ru-RU" dirty="0" err="1" smtClean="0"/>
              <a:t>розщеплення</a:t>
            </a:r>
            <a:r>
              <a:rPr lang="ru-RU" dirty="0" smtClean="0"/>
              <a:t> 1:2:1 за генотипом у </a:t>
            </a:r>
            <a:r>
              <a:rPr lang="ru-RU" dirty="0" err="1" smtClean="0"/>
              <a:t>разі</a:t>
            </a:r>
            <a:r>
              <a:rPr lang="ru-RU" dirty="0" smtClean="0"/>
              <a:t> </a:t>
            </a:r>
            <a:r>
              <a:rPr lang="ru-RU" dirty="0" err="1" smtClean="0"/>
              <a:t>моногібридного</a:t>
            </a:r>
            <a:r>
              <a:rPr lang="ru-RU" dirty="0" smtClean="0"/>
              <a:t> </a:t>
            </a:r>
            <a:r>
              <a:rPr lang="ru-RU" dirty="0" err="1" smtClean="0"/>
              <a:t>схрещування</a:t>
            </a:r>
            <a:r>
              <a:rPr lang="ru-RU" dirty="0" smtClean="0"/>
              <a:t> </a:t>
            </a:r>
            <a:r>
              <a:rPr lang="ru-RU" dirty="0" err="1" smtClean="0"/>
              <a:t>гетерозигот</a:t>
            </a:r>
            <a:r>
              <a:rPr lang="ru-RU" dirty="0" smtClean="0"/>
              <a:t> за генами А </a:t>
            </a:r>
            <a:r>
              <a:rPr lang="ru-RU" dirty="0" err="1" smtClean="0"/>
              <a:t>і</a:t>
            </a:r>
            <a:r>
              <a:rPr lang="ru-RU" dirty="0" smtClean="0"/>
              <a:t> В.</a:t>
            </a:r>
            <a:endParaRPr lang="ru-RU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4869160"/>
            <a:ext cx="2981325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Математичний</a:t>
            </a:r>
            <a:r>
              <a:rPr lang="ru-RU" dirty="0" smtClean="0"/>
              <a:t>,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алгебраїчний</a:t>
            </a:r>
            <a:r>
              <a:rPr lang="ru-RU" dirty="0" smtClean="0"/>
              <a:t> метод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найзручнішим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При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використанні</a:t>
            </a:r>
            <a:r>
              <a:rPr lang="ru-RU" dirty="0" smtClean="0"/>
              <a:t> </a:t>
            </a:r>
            <a:r>
              <a:rPr lang="ru-RU" dirty="0" err="1" smtClean="0"/>
              <a:t>виходять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того,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ймовірність</a:t>
            </a:r>
            <a:r>
              <a:rPr lang="ru-RU" dirty="0" smtClean="0"/>
              <a:t> </a:t>
            </a:r>
            <a:r>
              <a:rPr lang="ru-RU" dirty="0" err="1" smtClean="0"/>
              <a:t>появи</a:t>
            </a:r>
            <a:r>
              <a:rPr lang="ru-RU" dirty="0" smtClean="0"/>
              <a:t> </a:t>
            </a:r>
            <a:r>
              <a:rPr lang="ru-RU" dirty="0" err="1" smtClean="0"/>
              <a:t>будь-якого</a:t>
            </a:r>
            <a:r>
              <a:rPr lang="ru-RU" dirty="0" smtClean="0"/>
              <a:t> генотипу при </a:t>
            </a:r>
            <a:r>
              <a:rPr lang="ru-RU" dirty="0" err="1" smtClean="0"/>
              <a:t>моногібридному</a:t>
            </a:r>
            <a:r>
              <a:rPr lang="ru-RU" dirty="0" smtClean="0"/>
              <a:t> </a:t>
            </a:r>
            <a:r>
              <a:rPr lang="ru-RU" dirty="0" err="1" smtClean="0"/>
              <a:t>схрещуванні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добутком</a:t>
            </a:r>
            <a:r>
              <a:rPr lang="ru-RU" dirty="0" smtClean="0"/>
              <a:t> </a:t>
            </a:r>
            <a:r>
              <a:rPr lang="ru-RU" dirty="0" err="1" smtClean="0"/>
              <a:t>ймовірностей</a:t>
            </a:r>
            <a:r>
              <a:rPr lang="ru-RU" dirty="0" smtClean="0"/>
              <a:t> </a:t>
            </a:r>
            <a:r>
              <a:rPr lang="ru-RU" dirty="0" err="1" smtClean="0"/>
              <a:t>утворення</a:t>
            </a:r>
            <a:r>
              <a:rPr lang="ru-RU" dirty="0" smtClean="0"/>
              <a:t> гамет,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беруть</a:t>
            </a:r>
            <a:r>
              <a:rPr lang="ru-RU" dirty="0" smtClean="0"/>
              <a:t> участь у </a:t>
            </a:r>
            <a:r>
              <a:rPr lang="ru-RU" dirty="0" err="1" smtClean="0"/>
              <a:t>заплідненні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міркування</a:t>
            </a:r>
            <a:r>
              <a:rPr lang="ru-RU" dirty="0" smtClean="0"/>
              <a:t> </a:t>
            </a:r>
            <a:r>
              <a:rPr lang="ru-RU" dirty="0" err="1" smtClean="0"/>
              <a:t>справедливе</a:t>
            </a:r>
            <a:r>
              <a:rPr lang="ru-RU" dirty="0" smtClean="0"/>
              <a:t> для кожного гена при </a:t>
            </a:r>
            <a:r>
              <a:rPr lang="ru-RU" dirty="0" err="1" smtClean="0"/>
              <a:t>ди</a:t>
            </a:r>
            <a:r>
              <a:rPr lang="ru-RU" dirty="0" smtClean="0"/>
              <a:t>-, три-,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полігібридному</a:t>
            </a:r>
            <a:r>
              <a:rPr lang="ru-RU" dirty="0" smtClean="0"/>
              <a:t> </a:t>
            </a:r>
            <a:r>
              <a:rPr lang="ru-RU" dirty="0" err="1" smtClean="0"/>
              <a:t>схрещуванні</a:t>
            </a:r>
            <a:r>
              <a:rPr lang="ru-RU" dirty="0" smtClean="0"/>
              <a:t>, де буде </a:t>
            </a:r>
            <a:r>
              <a:rPr lang="ru-RU" dirty="0" err="1" smtClean="0"/>
              <a:t>добуток</a:t>
            </a:r>
            <a:r>
              <a:rPr lang="ru-RU" dirty="0" smtClean="0"/>
              <a:t> </a:t>
            </a:r>
            <a:r>
              <a:rPr lang="ru-RU" dirty="0" err="1" smtClean="0"/>
              <a:t>ймовірностей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, </a:t>
            </a:r>
            <a:r>
              <a:rPr lang="ru-RU" dirty="0" err="1" smtClean="0"/>
              <a:t>трьох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en-US" dirty="0" smtClean="0"/>
              <a:t>n </a:t>
            </a:r>
            <a:r>
              <a:rPr lang="ru-RU" dirty="0" smtClean="0"/>
              <a:t>пар гамет, </a:t>
            </a:r>
            <a:r>
              <a:rPr lang="ru-RU" dirty="0" err="1" smtClean="0"/>
              <a:t>відповідних</a:t>
            </a:r>
            <a:r>
              <a:rPr lang="ru-RU" dirty="0" smtClean="0"/>
              <a:t> типу </a:t>
            </a:r>
            <a:r>
              <a:rPr lang="ru-RU" dirty="0" err="1" smtClean="0"/>
              <a:t>схрещування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2060848"/>
            <a:ext cx="91440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Справедливий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інший</a:t>
            </a:r>
            <a:r>
              <a:rPr lang="ru-RU" dirty="0" smtClean="0"/>
              <a:t> </a:t>
            </a:r>
            <a:r>
              <a:rPr lang="ru-RU" dirty="0" err="1" smtClean="0"/>
              <a:t>простий</a:t>
            </a:r>
            <a:r>
              <a:rPr lang="ru-RU" dirty="0" smtClean="0"/>
              <a:t> </a:t>
            </a:r>
            <a:r>
              <a:rPr lang="ru-RU" dirty="0" err="1" smtClean="0"/>
              <a:t>варіант</a:t>
            </a:r>
            <a:r>
              <a:rPr lang="ru-RU" dirty="0" smtClean="0"/>
              <a:t> </a:t>
            </a:r>
            <a:r>
              <a:rPr lang="ru-RU" dirty="0" err="1" smtClean="0"/>
              <a:t>міркування</a:t>
            </a:r>
            <a:r>
              <a:rPr lang="ru-RU" dirty="0" smtClean="0"/>
              <a:t>: </a:t>
            </a:r>
            <a:r>
              <a:rPr lang="ru-RU" dirty="0" err="1" smtClean="0"/>
              <a:t>ймовірність</a:t>
            </a:r>
            <a:r>
              <a:rPr lang="ru-RU" dirty="0" smtClean="0"/>
              <a:t> </a:t>
            </a:r>
            <a:r>
              <a:rPr lang="ru-RU" dirty="0" err="1" smtClean="0"/>
              <a:t>появи</a:t>
            </a:r>
            <a:r>
              <a:rPr lang="ru-RU" dirty="0" smtClean="0"/>
              <a:t> в </a:t>
            </a:r>
            <a:r>
              <a:rPr lang="ru-RU" dirty="0" err="1" smtClean="0"/>
              <a:t>полигібридному</a:t>
            </a:r>
            <a:r>
              <a:rPr lang="ru-RU" dirty="0" smtClean="0"/>
              <a:t> </a:t>
            </a:r>
            <a:r>
              <a:rPr lang="ru-RU" dirty="0" err="1" smtClean="0"/>
              <a:t>схрещуванні</a:t>
            </a:r>
            <a:r>
              <a:rPr lang="ru-RU" dirty="0" smtClean="0"/>
              <a:t> </a:t>
            </a:r>
            <a:r>
              <a:rPr lang="ru-RU" dirty="0" err="1" smtClean="0"/>
              <a:t>будь-якої</a:t>
            </a:r>
            <a:r>
              <a:rPr lang="ru-RU" dirty="0" smtClean="0"/>
              <a:t> </a:t>
            </a:r>
            <a:r>
              <a:rPr lang="ru-RU" dirty="0" err="1" smtClean="0"/>
              <a:t>комбінації</a:t>
            </a:r>
            <a:r>
              <a:rPr lang="ru-RU" dirty="0" smtClean="0"/>
              <a:t>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генотипів</a:t>
            </a:r>
            <a:r>
              <a:rPr lang="ru-RU" dirty="0" smtClean="0"/>
              <a:t> </a:t>
            </a:r>
            <a:r>
              <a:rPr lang="ru-RU" dirty="0" err="1" smtClean="0"/>
              <a:t>дорівнює</a:t>
            </a:r>
            <a:r>
              <a:rPr lang="ru-RU" dirty="0" smtClean="0"/>
              <a:t> </a:t>
            </a:r>
            <a:r>
              <a:rPr lang="ru-RU" dirty="0" err="1" smtClean="0"/>
              <a:t>добутку</a:t>
            </a:r>
            <a:r>
              <a:rPr lang="ru-RU" dirty="0" smtClean="0"/>
              <a:t> </a:t>
            </a:r>
            <a:r>
              <a:rPr lang="ru-RU" dirty="0" err="1" smtClean="0"/>
              <a:t>ймовірностей</a:t>
            </a:r>
            <a:r>
              <a:rPr lang="ru-RU" dirty="0" smtClean="0"/>
              <a:t> </a:t>
            </a:r>
            <a:r>
              <a:rPr lang="ru-RU" dirty="0" err="1" smtClean="0"/>
              <a:t>генотипів</a:t>
            </a:r>
            <a:r>
              <a:rPr lang="ru-RU" dirty="0" smtClean="0"/>
              <a:t> у кожному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аналізованих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. Для </a:t>
            </a:r>
            <a:r>
              <a:rPr lang="ru-RU" dirty="0" err="1" smtClean="0"/>
              <a:t>отримання</a:t>
            </a:r>
            <a:r>
              <a:rPr lang="ru-RU" dirty="0" smtClean="0"/>
              <a:t> </a:t>
            </a:r>
            <a:r>
              <a:rPr lang="ru-RU" dirty="0" err="1" smtClean="0"/>
              <a:t>результатів</a:t>
            </a:r>
            <a:r>
              <a:rPr lang="ru-RU" dirty="0" smtClean="0"/>
              <a:t> </a:t>
            </a:r>
            <a:r>
              <a:rPr lang="ru-RU" dirty="0" err="1" smtClean="0"/>
              <a:t>дигібридного</a:t>
            </a:r>
            <a:r>
              <a:rPr lang="ru-RU" dirty="0" smtClean="0"/>
              <a:t> </a:t>
            </a:r>
            <a:r>
              <a:rPr lang="ru-RU" dirty="0" err="1" smtClean="0"/>
              <a:t>аналізуючого</a:t>
            </a:r>
            <a:r>
              <a:rPr lang="ru-RU" dirty="0" smtClean="0"/>
              <a:t> </a:t>
            </a:r>
            <a:r>
              <a:rPr lang="ru-RU" dirty="0" err="1" smtClean="0"/>
              <a:t>схрещування</a:t>
            </a:r>
            <a:r>
              <a:rPr lang="ru-RU" dirty="0" smtClean="0"/>
              <a:t> </a:t>
            </a:r>
            <a:r>
              <a:rPr lang="ru-RU" dirty="0" err="1" smtClean="0"/>
              <a:t>Аавв</a:t>
            </a:r>
            <a:r>
              <a:rPr lang="ru-RU" dirty="0" smtClean="0"/>
              <a:t> × </a:t>
            </a:r>
            <a:r>
              <a:rPr lang="ru-RU" dirty="0" err="1" smtClean="0"/>
              <a:t>ааВв</a:t>
            </a:r>
            <a:r>
              <a:rPr lang="ru-RU" dirty="0" smtClean="0"/>
              <a:t> проводиться </a:t>
            </a:r>
            <a:r>
              <a:rPr lang="ru-RU" dirty="0" err="1" smtClean="0"/>
              <a:t>моногібридне</a:t>
            </a:r>
            <a:r>
              <a:rPr lang="ru-RU" dirty="0" smtClean="0"/>
              <a:t> </a:t>
            </a:r>
            <a:r>
              <a:rPr lang="ru-RU" dirty="0" err="1" smtClean="0"/>
              <a:t>аналізуючий</a:t>
            </a:r>
            <a:r>
              <a:rPr lang="ru-RU" dirty="0" smtClean="0"/>
              <a:t> </a:t>
            </a:r>
            <a:r>
              <a:rPr lang="ru-RU" dirty="0" err="1" smtClean="0"/>
              <a:t>схрещування</a:t>
            </a:r>
            <a:r>
              <a:rPr lang="ru-RU" dirty="0" smtClean="0"/>
              <a:t> за геном А, </a:t>
            </a:r>
            <a:r>
              <a:rPr lang="ru-RU" dirty="0" err="1" smtClean="0"/>
              <a:t>потім</a:t>
            </a:r>
            <a:r>
              <a:rPr lang="ru-RU" dirty="0" smtClean="0"/>
              <a:t> за геном В. </a:t>
            </a:r>
          </a:p>
          <a:p>
            <a:r>
              <a:rPr lang="ru-RU" dirty="0" err="1" smtClean="0"/>
              <a:t>Результати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перемноження</a:t>
            </a:r>
            <a:r>
              <a:rPr lang="ru-RU" dirty="0" smtClean="0"/>
              <a:t> </a:t>
            </a:r>
            <a:r>
              <a:rPr lang="ru-RU" dirty="0" err="1" smtClean="0"/>
              <a:t>отриманого</a:t>
            </a:r>
            <a:r>
              <a:rPr lang="ru-RU" dirty="0" smtClean="0"/>
              <a:t> (за геном А) на (за геном В): </a:t>
            </a:r>
          </a:p>
          <a:p>
            <a:r>
              <a:rPr lang="ru-RU" dirty="0" smtClean="0"/>
              <a:t>Р: </a:t>
            </a:r>
            <a:r>
              <a:rPr lang="ru-RU" dirty="0" err="1" smtClean="0"/>
              <a:t>Ааbb</a:t>
            </a:r>
            <a:r>
              <a:rPr lang="ru-RU" dirty="0" smtClean="0"/>
              <a:t> × </a:t>
            </a:r>
            <a:r>
              <a:rPr lang="ru-RU" dirty="0" err="1" smtClean="0"/>
              <a:t>ааВb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4149080"/>
            <a:ext cx="9144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Схрещування</a:t>
            </a:r>
            <a:r>
              <a:rPr lang="ru-RU" dirty="0" smtClean="0"/>
              <a:t> геном А:Аа × </a:t>
            </a:r>
            <a:r>
              <a:rPr lang="ru-RU" dirty="0" err="1" smtClean="0"/>
              <a:t>аа</a:t>
            </a:r>
            <a:r>
              <a:rPr lang="ru-RU" dirty="0" smtClean="0"/>
              <a:t> </a:t>
            </a:r>
          </a:p>
          <a:p>
            <a:r>
              <a:rPr lang="ru-RU" dirty="0" err="1" smtClean="0"/>
              <a:t>Схрещування</a:t>
            </a:r>
            <a:r>
              <a:rPr lang="ru-RU" dirty="0" smtClean="0"/>
              <a:t> геном В: </a:t>
            </a:r>
            <a:r>
              <a:rPr lang="en-US" dirty="0" smtClean="0"/>
              <a:t>bb × </a:t>
            </a:r>
            <a:r>
              <a:rPr lang="ru-RU" dirty="0" smtClean="0"/>
              <a:t>В</a:t>
            </a:r>
            <a:r>
              <a:rPr lang="en-US" dirty="0" smtClean="0"/>
              <a:t>b</a:t>
            </a:r>
            <a:endParaRPr lang="uk-UA" dirty="0" smtClean="0"/>
          </a:p>
          <a:p>
            <a:r>
              <a:rPr lang="en-US" dirty="0" smtClean="0"/>
              <a:t>F1</a:t>
            </a:r>
            <a:r>
              <a:rPr lang="ru-RU" dirty="0" smtClean="0"/>
              <a:t> гену А: (½</a:t>
            </a:r>
            <a:r>
              <a:rPr lang="ru-RU" dirty="0" err="1" smtClean="0"/>
              <a:t>Аа</a:t>
            </a:r>
            <a:r>
              <a:rPr lang="ru-RU" dirty="0" smtClean="0"/>
              <a:t> + ½</a:t>
            </a:r>
            <a:r>
              <a:rPr lang="ru-RU" dirty="0" err="1" smtClean="0"/>
              <a:t>аа</a:t>
            </a:r>
            <a:r>
              <a:rPr lang="ru-RU" dirty="0" smtClean="0"/>
              <a:t>) </a:t>
            </a:r>
          </a:p>
          <a:p>
            <a:r>
              <a:rPr lang="en-US" dirty="0" smtClean="0"/>
              <a:t>F1</a:t>
            </a:r>
            <a:r>
              <a:rPr lang="ru-RU" dirty="0" smtClean="0"/>
              <a:t> гену В: (½В</a:t>
            </a:r>
            <a:r>
              <a:rPr lang="en-US" dirty="0" smtClean="0"/>
              <a:t>b + ½bb)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перемноження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отримуємо</a:t>
            </a:r>
            <a:r>
              <a:rPr lang="ru-RU" dirty="0" smtClean="0"/>
              <a:t> потомство </a:t>
            </a:r>
            <a:r>
              <a:rPr lang="ru-RU" dirty="0" err="1" smtClean="0"/>
              <a:t>дигібридного</a:t>
            </a:r>
            <a:r>
              <a:rPr lang="ru-RU" dirty="0" smtClean="0"/>
              <a:t> (в </a:t>
            </a:r>
            <a:r>
              <a:rPr lang="ru-RU" dirty="0" err="1" smtClean="0"/>
              <a:t>даному</a:t>
            </a:r>
            <a:r>
              <a:rPr lang="ru-RU" dirty="0" smtClean="0"/>
              <a:t> </a:t>
            </a:r>
            <a:r>
              <a:rPr lang="ru-RU" dirty="0" err="1" smtClean="0"/>
              <a:t>випадку</a:t>
            </a:r>
            <a:r>
              <a:rPr lang="ru-RU" dirty="0" smtClean="0"/>
              <a:t>) </a:t>
            </a:r>
            <a:r>
              <a:rPr lang="ru-RU" dirty="0" err="1" smtClean="0"/>
              <a:t>схрещування</a:t>
            </a:r>
            <a:r>
              <a:rPr lang="ru-RU" dirty="0" smtClean="0"/>
              <a:t>:</a:t>
            </a:r>
          </a:p>
          <a:p>
            <a:r>
              <a:rPr lang="en-US" dirty="0" smtClean="0"/>
              <a:t>F1: ¼</a:t>
            </a:r>
            <a:r>
              <a:rPr lang="ru-RU" dirty="0" err="1" smtClean="0"/>
              <a:t>АаВ</a:t>
            </a:r>
            <a:r>
              <a:rPr lang="en-US" dirty="0" smtClean="0"/>
              <a:t>b + ¼</a:t>
            </a:r>
            <a:r>
              <a:rPr lang="ru-RU" dirty="0" err="1" smtClean="0"/>
              <a:t>Аа</a:t>
            </a:r>
            <a:r>
              <a:rPr lang="en-US" dirty="0" smtClean="0"/>
              <a:t>bb + ¼</a:t>
            </a:r>
            <a:r>
              <a:rPr lang="ru-RU" dirty="0" err="1" smtClean="0"/>
              <a:t>ааВ</a:t>
            </a:r>
            <a:r>
              <a:rPr lang="en-US" dirty="0" smtClean="0"/>
              <a:t>b + ¼</a:t>
            </a:r>
            <a:r>
              <a:rPr lang="ru-RU" dirty="0" err="1" smtClean="0"/>
              <a:t>аа</a:t>
            </a:r>
            <a:r>
              <a:rPr lang="en-US" dirty="0" smtClean="0"/>
              <a:t>bb.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3 </a:t>
            </a:r>
            <a:r>
              <a:rPr lang="ru-RU" dirty="0" err="1" smtClean="0"/>
              <a:t>Аналіз</a:t>
            </a:r>
            <a:r>
              <a:rPr lang="ru-RU" dirty="0" smtClean="0"/>
              <a:t> </a:t>
            </a:r>
            <a:r>
              <a:rPr lang="ru-RU" dirty="0" err="1" smtClean="0"/>
              <a:t>фенотипів</a:t>
            </a:r>
            <a:endParaRPr lang="ru-RU" dirty="0" smtClean="0"/>
          </a:p>
          <a:p>
            <a:endParaRPr lang="ru-RU" dirty="0"/>
          </a:p>
          <a:p>
            <a:r>
              <a:rPr lang="ru-RU" dirty="0" smtClean="0"/>
              <a:t>Для </a:t>
            </a:r>
            <a:r>
              <a:rPr lang="ru-RU" dirty="0" err="1" smtClean="0"/>
              <a:t>аналізу</a:t>
            </a:r>
            <a:r>
              <a:rPr lang="ru-RU" dirty="0" smtClean="0"/>
              <a:t> </a:t>
            </a:r>
            <a:r>
              <a:rPr lang="ru-RU" dirty="0" err="1" smtClean="0"/>
              <a:t>фенотипів</a:t>
            </a:r>
            <a:r>
              <a:rPr lang="ru-RU" dirty="0" smtClean="0"/>
              <a:t> </a:t>
            </a:r>
            <a:r>
              <a:rPr lang="ru-RU" dirty="0" err="1" smtClean="0"/>
              <a:t>підходять</a:t>
            </a:r>
            <a:r>
              <a:rPr lang="ru-RU" dirty="0" smtClean="0"/>
              <a:t> </a:t>
            </a:r>
            <a:r>
              <a:rPr lang="ru-RU" dirty="0" err="1" smtClean="0"/>
              <a:t>усі</a:t>
            </a:r>
            <a:r>
              <a:rPr lang="ru-RU" dirty="0" smtClean="0"/>
              <a:t> три </a:t>
            </a:r>
            <a:r>
              <a:rPr lang="ru-RU" dirty="0" err="1" smtClean="0"/>
              <a:t>вищезазначені</a:t>
            </a:r>
            <a:r>
              <a:rPr lang="ru-RU" dirty="0" smtClean="0"/>
              <a:t> </a:t>
            </a:r>
            <a:r>
              <a:rPr lang="ru-RU" dirty="0" err="1" smtClean="0"/>
              <a:t>методи</a:t>
            </a:r>
            <a:r>
              <a:rPr lang="ru-RU" dirty="0" smtClean="0"/>
              <a:t>. </a:t>
            </a:r>
            <a:r>
              <a:rPr lang="ru-RU" dirty="0" err="1" smtClean="0"/>
              <a:t>Скористаємося</a:t>
            </a:r>
            <a:r>
              <a:rPr lang="ru-RU" dirty="0" smtClean="0"/>
              <a:t> </a:t>
            </a:r>
            <a:r>
              <a:rPr lang="ru-RU" dirty="0" err="1" smtClean="0"/>
              <a:t>найпростішим</a:t>
            </a:r>
            <a:r>
              <a:rPr lang="ru-RU" dirty="0" smtClean="0"/>
              <a:t> у </a:t>
            </a:r>
            <a:r>
              <a:rPr lang="ru-RU" dirty="0" err="1" smtClean="0"/>
              <a:t>технічному</a:t>
            </a:r>
            <a:r>
              <a:rPr lang="ru-RU" dirty="0" smtClean="0"/>
              <a:t> </a:t>
            </a:r>
            <a:r>
              <a:rPr lang="ru-RU" dirty="0" err="1" smtClean="0"/>
              <a:t>відношенні</a:t>
            </a:r>
            <a:r>
              <a:rPr lang="ru-RU" dirty="0" smtClean="0"/>
              <a:t> </a:t>
            </a:r>
            <a:r>
              <a:rPr lang="ru-RU" dirty="0" err="1" smtClean="0"/>
              <a:t>математичним</a:t>
            </a:r>
            <a:r>
              <a:rPr lang="ru-RU" dirty="0" smtClean="0"/>
              <a:t> методом. </a:t>
            </a:r>
            <a:r>
              <a:rPr lang="ru-RU" dirty="0" err="1" smtClean="0"/>
              <a:t>Проведемо</a:t>
            </a:r>
            <a:r>
              <a:rPr lang="ru-RU" dirty="0" smtClean="0"/>
              <a:t> </a:t>
            </a:r>
            <a:r>
              <a:rPr lang="ru-RU" dirty="0" err="1" smtClean="0"/>
              <a:t>схрещування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дигетерозигот</a:t>
            </a:r>
            <a:r>
              <a:rPr lang="ru-RU" dirty="0" smtClean="0"/>
              <a:t>: Р: </a:t>
            </a:r>
            <a:r>
              <a:rPr lang="ru-RU" dirty="0" err="1" smtClean="0"/>
              <a:t>АаВ</a:t>
            </a:r>
            <a:r>
              <a:rPr lang="en-US" dirty="0" smtClean="0"/>
              <a:t>b × </a:t>
            </a:r>
            <a:r>
              <a:rPr lang="ru-RU" dirty="0" err="1" smtClean="0"/>
              <a:t>АаВ</a:t>
            </a:r>
            <a:r>
              <a:rPr lang="en-US" dirty="0" smtClean="0"/>
              <a:t>b.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1556792"/>
            <a:ext cx="9144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Схрещування</a:t>
            </a:r>
            <a:r>
              <a:rPr lang="ru-RU" dirty="0" smtClean="0"/>
              <a:t> за геном А: </a:t>
            </a:r>
            <a:r>
              <a:rPr lang="ru-RU" dirty="0" err="1" smtClean="0"/>
              <a:t>Аа</a:t>
            </a:r>
            <a:r>
              <a:rPr lang="ru-RU" dirty="0" smtClean="0"/>
              <a:t> × </a:t>
            </a:r>
            <a:r>
              <a:rPr lang="ru-RU" dirty="0" err="1" smtClean="0"/>
              <a:t>Аа</a:t>
            </a:r>
            <a:r>
              <a:rPr lang="ru-RU" dirty="0" smtClean="0"/>
              <a:t> </a:t>
            </a:r>
          </a:p>
          <a:p>
            <a:r>
              <a:rPr lang="ru-RU" dirty="0" err="1" smtClean="0"/>
              <a:t>Схрещування</a:t>
            </a:r>
            <a:r>
              <a:rPr lang="ru-RU" dirty="0" smtClean="0"/>
              <a:t> за геном В: </a:t>
            </a:r>
            <a:r>
              <a:rPr lang="ru-RU" dirty="0" err="1" smtClean="0"/>
              <a:t>Вb</a:t>
            </a:r>
            <a:r>
              <a:rPr lang="ru-RU" dirty="0" smtClean="0"/>
              <a:t> × </a:t>
            </a:r>
            <a:r>
              <a:rPr lang="ru-RU" dirty="0" err="1" smtClean="0"/>
              <a:t>Вb</a:t>
            </a:r>
            <a:endParaRPr lang="ru-RU" dirty="0" smtClean="0"/>
          </a:p>
          <a:p>
            <a:r>
              <a:rPr lang="ru-RU" dirty="0" smtClean="0"/>
              <a:t>F1 гену А: (¾А_ + ¼</a:t>
            </a:r>
            <a:r>
              <a:rPr lang="ru-RU" dirty="0" err="1" smtClean="0"/>
              <a:t>аа</a:t>
            </a:r>
            <a:r>
              <a:rPr lang="ru-RU" dirty="0" smtClean="0"/>
              <a:t>) </a:t>
            </a:r>
          </a:p>
          <a:p>
            <a:r>
              <a:rPr lang="ru-RU" dirty="0" smtClean="0"/>
              <a:t>F1 гену В: (¾В_ + ¼</a:t>
            </a:r>
            <a:r>
              <a:rPr lang="ru-RU" dirty="0" err="1" smtClean="0"/>
              <a:t>bb</a:t>
            </a:r>
            <a:r>
              <a:rPr lang="ru-RU" dirty="0" smtClean="0"/>
              <a:t>)</a:t>
            </a:r>
          </a:p>
          <a:p>
            <a:r>
              <a:rPr lang="ru-RU" dirty="0" err="1" smtClean="0"/>
              <a:t>Добуток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дасть</a:t>
            </a:r>
            <a:r>
              <a:rPr lang="ru-RU" dirty="0" smtClean="0"/>
              <a:t> потомство:F1: 9/16А_В_ + 3/16А_bb + 3/16ааВ_ + 1/16ааbb.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3284984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Завдання</a:t>
            </a:r>
            <a:r>
              <a:rPr lang="ru-RU" dirty="0" smtClean="0"/>
              <a:t> № 2. </a:t>
            </a:r>
            <a:r>
              <a:rPr lang="ru-RU" dirty="0" err="1" smtClean="0"/>
              <a:t>Отримайте</a:t>
            </a:r>
            <a:r>
              <a:rPr lang="ru-RU" dirty="0" smtClean="0"/>
              <a:t> потомство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схрещування</a:t>
            </a:r>
            <a:r>
              <a:rPr lang="ru-RU" dirty="0" smtClean="0"/>
              <a:t> </a:t>
            </a:r>
            <a:r>
              <a:rPr lang="ru-RU" dirty="0" err="1" smtClean="0"/>
              <a:t>Аа</a:t>
            </a:r>
            <a:r>
              <a:rPr lang="en-US" dirty="0" smtClean="0"/>
              <a:t>bb × </a:t>
            </a:r>
            <a:r>
              <a:rPr lang="ru-RU" dirty="0" err="1" smtClean="0"/>
              <a:t>АаВ</a:t>
            </a:r>
            <a:r>
              <a:rPr lang="en-US" dirty="0" smtClean="0"/>
              <a:t>b.</a:t>
            </a:r>
            <a:r>
              <a:rPr lang="ru-RU" dirty="0" err="1" smtClean="0"/>
              <a:t>Рішення</a:t>
            </a:r>
            <a:r>
              <a:rPr lang="ru-RU" dirty="0" smtClean="0"/>
              <a:t>. </a:t>
            </a:r>
            <a:r>
              <a:rPr lang="ru-RU" dirty="0" err="1" smtClean="0"/>
              <a:t>Дигібридне</a:t>
            </a:r>
            <a:r>
              <a:rPr lang="ru-RU" dirty="0" smtClean="0"/>
              <a:t> </a:t>
            </a:r>
            <a:r>
              <a:rPr lang="ru-RU" dirty="0" err="1" smtClean="0"/>
              <a:t>схрещування</a:t>
            </a:r>
            <a:r>
              <a:rPr lang="ru-RU" dirty="0" smtClean="0"/>
              <a:t> </a:t>
            </a:r>
            <a:r>
              <a:rPr lang="ru-RU" dirty="0" err="1" smtClean="0"/>
              <a:t>необхідно</a:t>
            </a:r>
            <a:r>
              <a:rPr lang="ru-RU" dirty="0" smtClean="0"/>
              <a:t> подати у </a:t>
            </a:r>
            <a:r>
              <a:rPr lang="ru-RU" dirty="0" err="1" smtClean="0"/>
              <a:t>вигляді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моногібридних</a:t>
            </a:r>
            <a:r>
              <a:rPr lang="ru-RU" dirty="0" smtClean="0"/>
              <a:t>: (</a:t>
            </a:r>
            <a:r>
              <a:rPr lang="ru-RU" dirty="0" err="1" smtClean="0"/>
              <a:t>Аа</a:t>
            </a:r>
            <a:r>
              <a:rPr lang="ru-RU" dirty="0" smtClean="0"/>
              <a:t> × </a:t>
            </a:r>
            <a:r>
              <a:rPr lang="ru-RU" dirty="0" err="1" smtClean="0"/>
              <a:t>Аа</a:t>
            </a:r>
            <a:r>
              <a:rPr lang="ru-RU" dirty="0" smtClean="0"/>
              <a:t>) (</a:t>
            </a:r>
            <a:r>
              <a:rPr lang="en-US" dirty="0" smtClean="0"/>
              <a:t>bb × </a:t>
            </a:r>
            <a:r>
              <a:rPr lang="ru-RU" dirty="0" smtClean="0"/>
              <a:t>В</a:t>
            </a:r>
            <a:r>
              <a:rPr lang="en-US" dirty="0" smtClean="0"/>
              <a:t>b).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0" y="4509120"/>
            <a:ext cx="9144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потім</a:t>
            </a:r>
            <a:r>
              <a:rPr lang="ru-RU" dirty="0" smtClean="0"/>
              <a:t> на </a:t>
            </a:r>
            <a:r>
              <a:rPr lang="ru-RU" dirty="0" err="1" smtClean="0"/>
              <a:t>підставі</a:t>
            </a:r>
            <a:r>
              <a:rPr lang="ru-RU" dirty="0" smtClean="0"/>
              <a:t> </a:t>
            </a:r>
            <a:r>
              <a:rPr lang="ru-RU" dirty="0" err="1" smtClean="0"/>
              <a:t>знань</a:t>
            </a:r>
            <a:r>
              <a:rPr lang="ru-RU" dirty="0" smtClean="0"/>
              <a:t> «</a:t>
            </a:r>
            <a:r>
              <a:rPr lang="ru-RU" dirty="0" err="1" smtClean="0"/>
              <a:t>генетичного</a:t>
            </a:r>
            <a:r>
              <a:rPr lang="ru-RU" dirty="0" smtClean="0"/>
              <a:t> </a:t>
            </a:r>
            <a:r>
              <a:rPr lang="ru-RU" dirty="0" err="1" smtClean="0"/>
              <a:t>алфавіту</a:t>
            </a:r>
            <a:r>
              <a:rPr lang="ru-RU" dirty="0" smtClean="0"/>
              <a:t>» </a:t>
            </a:r>
            <a:r>
              <a:rPr lang="ru-RU" dirty="0" err="1" smtClean="0"/>
              <a:t>одержати</a:t>
            </a:r>
            <a:r>
              <a:rPr lang="ru-RU" dirty="0" smtClean="0"/>
              <a:t> потомство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моногібридних</a:t>
            </a:r>
            <a:r>
              <a:rPr lang="ru-RU" dirty="0" smtClean="0"/>
              <a:t> </a:t>
            </a:r>
            <a:r>
              <a:rPr lang="ru-RU" dirty="0" err="1" smtClean="0"/>
              <a:t>схрещувань</a:t>
            </a:r>
            <a:r>
              <a:rPr lang="ru-RU" dirty="0" smtClean="0"/>
              <a:t>: </a:t>
            </a:r>
            <a:r>
              <a:rPr lang="ru-RU" dirty="0" err="1" smtClean="0"/>
              <a:t>першого</a:t>
            </a:r>
            <a:r>
              <a:rPr lang="ru-RU" dirty="0" smtClean="0"/>
              <a:t> (¾А_ + ¼</a:t>
            </a:r>
            <a:r>
              <a:rPr lang="ru-RU" dirty="0" err="1" smtClean="0"/>
              <a:t>аа</a:t>
            </a:r>
            <a:r>
              <a:rPr lang="ru-RU" dirty="0" smtClean="0"/>
              <a:t>), </a:t>
            </a:r>
            <a:r>
              <a:rPr lang="ru-RU" dirty="0" err="1" smtClean="0"/>
              <a:t>потім</a:t>
            </a:r>
            <a:r>
              <a:rPr lang="ru-RU" dirty="0" smtClean="0"/>
              <a:t> другого (½В</a:t>
            </a:r>
            <a:r>
              <a:rPr lang="en-US" dirty="0" smtClean="0"/>
              <a:t>b + ¼bb). </a:t>
            </a:r>
            <a:r>
              <a:rPr lang="ru-RU" dirty="0" smtClean="0"/>
              <a:t>Перемноживши </a:t>
            </a:r>
            <a:r>
              <a:rPr lang="ru-RU" dirty="0" err="1" smtClean="0"/>
              <a:t>результати</a:t>
            </a:r>
            <a:r>
              <a:rPr lang="ru-RU" dirty="0" smtClean="0"/>
              <a:t> (гену А на за геном В), ми </a:t>
            </a:r>
            <a:r>
              <a:rPr lang="ru-RU" dirty="0" err="1" smtClean="0"/>
              <a:t>отримаємо</a:t>
            </a:r>
            <a:r>
              <a:rPr lang="ru-RU" dirty="0" smtClean="0"/>
              <a:t>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нащадків</a:t>
            </a:r>
            <a:r>
              <a:rPr lang="ru-RU" dirty="0" smtClean="0"/>
              <a:t> (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ймовірностями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появи</a:t>
            </a:r>
            <a:r>
              <a:rPr lang="ru-RU" dirty="0" smtClean="0"/>
              <a:t>)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дигібридного</a:t>
            </a:r>
            <a:r>
              <a:rPr lang="ru-RU" dirty="0" smtClean="0"/>
              <a:t> </a:t>
            </a:r>
            <a:r>
              <a:rPr lang="ru-RU" dirty="0" err="1" smtClean="0"/>
              <a:t>схрещування</a:t>
            </a:r>
            <a:r>
              <a:rPr lang="ru-RU" dirty="0" smtClean="0"/>
              <a:t>: </a:t>
            </a:r>
          </a:p>
          <a:p>
            <a:r>
              <a:rPr lang="ru-RU" dirty="0" smtClean="0"/>
              <a:t>Р: </a:t>
            </a:r>
            <a:r>
              <a:rPr lang="ru-RU" dirty="0" err="1" smtClean="0"/>
              <a:t>Аа</a:t>
            </a:r>
            <a:r>
              <a:rPr lang="en-US" dirty="0" smtClean="0"/>
              <a:t>bb × </a:t>
            </a:r>
            <a:r>
              <a:rPr lang="ru-RU" dirty="0" err="1" smtClean="0"/>
              <a:t>АаВ</a:t>
            </a:r>
            <a:r>
              <a:rPr lang="en-US" dirty="0" smtClean="0"/>
              <a:t>b =&gt;(¾</a:t>
            </a:r>
            <a:r>
              <a:rPr lang="ru-RU" dirty="0" smtClean="0"/>
              <a:t>А_ + ¼</a:t>
            </a:r>
            <a:r>
              <a:rPr lang="ru-RU" dirty="0" err="1" smtClean="0"/>
              <a:t>аа</a:t>
            </a:r>
            <a:r>
              <a:rPr lang="ru-RU" dirty="0" smtClean="0"/>
              <a:t>) (½В</a:t>
            </a:r>
            <a:r>
              <a:rPr lang="en-US" dirty="0" smtClean="0"/>
              <a:t>b + ¼bb) = ⅜</a:t>
            </a:r>
            <a:r>
              <a:rPr lang="ru-RU" dirty="0" smtClean="0"/>
              <a:t>А_В</a:t>
            </a:r>
            <a:r>
              <a:rPr lang="en-US" dirty="0" smtClean="0"/>
              <a:t>b + ⅜</a:t>
            </a:r>
            <a:r>
              <a:rPr lang="ru-RU" dirty="0" smtClean="0"/>
              <a:t>А_</a:t>
            </a:r>
            <a:r>
              <a:rPr lang="en-US" dirty="0" smtClean="0"/>
              <a:t>bb + + ⅛</a:t>
            </a:r>
            <a:r>
              <a:rPr lang="ru-RU" dirty="0" err="1" smtClean="0"/>
              <a:t>ааВ</a:t>
            </a:r>
            <a:r>
              <a:rPr lang="en-US" dirty="0" smtClean="0"/>
              <a:t>b + ⅛</a:t>
            </a:r>
            <a:r>
              <a:rPr lang="ru-RU" dirty="0" err="1" smtClean="0"/>
              <a:t>аа</a:t>
            </a:r>
            <a:r>
              <a:rPr lang="en-US" dirty="0" smtClean="0"/>
              <a:t>bb.</a:t>
            </a:r>
            <a:endParaRPr lang="uk-UA" dirty="0" smtClean="0"/>
          </a:p>
          <a:p>
            <a:r>
              <a:rPr lang="ru-RU" dirty="0" err="1" smtClean="0"/>
              <a:t>Відповідь</a:t>
            </a:r>
            <a:r>
              <a:rPr lang="ru-RU" dirty="0" smtClean="0"/>
              <a:t>: </a:t>
            </a:r>
            <a:r>
              <a:rPr lang="en-US" dirty="0" smtClean="0"/>
              <a:t>F1: ⅜</a:t>
            </a:r>
            <a:r>
              <a:rPr lang="ru-RU" dirty="0" smtClean="0"/>
              <a:t>А_В</a:t>
            </a:r>
            <a:r>
              <a:rPr lang="en-US" dirty="0" smtClean="0"/>
              <a:t>b + ⅜</a:t>
            </a:r>
            <a:r>
              <a:rPr lang="ru-RU" dirty="0" smtClean="0"/>
              <a:t>А_</a:t>
            </a:r>
            <a:r>
              <a:rPr lang="en-US" dirty="0" smtClean="0"/>
              <a:t>bb + + ⅛</a:t>
            </a:r>
            <a:r>
              <a:rPr lang="ru-RU" dirty="0" err="1" smtClean="0"/>
              <a:t>ааВ</a:t>
            </a:r>
            <a:r>
              <a:rPr lang="en-US" dirty="0" smtClean="0"/>
              <a:t>b + ⅛</a:t>
            </a:r>
            <a:r>
              <a:rPr lang="ru-RU" dirty="0" err="1" smtClean="0"/>
              <a:t>аа</a:t>
            </a:r>
            <a:r>
              <a:rPr lang="en-US" dirty="0" smtClean="0"/>
              <a:t>bb.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474345"/>
            <a:ext cx="91440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Завдання</a:t>
            </a:r>
            <a:r>
              <a:rPr lang="ru-RU" dirty="0" smtClean="0"/>
              <a:t> 2 типу</a:t>
            </a:r>
          </a:p>
          <a:p>
            <a:endParaRPr lang="ru-RU" dirty="0"/>
          </a:p>
          <a:p>
            <a:r>
              <a:rPr lang="ru-RU" dirty="0" smtClean="0"/>
              <a:t>Для </a:t>
            </a:r>
            <a:r>
              <a:rPr lang="ru-RU" dirty="0" err="1" smtClean="0"/>
              <a:t>вирішення</a:t>
            </a:r>
            <a:r>
              <a:rPr lang="ru-RU" dirty="0" smtClean="0"/>
              <a:t> </a:t>
            </a:r>
            <a:r>
              <a:rPr lang="ru-RU" dirty="0" err="1" smtClean="0"/>
              <a:t>завдань</a:t>
            </a:r>
            <a:r>
              <a:rPr lang="ru-RU" dirty="0" smtClean="0"/>
              <a:t> 2 типу (</a:t>
            </a:r>
            <a:r>
              <a:rPr lang="ru-RU" dirty="0" err="1" smtClean="0"/>
              <a:t>зворотні</a:t>
            </a:r>
            <a:r>
              <a:rPr lang="ru-RU" dirty="0" smtClean="0"/>
              <a:t> </a:t>
            </a:r>
            <a:r>
              <a:rPr lang="ru-RU" dirty="0" err="1" smtClean="0"/>
              <a:t>задачі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вимагають</a:t>
            </a:r>
            <a:r>
              <a:rPr lang="ru-RU" dirty="0" smtClean="0"/>
              <a:t> </a:t>
            </a:r>
            <a:r>
              <a:rPr lang="ru-RU" dirty="0" err="1" smtClean="0"/>
              <a:t>визначення</a:t>
            </a:r>
            <a:r>
              <a:rPr lang="ru-RU" dirty="0" smtClean="0"/>
              <a:t> </a:t>
            </a:r>
            <a:r>
              <a:rPr lang="ru-RU" dirty="0" err="1" smtClean="0"/>
              <a:t>генотипів</a:t>
            </a:r>
            <a:r>
              <a:rPr lang="ru-RU" dirty="0" smtClean="0"/>
              <a:t> </a:t>
            </a:r>
            <a:r>
              <a:rPr lang="ru-RU" dirty="0" err="1" smtClean="0"/>
              <a:t>батьків</a:t>
            </a:r>
            <a:r>
              <a:rPr lang="ru-RU" dirty="0" smtClean="0"/>
              <a:t> та </a:t>
            </a:r>
            <a:r>
              <a:rPr lang="ru-RU" dirty="0" err="1" smtClean="0"/>
              <a:t>нащадків</a:t>
            </a:r>
            <a:r>
              <a:rPr lang="ru-RU" dirty="0" smtClean="0"/>
              <a:t> за </a:t>
            </a:r>
            <a:r>
              <a:rPr lang="ru-RU" dirty="0" err="1" smtClean="0"/>
              <a:t>відомим</a:t>
            </a:r>
            <a:r>
              <a:rPr lang="ru-RU" dirty="0" smtClean="0"/>
              <a:t> фенотипом </a:t>
            </a:r>
            <a:r>
              <a:rPr lang="ru-RU" dirty="0" err="1" smtClean="0"/>
              <a:t>нащадків</a:t>
            </a:r>
            <a:r>
              <a:rPr lang="ru-RU" dirty="0" smtClean="0"/>
              <a:t>). </a:t>
            </a:r>
            <a:r>
              <a:rPr lang="ru-RU" dirty="0" err="1" smtClean="0"/>
              <a:t>Оскільки</a:t>
            </a:r>
            <a:r>
              <a:rPr lang="ru-RU" dirty="0" smtClean="0"/>
              <a:t> </a:t>
            </a:r>
            <a:r>
              <a:rPr lang="ru-RU" dirty="0" err="1" smtClean="0"/>
              <a:t>розщеплення</a:t>
            </a:r>
            <a:r>
              <a:rPr lang="ru-RU" dirty="0" smtClean="0"/>
              <a:t> при </a:t>
            </a:r>
            <a:r>
              <a:rPr lang="ru-RU" dirty="0" err="1" smtClean="0"/>
              <a:t>полігібридному</a:t>
            </a:r>
            <a:r>
              <a:rPr lang="ru-RU" dirty="0" smtClean="0"/>
              <a:t> </a:t>
            </a:r>
            <a:r>
              <a:rPr lang="ru-RU" dirty="0" err="1" smtClean="0"/>
              <a:t>схрещуванні</a:t>
            </a:r>
            <a:r>
              <a:rPr lang="ru-RU" dirty="0" smtClean="0"/>
              <a:t> </a:t>
            </a:r>
            <a:r>
              <a:rPr lang="ru-RU" dirty="0" err="1" smtClean="0"/>
              <a:t>набагато</a:t>
            </a:r>
            <a:r>
              <a:rPr lang="ru-RU" dirty="0" smtClean="0"/>
              <a:t> </a:t>
            </a:r>
            <a:r>
              <a:rPr lang="ru-RU" dirty="0" err="1" smtClean="0"/>
              <a:t>складніші</a:t>
            </a:r>
            <a:r>
              <a:rPr lang="ru-RU" dirty="0" smtClean="0"/>
              <a:t>, то </a:t>
            </a:r>
            <a:r>
              <a:rPr lang="ru-RU" dirty="0" err="1" smtClean="0"/>
              <a:t>негайної</a:t>
            </a:r>
            <a:r>
              <a:rPr lang="ru-RU" dirty="0" smtClean="0"/>
              <a:t> </a:t>
            </a:r>
            <a:r>
              <a:rPr lang="ru-RU" dirty="0" err="1" smtClean="0"/>
              <a:t>відповіді</a:t>
            </a:r>
            <a:r>
              <a:rPr lang="ru-RU" dirty="0" smtClean="0"/>
              <a:t> на </a:t>
            </a:r>
            <a:r>
              <a:rPr lang="ru-RU" dirty="0" err="1" smtClean="0"/>
              <a:t>питання</a:t>
            </a:r>
            <a:r>
              <a:rPr lang="ru-RU" dirty="0" smtClean="0"/>
              <a:t> не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отримати</a:t>
            </a:r>
            <a:r>
              <a:rPr lang="ru-RU" dirty="0" smtClean="0"/>
              <a:t>. Для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генетичного</a:t>
            </a:r>
            <a:r>
              <a:rPr lang="ru-RU" dirty="0" smtClean="0"/>
              <a:t> </a:t>
            </a:r>
            <a:r>
              <a:rPr lang="ru-RU" dirty="0" err="1" smtClean="0"/>
              <a:t>аналізу</a:t>
            </a:r>
            <a:r>
              <a:rPr lang="ru-RU" dirty="0" smtClean="0"/>
              <a:t> (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для</a:t>
            </a:r>
            <a:r>
              <a:rPr lang="ru-RU" dirty="0" smtClean="0"/>
              <a:t> </a:t>
            </a:r>
            <a:r>
              <a:rPr lang="ru-RU" dirty="0" err="1" smtClean="0"/>
              <a:t>вирішення</a:t>
            </a:r>
            <a:r>
              <a:rPr lang="ru-RU" dirty="0" smtClean="0"/>
              <a:t> </a:t>
            </a:r>
            <a:r>
              <a:rPr lang="ru-RU" dirty="0" err="1" smtClean="0"/>
              <a:t>завдань</a:t>
            </a:r>
            <a:r>
              <a:rPr lang="ru-RU" dirty="0" smtClean="0"/>
              <a:t> </a:t>
            </a:r>
            <a:r>
              <a:rPr lang="ru-RU" dirty="0" err="1" smtClean="0"/>
              <a:t>полігібридного</a:t>
            </a:r>
            <a:r>
              <a:rPr lang="ru-RU" dirty="0" smtClean="0"/>
              <a:t> </a:t>
            </a:r>
            <a:r>
              <a:rPr lang="ru-RU" dirty="0" err="1" smtClean="0"/>
              <a:t>схрещування</a:t>
            </a:r>
            <a:r>
              <a:rPr lang="ru-RU" dirty="0" smtClean="0"/>
              <a:t>) </a:t>
            </a:r>
            <a:r>
              <a:rPr lang="ru-RU" dirty="0" err="1" smtClean="0"/>
              <a:t>використовують</a:t>
            </a:r>
            <a:r>
              <a:rPr lang="ru-RU" dirty="0" smtClean="0"/>
              <a:t> один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чотирьох</a:t>
            </a:r>
            <a:r>
              <a:rPr lang="ru-RU" dirty="0" smtClean="0"/>
              <a:t> </a:t>
            </a:r>
            <a:r>
              <a:rPr lang="ru-RU" dirty="0" err="1" smtClean="0"/>
              <a:t>методів</a:t>
            </a:r>
            <a:r>
              <a:rPr lang="ru-RU" dirty="0" smtClean="0"/>
              <a:t>:</a:t>
            </a:r>
          </a:p>
          <a:p>
            <a:r>
              <a:rPr lang="ru-RU" dirty="0" smtClean="0"/>
              <a:t>1) за </a:t>
            </a:r>
            <a:r>
              <a:rPr lang="ru-RU" dirty="0" err="1" smtClean="0"/>
              <a:t>загальним</a:t>
            </a:r>
            <a:r>
              <a:rPr lang="ru-RU" dirty="0" smtClean="0"/>
              <a:t> </a:t>
            </a:r>
            <a:r>
              <a:rPr lang="ru-RU" dirty="0" err="1" smtClean="0"/>
              <a:t>розщепленням</a:t>
            </a:r>
            <a:r>
              <a:rPr lang="ru-RU" dirty="0" smtClean="0"/>
              <a:t> (9: 3: 3: 1 </a:t>
            </a:r>
            <a:r>
              <a:rPr lang="ru-RU" dirty="0" err="1" smtClean="0"/>
              <a:t>і</a:t>
            </a:r>
            <a:r>
              <a:rPr lang="ru-RU" dirty="0" smtClean="0"/>
              <a:t> т. д.);</a:t>
            </a:r>
          </a:p>
          <a:p>
            <a:r>
              <a:rPr lang="ru-RU" dirty="0" smtClean="0"/>
              <a:t>2)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монофакторіального</a:t>
            </a:r>
            <a:r>
              <a:rPr lang="ru-RU" dirty="0" smtClean="0"/>
              <a:t> </a:t>
            </a:r>
            <a:r>
              <a:rPr lang="ru-RU" dirty="0" err="1" smtClean="0"/>
              <a:t>розщеплення</a:t>
            </a:r>
            <a:r>
              <a:rPr lang="ru-RU" dirty="0" smtClean="0"/>
              <a:t> (</a:t>
            </a:r>
            <a:r>
              <a:rPr lang="ru-RU" dirty="0" err="1" smtClean="0"/>
              <a:t>аналізуючи</a:t>
            </a:r>
            <a:r>
              <a:rPr lang="ru-RU" dirty="0" smtClean="0"/>
              <a:t> </a:t>
            </a:r>
            <a:r>
              <a:rPr lang="ru-RU" dirty="0" err="1" smtClean="0"/>
              <a:t>розщеплення</a:t>
            </a:r>
            <a:r>
              <a:rPr lang="ru-RU" dirty="0" smtClean="0"/>
              <a:t> по кожному гену </a:t>
            </a:r>
            <a:r>
              <a:rPr lang="ru-RU" dirty="0" err="1" smtClean="0"/>
              <a:t>окремо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використанням</a:t>
            </a:r>
            <a:r>
              <a:rPr lang="ru-RU" dirty="0" smtClean="0"/>
              <a:t> «</a:t>
            </a:r>
            <a:r>
              <a:rPr lang="ru-RU" dirty="0" err="1" smtClean="0"/>
              <a:t>генетичного</a:t>
            </a:r>
            <a:r>
              <a:rPr lang="ru-RU" dirty="0" smtClean="0"/>
              <a:t> </a:t>
            </a:r>
            <a:r>
              <a:rPr lang="ru-RU" dirty="0" err="1" smtClean="0"/>
              <a:t>алфавіту</a:t>
            </a:r>
            <a:r>
              <a:rPr lang="ru-RU" dirty="0" smtClean="0"/>
              <a:t>»);</a:t>
            </a:r>
          </a:p>
          <a:p>
            <a:r>
              <a:rPr lang="ru-RU" dirty="0" smtClean="0"/>
              <a:t>3)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аналізу</a:t>
            </a:r>
            <a:r>
              <a:rPr lang="ru-RU" dirty="0" smtClean="0"/>
              <a:t> «</a:t>
            </a:r>
            <a:r>
              <a:rPr lang="ru-RU" dirty="0" err="1" smtClean="0"/>
              <a:t>слідів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» (</a:t>
            </a:r>
            <a:r>
              <a:rPr lang="ru-RU" dirty="0" err="1" smtClean="0"/>
              <a:t>інакше</a:t>
            </a:r>
            <a:r>
              <a:rPr lang="ru-RU" dirty="0" smtClean="0"/>
              <a:t>, по </a:t>
            </a:r>
            <a:r>
              <a:rPr lang="ru-RU" dirty="0" err="1" smtClean="0"/>
              <a:t>рецесивним</a:t>
            </a:r>
            <a:r>
              <a:rPr lang="ru-RU" dirty="0" smtClean="0"/>
              <a:t> </a:t>
            </a:r>
            <a:r>
              <a:rPr lang="ru-RU" dirty="0" err="1" smtClean="0"/>
              <a:t>гомозиготам</a:t>
            </a:r>
            <a:r>
              <a:rPr lang="ru-RU" dirty="0" smtClean="0"/>
              <a:t>);</a:t>
            </a:r>
          </a:p>
          <a:p>
            <a:r>
              <a:rPr lang="ru-RU" dirty="0" smtClean="0"/>
              <a:t>4) за </a:t>
            </a:r>
            <a:r>
              <a:rPr lang="ru-RU" dirty="0" err="1" smtClean="0"/>
              <a:t>кількістю</a:t>
            </a:r>
            <a:r>
              <a:rPr lang="ru-RU" dirty="0" smtClean="0"/>
              <a:t> </a:t>
            </a:r>
            <a:r>
              <a:rPr lang="ru-RU" dirty="0" err="1" smtClean="0"/>
              <a:t>комбінацій</a:t>
            </a:r>
            <a:r>
              <a:rPr lang="ru-RU" dirty="0" smtClean="0"/>
              <a:t> (</a:t>
            </a:r>
            <a:r>
              <a:rPr lang="ru-RU" dirty="0" err="1" smtClean="0"/>
              <a:t>за</a:t>
            </a:r>
            <a:r>
              <a:rPr lang="ru-RU" dirty="0" smtClean="0"/>
              <a:t> </a:t>
            </a:r>
            <a:r>
              <a:rPr lang="ru-RU" dirty="0" err="1" smtClean="0"/>
              <a:t>знаменниками</a:t>
            </a:r>
            <a:r>
              <a:rPr lang="ru-RU" dirty="0" smtClean="0"/>
              <a:t> – див. </a:t>
            </a:r>
            <a:r>
              <a:rPr lang="ru-RU" dirty="0" err="1" smtClean="0"/>
              <a:t>останній</a:t>
            </a:r>
            <a:r>
              <a:rPr lang="ru-RU" dirty="0" smtClean="0"/>
              <a:t> рядок у </a:t>
            </a:r>
            <a:r>
              <a:rPr lang="ru-RU" dirty="0" err="1" smtClean="0"/>
              <a:t>таблиці</a:t>
            </a:r>
            <a:r>
              <a:rPr lang="ru-RU" dirty="0" smtClean="0"/>
              <a:t> «</a:t>
            </a:r>
            <a:r>
              <a:rPr lang="ru-RU" dirty="0" err="1" smtClean="0"/>
              <a:t>генетичного</a:t>
            </a:r>
            <a:r>
              <a:rPr lang="ru-RU" dirty="0" smtClean="0"/>
              <a:t> </a:t>
            </a:r>
            <a:r>
              <a:rPr lang="ru-RU" dirty="0" err="1" smtClean="0"/>
              <a:t>алфавіту</a:t>
            </a:r>
            <a:r>
              <a:rPr lang="ru-RU" dirty="0" smtClean="0"/>
              <a:t>»).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124744"/>
            <a:ext cx="91440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Завдання</a:t>
            </a:r>
            <a:r>
              <a:rPr lang="ru-RU" dirty="0" smtClean="0"/>
              <a:t> № 3. При </a:t>
            </a:r>
            <a:r>
              <a:rPr lang="ru-RU" dirty="0" err="1" smtClean="0"/>
              <a:t>схрещуванні</a:t>
            </a:r>
            <a:r>
              <a:rPr lang="ru-RU" dirty="0" smtClean="0"/>
              <a:t> курей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півнів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забарвлене</a:t>
            </a:r>
            <a:r>
              <a:rPr lang="ru-RU" dirty="0" smtClean="0"/>
              <a:t> </a:t>
            </a:r>
            <a:r>
              <a:rPr lang="ru-RU" dirty="0" err="1" smtClean="0"/>
              <a:t>оперіння</a:t>
            </a:r>
            <a:r>
              <a:rPr lang="ru-RU" dirty="0" smtClean="0"/>
              <a:t> та </a:t>
            </a:r>
            <a:r>
              <a:rPr lang="ru-RU" dirty="0" err="1" smtClean="0"/>
              <a:t>горохову</a:t>
            </a:r>
            <a:r>
              <a:rPr lang="ru-RU" dirty="0" smtClean="0"/>
              <a:t> форму </a:t>
            </a:r>
            <a:r>
              <a:rPr lang="ru-RU" dirty="0" err="1" smtClean="0"/>
              <a:t>гребенів</a:t>
            </a:r>
            <a:r>
              <a:rPr lang="ru-RU" dirty="0" smtClean="0"/>
              <a:t>, </a:t>
            </a:r>
            <a:r>
              <a:rPr lang="ru-RU" dirty="0" err="1" smtClean="0"/>
              <a:t>отримані</a:t>
            </a:r>
            <a:r>
              <a:rPr lang="ru-RU" dirty="0" smtClean="0"/>
              <a:t> курчата,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1/16 </a:t>
            </a:r>
            <a:r>
              <a:rPr lang="ru-RU" dirty="0" err="1" smtClean="0"/>
              <a:t>білі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простим </a:t>
            </a:r>
            <a:r>
              <a:rPr lang="ru-RU" dirty="0" err="1" smtClean="0"/>
              <a:t>гребенем</a:t>
            </a:r>
            <a:r>
              <a:rPr lang="ru-RU" dirty="0" smtClean="0"/>
              <a:t>, 3/16 </a:t>
            </a:r>
            <a:r>
              <a:rPr lang="ru-RU" dirty="0" err="1" smtClean="0"/>
              <a:t>білі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горохоподібним</a:t>
            </a:r>
            <a:r>
              <a:rPr lang="ru-RU" dirty="0" smtClean="0"/>
              <a:t> </a:t>
            </a:r>
            <a:r>
              <a:rPr lang="ru-RU" dirty="0" err="1" smtClean="0"/>
              <a:t>гребенем</a:t>
            </a:r>
            <a:r>
              <a:rPr lang="ru-RU" dirty="0" smtClean="0"/>
              <a:t>, 3/16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пофарбованим</a:t>
            </a:r>
            <a:r>
              <a:rPr lang="ru-RU" dirty="0" smtClean="0"/>
              <a:t> </a:t>
            </a:r>
            <a:r>
              <a:rPr lang="ru-RU" dirty="0" err="1" smtClean="0"/>
              <a:t>оперінням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простим </a:t>
            </a:r>
            <a:r>
              <a:rPr lang="ru-RU" dirty="0" err="1" smtClean="0"/>
              <a:t>гребенем</a:t>
            </a:r>
            <a:r>
              <a:rPr lang="ru-RU" dirty="0" smtClean="0"/>
              <a:t>. 9/16 –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пофарбоване</a:t>
            </a:r>
            <a:r>
              <a:rPr lang="ru-RU" dirty="0" smtClean="0"/>
              <a:t> </a:t>
            </a:r>
            <a:r>
              <a:rPr lang="ru-RU" dirty="0" err="1" smtClean="0"/>
              <a:t>оперіння</a:t>
            </a:r>
            <a:r>
              <a:rPr lang="ru-RU" dirty="0" smtClean="0"/>
              <a:t> та </a:t>
            </a:r>
            <a:r>
              <a:rPr lang="ru-RU" dirty="0" err="1" smtClean="0"/>
              <a:t>горохоподібний</a:t>
            </a:r>
            <a:r>
              <a:rPr lang="ru-RU" dirty="0" smtClean="0"/>
              <a:t> </a:t>
            </a:r>
            <a:r>
              <a:rPr lang="ru-RU" dirty="0" err="1" smtClean="0"/>
              <a:t>гребінь</a:t>
            </a:r>
            <a:r>
              <a:rPr lang="ru-RU" dirty="0" smtClean="0"/>
              <a:t>. </a:t>
            </a:r>
            <a:r>
              <a:rPr lang="ru-RU" dirty="0" err="1" smtClean="0"/>
              <a:t>Визначте</a:t>
            </a:r>
            <a:r>
              <a:rPr lang="ru-RU" dirty="0" smtClean="0"/>
              <a:t> </a:t>
            </a:r>
            <a:r>
              <a:rPr lang="ru-RU" dirty="0" err="1" smtClean="0"/>
              <a:t>генотипи</a:t>
            </a:r>
            <a:r>
              <a:rPr lang="ru-RU" dirty="0" smtClean="0"/>
              <a:t> </a:t>
            </a:r>
            <a:r>
              <a:rPr lang="ru-RU" dirty="0" err="1" smtClean="0"/>
              <a:t>батьків</a:t>
            </a:r>
            <a:r>
              <a:rPr lang="ru-RU" dirty="0" smtClean="0"/>
              <a:t> та </a:t>
            </a:r>
            <a:r>
              <a:rPr lang="ru-RU" dirty="0" err="1" smtClean="0"/>
              <a:t>нащадків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Запис</a:t>
            </a:r>
            <a:r>
              <a:rPr lang="ru-RU" dirty="0" smtClean="0"/>
              <a:t> </a:t>
            </a:r>
            <a:r>
              <a:rPr lang="ru-RU" dirty="0" err="1" smtClean="0"/>
              <a:t>умови</a:t>
            </a:r>
            <a:r>
              <a:rPr lang="ru-RU" dirty="0" smtClean="0"/>
              <a:t>: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урахуванням</a:t>
            </a:r>
            <a:r>
              <a:rPr lang="ru-RU" dirty="0" smtClean="0"/>
              <a:t> </a:t>
            </a:r>
            <a:r>
              <a:rPr lang="ru-RU" dirty="0" err="1" smtClean="0"/>
              <a:t>позначень</a:t>
            </a:r>
            <a:r>
              <a:rPr lang="ru-RU" dirty="0" smtClean="0"/>
              <a:t>, </a:t>
            </a:r>
            <a:r>
              <a:rPr lang="ru-RU" dirty="0" err="1" smtClean="0"/>
              <a:t>прийнятих</a:t>
            </a:r>
            <a:r>
              <a:rPr lang="ru-RU" dirty="0" smtClean="0"/>
              <a:t> </a:t>
            </a:r>
            <a:r>
              <a:rPr lang="ru-RU" dirty="0" err="1" smtClean="0"/>
              <a:t>вище</a:t>
            </a:r>
            <a:r>
              <a:rPr lang="ru-RU" dirty="0" smtClean="0"/>
              <a:t>, </a:t>
            </a:r>
            <a:r>
              <a:rPr lang="ru-RU" dirty="0" err="1" smtClean="0"/>
              <a:t>запишемо</a:t>
            </a:r>
            <a:r>
              <a:rPr lang="ru-RU" dirty="0" smtClean="0"/>
              <a:t> </a:t>
            </a:r>
            <a:r>
              <a:rPr lang="ru-RU" dirty="0" err="1" smtClean="0"/>
              <a:t>умову</a:t>
            </a:r>
            <a:r>
              <a:rPr lang="ru-RU" dirty="0" smtClean="0"/>
              <a:t> </a:t>
            </a:r>
            <a:r>
              <a:rPr lang="ru-RU" dirty="0" err="1" smtClean="0"/>
              <a:t>завдання</a:t>
            </a:r>
            <a:r>
              <a:rPr lang="ru-RU" dirty="0" smtClean="0"/>
              <a:t> у </a:t>
            </a:r>
            <a:r>
              <a:rPr lang="ru-RU" dirty="0" err="1" smtClean="0"/>
              <a:t>вигляді</a:t>
            </a:r>
            <a:r>
              <a:rPr lang="ru-RU" dirty="0" smtClean="0"/>
              <a:t> </a:t>
            </a:r>
            <a:r>
              <a:rPr lang="ru-RU" dirty="0" err="1" smtClean="0"/>
              <a:t>генетичної</a:t>
            </a:r>
            <a:r>
              <a:rPr lang="ru-RU" dirty="0" smtClean="0"/>
              <a:t> </a:t>
            </a:r>
            <a:r>
              <a:rPr lang="ru-RU" dirty="0" err="1" smtClean="0"/>
              <a:t>символіки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Р: С_Р_× С_Р_ →</a:t>
            </a:r>
            <a:r>
              <a:rPr lang="en-US" dirty="0" smtClean="0"/>
              <a:t>F1: 9/16</a:t>
            </a:r>
            <a:r>
              <a:rPr lang="ru-RU" dirty="0" smtClean="0"/>
              <a:t>С_Р_ + 3/16С_рр + 3/16ссР_ + 1/16ссрр.</a:t>
            </a:r>
          </a:p>
          <a:p>
            <a:r>
              <a:rPr lang="ru-RU" dirty="0" err="1" smtClean="0"/>
              <a:t>Рішення</a:t>
            </a:r>
            <a:r>
              <a:rPr lang="ru-RU" dirty="0" smtClean="0"/>
              <a:t>. </a:t>
            </a:r>
            <a:r>
              <a:rPr lang="ru-RU" dirty="0" err="1" smtClean="0"/>
              <a:t>Зрозуміло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нащадків</a:t>
            </a:r>
            <a:r>
              <a:rPr lang="ru-RU" dirty="0" smtClean="0"/>
              <a:t> </a:t>
            </a:r>
            <a:r>
              <a:rPr lang="ru-RU" dirty="0" err="1" smtClean="0"/>
              <a:t>достатньо</a:t>
            </a:r>
            <a:r>
              <a:rPr lang="ru-RU" dirty="0" smtClean="0"/>
              <a:t> </a:t>
            </a:r>
            <a:r>
              <a:rPr lang="ru-RU" dirty="0" err="1" smtClean="0"/>
              <a:t>проведення</a:t>
            </a:r>
            <a:r>
              <a:rPr lang="ru-RU" dirty="0" smtClean="0"/>
              <a:t> </a:t>
            </a:r>
            <a:r>
              <a:rPr lang="ru-RU" dirty="0" err="1" smtClean="0"/>
              <a:t>статистичного</a:t>
            </a:r>
            <a:r>
              <a:rPr lang="ru-RU" dirty="0" smtClean="0"/>
              <a:t> </a:t>
            </a:r>
            <a:r>
              <a:rPr lang="ru-RU" dirty="0" err="1" smtClean="0"/>
              <a:t>аналізу</a:t>
            </a:r>
            <a:r>
              <a:rPr lang="ru-RU" dirty="0" smtClean="0"/>
              <a:t> (перше </a:t>
            </a:r>
            <a:r>
              <a:rPr lang="ru-RU" dirty="0" err="1" smtClean="0"/>
              <a:t>питання</a:t>
            </a:r>
            <a:r>
              <a:rPr lang="ru-RU" dirty="0" smtClean="0"/>
              <a:t> – «так»), </a:t>
            </a:r>
            <a:r>
              <a:rPr lang="ru-RU" dirty="0" err="1" smtClean="0"/>
              <a:t>спостерігається</a:t>
            </a:r>
            <a:r>
              <a:rPr lang="ru-RU" dirty="0" smtClean="0"/>
              <a:t> </a:t>
            </a:r>
            <a:r>
              <a:rPr lang="ru-RU" dirty="0" err="1" smtClean="0"/>
              <a:t>розщеплення</a:t>
            </a:r>
            <a:r>
              <a:rPr lang="ru-RU" dirty="0" smtClean="0"/>
              <a:t> (друге </a:t>
            </a:r>
            <a:r>
              <a:rPr lang="ru-RU" dirty="0" err="1" smtClean="0"/>
              <a:t>питання</a:t>
            </a:r>
            <a:r>
              <a:rPr lang="ru-RU" dirty="0" smtClean="0"/>
              <a:t> – «так»). Тому для </a:t>
            </a:r>
            <a:r>
              <a:rPr lang="ru-RU" dirty="0" err="1" smtClean="0"/>
              <a:t>вирішення</a:t>
            </a:r>
            <a:r>
              <a:rPr lang="ru-RU" dirty="0" smtClean="0"/>
              <a:t> </a:t>
            </a:r>
            <a:r>
              <a:rPr lang="ru-RU" dirty="0" err="1" smtClean="0"/>
              <a:t>задачі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використовувати</a:t>
            </a:r>
            <a:r>
              <a:rPr lang="ru-RU" dirty="0" smtClean="0"/>
              <a:t> один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чотирьох</a:t>
            </a:r>
            <a:r>
              <a:rPr lang="ru-RU" dirty="0" smtClean="0"/>
              <a:t> </a:t>
            </a:r>
            <a:r>
              <a:rPr lang="ru-RU" dirty="0" err="1" smtClean="0"/>
              <a:t>методів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Розщеплення</a:t>
            </a:r>
            <a:r>
              <a:rPr lang="ru-RU" dirty="0" smtClean="0"/>
              <a:t> становить 9:3:3:1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добре </a:t>
            </a:r>
            <a:r>
              <a:rPr lang="ru-RU" dirty="0" err="1" smtClean="0"/>
              <a:t>відомим</a:t>
            </a:r>
            <a:r>
              <a:rPr lang="ru-RU" dirty="0" smtClean="0"/>
              <a:t> результатом </a:t>
            </a:r>
            <a:r>
              <a:rPr lang="ru-RU" dirty="0" err="1" smtClean="0"/>
              <a:t>схрещування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дигетерозигот</a:t>
            </a:r>
            <a:r>
              <a:rPr lang="ru-RU" dirty="0" smtClean="0"/>
              <a:t>. Тому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використати</a:t>
            </a:r>
            <a:r>
              <a:rPr lang="ru-RU" dirty="0" smtClean="0"/>
              <a:t> перший метод </a:t>
            </a:r>
            <a:r>
              <a:rPr lang="ru-RU" dirty="0" err="1" smtClean="0"/>
              <a:t>розв'язання</a:t>
            </a:r>
            <a:r>
              <a:rPr lang="ru-RU" dirty="0" smtClean="0"/>
              <a:t> </a:t>
            </a:r>
            <a:r>
              <a:rPr lang="ru-RU" dirty="0" err="1" smtClean="0"/>
              <a:t>задачі</a:t>
            </a:r>
            <a:r>
              <a:rPr lang="ru-RU" dirty="0" smtClean="0"/>
              <a:t> –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загального</a:t>
            </a:r>
            <a:r>
              <a:rPr lang="ru-RU" dirty="0" smtClean="0"/>
              <a:t> </a:t>
            </a:r>
            <a:r>
              <a:rPr lang="ru-RU" dirty="0" err="1" smtClean="0"/>
              <a:t>розщеплення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Відповідь</a:t>
            </a:r>
            <a:r>
              <a:rPr lang="ru-RU" dirty="0" smtClean="0"/>
              <a:t>. Р: </a:t>
            </a:r>
            <a:r>
              <a:rPr lang="ru-RU" dirty="0" err="1" smtClean="0"/>
              <a:t>СсРр</a:t>
            </a:r>
            <a:r>
              <a:rPr lang="ru-RU" dirty="0" smtClean="0"/>
              <a:t> × </a:t>
            </a:r>
            <a:r>
              <a:rPr lang="ru-RU" dirty="0" err="1" smtClean="0"/>
              <a:t>СсРр</a:t>
            </a:r>
            <a:r>
              <a:rPr lang="ru-RU" dirty="0" smtClean="0"/>
              <a:t> →</a:t>
            </a:r>
            <a:r>
              <a:rPr lang="en-US" dirty="0" smtClean="0"/>
              <a:t>F1: 9/16</a:t>
            </a:r>
            <a:r>
              <a:rPr lang="ru-RU" dirty="0" smtClean="0"/>
              <a:t>С_Р_ + 3/16С_рр + 3/16ссР_ + 1/16ссрр.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75</TotalTime>
  <Words>2057</Words>
  <Application>Microsoft Office PowerPoint</Application>
  <PresentationFormat>Экран (4:3)</PresentationFormat>
  <Paragraphs>76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Бумажная</vt:lpstr>
      <vt:lpstr>Лабораторна робота 3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Лабораторна робота 3</dc:title>
  <dc:creator>Руслан Аминов</dc:creator>
  <cp:lastModifiedBy>Руслан Аминов</cp:lastModifiedBy>
  <cp:revision>9</cp:revision>
  <dcterms:created xsi:type="dcterms:W3CDTF">2022-10-31T16:52:59Z</dcterms:created>
  <dcterms:modified xsi:type="dcterms:W3CDTF">2022-11-01T10:44:15Z</dcterms:modified>
</cp:coreProperties>
</file>