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8"/>
  </p:notesMasterIdLst>
  <p:handoutMasterIdLst>
    <p:handoutMasterId r:id="rId39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9" r:id="rId32"/>
    <p:sldId id="287" r:id="rId33"/>
    <p:sldId id="290" r:id="rId34"/>
    <p:sldId id="292" r:id="rId35"/>
    <p:sldId id="291" r:id="rId36"/>
    <p:sldId id="288" r:id="rId3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86" autoAdjust="0"/>
    <p:restoredTop sz="92449" autoAdjust="0"/>
  </p:normalViewPr>
  <p:slideViewPr>
    <p:cSldViewPr snapToGrid="0">
      <p:cViewPr varScale="1">
        <p:scale>
          <a:sx n="67" d="100"/>
          <a:sy n="67" d="100"/>
        </p:scale>
        <p:origin x="11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77CD979-6CB4-4771-863A-F3CEC5F72509}" type="datetime1">
              <a:rPr lang="ru-RU" smtClean="0"/>
              <a:t>17.11.2025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444FEA7-A6A1-4C1B-A1CF-B68B41EC1A8E}" type="datetime1">
              <a:rPr lang="ru-RU" smtClean="0"/>
              <a:t>17.11.2025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Прямоугольник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fld id="{F5367D5C-F95A-42A3-88EC-882E2435144E}" type="datetime1">
              <a:rPr lang="ru-RU" smtClean="0"/>
              <a:t>17.11.2025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6637FB-2A93-4CBD-BFA2-D7CF6538021B}" type="datetime1">
              <a:rPr lang="ru-RU" smtClean="0"/>
              <a:t>17.11.2025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524C86-1CBF-4FDC-97D7-01157E908D38}" type="datetime1">
              <a:rPr lang="ru-RU" smtClean="0"/>
              <a:t>17.11.2025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A467F0-67F1-4FFB-84D6-E0366AF5D58F}" type="datetime1">
              <a:rPr lang="ru-RU" smtClean="0"/>
              <a:t>17.11.2025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Прямоугольник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Прямоугольник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Прямоугольник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58943CEE-22B0-4537-8D57-A0FA5AADADF2}" type="datetime1">
              <a:rPr lang="ru-RU" smtClean="0"/>
              <a:t>17.11.2025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6AE23C-0C45-469E-B619-DD472E6D19F8}" type="datetime1">
              <a:rPr lang="ru-RU" smtClean="0"/>
              <a:t>17.11.2025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84B974-3E30-46C0-8835-EBE9AF88C154}" type="datetime1">
              <a:rPr lang="ru-RU" smtClean="0"/>
              <a:t>17.11.2025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A373D8-060E-42D4-83B5-67EE9C99EB76}" type="datetime1">
              <a:rPr lang="ru-RU" smtClean="0"/>
              <a:t>17.11.2025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039D93-8FE6-4FAB-8379-7097A2FFC7EA}" type="datetime1">
              <a:rPr lang="ru-RU" smtClean="0"/>
              <a:t>17.11.2025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4A5CD4F3-DD0B-41D2-86DC-8F94F11A7635}" type="datetime1">
              <a:rPr lang="ru-RU" smtClean="0"/>
              <a:t>17.11.2025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4225BED9-9D02-4AA4-868D-12B5B80D13D4}" type="datetime1">
              <a:rPr lang="ru-RU" smtClean="0"/>
              <a:t>17.11.2025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угольник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Прямоуголь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 dirty="0"/>
              <a:t>Щелкните, чтобы изменить стили текста образца слайда</a:t>
            </a:r>
          </a:p>
          <a:p>
            <a:pPr lvl="1" rtl="0"/>
            <a:r>
              <a:rPr lang="ru" dirty="0"/>
              <a:t>Второй уровень</a:t>
            </a:r>
          </a:p>
          <a:p>
            <a:pPr lvl="2" rtl="0"/>
            <a:r>
              <a:rPr lang="ru" dirty="0"/>
              <a:t>Третий уровень</a:t>
            </a:r>
          </a:p>
          <a:p>
            <a:pPr lvl="3" rtl="0"/>
            <a:r>
              <a:rPr lang="ru" dirty="0"/>
              <a:t>Четвертый уровень</a:t>
            </a:r>
          </a:p>
          <a:p>
            <a:pPr lvl="4" rtl="0"/>
            <a:r>
              <a:rPr lang="ru" dirty="0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16BE775-1C9E-48DD-93B9-3187A540B86B}" type="datetime1">
              <a:rPr lang="ru-RU" smtClean="0"/>
              <a:t>17.11.2025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Century Gothic" panose="020B0502020202020204" pitchFamily="34" charset="0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izbornyk.org.ua/gustmon/gusm.htm" TargetMode="External"/><Relationship Id="rId7" Type="http://schemas.openxmlformats.org/officeDocument/2006/relationships/hyperlink" Target="http://izbornyk.org.ua/sborlet/sborlet16.htm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izbornyk.org.ua/sborlet/sborlet17.htm" TargetMode="External"/><Relationship Id="rId5" Type="http://schemas.openxmlformats.org/officeDocument/2006/relationships/hyperlink" Target="http://izbornyk.org.ua/sborlet/sborlet08.htm" TargetMode="External"/><Relationship Id="rId4" Type="http://schemas.openxmlformats.org/officeDocument/2006/relationships/hyperlink" Target="http://izbornyk.org.ua/sborlet/sborlet04.htm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0%D1%83%D1%81%D1%8C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uk.wikipedia.org/wiki/%D0%A5%D1%80%D0%BE%D0%BD%D0%BE%D0%BB%D0%BE%D0%B3%D1%96%D1%8F" TargetMode="External"/><Relationship Id="rId5" Type="http://schemas.openxmlformats.org/officeDocument/2006/relationships/hyperlink" Target="https://uk.wikipedia.org/wiki/%D0%91%D1%96%D0%BB%D0%BE%D1%80%D1%83%D1%81%D1%8C" TargetMode="External"/><Relationship Id="rId4" Type="http://schemas.openxmlformats.org/officeDocument/2006/relationships/hyperlink" Target="https://uk.wikipedia.org/wiki/%D0%A3%D0%BA%D1%80%D0%B0%D1%97%D0%BD%D0%B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izbornyk.org.ua/ipatlet/ipat01.htm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ткани, стола, красного цвета, покрытия&#10;&#10;Автоматически созданное описание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Прямоугольник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Прямоугольник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1975105"/>
            <a:ext cx="4775075" cy="741592"/>
          </a:xfrm>
        </p:spPr>
        <p:txBody>
          <a:bodyPr rtlCol="0">
            <a:normAutofit/>
          </a:bodyPr>
          <a:lstStyle/>
          <a:p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uk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ЕМА</a:t>
            </a:r>
            <a:endParaRPr lang="ru" sz="44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2716696"/>
            <a:ext cx="4775075" cy="2166200"/>
          </a:xfrm>
        </p:spPr>
        <p:txBody>
          <a:bodyPr rtlCol="0">
            <a:normAutofit fontScale="92500" lnSpcReduction="10000"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Специфіка розвитку й причини занепаду інших стилів української мови староукраїнської доби. </a:t>
            </a:r>
          </a:p>
          <a:p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Ознаки стильової дифузії.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0DC0254-C966-4D4E-A4F7-CDD6CEBD0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17.11.2025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D9571C-FBE6-4545-8378-48C2C5FB2BCA}"/>
              </a:ext>
            </a:extLst>
          </p:cNvPr>
          <p:cNvSpPr txBox="1"/>
          <p:nvPr/>
        </p:nvSpPr>
        <p:spPr>
          <a:xfrm>
            <a:off x="366712" y="198593"/>
            <a:ext cx="11458575" cy="5991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30"/>
              </a:spcBef>
            </a:pPr>
            <a:r>
              <a:rPr lang="uk-UA" sz="1800" b="1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U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4000" algn="ctr">
              <a:lnSpc>
                <a:spcPts val="1800"/>
              </a:lnSpc>
            </a:pPr>
            <a:r>
              <a:rPr lang="uk-UA" sz="2800" b="1" dirty="0">
                <a:effectLst/>
                <a:latin typeface="Izhitsa" pitchFamily="2" charset="0"/>
                <a:ea typeface="Times New Roman" panose="02020603050405020304" pitchFamily="18" charset="0"/>
              </a:rPr>
              <a:t>Київський літопис ХІІ ст.</a:t>
            </a:r>
            <a:endParaRPr lang="ru-RU" sz="1200" b="1" dirty="0">
              <a:solidFill>
                <a:srgbClr val="DC143C"/>
              </a:solidFill>
              <a:effectLst/>
              <a:latin typeface="Litopys"/>
              <a:ea typeface="Times New Roman" panose="02020603050405020304" pitchFamily="18" charset="0"/>
            </a:endParaRPr>
          </a:p>
          <a:p>
            <a:pPr indent="254000" algn="just">
              <a:lnSpc>
                <a:spcPts val="1800"/>
              </a:lnSpc>
            </a:pPr>
            <a:endParaRPr lang="ru-RU" sz="1200" b="1" dirty="0">
              <a:solidFill>
                <a:srgbClr val="DC143C"/>
              </a:solidFill>
              <a:latin typeface="Litopys"/>
              <a:ea typeface="Times New Roman" panose="02020603050405020304" pitchFamily="18" charset="0"/>
            </a:endParaRPr>
          </a:p>
          <a:p>
            <a:pPr indent="254000" algn="just">
              <a:lnSpc>
                <a:spcPts val="1800"/>
              </a:lnSpc>
            </a:pPr>
            <a:r>
              <a:rPr lang="ru-RU" sz="1200" b="1" dirty="0">
                <a:solidFill>
                  <a:srgbClr val="DC143C"/>
                </a:solidFill>
                <a:effectLst/>
                <a:latin typeface="Litopys"/>
                <a:ea typeface="Times New Roman" panose="02020603050405020304" pitchFamily="18" charset="0"/>
              </a:rPr>
              <a:t>В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лѣто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҂s҃ . х҃ . ѯ҃ . д҃ . </a:t>
            </a:r>
            <a:r>
              <a:rPr lang="ru-RU" sz="1200" dirty="0">
                <a:solidFill>
                  <a:srgbClr val="20B2AA"/>
                </a:solidFill>
                <a:effectLst/>
                <a:latin typeface="Litopys"/>
                <a:ea typeface="Times New Roman" panose="02020603050405020304" pitchFamily="18" charset="0"/>
              </a:rPr>
              <a:t>[6664 (1156)]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ru-RU" sz="1200" b="1" dirty="0" err="1">
                <a:solidFill>
                  <a:srgbClr val="DC143C"/>
                </a:solidFill>
                <a:effectLst/>
                <a:latin typeface="Litopys"/>
                <a:ea typeface="Times New Roman" panose="02020603050405020304" pitchFamily="18" charset="0"/>
              </a:rPr>
              <a:t>П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риде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блж҃нъıи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еп</a:t>
            </a:r>
            <a:r>
              <a:rPr lang="ru-RU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с̑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Новгородьскии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Нифонтъ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жда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митрополита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Костѧнтина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изъ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Цр҃ѧгорода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бѧшеть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бо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ему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вѣсть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ӕко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оуже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пошелъ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есть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митрополитъ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постиже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и болезнь 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болѣвшю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бо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ему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г҃ı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дн҃и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и тако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оуспе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с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миромъ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</a:t>
            </a:r>
            <a:r>
              <a:rPr lang="ru-RU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с̑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ца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априлѧ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е҃ı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дн҃ь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порозноѣ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недѣлѣ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в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суботу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положенъ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бъı</a:t>
            </a:r>
            <a:r>
              <a:rPr lang="ru-RU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</a:t>
            </a:r>
            <a:r>
              <a:rPr lang="ru-RU" sz="12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оу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Печерьскомъ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манастъıри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оу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Федосьевѣ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печерѣ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бѣ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бо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имѣӕ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велику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любовъ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ст҃ѣи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Бц҃и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ѿц҃ю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Федосью  . дивно же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видѣние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сказа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преже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своеӕ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болезни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треми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дн҃ьми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видѣ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сонъ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пришедшю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ему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заоутренѣ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ѡпочивающю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и се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ѡбрѣтохсѧ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црк҃ви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Печерьскои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на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Ст҃ошинѣ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мѣстѣ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молѧщю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ми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сѧ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много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слезами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прест҃ѣи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Бц҃и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да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бъıхъ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видилъ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ѿц҃а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Федосьӕ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сбирающи</a:t>
            </a:r>
            <a:r>
              <a:rPr lang="ru-RU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м̑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сѧ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много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братьѣ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црк҃вь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приступивъ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единъ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ре</a:t>
            </a:r>
            <a:r>
              <a:rPr lang="ru-RU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ч</a:t>
            </a:r>
            <a:r>
              <a:rPr lang="ru-RU" sz="12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ми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хощеши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ли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видити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ѿц҃а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Федосьӕ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мнѣ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же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ѿвѣщавшю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аще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оузможно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есть покажи ми 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поемъ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мѧ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въведе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ѡлтарь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и ту показа ми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ѿц҃а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Федосьӕ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шедъ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поклонихсѧ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ему 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въставъ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нача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блг</a:t>
            </a:r>
            <a:r>
              <a:rPr lang="ru-RU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с̑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вѧти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мѧ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ѡбъӕтъ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мѧ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рукама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своима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начатъ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цѣловати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мӕ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ре</a:t>
            </a:r>
            <a:r>
              <a:rPr lang="ru-RU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ч</a:t>
            </a:r>
            <a:r>
              <a:rPr lang="ru-RU" sz="12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ми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добрѣ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приде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брате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сн҃у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Нифонте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ѿселѣ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будеши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с нами неразлучно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держаше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бо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свитокъ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в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руцѣ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мнѣ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просѧщю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его 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ӕко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вда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ми 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развертѣхъ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прочтохъ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его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бѣ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в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</a:pP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немъ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написано в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началѣ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се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азъ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и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дѣти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моӕ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ӕже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ми есть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далъ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҃ и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ѿтолѣ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възъбнухъ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то  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бо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Нифонтъ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еп</a:t>
            </a:r>
            <a:r>
              <a:rPr lang="ru-UA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с̑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бъı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поборникъ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всеи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Рускои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земли .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бъı</a:t>
            </a:r>
            <a:r>
              <a:rPr lang="ru-UA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</a:t>
            </a:r>
            <a:r>
              <a:rPr lang="ru-UA" sz="12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бо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ревнивъ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но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бж</a:t>
            </a:r>
            <a:r>
              <a:rPr lang="ru-UA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с̑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твенѣмь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егоже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Климъ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понуживаше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служити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собою .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ѡн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же . ему тако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молвѧшеть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нѣси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приӕлъ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блг҃ословлениӕ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ѿ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ст҃ѣи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Софьѣ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и ѿ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ст҃го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великаго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сбора  . и ѿ патриарха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тѣм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же  не могу с тобою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служити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ни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въспоминати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тебе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ст҃ѣи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службѣ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но поминаю патриарха .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ѡному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же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мучащюсѧ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с ни</a:t>
            </a:r>
            <a:r>
              <a:rPr lang="ru-UA" sz="12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м̑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и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наоучащю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на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нь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Изѧслава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и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своӕ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поборники  . не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може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ему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оуспѣти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ничтоже .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патриархъ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же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присла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к нему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грамотъı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блажа и . и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причитаӕ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ст҃мъ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его .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ѡн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же боле .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крѣплѧшеть</a:t>
            </a:r>
            <a:r>
              <a:rPr lang="ru-UA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</a:t>
            </a:r>
            <a:r>
              <a:rPr lang="ru-UA" sz="12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послушиваӕ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грамотъ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патриаршь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любовъ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же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имѣста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Ст҃ославомъ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Ѡлговичо</a:t>
            </a:r>
            <a:r>
              <a:rPr lang="ru-UA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</a:t>
            </a:r>
            <a:r>
              <a:rPr lang="ru-UA" sz="12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.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бѣ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бо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Ст҃ославъ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сѣлъ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без него  </a:t>
            </a:r>
            <a:r>
              <a:rPr lang="ru-UA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Новѣгородѣ</a:t>
            </a:r>
            <a:r>
              <a:rPr lang="ru-UA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 </a:t>
            </a:r>
            <a:r>
              <a:rPr lang="ru-RU" sz="1200" b="1" dirty="0" err="1">
                <a:solidFill>
                  <a:srgbClr val="DC143C"/>
                </a:solidFill>
                <a:effectLst/>
                <a:latin typeface="Litopys"/>
                <a:ea typeface="Times New Roman" panose="02020603050405020304" pitchFamily="18" charset="0"/>
              </a:rPr>
              <a:t>В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то же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лѣто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бѣжа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Володимиричь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сн҃вець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Изѧславль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из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Березаго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во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Вщижь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заӕ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оу  него все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городъı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Подеснескъıӕ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Всеволожь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не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створи</a:t>
            </a:r>
            <a:r>
              <a:rPr lang="ru-RU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</a:t>
            </a:r>
            <a:r>
              <a:rPr lang="ru-RU" sz="12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извѣта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хр</a:t>
            </a:r>
            <a:r>
              <a:rPr lang="ru-RU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с̑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тьному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цѣлованию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стрьеви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своему 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ӕсѧ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по Ростислава по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Смоленьскаго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кн҃зѧ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а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ѿтъ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строӕ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ѿступивъ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приде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к нему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Мьстиславичь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и  Стародуба . в засаду</a:t>
            </a:r>
            <a:r>
              <a:rPr lang="ru-RU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 </a:t>
            </a:r>
            <a:r>
              <a:rPr lang="ru-RU" sz="1200" b="1" dirty="0">
                <a:solidFill>
                  <a:srgbClr val="DC143C"/>
                </a:solidFill>
                <a:effectLst/>
                <a:latin typeface="Litopys"/>
                <a:ea typeface="Times New Roman" panose="02020603050405020304" pitchFamily="18" charset="0"/>
              </a:rPr>
              <a:t>Т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огда же и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Мьстиславъ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Изѧславичь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ѣха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изъѣздомъ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на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стръӕ</a:t>
            </a:r>
            <a:r>
              <a:rPr lang="ru-RU" sz="1200" baseline="30000" dirty="0" err="1">
                <a:solidFill>
                  <a:srgbClr val="0000FF"/>
                </a:solidFill>
                <a:effectLst/>
                <a:latin typeface="Litopys New Roman"/>
                <a:ea typeface="Times New Roman" panose="02020603050405020304" pitchFamily="18" charset="0"/>
              </a:rPr>
              <a:t>Г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своего . на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Володимира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Володимирю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и ӕ жену его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мт҃рь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его 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всадивъ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ӕ на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возъı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везе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ӕ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Лучьску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. посла  . а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стръıи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его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Володимеръ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.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030"/>
              </a:spcBef>
            </a:pPr>
            <a:r>
              <a:rPr lang="ru-RU" sz="1200" b="1" dirty="0">
                <a:solidFill>
                  <a:srgbClr val="DC143C"/>
                </a:solidFill>
                <a:effectLst/>
                <a:latin typeface="Litopys"/>
                <a:ea typeface="Times New Roman" panose="02020603050405020304" pitchFamily="18" charset="0"/>
              </a:rPr>
              <a:t>В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лѣ</a:t>
            </a:r>
            <a:r>
              <a:rPr lang="ru-RU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</a:t>
            </a:r>
            <a:r>
              <a:rPr lang="ru-RU" sz="12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҂s҃ х҃ о҃ . </a:t>
            </a:r>
            <a:r>
              <a:rPr lang="ru-RU" sz="1200" dirty="0">
                <a:solidFill>
                  <a:srgbClr val="20B2AA"/>
                </a:solidFill>
                <a:effectLst/>
                <a:latin typeface="Litopys"/>
                <a:ea typeface="Times New Roman" panose="02020603050405020304" pitchFamily="18" charset="0"/>
              </a:rPr>
              <a:t>[6670 (1162)]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ru-RU" sz="1200" b="1" dirty="0" err="1">
                <a:solidFill>
                  <a:srgbClr val="DC143C"/>
                </a:solidFill>
                <a:effectLst/>
                <a:latin typeface="Litopys"/>
                <a:ea typeface="Times New Roman" panose="02020603050405020304" pitchFamily="18" charset="0"/>
              </a:rPr>
              <a:t>П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оиде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Мьстиславъ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из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Володимирѧ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полко</a:t>
            </a:r>
            <a:r>
              <a:rPr lang="ru-RU" sz="12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м̑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своимъ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с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Галичьскою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помочью . а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Рюрикъ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поиде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ис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Торцьского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с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Володимеромъ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Андрѣевиче</a:t>
            </a:r>
            <a:r>
              <a:rPr lang="ru-RU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</a:t>
            </a:r>
            <a:r>
              <a:rPr lang="ru-RU" sz="12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Василкомъ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Гюргевиче</a:t>
            </a:r>
            <a:r>
              <a:rPr lang="ru-RU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</a:t>
            </a:r>
            <a:r>
              <a:rPr lang="ru-RU" sz="12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и с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Берендѣи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и с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Куи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и с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Торкъı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и с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Печенѣгъı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снѧша</a:t>
            </a:r>
            <a:r>
              <a:rPr lang="ru-RU" sz="12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</a:t>
            </a:r>
            <a:r>
              <a:rPr lang="ru-RU" sz="12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оу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Котелници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со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Мьстиславомъ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ѿтудѣ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поидоша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к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Бѣлугороду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. на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Мутижиръ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бъıша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на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Кучари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начаша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сѧ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просити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Чернии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Клобуци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оу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Мьстислава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на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передъ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ать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соглѧдаемь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ru-RU" sz="12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кн҃же</a:t>
            </a:r>
            <a:r>
              <a:rPr lang="ru-RU" sz="12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велика . ли  рать .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6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C49B1F-1A3A-4A16-AEFF-E02584EA31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776" r="477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F020A07E-9433-4168-93D8-AF65368D4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225BED9-9D02-4AA4-868D-12B5B80D13D4}" type="datetime1">
              <a:rPr lang="ru-RU" smtClean="0"/>
              <a:t>17.11.2025</a:t>
            </a:fld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C065B05-ADD7-4C75-BF68-48F1257F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768096"/>
          </a:xfrm>
        </p:spPr>
        <p:txBody>
          <a:bodyPr/>
          <a:lstStyle/>
          <a:p>
            <a:pPr algn="ctr"/>
            <a:r>
              <a:rPr lang="uk-UA" sz="2400" b="1" dirty="0">
                <a:effectLst/>
                <a:latin typeface="Izhitsa" pitchFamily="2" charset="0"/>
                <a:ea typeface="Times New Roman" panose="02020603050405020304" pitchFamily="18" charset="0"/>
              </a:rPr>
              <a:t>Галицько-Волинський літопис</a:t>
            </a:r>
            <a:r>
              <a:rPr lang="uk-UA" sz="2400" dirty="0">
                <a:effectLst/>
                <a:latin typeface="Izhitsa" pitchFamily="2" charset="0"/>
                <a:ea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Izhitsa" pitchFamily="2" charset="0"/>
                <a:ea typeface="Times New Roman" panose="02020603050405020304" pitchFamily="18" charset="0"/>
              </a:rPr>
              <a:t>ХІІІст</a:t>
            </a:r>
            <a:r>
              <a:rPr lang="uk-UA" sz="2400" dirty="0">
                <a:effectLst/>
                <a:latin typeface="Izhitsa" pitchFamily="2" charset="0"/>
                <a:ea typeface="Times New Roman" panose="02020603050405020304" pitchFamily="18" charset="0"/>
              </a:rPr>
              <a:t>. </a:t>
            </a:r>
            <a:endParaRPr lang="ru-UA" sz="2400" dirty="0">
              <a:latin typeface="Izhitsa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3FF8D2-C8C4-4038-835A-6CD008FAD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19" y="957263"/>
            <a:ext cx="3763080" cy="4327542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0BF60163-28A3-47E9-A153-5345E0849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/>
              <a:t>Являє собою вже регіональний тип літопису, що відбито й у мові цього твору.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9894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7F3A2E-2B98-40F1-87BD-94BFD6981F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720" b="17720"/>
          <a:stretch>
            <a:fillRect/>
          </a:stretch>
        </p:blipFill>
        <p:spPr>
          <a:xfrm>
            <a:off x="3714751" y="237744"/>
            <a:ext cx="4019549" cy="4962906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787DCD56-60EF-4AD7-8187-13BCB7150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225BED9-9D02-4AA4-868D-12B5B80D13D4}" type="datetime1">
              <a:rPr lang="ru-RU" smtClean="0"/>
              <a:t>17.11.2025</a:t>
            </a:fld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94DD0A3-4446-4FD9-8C96-20FDF2118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352800" cy="1645920"/>
          </a:xfrm>
        </p:spPr>
        <p:txBody>
          <a:bodyPr/>
          <a:lstStyle/>
          <a:p>
            <a:r>
              <a:rPr lang="uk-UA" dirty="0" err="1">
                <a:latin typeface="Book Antiqua" panose="02040602050305030304" pitchFamily="18" charset="0"/>
              </a:rPr>
              <a:t>Староукраїн</a:t>
            </a:r>
            <a:r>
              <a:rPr lang="uk-UA" dirty="0">
                <a:latin typeface="Book Antiqua" panose="02040602050305030304" pitchFamily="18" charset="0"/>
              </a:rPr>
              <a:t>-</a:t>
            </a:r>
            <a:br>
              <a:rPr lang="uk-UA" dirty="0">
                <a:latin typeface="Book Antiqua" panose="02040602050305030304" pitchFamily="18" charset="0"/>
              </a:rPr>
            </a:br>
            <a:r>
              <a:rPr lang="uk-UA" dirty="0" err="1">
                <a:latin typeface="Book Antiqua" panose="02040602050305030304" pitchFamily="18" charset="0"/>
              </a:rPr>
              <a:t>ський</a:t>
            </a:r>
            <a:r>
              <a:rPr lang="uk-UA" dirty="0">
                <a:latin typeface="Book Antiqua" panose="02040602050305030304" pitchFamily="18" charset="0"/>
              </a:rPr>
              <a:t> період літописання</a:t>
            </a:r>
            <a:endParaRPr lang="ru-UA" dirty="0">
              <a:latin typeface="Book Antiqua" panose="0204060205030503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9C9157C-7D68-452C-A5D9-543173CB6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4014216"/>
          </a:xfrm>
        </p:spPr>
        <p:txBody>
          <a:bodyPr>
            <a:normAutofit fontScale="85000" lnSpcReduction="10000"/>
          </a:bodyPr>
          <a:lstStyle/>
          <a:p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Тривале перебування українських земель під пануванням феодалів Литви, Польщі, Угорщини негативно позначилося на загальному розвитку літописання.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маючи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державної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підтримки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як,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наприклад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літописання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Росії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де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були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створені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фундаментальні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зводи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князів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ському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митрополичому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дворах типу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Никонівського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українське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літописання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проводилося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значно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меншому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обсязі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нерідко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становило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приватну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справу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окремих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освічених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осіб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AC13CC-B9F9-4F4C-B427-9B6BA6A5D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39"/>
            <a:ext cx="3164098" cy="42127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7E20B7-D90F-4A80-91A9-77F3AE9BE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15" y="2627009"/>
            <a:ext cx="3304318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7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3B14EC-28E0-47FE-B05F-E3BDAE26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642594"/>
            <a:ext cx="10310812" cy="36576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</a:rPr>
              <a:t>Густинський літопис </a:t>
            </a:r>
            <a:r>
              <a:rPr lang="uk-UA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1623 — 1627 рр.</a:t>
            </a:r>
            <a:endParaRPr lang="ru-UA" dirty="0">
              <a:solidFill>
                <a:schemeClr val="tx1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E4BA4F-F1F4-4C7C-87F1-9B35E7304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5A373D8-060E-42D4-83B5-67EE9C99EB76}" type="datetime1">
              <a:rPr lang="ru-RU" smtClean="0"/>
              <a:t>17.11.2025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15C86D-9A82-4EAD-9434-A769FC46101D}"/>
              </a:ext>
            </a:extLst>
          </p:cNvPr>
          <p:cNvSpPr txBox="1"/>
          <p:nvPr/>
        </p:nvSpPr>
        <p:spPr>
          <a:xfrm>
            <a:off x="571500" y="1008354"/>
            <a:ext cx="11272837" cy="5588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 ПОЧАТОК КОЗАКІВ</a:t>
            </a:r>
          </a:p>
          <a:p>
            <a:pPr indent="254000" algn="just">
              <a:lnSpc>
                <a:spcPct val="150000"/>
              </a:lnSpc>
            </a:pP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Початок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козаків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Жигмонт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-король,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хотячи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сміхом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сміх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оддячити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послав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Прецлава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Лянцькорунського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на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Україну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збирати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люд і так само татарам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пакостити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indent="254000" algn="just">
              <a:lnSpc>
                <a:spcPct val="150000"/>
              </a:lnSpc>
            </a:pPr>
            <a:r>
              <a:rPr lang="ru-RU" sz="1600" b="0" i="1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Козаки побили </a:t>
            </a:r>
            <a:r>
              <a:rPr lang="ru-RU" sz="1600" b="0" i="1" dirty="0" err="1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турків</a:t>
            </a:r>
            <a:r>
              <a:rPr lang="ru-RU" sz="1600" b="0" i="1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 і </a:t>
            </a:r>
            <a:r>
              <a:rPr lang="ru-RU" sz="1600" b="0" i="1" dirty="0" err="1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татарів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. Той же,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зібравши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охотників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кілька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сот,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пішов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із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ними аж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під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Білогород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 там забрав множество товару, і коней, і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овець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татарських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турецьких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та й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повернувся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назад.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Татари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ж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турки,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зібравшись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гналися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за ними і настигли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їх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аж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під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Очаковом,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біля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Овидового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озера, і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билися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 ними; та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наші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поразили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їх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з великим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добитком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 в доброму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здоров'ї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повернулися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indent="254000" algn="just">
              <a:lnSpc>
                <a:spcPct val="150000"/>
              </a:lnSpc>
            </a:pPr>
            <a:r>
              <a:rPr lang="ru-RU" sz="1600" b="0" i="1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По </a:t>
            </a:r>
            <a:r>
              <a:rPr lang="ru-RU" sz="1600" b="0" i="1" dirty="0" err="1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тім</a:t>
            </a:r>
            <a:r>
              <a:rPr lang="ru-RU" sz="1600" b="0" i="1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 </a:t>
            </a:r>
            <a:r>
              <a:rPr lang="ru-RU" sz="1600" b="0" i="1" dirty="0" err="1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козаками</a:t>
            </a:r>
            <a:r>
              <a:rPr lang="ru-RU" sz="1600" b="0" i="1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 </a:t>
            </a:r>
            <a:r>
              <a:rPr lang="ru-RU" sz="1600" b="0" i="1" dirty="0" err="1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нареклися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. І по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тім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війнолюбивий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наш народ,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засмакувавши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собі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із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добичі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наставив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собі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старійшину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з-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посеред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себе, на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ймення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Козака; од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нього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ж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самі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тім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козаками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нареклися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; і почали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самі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часто в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Татарську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землю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ходити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звідти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багаті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добитки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приносити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День же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одо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дня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примножалося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їх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так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що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 часом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намножилося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І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навіть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досі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не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перестають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вони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пакості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творити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татарам і туркам. 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старійшину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собі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обирають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з-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посеред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себе, мужа хороброго і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смисленного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за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своїм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давнім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обичаєм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;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живуть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же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повсігди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Запорожжі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Рибу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ловлять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її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без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солі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сонці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сушать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А на зиму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розходяться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кождий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у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свій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город.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Тільки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кілька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сот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зоставляють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курені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стерегти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стрільби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човнів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А на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літо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знову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збираються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indent="254000" algn="just">
              <a:lnSpc>
                <a:spcPct val="150000"/>
              </a:lnSpc>
            </a:pP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Отак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то початок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свій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прийняли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[...]</a:t>
            </a:r>
          </a:p>
        </p:txBody>
      </p:sp>
    </p:spTree>
    <p:extLst>
      <p:ext uri="{BB962C8B-B14F-4D97-AF65-F5344CB8AC3E}">
        <p14:creationId xmlns:p14="http://schemas.microsoft.com/office/powerpoint/2010/main" val="314611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F06F79-7C82-49D3-9AA3-FA5186832C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801" r="980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6775C084-31D4-487B-85E5-FD5C21AD4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225BED9-9D02-4AA4-868D-12B5B80D13D4}" type="datetime1">
              <a:rPr lang="ru-RU" smtClean="0"/>
              <a:t>17.11.2025</a:t>
            </a:fld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05E4F94-14B3-4DA0-B8C4-103DC118A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Монастирські регіональні літописи </a:t>
            </a:r>
            <a:br>
              <a:rPr lang="uk-UA" dirty="0"/>
            </a:br>
            <a:r>
              <a:rPr lang="uk-UA" dirty="0"/>
              <a:t>17-18 ст.</a:t>
            </a:r>
            <a:endParaRPr lang="ru-UA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770475-F9BC-4F0D-9F42-9432CB1E6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17 ст.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припадає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складення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значної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кількості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коротких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монастирських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Л.,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описують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переважно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внутр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госп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справи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монастирів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подають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важливі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для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місц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історії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u="none" strike="noStrike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Густинський</a:t>
            </a:r>
            <a:r>
              <a:rPr lang="ru-RU" sz="18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ru-RU" sz="1800" u="none" strike="noStrike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монастирський</a:t>
            </a:r>
            <a:r>
              <a:rPr lang="ru-RU" sz="18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ru-RU" sz="1800" u="none" strike="noStrike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літопис</a:t>
            </a:r>
            <a:r>
              <a:rPr lang="ru-RU" sz="18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(1600 – 40)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u="none" strike="noStrike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Межигірський</a:t>
            </a:r>
            <a:r>
              <a:rPr lang="ru-RU" sz="18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 </a:t>
            </a:r>
            <a:r>
              <a:rPr lang="ru-RU" sz="1800" u="none" strike="noStrike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монастирський</a:t>
            </a:r>
            <a:r>
              <a:rPr lang="ru-RU" sz="18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 </a:t>
            </a:r>
            <a:r>
              <a:rPr lang="ru-RU" sz="1800" u="none" strike="noStrike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літопис</a:t>
            </a:r>
            <a:r>
              <a:rPr lang="ru-RU" sz="18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 (1608 – 1700)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u="none" strike="noStrike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Добромильський</a:t>
            </a:r>
            <a:r>
              <a:rPr lang="ru-RU" sz="18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 </a:t>
            </a:r>
            <a:r>
              <a:rPr lang="ru-RU" sz="1800" u="none" strike="noStrike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літопис</a:t>
            </a:r>
            <a:r>
              <a:rPr lang="ru-RU" sz="18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 (1648 – 1700)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u="none" strike="noStrike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Підгорецький</a:t>
            </a:r>
            <a:r>
              <a:rPr lang="ru-RU" sz="18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 </a:t>
            </a:r>
            <a:r>
              <a:rPr lang="ru-RU" sz="1800" u="none" strike="noStrike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літопис</a:t>
            </a:r>
            <a:r>
              <a:rPr lang="ru-RU" sz="18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 (1583 – 1715)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u="none" strike="noStrike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Мгарський</a:t>
            </a:r>
            <a:r>
              <a:rPr lang="ru-RU" sz="18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ru-RU" sz="1800" u="none" strike="noStrike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літопис</a:t>
            </a:r>
            <a:r>
              <a:rPr lang="ru-RU" sz="18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(1682 – 1775)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7356C6-6776-43E5-956A-D748740B28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98" y="237744"/>
            <a:ext cx="7696201" cy="343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9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CFF7D-9F47-41DF-88BD-6668F9628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299" y="614364"/>
            <a:ext cx="3762789" cy="10715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Літопис </a:t>
            </a:r>
            <a:r>
              <a:rPr lang="ru-RU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Самовидця</a:t>
            </a: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UA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894CD7-27A4-479E-9CD8-A82EE4935B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265" b="3265"/>
          <a:stretch>
            <a:fillRect/>
          </a:stretch>
        </p:blipFill>
        <p:spPr>
          <a:xfrm>
            <a:off x="7843838" y="278738"/>
            <a:ext cx="4027832" cy="631852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09DF635-A94D-4F2D-A380-7DE6F27C5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2372139"/>
            <a:ext cx="5145834" cy="4028661"/>
          </a:xfrm>
        </p:spPr>
        <p:txBody>
          <a:bodyPr>
            <a:normAutofit/>
          </a:bodyPr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Літопису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Самовидця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винятком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деяких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зворотів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близька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народнорозмовної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Іноді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літописець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вживає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народні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прислів’я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трапля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ються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зовсім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простонародні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вислови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нестатечная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приязнь вовка з бараном, сила закону не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знаєт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отмовлявся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як дівка хорошого жениха, скочила через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плот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молодшим).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стиль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твору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відходить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стилю документального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літописання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наближається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 жанру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літературної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повісті-розповіді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96999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00999FD-812D-4382-B5AD-FD8692C2C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17.11.2025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6A7CD-F668-4C22-97B7-89D974F0D6CD}"/>
              </a:ext>
            </a:extLst>
          </p:cNvPr>
          <p:cNvSpPr txBox="1"/>
          <p:nvPr/>
        </p:nvSpPr>
        <p:spPr>
          <a:xfrm>
            <a:off x="428625" y="457200"/>
            <a:ext cx="11058525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</a:pPr>
            <a:r>
              <a:rPr lang="ru-RU" sz="1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Літопис </a:t>
            </a:r>
            <a:r>
              <a:rPr lang="ru-RU" sz="1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Самовидця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   </a:t>
            </a:r>
          </a:p>
          <a:p>
            <a:pPr indent="254000" algn="just">
              <a:lnSpc>
                <a:spcPct val="150000"/>
              </a:lnSpc>
            </a:pPr>
            <a:r>
              <a:rPr lang="ru-RU" sz="1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РОКУ 1663</a:t>
            </a:r>
          </a:p>
          <a:p>
            <a:pPr indent="254000" algn="just"/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Зараз по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весні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заводиться на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новоє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лихо,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іних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гетьманов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не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бувало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то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єст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чорної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ради. А то зараз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фортельов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заживаєт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Брюховецький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і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докучаєт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його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царському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величеству, о той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раді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просячи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жеби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кого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зволив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його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царськоє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величество на тую раду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послати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І так на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жадання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запорожцов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тих полков,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которії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прив'язалися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до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Брюховецького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висилаєт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його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царськоє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величество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окольничого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княза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Великокгакгнина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стольника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Кирила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Юсифовича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Хлопова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которих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зближенню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взявши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відомость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Брюховецький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зараз,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вийшовши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Гадячого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простуєт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ку Батурину,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переймаючи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тих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посланих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од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його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царського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величества, 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своїх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розсилаєт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всіх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полках з письмами,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жеби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усе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поспольство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стягалося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под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Ніжин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у раду і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Ніжин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рабувати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На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которії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письма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що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живо рушило з домов, не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тілько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козацтво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але усе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поспольство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купами, а не полками.</a:t>
            </a:r>
          </a:p>
          <a:p>
            <a:pPr indent="254000" algn="just"/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гетьман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Сомко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козаков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значних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 полковниками скупивши,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притягл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под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Ніжин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где і полковник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ніжинський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увесь полк свой скупив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всього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Сівера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то один полк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був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і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Стародубщина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Але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тоє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собрання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Сомково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нінащо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обернулося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поневаж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юже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Брюховецький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ліпшую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ласку з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запорожцями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мів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у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його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царського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величества, а то за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старанієм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єпископа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Мефтодія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которого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Брюховецький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запобігл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подарунками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обітницями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розними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яко то люде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звикли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дарами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уводитися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indent="254000" algn="just"/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 так з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другої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сторони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міста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Брюховецький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зейшовшися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 окольничим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Великокгакгнином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з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которим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немало люду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воєнного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од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царського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величества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було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подступили под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місто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войська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немалії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найбольшей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поспольства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Где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москва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не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бавячися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 полю,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увойшла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уся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у город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Ніжин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стали по господах в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обох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містах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— старом і новом. І постоявши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кілька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дней у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которих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начальних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людей, то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єст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окольничого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запрошоний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Сомко-гетьман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Брюховецький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 старшинами,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оповіли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оним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зволенню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його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царського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величества, же по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жаданню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прошенію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усіх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козаков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зволив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бути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чорнои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раді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1600" b="0" i="0" baseline="3000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 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обрання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одного совершенного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гетьмана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Чому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любо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Сомко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яко уже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маючий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гетьманство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од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подручних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собі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полковников і сотников і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козаков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подтвержденноє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присягою ново у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Ічні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суперечали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тоїй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раді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але же большая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була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купа при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Брюховецькому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всіх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полков,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мусили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тоє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позволити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і,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сподіваючись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того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доказати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же при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ньому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старшина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стоїть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446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340C0-5FB6-4AF3-9A79-7857A9283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Літопис С. Величка</a:t>
            </a:r>
            <a:r>
              <a:rPr lang="uk-UA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UA" dirty="0">
              <a:solidFill>
                <a:srgbClr val="0070C0"/>
              </a:solidFill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DAC8C19-C779-4AB5-A5BF-CEA79AA7E7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30147" y="1588172"/>
            <a:ext cx="3780828" cy="4697070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C7194A2-F41B-4356-BD6E-00F187A4BA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76854" y="1588172"/>
            <a:ext cx="6681184" cy="48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2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8DFF9-E17E-405B-826F-9B7907352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Літопис С. Величка</a:t>
            </a:r>
            <a:r>
              <a:rPr lang="uk-UA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8B372C-AA1F-4D83-8760-23E1D9F962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Року від створення всього живого 7174, а від плотської з’яви у світі Господа 1666. Петро Дорошенко, лишаючись у 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Чигрині</a:t>
            </a:r>
            <a:r>
              <a:rPr lang="uk-U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названим у минулому 1665 році гетьманом, а через те, що був умілий у всіляких речах, одне через дари, а друге — через обіцянку, кому належало, майбутньої своєї ласки й уваги, досяг з успіхом того, що був наділений цілковитим гетьманським гонором. Бо коли на Водохрещу з’їхалися в 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Чигрин</a:t>
            </a:r>
            <a:r>
              <a:rPr lang="uk-U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тогобічні полковники з іншою старшиною та 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виборнішим</a:t>
            </a:r>
            <a:r>
              <a:rPr lang="uk-U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товариством, учинено було раду щодо гетьманства і без довгих роздумів одностайно проголошено і затверджено його ж, Дорошенка, на тоді черкаського полковника, гетьманом. Йому відразу 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вручено</a:t>
            </a:r>
            <a:r>
              <a:rPr lang="uk-U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військові клейноди, а вірність та щирість закріплено взаємною присягою — гетьман військові, а військо гетьманові. Того, при якому монархові будуть лишатися — чи російському, чи польському,— не визначали.</a:t>
            </a:r>
            <a:endParaRPr lang="ru-UA" dirty="0"/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8E4487-66C0-4875-9681-F98F428180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Дорошенко тоді, ставши цілковитим гетьманом і добре пригостивши старшину та військо напоями, розпустив їх по домівках, однак невсипущо міркував, як би притягти до свого 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рейменту</a:t>
            </a:r>
            <a:r>
              <a:rPr lang="uk-U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цьогобічну</a:t>
            </a:r>
            <a:r>
              <a:rPr lang="uk-U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малоросійську Україну. Він наказав своїм полковникам готуватися до воєнного походу, а чуючи, що Брюховецький з полковниками ще не повернувся з Москви, розіслав на 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цьогобічну</a:t>
            </a:r>
            <a:r>
              <a:rPr lang="uk-U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Україну в усі полки свої універсали, бажаючи, щоб прихилився до нього весь народ, а Брюховецького щоб відкинув. Після цих універсалів одні зволили, а інші не зволяли прихилитися до нього. Отак постала з причини гетьманів-владолюбців п’ята чи шоста незгода єднання.</a:t>
            </a:r>
            <a:endParaRPr lang="ru-UA" dirty="0"/>
          </a:p>
          <a:p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407200-7294-4E64-A979-F5D7395C9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17.11.2025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5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353E4E95-5386-444A-A666-AF2D9678256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45F9F4F-FB32-4264-92E3-6E91CDC42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225BED9-9D02-4AA4-868D-12B5B80D13D4}" type="datetime1">
              <a:rPr lang="ru-RU" smtClean="0"/>
              <a:t>17.11.2025</a:t>
            </a:fld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BE7FB5E-59CF-4C64-BA1E-B49BD71C6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0070C0"/>
                </a:solidFill>
              </a:rPr>
              <a:t>Літопис Григорія Грабянки</a:t>
            </a:r>
            <a:endParaRPr lang="ru-UA" dirty="0">
              <a:solidFill>
                <a:srgbClr val="0070C0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FE19ABF-2082-42DC-8E41-3B2B5D62F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слід розглядати в першу чергу як літературний твір, а не як літопис.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Твір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Григорія Грабянки можна, вживаючи сучасну термінологію, назвати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барокковим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історичним романом за структурою літопису. </a:t>
            </a:r>
            <a:endParaRPr lang="ru-UA" dirty="0"/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35D5B3-1904-4009-94AF-F69E7B2A1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000" y="1142802"/>
            <a:ext cx="6151397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7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E6CD03-F7FA-4352-BD5E-90881CA72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03" y="1341256"/>
            <a:ext cx="8933796" cy="1686757"/>
          </a:xfrm>
        </p:spPr>
        <p:txBody>
          <a:bodyPr>
            <a:normAutofit/>
          </a:bodyPr>
          <a:lstStyle/>
          <a:p>
            <a:r>
              <a:rPr lang="uk-UA" sz="4000" dirty="0">
                <a:solidFill>
                  <a:srgbClr val="0070C0"/>
                </a:solidFill>
              </a:rPr>
              <a:t>питання</a:t>
            </a:r>
            <a:endParaRPr lang="ru-UA" sz="40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FC165C-73A0-4D08-B299-09F26CDCF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9101" y="2473378"/>
            <a:ext cx="8936846" cy="2665886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Становлення й занепад літописного стилю.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Специфіка риторичного стилю.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Становлення й трансформація епістолярного стилю.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Ознаки стильової дифузії.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6BCC5-585C-4125-9B91-6BB2BACC5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67D5C-F95A-42A3-88EC-882E2435144E}" type="datetime1">
              <a:rPr lang="ru-RU" smtClean="0"/>
              <a:t>17.11.2025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32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8D9F0-A4E9-4BFA-8CC0-2C9F9283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43294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0070C0"/>
                </a:solidFill>
              </a:rPr>
              <a:t>Літопис Григорія Грабянки</a:t>
            </a:r>
            <a:endParaRPr lang="ru-UA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9CF41C-131D-4F69-BDAA-F70F6477AE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Року 1679.</a:t>
            </a:r>
            <a:r>
              <a:rPr lang="uk-U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Яненко</a:t>
            </a:r>
            <a:r>
              <a:rPr lang="uk-U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оголосив себе гетьманом, закликав численні Білгородські орди і з-за Дніпра прийшов під Козелець, ба навіть по саму Носівку вони села повибирали. А відразу ж за ними і Кримські орди, очолені чотирма султанами, та Хмельницький пішли на Черкаси та на Малу Росію землі розоряти. Тільки сніги великі їм стали на заваді і їхні загони добралися до Яблунівки та до 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Лукомля</a:t>
            </a:r>
            <a:r>
              <a:rPr lang="uk-U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Прочувши ж, що проти них стоїть уже напоготові військо, що воно вже рушає від 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Ірклієва</a:t>
            </a:r>
            <a:r>
              <a:rPr lang="uk-U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 від Миргорода, вони кинулися назад, гублячи силу коней і татарського люду. Після того, як вони відійшли, гетьман Самойлович послав свого сина Семена за Дніпро. Від нього втік з Корсуня 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Яненко</a:t>
            </a:r>
            <a:r>
              <a:rPr lang="uk-U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а 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гетьманович</a:t>
            </a:r>
            <a:r>
              <a:rPr lang="uk-U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Семен Корсунь, 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Мошни</a:t>
            </a:r>
            <a:r>
              <a:rPr lang="uk-U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Драбівку</a:t>
            </a:r>
            <a:r>
              <a:rPr lang="uk-U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Черкаси та Жаботин з усім людом на свій бік Дніпра переправив.</a:t>
            </a:r>
            <a:endParaRPr lang="ru-UA" dirty="0"/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5D4B4A-0CC3-4706-9D8F-81769962EA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indent="0" algn="just">
              <a:lnSpc>
                <a:spcPts val="1450"/>
              </a:lnSpc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Того ж року у Гродно проходив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вальний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сейм. 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нього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навіть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папа прислав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свого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представника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всіляко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спонукав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аби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король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Річ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Посполита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розірвала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 турками мир, 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замирилася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царською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величністю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 з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усим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християнством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Він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обіцяв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своєї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казни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виділити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кошти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військо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Говорив,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що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турок на той час,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пожерши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силу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християнства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страшенно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збагатився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що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зараз треба все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християнство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об'єднати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не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давати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турку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далі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поширюватись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indent="0" algn="just">
              <a:lnSpc>
                <a:spcPts val="1450"/>
              </a:lnSpc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Того ж року велике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військо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ходило 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Київ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Про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це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дивися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Київському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Синопсисі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indent="0" algn="just">
              <a:lnSpc>
                <a:spcPts val="1450"/>
              </a:lnSpc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той же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рік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турецькі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війська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змурували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Казикерман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Тавань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; 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москва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козаки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очолені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кошовим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Іваном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Сірком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ходили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руйнувати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міста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і перед турком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запорожці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січі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луги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дніпровські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тікали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0331AE-047C-46B6-9BA4-D75E2B7DD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17.11.2025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72C19F27-E32B-466D-B1E0-98E9B209E6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237744"/>
            <a:ext cx="7924800" cy="6382512"/>
          </a:xfrm>
        </p:spPr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6B3731A-C166-4297-BF91-C5BF4E3BB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225BED9-9D02-4AA4-868D-12B5B80D13D4}" type="datetime1">
              <a:rPr lang="ru-RU" smtClean="0"/>
              <a:t>17.11.2025</a:t>
            </a:fld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E7AF30-D1A1-4E49-BA5B-C68DAC0D9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Сучасний літописний стиль</a:t>
            </a:r>
            <a:endParaRPr lang="ru-UA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5C848A3-3334-4227-BBDE-E9ED0EEE4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ознаки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літописності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(а не стиль у цілому з його характерними особливостями) проступають у деяких сучасних виданнях, наприклад,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1973 року в Канаді з'явився перший том видавництва «Літопису УПА»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.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AA1F6C-7889-43D4-BC39-61152106E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17" y="1228724"/>
            <a:ext cx="7932117" cy="440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39EA02-C0F9-43BB-81ED-B2BE2CC4A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17.11.2025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D0AEA1-E932-4AC1-BBD9-F49B9895E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3" y="586740"/>
            <a:ext cx="4552950" cy="58140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5EBD81-18A7-4596-9461-5E4D05732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0" y="577861"/>
            <a:ext cx="4288478" cy="564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6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96DC0F-F1E2-4455-BCB6-D28B55565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Ознаки літописного стилю</a:t>
            </a:r>
            <a:endParaRPr lang="ru-UA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51CDBA2-E848-4DF0-B254-911BFFDF9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576" y="406414"/>
            <a:ext cx="2943225" cy="204787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3D7398C-C3CD-4DD7-8191-3565E118D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pPr indent="449580" algn="just">
              <a:lnSpc>
                <a:spcPct val="150000"/>
              </a:lnSpc>
            </a:pP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</a:pPr>
            <a:r>
              <a:rPr lang="uk-UA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-структурність(в </a:t>
            </a:r>
            <a:r>
              <a:rPr lang="uk-UA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лѣто</a:t>
            </a:r>
            <a:r>
              <a:rPr lang="uk-UA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….);</a:t>
            </a:r>
            <a:endParaRPr lang="ru-UA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</a:pPr>
            <a:r>
              <a:rPr lang="uk-UA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-документалізм і достовірність;;</a:t>
            </a:r>
            <a:endParaRPr lang="ru-UA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</a:pPr>
            <a:r>
              <a:rPr lang="uk-UA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-специфіка мови, яка, однак змінювалася з часом;</a:t>
            </a:r>
            <a:endParaRPr lang="ru-UA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</a:pPr>
            <a:r>
              <a:rPr lang="uk-UA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різнорідність матеріалу, яка спричиняла не стилістичну єдність, а жанровість окремих статей літопису;</a:t>
            </a:r>
            <a:endParaRPr lang="ru-UA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</a:pPr>
            <a:r>
              <a:rPr lang="uk-UA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-стислість і лаконічність.</a:t>
            </a:r>
            <a:endParaRPr lang="ru-UA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9F6FBD-53FF-45D5-B328-CEA57920C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5CD4F3-DD0B-41D2-86DC-8F94F11A7635}" type="datetime1">
              <a:rPr lang="ru-RU" smtClean="0"/>
              <a:t>17.11.2025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4785EE-5254-4C09-AA2E-09D0F58F7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369" y="3557588"/>
            <a:ext cx="2190750" cy="31432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BF4D72-660E-49B6-B672-30C6E7DFB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77623">
            <a:off x="391655" y="2200997"/>
            <a:ext cx="4255302" cy="31432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FC50BB-C85D-4FAA-AD02-DDD516FA6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25829">
            <a:off x="5638206" y="393619"/>
            <a:ext cx="2692556" cy="371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9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CC63B-1E95-4C7A-9797-1CB26F21A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935658"/>
          </a:xfrm>
        </p:spPr>
        <p:txBody>
          <a:bodyPr/>
          <a:lstStyle/>
          <a:p>
            <a:pPr algn="ctr"/>
            <a:r>
              <a:rPr lang="uk-UA" dirty="0">
                <a:highlight>
                  <a:srgbClr val="FFFF00"/>
                </a:highlight>
                <a:latin typeface="Book Antiqua" panose="02040602050305030304" pitchFamily="18" charset="0"/>
              </a:rPr>
              <a:t>Питання 2</a:t>
            </a:r>
            <a:endParaRPr lang="ru-UA" dirty="0">
              <a:highlight>
                <a:srgbClr val="FFFF00"/>
              </a:highlight>
              <a:latin typeface="Book Antiqua" panose="0204060205030503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E4B7848-DB3B-4A6C-A0E6-7F9EA6E15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1" y="166687"/>
            <a:ext cx="3776283" cy="53340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57B43C2-6465-4EAC-B82F-511DC740B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sz="3600" b="1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Специфіка риторичного стилю</a:t>
            </a:r>
            <a:endParaRPr lang="ru-UA" sz="3600" dirty="0">
              <a:effectLst/>
              <a:highlight>
                <a:srgbClr val="00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b="1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22DFC5-4E56-47C8-8D74-CC38BA4EC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5CD4F3-DD0B-41D2-86DC-8F94F11A7635}" type="datetime1">
              <a:rPr lang="ru-RU" smtClean="0"/>
              <a:t>17.11.2025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402792-1469-4296-899C-BEC04B00C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512" y="1273611"/>
            <a:ext cx="3443288" cy="525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2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1E371-BDFF-45D5-9069-BB03D7CBC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UA" sz="2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«Слов</a:t>
            </a:r>
            <a:r>
              <a:rPr lang="uk-UA" sz="2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UA" sz="2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про закон і благодать»</a:t>
            </a:r>
            <a:r>
              <a:rPr lang="ru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Іларіона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(ХІ  ст.)</a:t>
            </a:r>
            <a:r>
              <a:rPr lang="uk-UA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UA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D67E6-2DB2-4C30-97B2-DCCC5624C5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змістовне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догматично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ґрунтовне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протиставленння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Старого та Нового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Завіту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Стверджується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вищість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євангельського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закону («благодати») над законом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Мойсея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(«законом»)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«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Віра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благодатная по всей земли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распростреся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до нашего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язика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руського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дойде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 Для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нової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віри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потрібні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народи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не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вливають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вина нового в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старі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бурдюки, а то бурдюки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розтріснуться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вино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розіллється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й бурдюки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пропадуть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а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вливають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вино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молоде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нові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бурдюки,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тож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одне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друге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збережеться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 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(З Біблії).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BAA6DB-708F-41F4-B80E-934854BF4F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Риторичні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звер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«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тебе ж, як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звеличаємо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отче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чесний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...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Василіє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», «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Встань, о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чесна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голов,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гробу, встань, отряси сон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Устань, чесна голово, з труни твоєї, 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отряси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сон: бо ти не вмер, але спиш до загального воскресіння всіх.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Устань, ти не вмер, бо не годиться вмерти тому, хто увірував у Христа, життя всього світу.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Подивись на сина твого Георгія,..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подивись на благовірну невістку твою Ірину,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подивись на онуків та правнуків,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 вони живуть,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охороняє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Господь</a:t>
            </a:r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8C3A47-592A-47A0-80B6-11D70E6B8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17.11.2025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8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5A8D7-D478-4F7A-8E28-688B9F079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Проповіді Кирила </a:t>
            </a:r>
            <a:r>
              <a:rPr lang="uk-UA" sz="32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Турівського</a:t>
            </a:r>
            <a:endParaRPr lang="ru-UA" sz="32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2E8F5-B92D-42C8-B6CA-F742184C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17.11.2025</a:t>
            </a:fld>
            <a:endParaRPr lang="en-US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1F228BE-AF46-4C1D-9807-282CC69B3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створіння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співчуває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сину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бачуча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як Тебе забито несправедливо! Горе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дитино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моя,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Світло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Творче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створіння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зараз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оплакувати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осміяння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Твоє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поличники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удари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 плечах?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обпльовування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Твого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святого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лиця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-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прийняв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беззаконних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 добро. - Горе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Тебе, неповинного,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знечещено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та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хресті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прийняв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смерть!.. Небо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вжахнулося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земля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здригнулася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Бачу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Тебе, мила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дитино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на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хресті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завислого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без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подиху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без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зору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 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допомогу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приходить Йосиф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Ариматейський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котрий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виблагав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Пилата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Спасителя 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поховав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теж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плачем: «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Сонце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незахідне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Христе,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Творче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всього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Господе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створіння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Як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доторкнуся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найчистішого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Тіла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Твого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якого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торкаються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небесні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сили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служать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страхом? Яким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серпанком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огорну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Тебе,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огортаєш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туманами землю та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покриваєш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небо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хмарами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пахощі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виллю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Твоє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святе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якому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дари з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пахощами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приносили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перські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Яких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надгробних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пісень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заспіваю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нагоди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Твоєї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смерти,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якому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небесах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невпинно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серафими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співають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?»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9130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19ADA3-EDD1-460C-A047-C75609AAB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XVII-XVIII ст. курс риторики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викладався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Києво-Могилянській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академії</a:t>
            </a:r>
            <a:r>
              <a:rPr lang="ru-UA" sz="2000" dirty="0">
                <a:solidFill>
                  <a:srgbClr val="0070C0"/>
                </a:solidFill>
              </a:rPr>
              <a:t/>
            </a:r>
            <a:br>
              <a:rPr lang="ru-UA" sz="2000" dirty="0">
                <a:solidFill>
                  <a:srgbClr val="0070C0"/>
                </a:solidFill>
              </a:rPr>
            </a:br>
            <a:endParaRPr lang="ru-UA" sz="2000" dirty="0">
              <a:solidFill>
                <a:srgbClr val="0070C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E3F838E-D79E-4768-84AC-D0748D78F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837" y="371474"/>
            <a:ext cx="3422060" cy="4143376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2069F7A-80F6-4945-9F97-3ECC1CAB2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 наших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днів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дійшли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описи 183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підручників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риторики, 127 з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яких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складено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цій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академії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Тогочасна риторика асоційована з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так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видатн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ритор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ами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як Феофан Прокопович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Григорій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Кониський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Григорій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Сковорода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Із них саме Феофан Прокопович був теоретиком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ораторсько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-риторичного мистецтва пізнього середньовіччя.</a:t>
            </a:r>
            <a:r>
              <a:rPr lang="uk-UA" sz="1800" dirty="0">
                <a:solidFill>
                  <a:srgbClr val="78654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C45FCF-7918-4E3C-8843-8D5627A5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5CD4F3-DD0B-41D2-86DC-8F94F11A7635}" type="datetime1">
              <a:rPr lang="ru-RU" smtClean="0"/>
              <a:t>17.11.2025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520A92-B064-456B-8172-08671531D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495" y="1271025"/>
            <a:ext cx="3161962" cy="502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5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445A2-BCB0-450C-BBAA-77351472D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"Наук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а,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альбо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способ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зложення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казання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Иоанникі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Галятовськ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ого </a:t>
            </a:r>
            <a:endParaRPr lang="ru-UA" sz="28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BA3404-B49A-437C-8B31-834FE9941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5A373D8-060E-42D4-83B5-67EE9C99EB76}" type="datetime1">
              <a:rPr lang="ru-RU" smtClean="0"/>
              <a:t>17.11.2025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F83F6-EAB7-468D-99D6-11E97A7F2C5A}"/>
              </a:ext>
            </a:extLst>
          </p:cNvPr>
          <p:cNvSpPr txBox="1"/>
          <p:nvPr/>
        </p:nvSpPr>
        <p:spPr>
          <a:xfrm>
            <a:off x="814388" y="1791103"/>
            <a:ext cx="1044416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Любо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неділю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любо в свято, люб 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іншой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оказії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можеш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конклюзію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казанню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своєм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учинити,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обернувшися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мовячи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до Христа,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альбо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до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пречистої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діви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альбо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до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іншого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святого,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просячи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їх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що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Наприклад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кгди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притрафить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на святого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архістратига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Михаїла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повідати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казаннє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можеш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конклюзії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до святого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Михаїла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обернутися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мовити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«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Святий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Михаїле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заступив-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єсь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некгдись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 мечем 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дорозі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Валаамові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которий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їхав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люд божий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проклинати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і оборонив-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єсь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од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проклятства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ізраїльтянов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тепер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святий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Михаїле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на нас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многії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Валаамове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неприятелі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душевнії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тєлеснії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наступують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хотять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нас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загубити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Добудь же з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похев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меча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свойого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святий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Михаїле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і заступи 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дорозі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неприятелєм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нашим, і борони нас од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наїздов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неприятельських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ізсуни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оружіє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заври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сопротив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гонящих нас, борони од неприятелей мечем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своїм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благочестивого царя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нашого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ім'я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рік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і благочестивого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гетьмана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ім'я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рік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і все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православноє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воїнство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борони од неприятеля мечем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своїм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святійшого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патріарху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ім'я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рік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преосвященнаго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митрополита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ім'я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рік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боголюбиваго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єпископа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ім'я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рік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борони од неприятелей мечем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своїм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всю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церков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православную, которую Христос купив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собі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кровію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своєю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пренайдорожшою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Припоминай тут, кого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хочеш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29493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E20C51-CE8D-460A-9A9E-CBD5DB3FDA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666" b="1666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11E3A5BC-CA34-4567-8369-DAE95E8C5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225BED9-9D02-4AA4-868D-12B5B80D13D4}" type="datetime1">
              <a:rPr lang="ru-RU" smtClean="0"/>
              <a:t>17.11.2025</a:t>
            </a:fld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C402A9E-04A4-4049-8453-3EA818503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церковне проповідництво </a:t>
            </a:r>
            <a:endParaRPr lang="ru-UA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EDC53B-5178-4EBB-B0FD-FCE718234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максимально реалізувало набутки української риторики в 18-на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20 століть, коли українська мова була заборонена: Маркіян Шашкевич,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Андрей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Шептицький. З кінця 19 століття з’являються світські  зразки з використанням риторичних елементів (І. Франко, М. Драгоманов).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47489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6F2C7D-48E2-414D-882D-322E642F3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Література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ED49F5-3A32-405D-9356-7471436830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uk-UA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</a:t>
            </a:r>
            <a:endParaRPr lang="ru-UA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Городиловська</a:t>
            </a:r>
            <a:r>
              <a:rPr lang="uk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Г. Проблема стилів в українському мовознавстві. Вісник Львівського університету</a:t>
            </a:r>
            <a:r>
              <a:rPr lang="uk-UA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Серія Журналістика. 2003. </a:t>
            </a:r>
            <a:r>
              <a:rPr lang="uk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Вип</a:t>
            </a:r>
            <a:r>
              <a:rPr lang="uk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23. С. 136-143.</a:t>
            </a:r>
            <a:endParaRPr lang="ru-UA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Жанри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 і </a:t>
            </a:r>
            <a:r>
              <a:rPr lang="ru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стилі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 в </a:t>
            </a:r>
            <a:r>
              <a:rPr lang="ru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історії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 </a:t>
            </a:r>
            <a:r>
              <a:rPr lang="ru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української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 </a:t>
            </a:r>
            <a:r>
              <a:rPr lang="ru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літературної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 </a:t>
            </a:r>
            <a:r>
              <a:rPr lang="ru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мови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 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/ 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В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В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 </a:t>
            </a:r>
            <a:r>
              <a:rPr lang="ru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Німчук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, 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В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М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 </a:t>
            </a:r>
            <a:r>
              <a:rPr lang="ru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Русанівський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, 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І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П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 </a:t>
            </a:r>
            <a:r>
              <a:rPr lang="ru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Чепіга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 та </a:t>
            </a:r>
            <a:r>
              <a:rPr lang="ru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ін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..- 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К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.: </a:t>
            </a:r>
            <a:r>
              <a:rPr lang="ru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Наукова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 думка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,1989.- 288 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с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.. </a:t>
            </a:r>
            <a:endParaRPr lang="ru-UA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UA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Пилинський</a:t>
            </a:r>
            <a:r>
              <a:rPr lang="ru-UA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</a:t>
            </a:r>
            <a:r>
              <a:rPr lang="ru-UA" sz="2600" dirty="0"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</a:t>
            </a:r>
            <a:r>
              <a:rPr lang="ru-UA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UA" sz="2600" dirty="0"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 </a:t>
            </a:r>
            <a:r>
              <a:rPr lang="ru-UA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Мовна</a:t>
            </a:r>
            <a:r>
              <a:rPr lang="ru-UA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норма і стиль</a:t>
            </a:r>
            <a:r>
              <a:rPr lang="ru-UA" sz="2600" dirty="0"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.- </a:t>
            </a:r>
            <a:r>
              <a:rPr lang="ru-UA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UA" sz="2600" dirty="0"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.: </a:t>
            </a:r>
            <a:r>
              <a:rPr lang="ru-UA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Наукова</a:t>
            </a:r>
            <a:r>
              <a:rPr lang="ru-UA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думка</a:t>
            </a:r>
            <a:r>
              <a:rPr lang="ru-UA" sz="2600" dirty="0"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, 1976.- 288 </a:t>
            </a:r>
            <a:r>
              <a:rPr lang="ru-UA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UA" sz="2600" dirty="0"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 </a:t>
            </a:r>
            <a:endParaRPr lang="ru-UA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Пономарів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 О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Д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 </a:t>
            </a:r>
            <a:r>
              <a:rPr lang="ru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Стилістика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 </a:t>
            </a:r>
            <a:r>
              <a:rPr lang="ru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сучасної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 </a:t>
            </a:r>
            <a:r>
              <a:rPr lang="ru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української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 </a:t>
            </a:r>
            <a:r>
              <a:rPr lang="ru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мови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.- 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К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.: 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Либідь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,1992.- 248 </a:t>
            </a:r>
            <a:r>
              <a:rPr lang="ru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с</a:t>
            </a:r>
            <a:r>
              <a:rPr lang="ru-UA" sz="2600" dirty="0">
                <a:solidFill>
                  <a:srgbClr val="000000"/>
                </a:solidFill>
                <a:effectLst/>
                <a:latin typeface="EKPGMB+TimesNewRoman"/>
                <a:ea typeface="Times New Roman" panose="02020603050405020304" pitchFamily="18" charset="0"/>
                <a:cs typeface="EKPGMB+TimesNewRoman"/>
              </a:rPr>
              <a:t>. </a:t>
            </a:r>
            <a:endParaRPr lang="ru-UA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32E9E7-1534-479E-8ADA-F393B15E80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uk-UA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Додаткова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169545" algn="l"/>
              </a:tabLst>
            </a:pPr>
            <a:r>
              <a:rPr lang="uk-UA" sz="22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Арешенков</a:t>
            </a:r>
            <a:r>
              <a:rPr lang="uk-UA" sz="22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Ю. Класифікація функціональних стилів і вивчення стилістики у вищій та середній школі. Мовознавство. 1993. №1.</a:t>
            </a:r>
            <a:endParaRPr lang="ru-UA" sz="22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169545" algn="l"/>
              </a:tabLst>
            </a:pPr>
            <a:r>
              <a:rPr lang="uk-UA" sz="22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Арешенков</a:t>
            </a:r>
            <a:r>
              <a:rPr lang="uk-UA" sz="22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Ю. “Стиль” як категоріальне поняття стилістичної науки. Науковий вісник Чернівецького університету. </a:t>
            </a:r>
            <a:r>
              <a:rPr lang="uk-UA" sz="22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uk-UA" sz="22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117-118. Слов’янська філологія. Збірник наукових праць. Чернівці, 2001.</a:t>
            </a:r>
            <a:endParaRPr lang="ru-UA" sz="22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172720" algn="l"/>
              </a:tabLst>
            </a:pPr>
            <a:r>
              <a:rPr lang="uk-UA" sz="2200" u="none" strike="noStrike" spc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Грималовський</a:t>
            </a:r>
            <a:r>
              <a:rPr lang="uk-UA" sz="2200" u="none" strike="noStrike" spc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І. </a:t>
            </a:r>
            <a:r>
              <a:rPr lang="uk-UA" sz="22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Мовостиль</a:t>
            </a:r>
            <a:r>
              <a:rPr lang="uk-UA" sz="22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Василя </a:t>
            </a:r>
            <a:r>
              <a:rPr lang="uk-UA" sz="22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Ферлеєвича</a:t>
            </a:r>
            <a:r>
              <a:rPr lang="uk-UA" sz="22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Науковий вісник Чернівецького університету. </a:t>
            </a:r>
            <a:r>
              <a:rPr lang="uk-UA" sz="22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uk-UA" sz="22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119. Слов’янська філологія. Чернівці, 2001.</a:t>
            </a:r>
            <a:endParaRPr lang="ru-UA" sz="22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7874AD-480C-42C5-B213-3FF719FDB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17.11.2025</a:t>
            </a:fld>
            <a:endParaRPr lang="en-US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Трехмерная модель 5" descr="Книги">
                <a:extLst>
                  <a:ext uri="{FF2B5EF4-FFF2-40B4-BE49-F238E27FC236}">
                    <a16:creationId xmlns:a16="http://schemas.microsoft.com/office/drawing/2014/main" id="{25D81DE3-A9D2-4AEB-928B-A52115A659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4230157"/>
                  </p:ext>
                </p:extLst>
              </p:nvPr>
            </p:nvGraphicFramePr>
            <p:xfrm>
              <a:off x="1129278" y="476173"/>
              <a:ext cx="2842852" cy="158781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842852" cy="1587814"/>
                    </a:xfrm>
                    <a:prstGeom prst="rect">
                      <a:avLst/>
                    </a:prstGeom>
                  </am3d:spPr>
                  <am3d:camera>
                    <am3d:pos x="0" y="0" z="692361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64344" d="1000000"/>
                    <am3d:preTrans dx="0" dy="-882178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1739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Книги">
                <a:extLst>
                  <a:ext uri="{FF2B5EF4-FFF2-40B4-BE49-F238E27FC236}">
                    <a16:creationId xmlns:a16="http://schemas.microsoft.com/office/drawing/2014/main" id="{25D81DE3-A9D2-4AEB-928B-A52115A659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9278" y="476173"/>
                <a:ext cx="2842852" cy="158781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714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xit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6CFCC-3E07-41D5-A1BF-03AFC0E11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Історія риторики в радянський період України </a:t>
            </a:r>
            <a:endParaRPr lang="ru-UA" sz="28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8296B3-66E8-4B42-94F0-5BA954F2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5A373D8-060E-42D4-83B5-67EE9C99EB76}" type="datetime1">
              <a:rPr lang="ru-RU" smtClean="0"/>
              <a:t>17.11.2025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C6E68-F836-47AF-90F8-5B360E153E8E}"/>
              </a:ext>
            </a:extLst>
          </p:cNvPr>
          <p:cNvSpPr txBox="1"/>
          <p:nvPr/>
        </p:nvSpPr>
        <p:spPr>
          <a:xfrm>
            <a:off x="738187" y="2014194"/>
            <a:ext cx="10715625" cy="3268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радянський період риторика як наука пережила короткий ренесанс (1920-і рр.), Після якого довгий час фактично залишалася під забороною. Прихід до влади більшовиків у жовтні 1917 р певною мірою може бути пояснений і їх "риторичної перемогою" над іншими партіями. Як зазначає фахівець в галузі політичної риторики Г. Г.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Хазагеров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на початковому етапі розвитку партії більшовиків були вироблені дві основні форми застосування риторики</a:t>
            </a:r>
            <a:r>
              <a:rPr lang="uk-UA" sz="20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uk-UA" sz="20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пропаганда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(поширення марксистських ідей у вузькому колі соратників і потенційних політичних прихильників) й </a:t>
            </a:r>
            <a:r>
              <a:rPr lang="uk-UA" sz="20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агітація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(робота з широкими народними масами) .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39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8C9A5-8D1F-48F7-ABEE-61610E07D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222786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Питаня</a:t>
            </a:r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b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Становлення й трансформація епістолярного стилю</a:t>
            </a:r>
            <a:r>
              <a:rPr lang="ru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F21CF8-A110-454C-BB9E-B57EA712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5A373D8-060E-42D4-83B5-67EE9C99EB76}" type="datetime1">
              <a:rPr lang="ru-RU" smtClean="0"/>
              <a:t>17.11.2025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09D83D-7C8D-4513-8CDC-23449B340CCD}"/>
              </a:ext>
            </a:extLst>
          </p:cNvPr>
          <p:cNvSpPr txBox="1"/>
          <p:nvPr/>
        </p:nvSpPr>
        <p:spPr>
          <a:xfrm>
            <a:off x="1409699" y="2870455"/>
            <a:ext cx="10334625" cy="2953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b="0" i="0" dirty="0">
                <a:effectLst/>
                <a:latin typeface="Droid Sans"/>
              </a:rPr>
              <a:t>Сфера використання епістолярного стилю мови не має чітко</a:t>
            </a:r>
            <a:r>
              <a:rPr lang="uk-UA" dirty="0"/>
              <a:t/>
            </a:r>
            <a:br>
              <a:rPr lang="uk-UA" dirty="0"/>
            </a:br>
            <a:r>
              <a:rPr lang="uk-UA" b="0" i="0" dirty="0">
                <a:effectLst/>
                <a:latin typeface="Droid Sans"/>
              </a:rPr>
              <a:t>окреслених меж — це побут, інтимне життя, виробництво,</a:t>
            </a:r>
            <a:r>
              <a:rPr lang="uk-UA" dirty="0"/>
              <a:t/>
            </a:r>
            <a:br>
              <a:rPr lang="uk-UA" dirty="0"/>
            </a:br>
            <a:r>
              <a:rPr lang="uk-UA" b="0" i="0" dirty="0">
                <a:effectLst/>
                <a:latin typeface="Droid Sans"/>
              </a:rPr>
              <a:t>політика, наука, мистецтво, </a:t>
            </a:r>
            <a:r>
              <a:rPr lang="uk-UA" b="0" i="0" dirty="0" err="1">
                <a:effectLst/>
                <a:latin typeface="Droid Sans"/>
              </a:rPr>
              <a:t>справоведення</a:t>
            </a:r>
            <a:r>
              <a:rPr lang="uk-UA" b="0" i="0" dirty="0">
                <a:effectLst/>
                <a:latin typeface="Droid Sans"/>
              </a:rPr>
              <a:t> (</a:t>
            </a:r>
            <a:r>
              <a:rPr lang="uk-UA" b="0" i="0" dirty="0" err="1">
                <a:effectLst/>
                <a:latin typeface="Droid Sans"/>
              </a:rPr>
              <a:t>справочинство</a:t>
            </a:r>
            <a:r>
              <a:rPr lang="uk-UA" b="0" i="0" dirty="0">
                <a:effectLst/>
                <a:latin typeface="Droid Sans"/>
              </a:rPr>
              <a:t>).</a:t>
            </a:r>
            <a:r>
              <a:rPr lang="uk-UA" dirty="0"/>
              <a:t/>
            </a:r>
            <a:br>
              <a:rPr lang="uk-UA" dirty="0"/>
            </a:br>
            <a:r>
              <a:rPr lang="uk-UA" b="0" i="0" dirty="0">
                <a:effectLst/>
                <a:latin typeface="Droid Sans"/>
              </a:rPr>
              <a:t>Основне призначення епістолярного стилю — обслуговувати заочне, у формі листів, спілкування людей у всіх сферах їхнього життя. </a:t>
            </a:r>
          </a:p>
          <a:p>
            <a:pPr>
              <a:lnSpc>
                <a:spcPct val="150000"/>
              </a:lnSpc>
            </a:pPr>
            <a:r>
              <a:rPr lang="uk-UA" b="0" i="0" dirty="0">
                <a:effectLst/>
                <a:latin typeface="Droid Sans"/>
              </a:rPr>
              <a:t>Листи — це </a:t>
            </a:r>
            <a:r>
              <a:rPr lang="uk-UA" b="0" i="0" dirty="0" err="1">
                <a:effectLst/>
                <a:latin typeface="Droid Sans"/>
              </a:rPr>
              <a:t>писемно</a:t>
            </a:r>
            <a:r>
              <a:rPr lang="uk-UA" b="0" i="0" dirty="0">
                <a:effectLst/>
                <a:latin typeface="Droid Sans"/>
              </a:rPr>
              <a:t> оформлені монологи, звернені до певної особи (чи</a:t>
            </a:r>
            <a:r>
              <a:rPr lang="uk-UA" dirty="0"/>
              <a:t/>
            </a:r>
            <a:br>
              <a:rPr lang="uk-UA" dirty="0"/>
            </a:br>
            <a:r>
              <a:rPr lang="uk-UA" b="0" i="0" dirty="0">
                <a:effectLst/>
                <a:latin typeface="Droid Sans"/>
              </a:rPr>
              <a:t>осіб).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434918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BEB7C-B5F7-48AD-8AE0-1AA0EDBD6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42900"/>
            <a:ext cx="10725150" cy="1671294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Питання 4. 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Ознаки стильової дифузії.</a:t>
            </a:r>
            <a:endParaRPr lang="ru-UA" sz="6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A0208-154D-4C96-B803-CAAAB7CB4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0049" y="1614487"/>
            <a:ext cx="5695949" cy="490061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 дифузію в стилістиці говорять здебільшого літературознавці, та й то вказують на дифузію жанрів в межах одного стилю, наприклад, художнього. Однак з погляду історичного розвитку стилів слід визнати, що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відбувавлося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відбувається (наприклад, з епістолярним) змішування ознак одного стилю з іншим, у зв’язку з чим розвиваються збагачені новими рисами стилі, або ж розвивалися нові  синтетичні стильові моделі.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F5CE4B-03D3-427B-A035-31C1662CE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14487"/>
            <a:ext cx="5695950" cy="4900613"/>
          </a:xfrm>
        </p:spPr>
        <p:txBody>
          <a:bodyPr>
            <a:normAutofit fontScale="85000" lnSpcReduction="10000"/>
          </a:bodyPr>
          <a:lstStyle/>
          <a:p>
            <a:pPr indent="0">
              <a:lnSpc>
                <a:spcPct val="150000"/>
              </a:lnSpc>
              <a:buNone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Причини стильової дифузії: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зміна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мовної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основи, яка обслуговувала стиль;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деканонізація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стилів і їх синтез;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поширення освіти (з 16-17 ст.);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авторські пошуки небанального й переконливого(стиль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І.Вишенського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полемічний-публіцистичний-риторичний? Або сучасний публіцистичний стиль та експериментаторство в ньому).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1460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F6856-F700-4D7C-B1C1-D563D0AE0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err="1">
                <a:solidFill>
                  <a:srgbClr val="222222"/>
                </a:solidFill>
                <a:latin typeface="TimesNewRoman"/>
              </a:rPr>
              <a:t>У</a:t>
            </a:r>
            <a:r>
              <a:rPr lang="ru-RU" sz="2400" b="0" i="0" dirty="0" err="1">
                <a:solidFill>
                  <a:srgbClr val="222222"/>
                </a:solidFill>
                <a:effectLst/>
                <a:latin typeface="TimesNewRoman"/>
              </a:rPr>
              <a:t>продовж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NewRoman"/>
              </a:rPr>
              <a:t> </a:t>
            </a:r>
            <a:r>
              <a:rPr lang="ru-RU" sz="2400" b="0" i="0" dirty="0" err="1">
                <a:solidFill>
                  <a:srgbClr val="222222"/>
                </a:solidFill>
                <a:effectLst/>
                <a:latin typeface="TimesNewRoman"/>
              </a:rPr>
              <a:t>довгих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NewRoman"/>
              </a:rPr>
              <a:t> </a:t>
            </a:r>
            <a:r>
              <a:rPr lang="ru-RU" sz="2400" b="0" i="0" dirty="0" err="1">
                <a:solidFill>
                  <a:srgbClr val="222222"/>
                </a:solidFill>
                <a:effectLst/>
                <a:latin typeface="TimesNewRoman"/>
              </a:rPr>
              <a:t>років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NewRoman"/>
              </a:rPr>
              <a:t> </a:t>
            </a:r>
            <a:r>
              <a:rPr lang="ru-RU" sz="2400" b="0" i="0" dirty="0" err="1">
                <a:solidFill>
                  <a:srgbClr val="222222"/>
                </a:solidFill>
                <a:effectLst/>
                <a:latin typeface="TimesNewRoman"/>
              </a:rPr>
              <a:t>формувалася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NewRoman"/>
              </a:rPr>
              <a:t> </a:t>
            </a:r>
            <a:r>
              <a:rPr lang="ru-RU" sz="2400" b="0" i="0" dirty="0" err="1">
                <a:solidFill>
                  <a:srgbClr val="222222"/>
                </a:solidFill>
                <a:effectLst/>
                <a:latin typeface="TimesNewRoman"/>
              </a:rPr>
              <a:t>канонічна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NewRoman"/>
              </a:rPr>
              <a:t> структура листа. У </a:t>
            </a:r>
            <a:r>
              <a:rPr lang="ru-RU" sz="2400" b="0" i="0" dirty="0" err="1">
                <a:solidFill>
                  <a:srgbClr val="222222"/>
                </a:solidFill>
                <a:effectLst/>
                <a:latin typeface="TimesNewRoman"/>
              </a:rPr>
              <a:t>класичному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NewRoman"/>
              </a:rPr>
              <a:t> </a:t>
            </a:r>
            <a:r>
              <a:rPr lang="ru-RU" sz="2400" b="0" i="0" dirty="0" err="1">
                <a:solidFill>
                  <a:srgbClr val="222222"/>
                </a:solidFill>
                <a:effectLst/>
                <a:latin typeface="TimesNewRoman"/>
              </a:rPr>
              <a:t>варіанті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NewRoman"/>
              </a:rPr>
              <a:t> вона мала </a:t>
            </a:r>
            <a:r>
              <a:rPr lang="ru-RU" sz="2400" b="0" i="0" dirty="0" err="1">
                <a:solidFill>
                  <a:srgbClr val="222222"/>
                </a:solidFill>
                <a:effectLst/>
                <a:latin typeface="TimesNewRoman"/>
              </a:rPr>
              <a:t>містити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NewRoman"/>
              </a:rPr>
              <a:t>: </a:t>
            </a:r>
            <a:r>
              <a:rPr lang="ru-RU" sz="2400" b="0" i="0" dirty="0" err="1">
                <a:solidFill>
                  <a:srgbClr val="222222"/>
                </a:solidFill>
                <a:effectLst/>
                <a:latin typeface="TimesNewRoman"/>
              </a:rPr>
              <a:t>привітання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NewRoman"/>
              </a:rPr>
              <a:t> (</a:t>
            </a:r>
            <a:r>
              <a:rPr lang="ru-RU" sz="2400" b="0" i="0" dirty="0" err="1">
                <a:solidFill>
                  <a:srgbClr val="222222"/>
                </a:solidFill>
                <a:effectLst/>
                <a:latin typeface="TimesNewRoman"/>
              </a:rPr>
              <a:t>воно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NewRoman"/>
              </a:rPr>
              <a:t> включало і </a:t>
            </a:r>
            <a:r>
              <a:rPr lang="ru-RU" sz="2400" b="0" i="0" dirty="0" err="1">
                <a:solidFill>
                  <a:srgbClr val="222222"/>
                </a:solidFill>
                <a:effectLst/>
                <a:latin typeface="TimesNewRoman"/>
              </a:rPr>
              <a:t>звертання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NewRoman"/>
              </a:rPr>
              <a:t>); </a:t>
            </a:r>
            <a:r>
              <a:rPr lang="ru-RU" sz="2400" b="0" i="0" dirty="0" err="1">
                <a:solidFill>
                  <a:srgbClr val="222222"/>
                </a:solidFill>
                <a:effectLst/>
                <a:latin typeface="TimesNewRoman"/>
              </a:rPr>
              <a:t>домагання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NewRoman"/>
              </a:rPr>
              <a:t> </a:t>
            </a:r>
            <a:r>
              <a:rPr lang="ru-RU" sz="2400" b="0" i="0" dirty="0" err="1">
                <a:solidFill>
                  <a:srgbClr val="222222"/>
                </a:solidFill>
                <a:effectLst/>
                <a:latin typeface="TimesNewRoman"/>
              </a:rPr>
              <a:t>прихильності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NewRoman"/>
              </a:rPr>
              <a:t>; </a:t>
            </a:r>
            <a:r>
              <a:rPr lang="ru-RU" sz="2400" b="0" i="0" dirty="0" err="1">
                <a:solidFill>
                  <a:srgbClr val="222222"/>
                </a:solidFill>
                <a:effectLst/>
                <a:latin typeface="TimesNewRoman"/>
              </a:rPr>
              <a:t>розповідь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NewRoman"/>
              </a:rPr>
              <a:t>; </a:t>
            </a:r>
            <a:r>
              <a:rPr lang="ru-RU" sz="2400" b="0" i="0" dirty="0" err="1">
                <a:solidFill>
                  <a:srgbClr val="222222"/>
                </a:solidFill>
                <a:effectLst/>
                <a:latin typeface="TimesNewRoman"/>
              </a:rPr>
              <a:t>прохання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NewRoman"/>
              </a:rPr>
              <a:t>; </a:t>
            </a:r>
            <a:r>
              <a:rPr lang="ru-RU" sz="2400" b="0" i="0" dirty="0" err="1">
                <a:solidFill>
                  <a:srgbClr val="222222"/>
                </a:solidFill>
                <a:effectLst/>
                <a:latin typeface="TimesNewRoman"/>
              </a:rPr>
              <a:t>закінчення-прощання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NewRoman"/>
              </a:rPr>
              <a:t>.</a:t>
            </a:r>
            <a:endParaRPr lang="ru-UA" sz="24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875393A-F709-43AB-BDF0-8956E11321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5711" y="2103120"/>
            <a:ext cx="3073401" cy="3940258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B7336175-CBD7-41C2-941F-F36B22C085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2103120"/>
            <a:ext cx="5029200" cy="3905091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7A2DC221-5921-45E1-831C-65F40D570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17.11.2025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97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509DF-A54F-4D33-AFF8-6CD17EB01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Приватні листи </a:t>
            </a:r>
            <a:r>
              <a:rPr lang="uk-UA"/>
              <a:t>18 століття.</a:t>
            </a:r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88D1D71-8613-421A-98B2-1D6028F43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" y="1852162"/>
            <a:ext cx="5905500" cy="487680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41A1E55B-B5C2-4235-B58D-194ACC713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17.11.2025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7D11DB-D1DB-42AC-BDFA-CF83C2557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52162"/>
            <a:ext cx="563403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36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D89568C-A33C-4F1A-B3E6-E4EECD55E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Все </a:t>
            </a:r>
            <a:r>
              <a:rPr lang="ru-RU" sz="3200" b="0" i="0" dirty="0" err="1">
                <a:solidFill>
                  <a:schemeClr val="tx1"/>
                </a:solidFill>
                <a:effectLst/>
                <a:latin typeface="Droid Sans"/>
              </a:rPr>
              <a:t>листування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 </a:t>
            </a:r>
            <a:r>
              <a:rPr lang="ru-RU" sz="3200" b="0" i="0" dirty="0" err="1">
                <a:solidFill>
                  <a:schemeClr val="tx1"/>
                </a:solidFill>
                <a:effectLst/>
                <a:latin typeface="Droid Sans"/>
              </a:rPr>
              <a:t>поділяється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 на два типи:</a:t>
            </a:r>
            <a:b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</a:br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 </a:t>
            </a:r>
            <a:r>
              <a:rPr lang="ru-RU" sz="3200" b="0" i="0" dirty="0" err="1">
                <a:solidFill>
                  <a:schemeClr val="tx1"/>
                </a:solidFill>
                <a:effectLst/>
                <a:latin typeface="Droid Sans"/>
              </a:rPr>
              <a:t>офіційне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 (</a:t>
            </a:r>
            <a:r>
              <a:rPr lang="ru-RU" sz="3200" b="0" i="0" dirty="0" err="1">
                <a:solidFill>
                  <a:schemeClr val="tx1"/>
                </a:solidFill>
                <a:effectLst/>
                <a:latin typeface="Droid Sans"/>
              </a:rPr>
              <a:t>службове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)</a:t>
            </a:r>
            <a:b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</a:br>
            <a:r>
              <a:rPr lang="ru-RU" sz="3200" dirty="0">
                <a:solidFill>
                  <a:schemeClr val="tx1"/>
                </a:solidFill>
              </a:rPr>
              <a:t/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та </a:t>
            </a:r>
            <a:r>
              <a:rPr lang="ru-RU" sz="3200" b="0" i="0" dirty="0" err="1">
                <a:solidFill>
                  <a:schemeClr val="tx1"/>
                </a:solidFill>
                <a:effectLst/>
                <a:latin typeface="Droid Sans"/>
              </a:rPr>
              <a:t>неофіційне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 (</a:t>
            </a:r>
            <a:r>
              <a:rPr lang="ru-RU" sz="3200" b="0" i="0" dirty="0" err="1">
                <a:solidFill>
                  <a:schemeClr val="tx1"/>
                </a:solidFill>
                <a:effectLst/>
                <a:latin typeface="Droid Sans"/>
              </a:rPr>
              <a:t>приватне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).</a:t>
            </a:r>
            <a:b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</a:br>
            <a:r>
              <a:rPr lang="ru-RU" sz="3200" dirty="0">
                <a:solidFill>
                  <a:schemeClr val="tx1"/>
                </a:solidFill>
              </a:rPr>
              <a:t/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b="0" i="0" dirty="0" err="1">
                <a:solidFill>
                  <a:schemeClr val="tx1"/>
                </a:solidFill>
                <a:effectLst/>
                <a:latin typeface="Droid Sans"/>
              </a:rPr>
              <a:t>Крім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 </a:t>
            </a:r>
            <a:r>
              <a:rPr lang="ru-RU" sz="3200" b="0" i="0" dirty="0" err="1">
                <a:solidFill>
                  <a:schemeClr val="tx1"/>
                </a:solidFill>
                <a:effectLst/>
                <a:latin typeface="Droid Sans"/>
              </a:rPr>
              <a:t>листів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 до </a:t>
            </a:r>
            <a:r>
              <a:rPr lang="ru-RU" sz="3200" b="0" i="0" dirty="0" err="1">
                <a:solidFill>
                  <a:schemeClr val="tx1"/>
                </a:solidFill>
                <a:effectLst/>
                <a:latin typeface="Droid Sans"/>
              </a:rPr>
              <a:t>епістолярного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 стилю </a:t>
            </a:r>
            <a:r>
              <a:rPr lang="ru-RU" sz="3200" b="0" i="0" dirty="0" err="1">
                <a:solidFill>
                  <a:schemeClr val="tx1"/>
                </a:solidFill>
                <a:effectLst/>
                <a:latin typeface="Droid Sans"/>
              </a:rPr>
              <a:t>відносять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 </a:t>
            </a:r>
            <a:r>
              <a:rPr lang="ru-RU" sz="3200" b="0" i="0" dirty="0" err="1">
                <a:solidFill>
                  <a:schemeClr val="tx1"/>
                </a:solidFill>
                <a:effectLst/>
                <a:latin typeface="Droid Sans"/>
              </a:rPr>
              <a:t>щоденники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,</a:t>
            </a:r>
            <a:r>
              <a:rPr lang="ru-RU" sz="3200" dirty="0">
                <a:solidFill>
                  <a:schemeClr val="tx1"/>
                </a:solidFill>
              </a:rPr>
              <a:t/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b="0" i="0" dirty="0" err="1">
                <a:solidFill>
                  <a:schemeClr val="tx1"/>
                </a:solidFill>
                <a:effectLst/>
                <a:latin typeface="Droid Sans"/>
              </a:rPr>
              <a:t>мемуари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, </a:t>
            </a:r>
            <a:r>
              <a:rPr lang="ru-RU" sz="3200" b="0" i="0" dirty="0" err="1">
                <a:solidFill>
                  <a:schemeClr val="tx1"/>
                </a:solidFill>
                <a:effectLst/>
                <a:latin typeface="Droid Sans"/>
              </a:rPr>
              <a:t>записники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, </a:t>
            </a:r>
            <a:r>
              <a:rPr lang="ru-RU" sz="3200" b="0" i="0" dirty="0" err="1">
                <a:solidFill>
                  <a:schemeClr val="tx1"/>
                </a:solidFill>
                <a:effectLst/>
                <a:latin typeface="Droid Sans"/>
              </a:rPr>
              <a:t>нотатки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, </a:t>
            </a:r>
            <a:r>
              <a:rPr lang="ru-RU" sz="3200" b="0" i="0" dirty="0" err="1">
                <a:solidFill>
                  <a:schemeClr val="tx1"/>
                </a:solidFill>
                <a:effectLst/>
                <a:latin typeface="Droid Sans"/>
              </a:rPr>
              <a:t>календарі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Droid Sans"/>
              </a:rPr>
              <a:t>.</a:t>
            </a:r>
            <a:endParaRPr lang="ru-UA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35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A8A91C-312B-4675-8572-A19E7536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17.11.2025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4119CB-3E67-4F40-9608-AE2C1A64B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319" y="386096"/>
            <a:ext cx="8615362" cy="608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4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67D595-3B11-4C2A-ABCA-C9A78EAB9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Додаткова література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60EAB-131F-4D4D-A8E9-AE0572D5A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lvl="0" indent="-342900" algn="just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172720" algn="l"/>
              </a:tabLst>
            </a:pPr>
            <a:r>
              <a:rPr lang="uk-UA" sz="1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Єрмоленко С. Стилістика сучасної української літературної мови в контексті слов’янських </a:t>
            </a:r>
            <a:r>
              <a:rPr lang="uk-UA" sz="1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стилістик</a:t>
            </a:r>
            <a:r>
              <a:rPr lang="uk-UA" sz="1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Мовознавство. 1998. №2-3.</a:t>
            </a:r>
            <a:endParaRPr lang="ru-UA" sz="18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172720" algn="l"/>
              </a:tabLst>
            </a:pPr>
            <a:r>
              <a:rPr lang="uk-UA" sz="1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Коваль А. Практична стилістика сучасної української мови. Київ, 1978. 375 с.</a:t>
            </a:r>
            <a:endParaRPr lang="ru-UA" sz="18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212090" algn="l"/>
              </a:tabLst>
            </a:pPr>
            <a:r>
              <a:rPr lang="uk-UA" sz="1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Ленець</a:t>
            </a:r>
            <a:r>
              <a:rPr lang="uk-UA" sz="1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К. Епістолярний стиль. Стиль і час. Хрестоматія / Відп. ред. М. </a:t>
            </a:r>
            <a:r>
              <a:rPr lang="uk-UA" sz="1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Пилинський</a:t>
            </a:r>
            <a:r>
              <a:rPr lang="uk-UA" sz="1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К., 1983.</a:t>
            </a:r>
            <a:endParaRPr lang="ru-UA" sz="18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215265" algn="l"/>
              </a:tabLst>
            </a:pPr>
            <a:r>
              <a:rPr lang="uk-UA" sz="1800" u="none" strike="noStrike" spc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Непийвода</a:t>
            </a:r>
            <a:r>
              <a:rPr lang="uk-UA" sz="1800" u="none" strike="noStrike" spc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Я. Мова української науково-технічної літератури (функціонально-стилістичний аспект). К., 1997. 303 с.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215265" algn="l"/>
              </a:tabLst>
            </a:pPr>
            <a:r>
              <a:rPr lang="uk-UA" sz="1800" u="none" strike="noStrike" spc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Русанівський</a:t>
            </a:r>
            <a:r>
              <a:rPr lang="uk-UA" sz="1800" u="none" strike="noStrike" spc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 Співвідношення функціональних і експресивних стилів мови. Слово і труд. Київ, 1976.</a:t>
            </a:r>
            <a:endParaRPr lang="ru-RU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215265" algn="l"/>
              </a:tabLst>
            </a:pPr>
            <a:r>
              <a:rPr lang="ru-UA" sz="18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Чемеркін</a:t>
            </a:r>
            <a:r>
              <a:rPr lang="ru-UA" sz="18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 Г. </a:t>
            </a:r>
            <a:r>
              <a:rPr lang="ru-UA" sz="18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Репрезентативність</a:t>
            </a:r>
            <a:r>
              <a:rPr lang="ru-UA" sz="18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гіпертексту</a:t>
            </a:r>
            <a:r>
              <a:rPr lang="ru-UA" sz="18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UA" sz="18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функціонально</a:t>
            </a:r>
            <a:r>
              <a:rPr lang="ru-RU" sz="18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UA" sz="18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стильових</a:t>
            </a:r>
            <a:r>
              <a:rPr lang="ru-UA" sz="18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різновидах</a:t>
            </a:r>
            <a:r>
              <a:rPr lang="ru-UA" sz="18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UA" sz="18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UA" sz="18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UA" sz="18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Інтернеті</a:t>
            </a:r>
            <a:r>
              <a:rPr lang="uk-UA" sz="18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1800" i="1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Актуальні</a:t>
            </a:r>
            <a:r>
              <a:rPr lang="ru-UA" sz="1800" i="1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</a:t>
            </a:r>
            <a:r>
              <a:rPr lang="ru-UA" sz="1800" i="1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UA" sz="1800" i="1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лінгвістики</a:t>
            </a:r>
            <a:r>
              <a:rPr lang="ru-UA" sz="1800" i="1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UA" sz="1800" i="1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теорія</a:t>
            </a:r>
            <a:r>
              <a:rPr lang="ru-UA" sz="1800" i="1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практика:</a:t>
            </a:r>
            <a:r>
              <a:rPr lang="ru-UA" sz="18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</a:t>
            </a:r>
            <a:r>
              <a:rPr lang="ru-UA" sz="18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наук. </a:t>
            </a:r>
            <a:r>
              <a:rPr lang="ru-UA" sz="18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праць</a:t>
            </a:r>
            <a:r>
              <a:rPr lang="ru-UA" sz="18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</a:t>
            </a:r>
            <a:r>
              <a:rPr lang="uk-UA" sz="18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иїв</a:t>
            </a:r>
            <a:r>
              <a:rPr lang="ru-UA" sz="18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2009. </a:t>
            </a:r>
            <a:r>
              <a:rPr lang="ru-UA" sz="18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Вип</a:t>
            </a:r>
            <a:r>
              <a:rPr lang="ru-UA" sz="18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19.  С. 111</a:t>
            </a:r>
            <a:r>
              <a:rPr lang="uk-UA" sz="18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UA" sz="18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116.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215265" algn="l"/>
              </a:tabLst>
            </a:pPr>
            <a:r>
              <a:rPr lang="ru-RU" sz="1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uk-UA" sz="1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ередниченко</a:t>
            </a:r>
            <a:r>
              <a:rPr lang="uk-UA" sz="1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І. Нариси з загальної стилістики сучасної української мови. Київ, 1962. 495 с.</a:t>
            </a:r>
            <a:endParaRPr lang="ru-UA" sz="18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772A2C-DE2C-4BD5-8887-0BC4B1B6E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17.11.2025</a:t>
            </a:fld>
            <a:endParaRPr lang="en-US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" name="Трехмерная модель 4" descr="Книги">
                <a:extLst>
                  <a:ext uri="{FF2B5EF4-FFF2-40B4-BE49-F238E27FC236}">
                    <a16:creationId xmlns:a16="http://schemas.microsoft.com/office/drawing/2014/main" id="{D294B556-5875-41E9-9A4E-3A832F10CE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7880366"/>
                  </p:ext>
                </p:extLst>
              </p:nvPr>
            </p:nvGraphicFramePr>
            <p:xfrm>
              <a:off x="7659079" y="481504"/>
              <a:ext cx="3194451" cy="157715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194451" cy="1577153"/>
                    </a:xfrm>
                    <a:prstGeom prst="rect">
                      <a:avLst/>
                    </a:prstGeom>
                  </am3d:spPr>
                  <am3d:camera>
                    <am3d:pos x="0" y="0" z="692361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64344" d="1000000"/>
                    <am3d:preTrans dx="0" dy="-882178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1739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Книги">
                <a:extLst>
                  <a:ext uri="{FF2B5EF4-FFF2-40B4-BE49-F238E27FC236}">
                    <a16:creationId xmlns:a16="http://schemas.microsoft.com/office/drawing/2014/main" id="{D294B556-5875-41E9-9A4E-3A832F10CE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59079" y="481504"/>
                <a:ext cx="3194451" cy="157715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892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6317E2-ECCB-49DC-8AA0-526A7489B4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736" b="2273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69636DF1-EFAB-46CC-826F-DCAE0793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225BED9-9D02-4AA4-868D-12B5B80D13D4}" type="datetime1">
              <a:rPr lang="ru-RU" smtClean="0"/>
              <a:t>17.11.2025</a:t>
            </a:fld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304E49-B970-4430-AD4D-12C01C964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642200"/>
          </a:xfrm>
        </p:spPr>
        <p:txBody>
          <a:bodyPr/>
          <a:lstStyle/>
          <a:p>
            <a:pPr algn="ctr"/>
            <a:r>
              <a:rPr lang="ru-RU" dirty="0" err="1">
                <a:highlight>
                  <a:srgbClr val="FFFF00"/>
                </a:highlight>
                <a:latin typeface="Izhitsa" pitchFamily="2" charset="0"/>
              </a:rPr>
              <a:t>Питання</a:t>
            </a:r>
            <a:r>
              <a:rPr lang="ru-RU" dirty="0">
                <a:highlight>
                  <a:srgbClr val="FFFF00"/>
                </a:highlight>
                <a:latin typeface="Izhitsa" pitchFamily="2" charset="0"/>
              </a:rPr>
              <a:t> 1</a:t>
            </a:r>
            <a:endParaRPr lang="ru-UA" dirty="0">
              <a:highlight>
                <a:srgbClr val="FFFF00"/>
              </a:highlight>
              <a:latin typeface="Izhitsa" pitchFamily="2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3E7B9CD-2E5D-4D37-86DC-7AACC94C5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49" y="2386584"/>
            <a:ext cx="3370193" cy="3511296"/>
          </a:xfrm>
        </p:spPr>
        <p:txBody>
          <a:bodyPr/>
          <a:lstStyle/>
          <a:p>
            <a:r>
              <a:rPr lang="uk-UA" sz="3600" dirty="0">
                <a:effectLst/>
                <a:highlight>
                  <a:srgbClr val="00FFFF"/>
                </a:highlight>
                <a:latin typeface="Izhitsa" pitchFamily="2" charset="0"/>
                <a:ea typeface="Times New Roman" panose="02020603050405020304" pitchFamily="18" charset="0"/>
              </a:rPr>
              <a:t>Становлення й занепад літописного стилю</a:t>
            </a:r>
            <a:endParaRPr lang="ru-UA" sz="3600" dirty="0">
              <a:effectLst/>
              <a:highlight>
                <a:srgbClr val="00FFFF"/>
              </a:highlight>
              <a:latin typeface="Izhitsa" pitchFamily="2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28598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ACE33-AABE-4764-BE1D-2D642EEFE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Дмитро Гринчишин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дефініціює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літописи </a:t>
            </a:r>
            <a:endParaRPr lang="ru-UA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FE8435F-B00B-4F23-A665-172434A08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1239" y="145774"/>
            <a:ext cx="5044661" cy="658633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B38EE79-F989-43A3-AF4C-F76110A12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«як 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історико-літературні твори у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Київській </a:t>
            </a:r>
            <a:r>
              <a:rPr lang="uk-UA" sz="1800" i="1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 tooltip="Русь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Русі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пізніше в </a:t>
            </a:r>
            <a:r>
              <a:rPr lang="uk-UA" sz="1800" i="1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 tooltip="Україна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Україні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Росії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1800" i="1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 tooltip="Білорусь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Білорусі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у яких оповідь велася за роками (</a:t>
            </a:r>
            <a:r>
              <a:rPr lang="uk-UA" sz="1800" i="1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 tooltip="Хронологія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хронологія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Назва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походить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слів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въ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Ђто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», якими починався опис подій певного року»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D22955-2DFF-4989-A7E9-14FA03D34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5CD4F3-DD0B-41D2-86DC-8F94F11A7635}" type="datetime1">
              <a:rPr lang="ru-RU" smtClean="0"/>
              <a:t>17.11.2025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7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3BF19-F550-40C7-B175-E1811AC2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Izhitsa" pitchFamily="2" charset="0"/>
                <a:ea typeface="Times New Roman" panose="02020603050405020304" pitchFamily="18" charset="0"/>
              </a:rPr>
              <a:t>Повість минулих літ </a:t>
            </a:r>
            <a:endParaRPr lang="ru-UA" dirty="0">
              <a:latin typeface="Izhitsa" pitchFamily="2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52F935-057A-4459-9825-CC47F80D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5A373D8-060E-42D4-83B5-67EE9C99EB76}" type="datetime1">
              <a:rPr lang="ru-RU" smtClean="0"/>
              <a:t>17.11.2025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B50D0-9240-457B-A5CE-0C784154FF50}"/>
              </a:ext>
            </a:extLst>
          </p:cNvPr>
          <p:cNvSpPr txBox="1"/>
          <p:nvPr/>
        </p:nvSpPr>
        <p:spPr>
          <a:xfrm>
            <a:off x="463826" y="1630016"/>
            <a:ext cx="4479235" cy="4161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ригінал літопису не зберігся, але відомий у двох найповніших редакціях –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Лаврентіївському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списку 1116 р. та Іпатіївському 1118 р.)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«Повість» складається з двох частин: вступної без дат і датованої від 852 року до 1112 р. Ця пам’ятка є альманахом або компіляцією, де зібрані різні матеріали – фольклорні, авторські, різні за змістом і часом.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F3C120-30F3-4A59-BBA7-E65CF918D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263" y="1762785"/>
            <a:ext cx="5236937" cy="402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3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9209F2-17FD-4ED7-B567-88C1FF07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17.11.2025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285EC1-9EE4-4B78-8579-D49D19024E38}"/>
              </a:ext>
            </a:extLst>
          </p:cNvPr>
          <p:cNvSpPr txBox="1"/>
          <p:nvPr/>
        </p:nvSpPr>
        <p:spPr>
          <a:xfrm>
            <a:off x="708991" y="457200"/>
            <a:ext cx="1077401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Начало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кнѧжениӕ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Ст҃ославлѧ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вь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Києвѣ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 </a:t>
            </a:r>
            <a:r>
              <a:rPr lang="uk-UA" sz="1800" dirty="0" err="1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лѣ</a:t>
            </a:r>
            <a:r>
              <a:rPr lang="uk-UA" sz="1800" baseline="30000" dirty="0" err="1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</a:t>
            </a:r>
            <a:r>
              <a:rPr lang="uk-UA" sz="1800" baseline="30000" dirty="0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800" dirty="0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.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҂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s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҃.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ф҃.ѯ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҃ </a:t>
            </a:r>
            <a:r>
              <a:rPr lang="uk-UA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[6563</a:t>
            </a:r>
            <a:r>
              <a:rPr lang="ru-RU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(1055)]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Пришедъ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Изѧславъ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сѣде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в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Кыєвѣ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а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Ст҃ославъ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в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Черниговѣ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Всеволъ</a:t>
            </a:r>
            <a:r>
              <a:rPr lang="uk-UA" sz="18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д</a:t>
            </a:r>
            <a:r>
              <a:rPr lang="uk-UA" sz="18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же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Переӕславлѣ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Игорь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в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Володимерѣ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Вѧчеславъ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вь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Смолѣньсцѣ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uk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тоє</a:t>
            </a:r>
            <a:r>
              <a:rPr lang="ru-RU" sz="1800" dirty="0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же </a:t>
            </a:r>
            <a:r>
              <a:rPr lang="uk-UA" sz="1800" dirty="0" err="1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лѣ</a:t>
            </a:r>
            <a:r>
              <a:rPr lang="uk-UA" sz="1800" baseline="30000" dirty="0" err="1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</a:t>
            </a:r>
            <a:r>
              <a:rPr lang="uk-UA" sz="1800" baseline="30000" dirty="0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800" dirty="0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иде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Всеводъ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на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Торкы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зимѣ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воиною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и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побѣди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Торкы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Того</a:t>
            </a:r>
            <a:r>
              <a:rPr lang="ru-RU" sz="1800" dirty="0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uk-UA" sz="1800" dirty="0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же </a:t>
            </a:r>
            <a:r>
              <a:rPr lang="uk-UA" sz="1800" dirty="0" err="1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лѣ</a:t>
            </a:r>
            <a:r>
              <a:rPr lang="uk-UA" sz="1800" baseline="30000" dirty="0" err="1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</a:t>
            </a:r>
            <a:r>
              <a:rPr lang="uk-UA" sz="1800" baseline="30000" dirty="0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800" dirty="0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FF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приходи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Блушь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с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Половци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и створи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Всеволодъ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миръ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с ними. и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вьзвратишасѧ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вь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своӕси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Въ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лѣ</a:t>
            </a:r>
            <a:r>
              <a:rPr lang="uk-UA" sz="18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</a:t>
            </a:r>
            <a:r>
              <a:rPr lang="uk-UA" sz="18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҂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s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҃.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ф҃.ѯ҃.д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[6564</a:t>
            </a:r>
            <a:r>
              <a:rPr lang="ru-RU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(1056)]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Въ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лѣ</a:t>
            </a:r>
            <a:r>
              <a:rPr lang="uk-UA" sz="18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</a:t>
            </a:r>
            <a:r>
              <a:rPr lang="uk-UA" sz="18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҂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s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҃.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ф҃.ѯ҃.е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.҃ </a:t>
            </a:r>
            <a:r>
              <a:rPr lang="uk-UA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[6565</a:t>
            </a:r>
            <a:r>
              <a:rPr lang="ru-RU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(1057)]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Престависѧ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Вѧчеславъ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сн҃ъ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Ӕрославль.Смоленьскии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и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посадиша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Игорѧ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вь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Смольсцѣ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изъ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Володимерѧ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выведше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В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лѣ</a:t>
            </a:r>
            <a:r>
              <a:rPr lang="uk-UA" sz="18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</a:t>
            </a:r>
            <a:r>
              <a:rPr lang="uk-UA" sz="18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.҂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s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҃.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ф҃.ѯ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҃.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s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҃ 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[6566</a:t>
            </a:r>
            <a:r>
              <a:rPr lang="ru-RU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(1058)]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Побѣди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Изѧславъ.Голѧдь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В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лѣ</a:t>
            </a:r>
            <a:r>
              <a:rPr lang="uk-UA" sz="18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</a:t>
            </a:r>
            <a:r>
              <a:rPr lang="uk-UA" sz="18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҂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s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҃.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ф҃.ѯ҃.з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҃.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[6567</a:t>
            </a:r>
            <a:r>
              <a:rPr lang="ru-RU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(1059)]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Изѧславъ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и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Ст҃ославъ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и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Всеволодъ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высадиша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стрыӕ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своєго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ис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поруба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сѣдѣвша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к҃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и.д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҃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лѣ</a:t>
            </a:r>
            <a:r>
              <a:rPr lang="uk-UA" sz="18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</a:t>
            </a:r>
            <a:r>
              <a:rPr lang="uk-UA" sz="18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и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водивше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ко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кр</a:t>
            </a:r>
            <a:r>
              <a:rPr lang="uk-UA" sz="18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с̑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ту.и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бы</a:t>
            </a:r>
            <a:r>
              <a:rPr lang="uk-UA" sz="18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</a:t>
            </a:r>
            <a:r>
              <a:rPr lang="uk-UA" sz="18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черньцемь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В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лѣ</a:t>
            </a:r>
            <a:r>
              <a:rPr lang="uk-UA" sz="18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</a:t>
            </a:r>
            <a:r>
              <a:rPr lang="uk-UA" sz="18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.҂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s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҃.ф҃. ѯ. и҃.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[6568</a:t>
            </a:r>
            <a:r>
              <a:rPr lang="ru-RU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(1060)]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Преста</a:t>
            </a:r>
            <a:r>
              <a:rPr lang="uk-UA" sz="1800" dirty="0">
                <a:solidFill>
                  <a:srgbClr val="20B2AA"/>
                </a:solidFill>
                <a:effectLst/>
                <a:latin typeface="Litopys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висѧ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Игорь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сн҃ъ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Ӕрославъ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Того же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лѣ</a:t>
            </a:r>
            <a:r>
              <a:rPr lang="ru-RU" sz="18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</a:t>
            </a:r>
            <a:r>
              <a:rPr lang="ru-RU" sz="18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.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Изѧславъ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Ст҃ославъ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Всеволодъ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Всеславъ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совокупивше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воӕ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бещислены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. 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поидоша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 на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конихъ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. и в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лодьӕхъ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бещисленоє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множьство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Торкы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и  се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слышавше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Торци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оубоӕвьшесѧ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пробѣгоша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и до сего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дн҃и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и  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помроша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бѣгающе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Би҃имъ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гнѣвомъ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гоними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ѡвии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ѿ зимы 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друзии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же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гладомъ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инии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же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моромъ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судомъ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Бж҃иимъ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такъ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҃ избави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кр</a:t>
            </a:r>
            <a:r>
              <a:rPr lang="ru-RU" sz="18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с̑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тьӕны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ѿ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поганыхъ</a:t>
            </a:r>
            <a:r>
              <a:rPr lang="uk-UA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лѣ</a:t>
            </a:r>
            <a:r>
              <a:rPr lang="ru-RU" sz="18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т</a:t>
            </a:r>
            <a:r>
              <a:rPr lang="ru-RU" sz="18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.҂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s҃.ф҃.ѯ҃.ѳ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҃. </a:t>
            </a:r>
            <a:r>
              <a:rPr lang="ru-RU" sz="1800" dirty="0">
                <a:solidFill>
                  <a:srgbClr val="000000"/>
                </a:solidFill>
                <a:effectLst/>
                <a:latin typeface="Litopys"/>
                <a:ea typeface="Times New Roman" panose="02020603050405020304" pitchFamily="18" charset="0"/>
              </a:rPr>
              <a:t>[6569 (1061)]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Придоша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Половци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первоє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Руськую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землю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воєватъ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Всеволодъ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же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изыиде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противу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имъ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м</a:t>
            </a:r>
            <a:r>
              <a:rPr lang="ru-RU" sz="18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с̑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ца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февралѧ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вь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. в҃ 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дн҃ь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 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бившимъсѧ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имъ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побѣдиша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Всеволода . 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воєвавше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ѿидиидоша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се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бъı</a:t>
            </a:r>
            <a:r>
              <a:rPr lang="ru-RU" sz="18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</a:t>
            </a:r>
            <a:r>
              <a:rPr lang="ru-RU" sz="18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первоє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зло на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Руськую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землю . ѿ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поганъıхъ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безбожныхъ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врагъ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бы</a:t>
            </a:r>
            <a:r>
              <a:rPr lang="ru-RU" sz="1800" baseline="300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</a:t>
            </a:r>
            <a:r>
              <a:rPr lang="ru-RU" sz="1800" baseline="300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̑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 же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кнѧзь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ихъ</a:t>
            </a:r>
            <a:r>
              <a:rPr lang="ru-RU" sz="1800" dirty="0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Litopys New Roman"/>
                <a:ea typeface="Times New Roman" panose="02020603050405020304" pitchFamily="18" charset="0"/>
              </a:rPr>
              <a:t>Сокалъ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800" u="sng" dirty="0" err="1">
                <a:effectLst/>
                <a:latin typeface="Monotype Corsiva" panose="03010101010201010101" pitchFamily="66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Пов</a:t>
            </a:r>
            <a:r>
              <a:rPr lang="ru-RU" sz="1800" u="sng" dirty="0" err="1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Ђ</a:t>
            </a:r>
            <a:r>
              <a:rPr lang="ru-RU" sz="1800" u="sng" dirty="0" err="1">
                <a:effectLst/>
                <a:latin typeface="Monotype Corsiva" panose="03010101010201010101" pitchFamily="66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сть</a:t>
            </a:r>
            <a:r>
              <a:rPr lang="ru-RU" sz="1800" u="sng" dirty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800" u="sng" dirty="0" err="1">
                <a:effectLst/>
                <a:latin typeface="Monotype Corsiva" panose="03010101010201010101" pitchFamily="66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временныхъ</a:t>
            </a:r>
            <a:r>
              <a:rPr lang="ru-RU" sz="1800" u="sng" dirty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800" u="sng" dirty="0" err="1">
                <a:effectLst/>
                <a:latin typeface="Monotype Corsiva" panose="03010101010201010101" pitchFamily="66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л</a:t>
            </a:r>
            <a:r>
              <a:rPr lang="ru-RU" sz="1800" u="sng" dirty="0" err="1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Ђ</a:t>
            </a:r>
            <a:r>
              <a:rPr lang="ru-RU" sz="1800" u="sng" dirty="0" err="1">
                <a:effectLst/>
                <a:latin typeface="Monotype Corsiva" panose="03010101010201010101" pitchFamily="66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тъ</a:t>
            </a:r>
            <a:r>
              <a:rPr lang="uk-UA" sz="1800" dirty="0"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за Іпатіївським списком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28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E1DC77-101A-4B84-BC72-91AC5319C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effectLst/>
                <a:latin typeface="Izhitsa" pitchFamily="2" charset="0"/>
                <a:ea typeface="Times New Roman" panose="02020603050405020304" pitchFamily="18" charset="0"/>
              </a:rPr>
              <a:t>Київський літопис ХІІ ст.</a:t>
            </a:r>
            <a:endParaRPr lang="ru-UA" dirty="0">
              <a:latin typeface="Izhitsa" pitchFamily="2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D2F326-8C6A-4FB0-8329-27B73EEDA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5A373D8-060E-42D4-83B5-67EE9C99EB76}" type="datetime1">
              <a:rPr lang="ru-RU" smtClean="0"/>
              <a:t>17.11.2025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7F5D59-8DC6-4A40-A105-113DF81CE632}"/>
              </a:ext>
            </a:extLst>
          </p:cNvPr>
          <p:cNvSpPr txBox="1"/>
          <p:nvPr/>
        </p:nvSpPr>
        <p:spPr>
          <a:xfrm>
            <a:off x="495300" y="1608881"/>
            <a:ext cx="6011465" cy="4197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винятком незначної кількості невеликих вставок типу молитов, некрологів або записів на церковні теми, послідовно витриманий у власне давньоукраїнському літературно-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мовному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оформленні, в якому церковнослов’янізми типу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время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преставися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отвhца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изнемогающю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трапляються як запозичення зі старослов’янської мови.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Стосовно мови цього літопису, більшість дослідників, починаючи із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О.Шахматова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схильні вбачати у літописі відбиття так званого київського койне.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98D580-343A-433E-B823-3694F4D52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794" y="440415"/>
            <a:ext cx="4439906" cy="596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0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92_TF56410444" id="{B90EE3AD-7B87-4DBC-A32F-68F479F575F4}" vid="{514B2A49-20D6-4A2D-8438-3789ECD2BF9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{58DE662A-F3FC-4686-AD0B-41DCB00F6C4B}tf56410444_win32</Template>
  <TotalTime>428</TotalTime>
  <Words>2288</Words>
  <Application>Microsoft Office PowerPoint</Application>
  <PresentationFormat>Широкоэкранный</PresentationFormat>
  <Paragraphs>153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54" baseType="lpstr">
      <vt:lpstr>Avenir Next LT Pro</vt:lpstr>
      <vt:lpstr>Book Antiqua</vt:lpstr>
      <vt:lpstr>Calibri</vt:lpstr>
      <vt:lpstr>Cambria</vt:lpstr>
      <vt:lpstr>Century Gothic</vt:lpstr>
      <vt:lpstr>Droid Sans</vt:lpstr>
      <vt:lpstr>EKPGLG+TimesNewRoman+1</vt:lpstr>
      <vt:lpstr>EKPGMB+TimesNewRoman</vt:lpstr>
      <vt:lpstr>Garamond</vt:lpstr>
      <vt:lpstr>Izhitsa</vt:lpstr>
      <vt:lpstr>Litopys</vt:lpstr>
      <vt:lpstr>Litopys New Roman</vt:lpstr>
      <vt:lpstr>Monotype Corsiva</vt:lpstr>
      <vt:lpstr>Tahoma</vt:lpstr>
      <vt:lpstr>Times</vt:lpstr>
      <vt:lpstr>Times New Roman</vt:lpstr>
      <vt:lpstr>TimesNewRoman</vt:lpstr>
      <vt:lpstr>СавонVTI</vt:lpstr>
      <vt:lpstr>ТЕМА</vt:lpstr>
      <vt:lpstr>питання</vt:lpstr>
      <vt:lpstr>Література  </vt:lpstr>
      <vt:lpstr>Додаткова література</vt:lpstr>
      <vt:lpstr>Питання 1</vt:lpstr>
      <vt:lpstr>Дмитро Гринчишин дефініціює літописи </vt:lpstr>
      <vt:lpstr>Повість минулих літ </vt:lpstr>
      <vt:lpstr>Презентация PowerPoint</vt:lpstr>
      <vt:lpstr>Київський літопис ХІІ ст.</vt:lpstr>
      <vt:lpstr>Презентация PowerPoint</vt:lpstr>
      <vt:lpstr>Галицько-Волинський літопис ХІІІст. </vt:lpstr>
      <vt:lpstr>Староукраїн- ський період літописання</vt:lpstr>
      <vt:lpstr>Густинський літопис 1623 — 1627 рр.</vt:lpstr>
      <vt:lpstr>Монастирські регіональні літописи  17-18 ст.</vt:lpstr>
      <vt:lpstr>Літопис Самовидця </vt:lpstr>
      <vt:lpstr>Презентация PowerPoint</vt:lpstr>
      <vt:lpstr>Літопис С. Величка </vt:lpstr>
      <vt:lpstr>Літопис С. Величка </vt:lpstr>
      <vt:lpstr>Літопис Григорія Грабянки</vt:lpstr>
      <vt:lpstr>Літопис Григорія Грабянки</vt:lpstr>
      <vt:lpstr>Сучасний літописний стиль</vt:lpstr>
      <vt:lpstr>Презентация PowerPoint</vt:lpstr>
      <vt:lpstr>Ознаки літописного стилю</vt:lpstr>
      <vt:lpstr>Питання 2</vt:lpstr>
      <vt:lpstr>«Слово про закон і благодать» Іларіона (ХІ  ст.) </vt:lpstr>
      <vt:lpstr>Проповіді Кирила Турівського</vt:lpstr>
      <vt:lpstr>У XVII-XVIII ст. курс риторики викладався у Києво-Могилянській академії </vt:lpstr>
      <vt:lpstr>"Наука, альбо способ зложення казання" Иоанникія Галятовського </vt:lpstr>
      <vt:lpstr>церковне проповідництво </vt:lpstr>
      <vt:lpstr>Історія риторики в радянський період України </vt:lpstr>
      <vt:lpstr>Питаня 3 Становлення й трансформація епістолярного стилю </vt:lpstr>
      <vt:lpstr>Питання 4. Ознаки стильової дифузії.</vt:lpstr>
      <vt:lpstr>Упродовж довгих років формувалася канонічна структура листа. У класичному варіанті вона мала містити: привітання (воно включало і звертання); домагання прихильності; розповідь; прохання; закінчення-прощання.</vt:lpstr>
      <vt:lpstr>Приватні листи 18 століття.</vt:lpstr>
      <vt:lpstr>Все листування поділяється на два типи:  офіційне (службове)  та неофіційне (приватне).  Крім листів до епістолярного стилю відносять щоденники, мемуари, записники, нотатки, календарі.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admin</dc:creator>
  <cp:lastModifiedBy>admin</cp:lastModifiedBy>
  <cp:revision>24</cp:revision>
  <dcterms:created xsi:type="dcterms:W3CDTF">2020-11-23T09:04:47Z</dcterms:created>
  <dcterms:modified xsi:type="dcterms:W3CDTF">2025-11-17T12:14:20Z</dcterms:modified>
</cp:coreProperties>
</file>