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D020-8B2D-46E6-8B52-4C32958917AB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FDEF-396A-4318-977C-E422BCBBF6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483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D020-8B2D-46E6-8B52-4C32958917AB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FDEF-396A-4318-977C-E422BCBBF6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944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D020-8B2D-46E6-8B52-4C32958917AB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FDEF-396A-4318-977C-E422BCBBF6CA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1912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D020-8B2D-46E6-8B52-4C32958917AB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FDEF-396A-4318-977C-E422BCBBF6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026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D020-8B2D-46E6-8B52-4C32958917AB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FDEF-396A-4318-977C-E422BCBBF6C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40201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D020-8B2D-46E6-8B52-4C32958917AB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FDEF-396A-4318-977C-E422BCBBF6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7809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D020-8B2D-46E6-8B52-4C32958917AB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FDEF-396A-4318-977C-E422BCBBF6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8615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D020-8B2D-46E6-8B52-4C32958917AB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FDEF-396A-4318-977C-E422BCBBF6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921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D020-8B2D-46E6-8B52-4C32958917AB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FDEF-396A-4318-977C-E422BCBBF6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144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D020-8B2D-46E6-8B52-4C32958917AB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FDEF-396A-4318-977C-E422BCBBF6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6217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D020-8B2D-46E6-8B52-4C32958917AB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FDEF-396A-4318-977C-E422BCBBF6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687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D020-8B2D-46E6-8B52-4C32958917AB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FDEF-396A-4318-977C-E422BCBBF6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452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D020-8B2D-46E6-8B52-4C32958917AB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FDEF-396A-4318-977C-E422BCBBF6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6590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D020-8B2D-46E6-8B52-4C32958917AB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FDEF-396A-4318-977C-E422BCBBF6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0246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D020-8B2D-46E6-8B52-4C32958917AB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FDEF-396A-4318-977C-E422BCBBF6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1966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D020-8B2D-46E6-8B52-4C32958917AB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FDEF-396A-4318-977C-E422BCBBF6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0668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1D020-8B2D-46E6-8B52-4C32958917AB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092FDEF-396A-4318-977C-E422BCBBF6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088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6626" y="410962"/>
            <a:ext cx="8183563" cy="5715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uk-UA" sz="2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Види </a:t>
            </a:r>
            <a:r>
              <a:rPr lang="uk-UA" sz="24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термокатодів</a:t>
            </a:r>
            <a:r>
              <a:rPr lang="uk-UA" sz="2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2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sz="2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1137842" y="2257426"/>
            <a:ext cx="8286750" cy="4143375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 2" panose="05020102010507070707" pitchFamily="18" charset="2"/>
              <a:buNone/>
            </a:pPr>
            <a:endParaRPr lang="ru-RU" altLang="ru-RU" dirty="0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dirty="0" smtClean="0"/>
          </a:p>
          <a:p>
            <a:pPr eaLnBrk="1" hangingPunct="1">
              <a:buNone/>
            </a:pPr>
            <a:r>
              <a:rPr lang="ru-RU" altLang="ru-RU" dirty="0"/>
              <a:t>          прямого </a:t>
            </a:r>
            <a:r>
              <a:rPr lang="ru-RU" altLang="ru-RU" dirty="0" err="1"/>
              <a:t>напруження</a:t>
            </a:r>
            <a:r>
              <a:rPr lang="ru-RU" altLang="ru-RU" dirty="0"/>
              <a:t>                         </a:t>
            </a:r>
            <a:r>
              <a:rPr lang="ru-RU" altLang="ru-RU" dirty="0"/>
              <a:t>непрямого </a:t>
            </a:r>
            <a:r>
              <a:rPr lang="ru-RU" altLang="ru-RU" dirty="0" err="1"/>
              <a:t>напруження</a:t>
            </a:r>
            <a:endParaRPr lang="ru-RU" altLang="ru-RU" dirty="0"/>
          </a:p>
          <a:p>
            <a:pPr eaLnBrk="1" hangingPunct="1">
              <a:buNone/>
            </a:pPr>
            <a:endParaRPr lang="ru-RU" altLang="ru-RU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dirty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uk-UA" altLang="ru-RU" dirty="0"/>
              <a:t>                плівкові                                     оксидні (напівпровідникові)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uk-UA" altLang="ru-RU" sz="1600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1600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1600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1600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1600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1600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1600" dirty="0"/>
          </a:p>
        </p:txBody>
      </p:sp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269" y="982462"/>
            <a:ext cx="3124200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4050" y="930869"/>
            <a:ext cx="3073400" cy="210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49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07269" y="3610435"/>
            <a:ext cx="2969458" cy="1848887"/>
          </a:xfrm>
          <a:prstGeom prst="rect">
            <a:avLst/>
          </a:prstGeom>
        </p:spPr>
      </p:pic>
      <p:pic>
        <p:nvPicPr>
          <p:cNvPr id="9" name="image50.pn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510481" y="3890455"/>
            <a:ext cx="3164587" cy="1676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57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4063" y="214314"/>
            <a:ext cx="8183562" cy="1050925"/>
          </a:xfrm>
        </p:spPr>
        <p:txBody>
          <a:bodyPr/>
          <a:lstStyle/>
          <a:p>
            <a:pPr algn="ctr">
              <a:defRPr/>
            </a:pP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Характеристики </a:t>
            </a:r>
            <a:r>
              <a:rPr lang="ru-RU" sz="24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катодів</a:t>
            </a:r>
            <a:r>
              <a:rPr lang="ru-RU" sz="2400" dirty="0">
                <a:solidFill>
                  <a:schemeClr val="accent1">
                    <a:tint val="88000"/>
                    <a:satMod val="1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>
                <a:solidFill>
                  <a:schemeClr val="accent1">
                    <a:tint val="88000"/>
                    <a:satMod val="1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solidFill>
                <a:schemeClr val="accent1">
                  <a:tint val="88000"/>
                  <a:satMod val="1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882650" y="928689"/>
            <a:ext cx="8401050" cy="5286375"/>
          </a:xfrm>
        </p:spPr>
        <p:txBody>
          <a:bodyPr>
            <a:noAutofit/>
          </a:bodyPr>
          <a:lstStyle/>
          <a:p>
            <a:pPr eaLnBrk="1" hangingPunct="1"/>
            <a:r>
              <a:rPr lang="ru-RU" altLang="ru-RU" b="1" dirty="0" err="1">
                <a:cs typeface="Arial" panose="020B0604020202020204" pitchFamily="34" charset="0"/>
              </a:rPr>
              <a:t>Гранична</a:t>
            </a:r>
            <a:r>
              <a:rPr lang="ru-RU" altLang="ru-RU" b="1" dirty="0">
                <a:cs typeface="Arial" panose="020B0604020202020204" pitchFamily="34" charset="0"/>
              </a:rPr>
              <a:t> </a:t>
            </a:r>
            <a:r>
              <a:rPr lang="ru-RU" altLang="ru-RU" b="1" dirty="0" err="1">
                <a:cs typeface="Arial" panose="020B0604020202020204" pitchFamily="34" charset="0"/>
              </a:rPr>
              <a:t>густина</a:t>
            </a:r>
            <a:r>
              <a:rPr lang="ru-RU" altLang="ru-RU" b="1" dirty="0">
                <a:cs typeface="Arial" panose="020B0604020202020204" pitchFamily="34" charset="0"/>
              </a:rPr>
              <a:t> катодного струму</a:t>
            </a:r>
            <a:r>
              <a:rPr lang="ru-RU" altLang="ru-RU" dirty="0">
                <a:cs typeface="Arial" panose="020B0604020202020204" pitchFamily="34" charset="0"/>
              </a:rPr>
              <a:t>(формула Ричардсона – </a:t>
            </a:r>
            <a:r>
              <a:rPr lang="ru-RU" altLang="ru-RU" dirty="0" err="1">
                <a:cs typeface="Arial" panose="020B0604020202020204" pitchFamily="34" charset="0"/>
              </a:rPr>
              <a:t>Дешмана</a:t>
            </a:r>
            <a:r>
              <a:rPr lang="ru-RU" altLang="ru-RU" dirty="0">
                <a:cs typeface="Arial" panose="020B0604020202020204" pitchFamily="34" charset="0"/>
              </a:rPr>
              <a:t>)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dirty="0" smtClean="0"/>
              <a:t>                                    </a:t>
            </a:r>
            <a:r>
              <a:rPr lang="ru-RU" altLang="ru-RU" baseline="-25000" dirty="0" smtClean="0"/>
              <a:t> </a:t>
            </a:r>
            <a:endParaRPr lang="ru-RU" altLang="ru-RU" dirty="0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b="1" dirty="0"/>
              <a:t>           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b="1" dirty="0">
                <a:cs typeface="Arial" panose="020B0604020202020204" pitchFamily="34" charset="0"/>
              </a:rPr>
              <a:t>           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b="1" dirty="0">
                <a:cs typeface="Arial" panose="020B0604020202020204" pitchFamily="34" charset="0"/>
              </a:rPr>
              <a:t> </a:t>
            </a:r>
            <a:r>
              <a:rPr lang="ru-RU" altLang="ru-RU" b="1" dirty="0">
                <a:cs typeface="Arial" panose="020B0604020202020204" pitchFamily="34" charset="0"/>
              </a:rPr>
              <a:t>                 </a:t>
            </a:r>
            <a:r>
              <a:rPr lang="ru-RU" altLang="ru-RU" b="1" dirty="0" err="1">
                <a:cs typeface="Arial" panose="020B0604020202020204" pitchFamily="34" charset="0"/>
              </a:rPr>
              <a:t>або</a:t>
            </a:r>
            <a:r>
              <a:rPr lang="ru-RU" altLang="ru-RU" baseline="-25000" dirty="0">
                <a:cs typeface="Arial" panose="020B0604020202020204" pitchFamily="34" charset="0"/>
              </a:rPr>
              <a:t>                                                                </a:t>
            </a:r>
            <a:endParaRPr lang="ru-RU" altLang="ru-RU" dirty="0">
              <a:cs typeface="Arial" panose="020B0604020202020204" pitchFamily="34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dirty="0" smtClean="0"/>
              <a:t> 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uk-UA" altLang="ru-RU" b="1" dirty="0"/>
              <a:t>      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uk-UA" altLang="ru-RU" b="1" dirty="0"/>
              <a:t>              </a:t>
            </a:r>
            <a:r>
              <a:rPr lang="ru-RU" altLang="ru-RU" b="1" dirty="0">
                <a:cs typeface="Arial" panose="020B0604020202020204" pitchFamily="34" charset="0"/>
              </a:rPr>
              <a:t>де</a:t>
            </a:r>
            <a:r>
              <a:rPr lang="ru-RU" altLang="ru-RU" dirty="0">
                <a:cs typeface="Arial" panose="020B0604020202020204" pitchFamily="34" charset="0"/>
              </a:rPr>
              <a:t> </a:t>
            </a:r>
            <a:r>
              <a:rPr lang="ru-RU" altLang="ru-RU" dirty="0"/>
              <a:t>         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dirty="0" smtClean="0"/>
              <a:t> </a:t>
            </a:r>
          </a:p>
          <a:p>
            <a:pPr eaLnBrk="1" hangingPunct="1"/>
            <a:endParaRPr lang="ru-RU" altLang="ru-RU" b="1" dirty="0"/>
          </a:p>
          <a:p>
            <a:pPr eaLnBrk="1" hangingPunct="1"/>
            <a:r>
              <a:rPr lang="ru-RU" altLang="ru-RU" b="1" dirty="0" err="1">
                <a:cs typeface="Arial" panose="020B0604020202020204" pitchFamily="34" charset="0"/>
              </a:rPr>
              <a:t>Ефективність</a:t>
            </a:r>
            <a:r>
              <a:rPr lang="ru-RU" altLang="ru-RU" b="1" dirty="0">
                <a:cs typeface="Arial" panose="020B0604020202020204" pitchFamily="34" charset="0"/>
              </a:rPr>
              <a:t> катоду    </a:t>
            </a:r>
            <a:r>
              <a:rPr lang="ru-RU" altLang="ru-RU" dirty="0">
                <a:cs typeface="Arial" panose="020B0604020202020204" pitchFamily="34" charset="0"/>
              </a:rPr>
              <a:t>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dirty="0" smtClean="0"/>
              <a:t> </a:t>
            </a:r>
          </a:p>
          <a:p>
            <a:pPr eaLnBrk="1" hangingPunct="1"/>
            <a:r>
              <a:rPr lang="ru-RU" altLang="ru-RU" b="1" dirty="0" err="1">
                <a:cs typeface="Arial" panose="020B0604020202020204" pitchFamily="34" charset="0"/>
              </a:rPr>
              <a:t>Питома</a:t>
            </a:r>
            <a:r>
              <a:rPr lang="ru-RU" altLang="ru-RU" b="1" dirty="0">
                <a:cs typeface="Arial" panose="020B0604020202020204" pitchFamily="34" charset="0"/>
              </a:rPr>
              <a:t> </a:t>
            </a:r>
            <a:r>
              <a:rPr lang="ru-RU" altLang="ru-RU" b="1" dirty="0" err="1">
                <a:cs typeface="Arial" panose="020B0604020202020204" pitchFamily="34" charset="0"/>
              </a:rPr>
              <a:t>емісія</a:t>
            </a:r>
            <a:r>
              <a:rPr lang="ru-RU" altLang="ru-RU" b="1" dirty="0">
                <a:cs typeface="Arial" panose="020B0604020202020204" pitchFamily="34" charset="0"/>
              </a:rPr>
              <a:t>                    </a:t>
            </a:r>
            <a:r>
              <a:rPr lang="ru-RU" altLang="ru-RU" dirty="0" smtClean="0"/>
              <a:t/>
            </a:r>
            <a:br>
              <a:rPr lang="ru-RU" altLang="ru-RU" dirty="0" smtClean="0"/>
            </a:br>
            <a:endParaRPr lang="ru-RU" altLang="ru-RU" dirty="0" smtClean="0"/>
          </a:p>
        </p:txBody>
      </p:sp>
      <p:pic>
        <p:nvPicPr>
          <p:cNvPr id="17412" name="Picture 2" descr="image04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795" y="1633536"/>
            <a:ext cx="3518105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3" descr="image04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49" y="2428875"/>
            <a:ext cx="2924611" cy="1000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Rectangle 5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ts val="250"/>
              </a:spcBef>
              <a:buClr>
                <a:srgbClr val="FFF40D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ts val="225"/>
              </a:spcBef>
              <a:buClr>
                <a:srgbClr val="FFF40D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ts val="250"/>
              </a:spcBef>
              <a:buClr>
                <a:srgbClr val="9991C7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9991C7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9991C7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9991C7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9991C7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74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7734627"/>
              </p:ext>
            </p:extLst>
          </p:nvPr>
        </p:nvGraphicFramePr>
        <p:xfrm>
          <a:off x="4310064" y="3429001"/>
          <a:ext cx="4783905" cy="7953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5" imgW="2304000" imgH="383756" progId="CorelPhotoPaint.Image.12">
                  <p:embed/>
                </p:oleObj>
              </mc:Choice>
              <mc:Fallback>
                <p:oleObj r:id="rId5" imgW="2304000" imgH="383756" progId="CorelPhotoPaint.Image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0064" y="3429001"/>
                        <a:ext cx="4783905" cy="7953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416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84"/>
          <a:stretch>
            <a:fillRect/>
          </a:stretch>
        </p:blipFill>
        <p:spPr bwMode="auto">
          <a:xfrm>
            <a:off x="5130799" y="4556126"/>
            <a:ext cx="2305957" cy="866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7" name="Picture 7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199" y="5584828"/>
            <a:ext cx="2402105" cy="763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812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28</Words>
  <Application>Microsoft Office PowerPoint</Application>
  <PresentationFormat>Широкоэкранный</PresentationFormat>
  <Paragraphs>31</Paragraphs>
  <Slides>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Verdana</vt:lpstr>
      <vt:lpstr>Wingdings 2</vt:lpstr>
      <vt:lpstr>Wingdings 3</vt:lpstr>
      <vt:lpstr>Грань</vt:lpstr>
      <vt:lpstr>CorelPhotoPaint.Image.12</vt:lpstr>
      <vt:lpstr>Види термокатодів </vt:lpstr>
      <vt:lpstr>Характеристики катодів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Види термокатодів </dc:title>
  <dc:creator>User</dc:creator>
  <cp:lastModifiedBy>User</cp:lastModifiedBy>
  <cp:revision>1</cp:revision>
  <dcterms:created xsi:type="dcterms:W3CDTF">2022-08-05T13:24:18Z</dcterms:created>
  <dcterms:modified xsi:type="dcterms:W3CDTF">2022-08-05T13:26:33Z</dcterms:modified>
</cp:coreProperties>
</file>