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FE8025-A8AE-4FF1-9BA9-73A2A5CD28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91C129-D199-45FF-AD85-E682C2BA05CA}">
      <dgm:prSet phldrT="[Текст]"/>
      <dgm:spPr/>
      <dgm:t>
        <a:bodyPr/>
        <a:lstStyle/>
        <a:p>
          <a:r>
            <a:rPr lang="uk-UA" b="1" i="1" dirty="0"/>
            <a:t>Змістовий модуль 1.</a:t>
          </a:r>
          <a:r>
            <a:rPr lang="uk-UA" i="1" dirty="0"/>
            <a:t> </a:t>
          </a:r>
          <a:r>
            <a:rPr lang="uk-UA" b="1" dirty="0"/>
            <a:t>Загальні засади адміністративно-примусової діяльності </a:t>
          </a:r>
          <a:endParaRPr lang="ru-RU" dirty="0"/>
        </a:p>
      </dgm:t>
    </dgm:pt>
    <dgm:pt modelId="{C9BEFBB0-3294-4FE4-856D-514AC9718D01}" type="parTrans" cxnId="{3B797D5F-EFE0-49DD-8AE6-7F2A07FAFF11}">
      <dgm:prSet/>
      <dgm:spPr/>
      <dgm:t>
        <a:bodyPr/>
        <a:lstStyle/>
        <a:p>
          <a:endParaRPr lang="ru-RU"/>
        </a:p>
      </dgm:t>
    </dgm:pt>
    <dgm:pt modelId="{A49B2AE9-0066-438B-B86E-110D24FAB339}" type="sibTrans" cxnId="{3B797D5F-EFE0-49DD-8AE6-7F2A07FAFF11}">
      <dgm:prSet/>
      <dgm:spPr/>
      <dgm:t>
        <a:bodyPr/>
        <a:lstStyle/>
        <a:p>
          <a:endParaRPr lang="ru-RU"/>
        </a:p>
      </dgm:t>
    </dgm:pt>
    <dgm:pt modelId="{80CA69EA-E4E2-4B3C-92E3-857618232EA8}">
      <dgm:prSet phldrT="[Текст]"/>
      <dgm:spPr/>
      <dgm:t>
        <a:bodyPr/>
        <a:lstStyle/>
        <a:p>
          <a:r>
            <a:rPr lang="uk-UA" b="1" i="1" dirty="0"/>
            <a:t>Змістовий модуль  2</a:t>
          </a:r>
          <a:r>
            <a:rPr lang="uk-UA" b="1" dirty="0"/>
            <a:t>. Заходи адміністративного-примусу, визначені Кодексом України про адміністративні правопорушення </a:t>
          </a:r>
          <a:endParaRPr lang="ru-RU" dirty="0"/>
        </a:p>
      </dgm:t>
    </dgm:pt>
    <dgm:pt modelId="{DE1A0E03-CA4F-4D46-AAFF-55F72A47E329}" type="parTrans" cxnId="{8CD5DC73-F950-4F92-8475-74FEF29AF764}">
      <dgm:prSet/>
      <dgm:spPr/>
    </dgm:pt>
    <dgm:pt modelId="{7C0720EC-85FF-4FF2-A6D1-C1CF9EC8CDDC}" type="sibTrans" cxnId="{8CD5DC73-F950-4F92-8475-74FEF29AF764}">
      <dgm:prSet/>
      <dgm:spPr/>
    </dgm:pt>
    <dgm:pt modelId="{FCADD203-75E3-46CA-ABA4-71060F81F360}">
      <dgm:prSet phldrT="[Текст]"/>
      <dgm:spPr/>
      <dgm:t>
        <a:bodyPr/>
        <a:lstStyle/>
        <a:p>
          <a:r>
            <a:rPr lang="uk-UA" b="1" i="1" dirty="0"/>
            <a:t>Змістовий модуль 4.</a:t>
          </a:r>
          <a:r>
            <a:rPr lang="uk-UA" b="1" dirty="0"/>
            <a:t> Заходи адміністративного-примусу в діяльності окремих органів публічного адміністрування</a:t>
          </a:r>
          <a:endParaRPr lang="ru-RU" dirty="0"/>
        </a:p>
      </dgm:t>
    </dgm:pt>
    <dgm:pt modelId="{B9F5BC12-C828-48FB-86A0-E4E565172B4D}" type="parTrans" cxnId="{D84D8D3C-F189-4E71-93D3-493C08C2F9EE}">
      <dgm:prSet/>
      <dgm:spPr/>
    </dgm:pt>
    <dgm:pt modelId="{A78AFFF4-C1DF-49D0-8C4E-B38F888A7D13}" type="sibTrans" cxnId="{D84D8D3C-F189-4E71-93D3-493C08C2F9EE}">
      <dgm:prSet/>
      <dgm:spPr/>
    </dgm:pt>
    <dgm:pt modelId="{5C523F4D-23A8-48A4-B0BE-0D3700E033BA}">
      <dgm:prSet phldrT="[Текст]"/>
      <dgm:spPr/>
      <dgm:t>
        <a:bodyPr/>
        <a:lstStyle/>
        <a:p>
          <a:r>
            <a:rPr lang="uk-UA" b="1" i="1" dirty="0"/>
            <a:t>Змістовий модуль 5.</a:t>
          </a:r>
          <a:r>
            <a:rPr lang="uk-UA" b="1" dirty="0"/>
            <a:t> Окремі прояви адміністративно-примусових обмежень</a:t>
          </a:r>
          <a:endParaRPr lang="ru-RU" dirty="0"/>
        </a:p>
      </dgm:t>
    </dgm:pt>
    <dgm:pt modelId="{D2430728-DD5F-407F-8360-3DEC318E0C5B}" type="parTrans" cxnId="{C51982DF-5C56-4458-90D1-0972841163CB}">
      <dgm:prSet/>
      <dgm:spPr/>
    </dgm:pt>
    <dgm:pt modelId="{79393D4A-FA83-404F-B11F-CE7933D11387}" type="sibTrans" cxnId="{C51982DF-5C56-4458-90D1-0972841163CB}">
      <dgm:prSet/>
      <dgm:spPr/>
    </dgm:pt>
    <dgm:pt modelId="{401FCE84-8B68-4AA4-9173-BDBF74B9AD60}">
      <dgm:prSet phldrT="[Текст]"/>
      <dgm:spPr/>
      <dgm:t>
        <a:bodyPr/>
        <a:lstStyle/>
        <a:p>
          <a:r>
            <a:rPr lang="uk-UA" b="1" i="1" dirty="0"/>
            <a:t>Змістовий модуль 3.</a:t>
          </a:r>
          <a:r>
            <a:rPr lang="uk-UA" b="1" dirty="0"/>
            <a:t> Адміністративно-примусова діяльність Національної поліції</a:t>
          </a:r>
          <a:endParaRPr lang="ru-RU" dirty="0"/>
        </a:p>
      </dgm:t>
    </dgm:pt>
    <dgm:pt modelId="{60FDA85D-0F5A-42B0-A218-904EF2DE93B1}" type="parTrans" cxnId="{B4EA9572-A986-46C5-8FF7-A6F6D9A1FDD4}">
      <dgm:prSet/>
      <dgm:spPr/>
    </dgm:pt>
    <dgm:pt modelId="{9CC58511-AE6B-4A3D-B5BE-25C3821455DE}" type="sibTrans" cxnId="{B4EA9572-A986-46C5-8FF7-A6F6D9A1FDD4}">
      <dgm:prSet/>
      <dgm:spPr/>
    </dgm:pt>
    <dgm:pt modelId="{3B3FF707-13FF-4D87-8F0D-3FB5C00CAA2E}">
      <dgm:prSet phldrT="[Текст]"/>
      <dgm:spPr/>
      <dgm:t>
        <a:bodyPr/>
        <a:lstStyle/>
        <a:p>
          <a:r>
            <a:rPr lang="uk-UA" b="1" i="1" dirty="0"/>
            <a:t>Змістовий модуль 6.</a:t>
          </a:r>
          <a:r>
            <a:rPr lang="uk-UA" b="1" dirty="0"/>
            <a:t> Адміністративний примус в умовах воєнного часу</a:t>
          </a:r>
          <a:endParaRPr lang="ru-RU" dirty="0"/>
        </a:p>
      </dgm:t>
    </dgm:pt>
    <dgm:pt modelId="{DD3CF162-FA40-4B06-AD6E-F5A704B0988D}" type="parTrans" cxnId="{17F6F072-1B83-4127-9963-062AC04463F5}">
      <dgm:prSet/>
      <dgm:spPr/>
    </dgm:pt>
    <dgm:pt modelId="{1078B3DD-89AB-4655-A535-B00DB073856B}" type="sibTrans" cxnId="{17F6F072-1B83-4127-9963-062AC04463F5}">
      <dgm:prSet/>
      <dgm:spPr/>
    </dgm:pt>
    <dgm:pt modelId="{A0B01D9F-207B-4B77-B68C-C30BD1AD9F44}" type="pres">
      <dgm:prSet presAssocID="{A7FE8025-A8AE-4FF1-9BA9-73A2A5CD28E3}" presName="linear" presStyleCnt="0">
        <dgm:presLayoutVars>
          <dgm:animLvl val="lvl"/>
          <dgm:resizeHandles val="exact"/>
        </dgm:presLayoutVars>
      </dgm:prSet>
      <dgm:spPr/>
    </dgm:pt>
    <dgm:pt modelId="{BB94D374-13A6-4D29-B889-57A64F84AEF4}" type="pres">
      <dgm:prSet presAssocID="{0C91C129-D199-45FF-AD85-E682C2BA05C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3813887-3C7F-4C39-898F-811732801A46}" type="pres">
      <dgm:prSet presAssocID="{A49B2AE9-0066-438B-B86E-110D24FAB339}" presName="spacer" presStyleCnt="0"/>
      <dgm:spPr/>
    </dgm:pt>
    <dgm:pt modelId="{4BBD290B-F82C-4CD3-A1B2-59E34236AA53}" type="pres">
      <dgm:prSet presAssocID="{80CA69EA-E4E2-4B3C-92E3-857618232EA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0AB8095-F80A-4469-B2E9-2CF87064C01D}" type="pres">
      <dgm:prSet presAssocID="{7C0720EC-85FF-4FF2-A6D1-C1CF9EC8CDDC}" presName="spacer" presStyleCnt="0"/>
      <dgm:spPr/>
    </dgm:pt>
    <dgm:pt modelId="{F88C7B8A-9FE1-467C-AFE2-ADD7D9FAE1F1}" type="pres">
      <dgm:prSet presAssocID="{401FCE84-8B68-4AA4-9173-BDBF74B9AD6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6487801-5433-4DF3-A560-42CEB8BB90DD}" type="pres">
      <dgm:prSet presAssocID="{9CC58511-AE6B-4A3D-B5BE-25C3821455DE}" presName="spacer" presStyleCnt="0"/>
      <dgm:spPr/>
    </dgm:pt>
    <dgm:pt modelId="{6E0588C6-3468-456A-AD71-B0CD5D5FB021}" type="pres">
      <dgm:prSet presAssocID="{FCADD203-75E3-46CA-ABA4-71060F81F36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AE7BD2B-D593-4E32-ADA6-2767B587B5B1}" type="pres">
      <dgm:prSet presAssocID="{A78AFFF4-C1DF-49D0-8C4E-B38F888A7D13}" presName="spacer" presStyleCnt="0"/>
      <dgm:spPr/>
    </dgm:pt>
    <dgm:pt modelId="{A587ED74-0F0B-4ADE-AD7F-569B5071C035}" type="pres">
      <dgm:prSet presAssocID="{5C523F4D-23A8-48A4-B0BE-0D3700E033B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CA4660A-6496-4A59-B99F-5E1C973958DF}" type="pres">
      <dgm:prSet presAssocID="{79393D4A-FA83-404F-B11F-CE7933D11387}" presName="spacer" presStyleCnt="0"/>
      <dgm:spPr/>
    </dgm:pt>
    <dgm:pt modelId="{E59E41CC-3F76-4122-80A1-FE154D34E02A}" type="pres">
      <dgm:prSet presAssocID="{3B3FF707-13FF-4D87-8F0D-3FB5C00CAA2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3562712-ED4C-4F27-BDA1-8781DC5F0A83}" type="presOf" srcId="{0C91C129-D199-45FF-AD85-E682C2BA05CA}" destId="{BB94D374-13A6-4D29-B889-57A64F84AEF4}" srcOrd="0" destOrd="0" presId="urn:microsoft.com/office/officeart/2005/8/layout/vList2"/>
    <dgm:cxn modelId="{26578629-2A6A-4E10-9EE6-760225C4231C}" type="presOf" srcId="{A7FE8025-A8AE-4FF1-9BA9-73A2A5CD28E3}" destId="{A0B01D9F-207B-4B77-B68C-C30BD1AD9F44}" srcOrd="0" destOrd="0" presId="urn:microsoft.com/office/officeart/2005/8/layout/vList2"/>
    <dgm:cxn modelId="{D795F32E-B20B-4162-B4E0-49137E0D8ECE}" type="presOf" srcId="{FCADD203-75E3-46CA-ABA4-71060F81F360}" destId="{6E0588C6-3468-456A-AD71-B0CD5D5FB021}" srcOrd="0" destOrd="0" presId="urn:microsoft.com/office/officeart/2005/8/layout/vList2"/>
    <dgm:cxn modelId="{D84D8D3C-F189-4E71-93D3-493C08C2F9EE}" srcId="{A7FE8025-A8AE-4FF1-9BA9-73A2A5CD28E3}" destId="{FCADD203-75E3-46CA-ABA4-71060F81F360}" srcOrd="3" destOrd="0" parTransId="{B9F5BC12-C828-48FB-86A0-E4E565172B4D}" sibTransId="{A78AFFF4-C1DF-49D0-8C4E-B38F888A7D13}"/>
    <dgm:cxn modelId="{3B797D5F-EFE0-49DD-8AE6-7F2A07FAFF11}" srcId="{A7FE8025-A8AE-4FF1-9BA9-73A2A5CD28E3}" destId="{0C91C129-D199-45FF-AD85-E682C2BA05CA}" srcOrd="0" destOrd="0" parTransId="{C9BEFBB0-3294-4FE4-856D-514AC9718D01}" sibTransId="{A49B2AE9-0066-438B-B86E-110D24FAB339}"/>
    <dgm:cxn modelId="{5621FF4B-6C0E-4262-B808-77169B150D2F}" type="presOf" srcId="{80CA69EA-E4E2-4B3C-92E3-857618232EA8}" destId="{4BBD290B-F82C-4CD3-A1B2-59E34236AA53}" srcOrd="0" destOrd="0" presId="urn:microsoft.com/office/officeart/2005/8/layout/vList2"/>
    <dgm:cxn modelId="{B6E25570-CC0C-43B7-AA89-E075EA097D32}" type="presOf" srcId="{5C523F4D-23A8-48A4-B0BE-0D3700E033BA}" destId="{A587ED74-0F0B-4ADE-AD7F-569B5071C035}" srcOrd="0" destOrd="0" presId="urn:microsoft.com/office/officeart/2005/8/layout/vList2"/>
    <dgm:cxn modelId="{B4EA9572-A986-46C5-8FF7-A6F6D9A1FDD4}" srcId="{A7FE8025-A8AE-4FF1-9BA9-73A2A5CD28E3}" destId="{401FCE84-8B68-4AA4-9173-BDBF74B9AD60}" srcOrd="2" destOrd="0" parTransId="{60FDA85D-0F5A-42B0-A218-904EF2DE93B1}" sibTransId="{9CC58511-AE6B-4A3D-B5BE-25C3821455DE}"/>
    <dgm:cxn modelId="{17F6F072-1B83-4127-9963-062AC04463F5}" srcId="{A7FE8025-A8AE-4FF1-9BA9-73A2A5CD28E3}" destId="{3B3FF707-13FF-4D87-8F0D-3FB5C00CAA2E}" srcOrd="5" destOrd="0" parTransId="{DD3CF162-FA40-4B06-AD6E-F5A704B0988D}" sibTransId="{1078B3DD-89AB-4655-A535-B00DB073856B}"/>
    <dgm:cxn modelId="{8CD5DC73-F950-4F92-8475-74FEF29AF764}" srcId="{A7FE8025-A8AE-4FF1-9BA9-73A2A5CD28E3}" destId="{80CA69EA-E4E2-4B3C-92E3-857618232EA8}" srcOrd="1" destOrd="0" parTransId="{DE1A0E03-CA4F-4D46-AAFF-55F72A47E329}" sibTransId="{7C0720EC-85FF-4FF2-A6D1-C1CF9EC8CDDC}"/>
    <dgm:cxn modelId="{FE8798C3-0ABC-420E-A8B1-571BD0FC6D51}" type="presOf" srcId="{3B3FF707-13FF-4D87-8F0D-3FB5C00CAA2E}" destId="{E59E41CC-3F76-4122-80A1-FE154D34E02A}" srcOrd="0" destOrd="0" presId="urn:microsoft.com/office/officeart/2005/8/layout/vList2"/>
    <dgm:cxn modelId="{C51982DF-5C56-4458-90D1-0972841163CB}" srcId="{A7FE8025-A8AE-4FF1-9BA9-73A2A5CD28E3}" destId="{5C523F4D-23A8-48A4-B0BE-0D3700E033BA}" srcOrd="4" destOrd="0" parTransId="{D2430728-DD5F-407F-8360-3DEC318E0C5B}" sibTransId="{79393D4A-FA83-404F-B11F-CE7933D11387}"/>
    <dgm:cxn modelId="{6968AEEB-B88C-4761-B882-6B55E386D23C}" type="presOf" srcId="{401FCE84-8B68-4AA4-9173-BDBF74B9AD60}" destId="{F88C7B8A-9FE1-467C-AFE2-ADD7D9FAE1F1}" srcOrd="0" destOrd="0" presId="urn:microsoft.com/office/officeart/2005/8/layout/vList2"/>
    <dgm:cxn modelId="{7836E91E-4F06-4E3B-9EE3-59C0F8817BD8}" type="presParOf" srcId="{A0B01D9F-207B-4B77-B68C-C30BD1AD9F44}" destId="{BB94D374-13A6-4D29-B889-57A64F84AEF4}" srcOrd="0" destOrd="0" presId="urn:microsoft.com/office/officeart/2005/8/layout/vList2"/>
    <dgm:cxn modelId="{34570CD4-BED1-43A7-98EB-44CB1B8CEC70}" type="presParOf" srcId="{A0B01D9F-207B-4B77-B68C-C30BD1AD9F44}" destId="{93813887-3C7F-4C39-898F-811732801A46}" srcOrd="1" destOrd="0" presId="urn:microsoft.com/office/officeart/2005/8/layout/vList2"/>
    <dgm:cxn modelId="{B2CD2887-BC8A-4E0B-835C-7DEC6281A1AD}" type="presParOf" srcId="{A0B01D9F-207B-4B77-B68C-C30BD1AD9F44}" destId="{4BBD290B-F82C-4CD3-A1B2-59E34236AA53}" srcOrd="2" destOrd="0" presId="urn:microsoft.com/office/officeart/2005/8/layout/vList2"/>
    <dgm:cxn modelId="{1A7EE59A-5EAC-4402-8A3B-DE2D3E5C1517}" type="presParOf" srcId="{A0B01D9F-207B-4B77-B68C-C30BD1AD9F44}" destId="{40AB8095-F80A-4469-B2E9-2CF87064C01D}" srcOrd="3" destOrd="0" presId="urn:microsoft.com/office/officeart/2005/8/layout/vList2"/>
    <dgm:cxn modelId="{DA1806DC-C068-4C67-856D-7A2659804F46}" type="presParOf" srcId="{A0B01D9F-207B-4B77-B68C-C30BD1AD9F44}" destId="{F88C7B8A-9FE1-467C-AFE2-ADD7D9FAE1F1}" srcOrd="4" destOrd="0" presId="urn:microsoft.com/office/officeart/2005/8/layout/vList2"/>
    <dgm:cxn modelId="{42FCCBF5-D3DE-4EEA-A507-B5C56E08BCE9}" type="presParOf" srcId="{A0B01D9F-207B-4B77-B68C-C30BD1AD9F44}" destId="{86487801-5433-4DF3-A560-42CEB8BB90DD}" srcOrd="5" destOrd="0" presId="urn:microsoft.com/office/officeart/2005/8/layout/vList2"/>
    <dgm:cxn modelId="{C80BF006-F06A-4BC2-9FE8-4933B97CEC99}" type="presParOf" srcId="{A0B01D9F-207B-4B77-B68C-C30BD1AD9F44}" destId="{6E0588C6-3468-456A-AD71-B0CD5D5FB021}" srcOrd="6" destOrd="0" presId="urn:microsoft.com/office/officeart/2005/8/layout/vList2"/>
    <dgm:cxn modelId="{DC61DCB3-9190-428F-A0DA-9EF7D96E5CBD}" type="presParOf" srcId="{A0B01D9F-207B-4B77-B68C-C30BD1AD9F44}" destId="{AAE7BD2B-D593-4E32-ADA6-2767B587B5B1}" srcOrd="7" destOrd="0" presId="urn:microsoft.com/office/officeart/2005/8/layout/vList2"/>
    <dgm:cxn modelId="{0E4D52CD-1AA1-4519-8F56-0A80E04CEBA6}" type="presParOf" srcId="{A0B01D9F-207B-4B77-B68C-C30BD1AD9F44}" destId="{A587ED74-0F0B-4ADE-AD7F-569B5071C035}" srcOrd="8" destOrd="0" presId="urn:microsoft.com/office/officeart/2005/8/layout/vList2"/>
    <dgm:cxn modelId="{16F18161-8607-4AAB-8B5F-39F0D287BEC4}" type="presParOf" srcId="{A0B01D9F-207B-4B77-B68C-C30BD1AD9F44}" destId="{BCA4660A-6496-4A59-B99F-5E1C973958DF}" srcOrd="9" destOrd="0" presId="urn:microsoft.com/office/officeart/2005/8/layout/vList2"/>
    <dgm:cxn modelId="{019950A5-24D8-473A-A9E2-9BE2BC4359CD}" type="presParOf" srcId="{A0B01D9F-207B-4B77-B68C-C30BD1AD9F44}" destId="{E59E41CC-3F76-4122-80A1-FE154D34E02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4D374-13A6-4D29-B889-57A64F84AEF4}">
      <dsp:nvSpPr>
        <dsp:cNvPr id="0" name=""/>
        <dsp:cNvSpPr/>
      </dsp:nvSpPr>
      <dsp:spPr>
        <a:xfrm>
          <a:off x="0" y="75873"/>
          <a:ext cx="894715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/>
            <a:t>Змістовий модуль 1.</a:t>
          </a:r>
          <a:r>
            <a:rPr lang="uk-UA" sz="1600" i="1" kern="1200" dirty="0"/>
            <a:t> </a:t>
          </a:r>
          <a:r>
            <a:rPr lang="uk-UA" sz="1600" b="1" kern="1200" dirty="0"/>
            <a:t>Загальні засади адміністративно-примусової діяльності </a:t>
          </a:r>
          <a:endParaRPr lang="ru-RU" sz="1600" kern="1200" dirty="0"/>
        </a:p>
      </dsp:txBody>
      <dsp:txXfrm>
        <a:off x="31028" y="106901"/>
        <a:ext cx="8885094" cy="573546"/>
      </dsp:txXfrm>
    </dsp:sp>
    <dsp:sp modelId="{4BBD290B-F82C-4CD3-A1B2-59E34236AA53}">
      <dsp:nvSpPr>
        <dsp:cNvPr id="0" name=""/>
        <dsp:cNvSpPr/>
      </dsp:nvSpPr>
      <dsp:spPr>
        <a:xfrm>
          <a:off x="0" y="757555"/>
          <a:ext cx="894715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/>
            <a:t>Змістовий модуль  2</a:t>
          </a:r>
          <a:r>
            <a:rPr lang="uk-UA" sz="1600" b="1" kern="1200" dirty="0"/>
            <a:t>. Заходи адміністративного-примусу, визначені Кодексом України про адміністративні правопорушення </a:t>
          </a:r>
          <a:endParaRPr lang="ru-RU" sz="1600" kern="1200" dirty="0"/>
        </a:p>
      </dsp:txBody>
      <dsp:txXfrm>
        <a:off x="31028" y="788583"/>
        <a:ext cx="8885094" cy="573546"/>
      </dsp:txXfrm>
    </dsp:sp>
    <dsp:sp modelId="{F88C7B8A-9FE1-467C-AFE2-ADD7D9FAE1F1}">
      <dsp:nvSpPr>
        <dsp:cNvPr id="0" name=""/>
        <dsp:cNvSpPr/>
      </dsp:nvSpPr>
      <dsp:spPr>
        <a:xfrm>
          <a:off x="0" y="1439238"/>
          <a:ext cx="894715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/>
            <a:t>Змістовий модуль 3.</a:t>
          </a:r>
          <a:r>
            <a:rPr lang="uk-UA" sz="1600" b="1" kern="1200" dirty="0"/>
            <a:t> Адміністративно-примусова діяльність Національної поліції</a:t>
          </a:r>
          <a:endParaRPr lang="ru-RU" sz="1600" kern="1200" dirty="0"/>
        </a:p>
      </dsp:txBody>
      <dsp:txXfrm>
        <a:off x="31028" y="1470266"/>
        <a:ext cx="8885094" cy="573546"/>
      </dsp:txXfrm>
    </dsp:sp>
    <dsp:sp modelId="{6E0588C6-3468-456A-AD71-B0CD5D5FB021}">
      <dsp:nvSpPr>
        <dsp:cNvPr id="0" name=""/>
        <dsp:cNvSpPr/>
      </dsp:nvSpPr>
      <dsp:spPr>
        <a:xfrm>
          <a:off x="0" y="2120921"/>
          <a:ext cx="894715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/>
            <a:t>Змістовий модуль 4.</a:t>
          </a:r>
          <a:r>
            <a:rPr lang="uk-UA" sz="1600" b="1" kern="1200" dirty="0"/>
            <a:t> Заходи адміністративного-примусу в діяльності окремих органів публічного адміністрування</a:t>
          </a:r>
          <a:endParaRPr lang="ru-RU" sz="1600" kern="1200" dirty="0"/>
        </a:p>
      </dsp:txBody>
      <dsp:txXfrm>
        <a:off x="31028" y="2151949"/>
        <a:ext cx="8885094" cy="573546"/>
      </dsp:txXfrm>
    </dsp:sp>
    <dsp:sp modelId="{A587ED74-0F0B-4ADE-AD7F-569B5071C035}">
      <dsp:nvSpPr>
        <dsp:cNvPr id="0" name=""/>
        <dsp:cNvSpPr/>
      </dsp:nvSpPr>
      <dsp:spPr>
        <a:xfrm>
          <a:off x="0" y="2802603"/>
          <a:ext cx="894715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/>
            <a:t>Змістовий модуль 5.</a:t>
          </a:r>
          <a:r>
            <a:rPr lang="uk-UA" sz="1600" b="1" kern="1200" dirty="0"/>
            <a:t> Окремі прояви адміністративно-примусових обмежень</a:t>
          </a:r>
          <a:endParaRPr lang="ru-RU" sz="1600" kern="1200" dirty="0"/>
        </a:p>
      </dsp:txBody>
      <dsp:txXfrm>
        <a:off x="31028" y="2833631"/>
        <a:ext cx="8885094" cy="573546"/>
      </dsp:txXfrm>
    </dsp:sp>
    <dsp:sp modelId="{E59E41CC-3F76-4122-80A1-FE154D34E02A}">
      <dsp:nvSpPr>
        <dsp:cNvPr id="0" name=""/>
        <dsp:cNvSpPr/>
      </dsp:nvSpPr>
      <dsp:spPr>
        <a:xfrm>
          <a:off x="0" y="3484286"/>
          <a:ext cx="894715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/>
            <a:t>Змістовий модуль 6.</a:t>
          </a:r>
          <a:r>
            <a:rPr lang="uk-UA" sz="1600" b="1" kern="1200" dirty="0"/>
            <a:t> Адміністративний примус в умовах воєнного часу</a:t>
          </a:r>
          <a:endParaRPr lang="ru-RU" sz="1600" kern="1200" dirty="0"/>
        </a:p>
      </dsp:txBody>
      <dsp:txXfrm>
        <a:off x="31028" y="3515314"/>
        <a:ext cx="8885094" cy="57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B4392-8819-4846-A777-59F648E48BD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E8203-830C-42E3-99DA-193D46FCD4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997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E8203-830C-42E3-99DA-193D46FCD4A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927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89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61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215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876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248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620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185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71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62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73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03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2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03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94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22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66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095CF04-7CEF-4390-BB3E-6179132026C0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D4931-EDB3-4834-B074-C684FF064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06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2875A5-5739-4322-A1B6-A525F7F10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5976" y="1447799"/>
            <a:ext cx="10288361" cy="3329581"/>
          </a:xfrm>
        </p:spPr>
        <p:txBody>
          <a:bodyPr/>
          <a:lstStyle/>
          <a:p>
            <a:r>
              <a:rPr lang="uk-UA" sz="4800" b="1" dirty="0"/>
              <a:t>ПРАВОВІ ЗАСАДИ АДМІНІСТРАТИВНО-ПРИМУСОВОЇ ДІЯЛЬНОСТІ</a:t>
            </a:r>
            <a:endParaRPr lang="ru-RU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EC6DEC-B836-445F-AB06-EAD0F2FB27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Презентація </a:t>
            </a:r>
            <a:r>
              <a:rPr lang="uk-UA"/>
              <a:t>навчальної дисципліни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63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9B5E2C-03A4-486C-824B-C62D724D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Інформація про викладача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402CDA-0D85-4D15-AA2A-522A4D23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1" dirty="0"/>
              <a:t>Викладач: </a:t>
            </a:r>
            <a:r>
              <a:rPr lang="uk-UA" sz="3600" dirty="0"/>
              <a:t>доктор юридичних наук, доцент Шарая Анна Анатоліївна</a:t>
            </a:r>
          </a:p>
          <a:p>
            <a:endParaRPr lang="uk-UA" sz="2800" dirty="0"/>
          </a:p>
          <a:p>
            <a:r>
              <a:rPr lang="uk-UA" sz="3600" b="1" dirty="0"/>
              <a:t>Кафедра: </a:t>
            </a:r>
            <a:r>
              <a:rPr lang="uk-UA" sz="3600" dirty="0"/>
              <a:t>конституційного та адміністративного права, </a:t>
            </a:r>
          </a:p>
          <a:p>
            <a:pPr marL="0" indent="0">
              <a:buNone/>
            </a:pPr>
            <a:r>
              <a:rPr lang="uk-UA" sz="3600" dirty="0"/>
              <a:t>V навчальний корпус, аудиторія 110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34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EF3C6-3121-4822-B135-B1475BA4F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мета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C2354B-A1E6-417A-ACB9-D5F3259B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319072" cy="419548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b="1" dirty="0"/>
              <a:t>оволодіння здобувачами вищої освіти науковими знаннями щодо сутності, завдань та особливостей адміністративно-примусової діяльності; </a:t>
            </a:r>
          </a:p>
          <a:p>
            <a:pPr algn="just"/>
            <a:r>
              <a:rPr lang="uk-UA" sz="2800" b="1" dirty="0"/>
              <a:t>ознайомлення з відповідною оновленою нормативно-правовою базою та практичними аспектами адміністративно-примусової діяльності; </a:t>
            </a:r>
          </a:p>
          <a:p>
            <a:pPr algn="just"/>
            <a:r>
              <a:rPr lang="uk-UA" sz="2800" b="1" dirty="0"/>
              <a:t>підвищення рівня правової культури та правової свідомості здобувачів вищої освіти</a:t>
            </a:r>
          </a:p>
        </p:txBody>
      </p:sp>
    </p:spTree>
    <p:extLst>
      <p:ext uri="{BB962C8B-B14F-4D97-AF65-F5344CB8AC3E}">
        <p14:creationId xmlns:p14="http://schemas.microsoft.com/office/powerpoint/2010/main" val="15328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2AC3A-2F46-42AB-973F-55009B24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У разі успішного завершення курсу здобувач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F9B0A-6779-40FD-AE1C-B4A8C6DC9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84898" cy="4418903"/>
          </a:xfrm>
        </p:spPr>
        <p:txBody>
          <a:bodyPr>
            <a:normAutofit/>
          </a:bodyPr>
          <a:lstStyle/>
          <a:p>
            <a:pPr lvl="0"/>
            <a:endParaRPr lang="uk-UA" sz="2400" b="1" dirty="0"/>
          </a:p>
          <a:p>
            <a:pPr lvl="0"/>
            <a:r>
              <a:rPr lang="uk-UA" sz="2400" b="1" dirty="0"/>
              <a:t>Знати зміст основних правових категорій та законів логіки.</a:t>
            </a:r>
            <a:endParaRPr lang="ru-RU" sz="2400" b="1" dirty="0"/>
          </a:p>
          <a:p>
            <a:pPr lvl="0"/>
            <a:r>
              <a:rPr lang="uk-UA" sz="2400" b="1" dirty="0"/>
              <a:t>Розуміти та здійснювати правозастосовну діяльність.</a:t>
            </a:r>
            <a:endParaRPr lang="ru-RU" sz="2400" b="1" dirty="0"/>
          </a:p>
          <a:p>
            <a:pPr lvl="0"/>
            <a:r>
              <a:rPr lang="uk-UA" sz="2400" b="1" dirty="0"/>
              <a:t>Знати як здійснювати захист прав та інтересів особи, суспільства, держави з використанням оптимізованих методів й засобів забезпечення публічної безпеки і порядку в межах виконання своїх посадових обов’язків.</a:t>
            </a:r>
            <a:endParaRPr lang="ru-RU" sz="2400" b="1" dirty="0"/>
          </a:p>
          <a:p>
            <a:pPr lvl="0"/>
            <a:r>
              <a:rPr lang="uk-UA" sz="2400" b="1" dirty="0"/>
              <a:t>Здійснювати інформаційно-аналітичну діяльність у правоохоронній сфері, аналізувати документи фахової спрямованості.</a:t>
            </a:r>
            <a:endParaRPr lang="ru-RU" sz="24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634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CAFE1B-BB45-426B-A4BD-5E923970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Змістовні модулі у структурі</a:t>
            </a:r>
            <a:endParaRPr lang="ru-RU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AA35BE1-3E45-41F2-9F0E-227EEA3805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684903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418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3F99A4-20E0-4BCE-B953-1CD40881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b="1" dirty="0"/>
              <a:t>Теми лекційних занять 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7864D8C-8EC2-4C53-BD5C-BB2BEEFDB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462442"/>
              </p:ext>
            </p:extLst>
          </p:nvPr>
        </p:nvGraphicFramePr>
        <p:xfrm>
          <a:off x="813816" y="1938528"/>
          <a:ext cx="10424159" cy="43776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39688">
                  <a:extLst>
                    <a:ext uri="{9D8B030D-6E8A-4147-A177-3AD203B41FA5}">
                      <a16:colId xmlns:a16="http://schemas.microsoft.com/office/drawing/2014/main" val="581255249"/>
                    </a:ext>
                  </a:extLst>
                </a:gridCol>
                <a:gridCol w="7351889">
                  <a:extLst>
                    <a:ext uri="{9D8B030D-6E8A-4147-A177-3AD203B41FA5}">
                      <a16:colId xmlns:a16="http://schemas.microsoft.com/office/drawing/2014/main" val="1257952021"/>
                    </a:ext>
                  </a:extLst>
                </a:gridCol>
                <a:gridCol w="916291">
                  <a:extLst>
                    <a:ext uri="{9D8B030D-6E8A-4147-A177-3AD203B41FA5}">
                      <a16:colId xmlns:a16="http://schemas.microsoft.com/office/drawing/2014/main" val="3163983463"/>
                    </a:ext>
                  </a:extLst>
                </a:gridCol>
                <a:gridCol w="916291">
                  <a:extLst>
                    <a:ext uri="{9D8B030D-6E8A-4147-A177-3AD203B41FA5}">
                      <a16:colId xmlns:a16="http://schemas.microsoft.com/office/drawing/2014/main" val="3356113377"/>
                    </a:ext>
                  </a:extLst>
                </a:gridCol>
              </a:tblGrid>
              <a:tr h="4549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№ змістового </a:t>
                      </a:r>
                      <a:endParaRPr lang="uk-U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модуля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Назва теми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Кількість</a:t>
                      </a:r>
                      <a:endParaRPr lang="uk-U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годин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033928"/>
                  </a:ext>
                </a:extLst>
              </a:tr>
              <a:tr h="69218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о/д</a:t>
                      </a:r>
                      <a:endParaRPr lang="uk-U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ф.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з/дист</a:t>
                      </a:r>
                      <a:endParaRPr lang="uk-U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ф.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9936041"/>
                  </a:ext>
                </a:extLst>
              </a:tr>
              <a:tr h="330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</a:t>
                      </a:r>
                      <a:endParaRPr lang="uk-UA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7472080"/>
                  </a:ext>
                </a:extLst>
              </a:tr>
              <a:tr h="49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Загально-правова характеристика адміністративного примусу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1054692"/>
                  </a:ext>
                </a:extLst>
              </a:tr>
              <a:tr h="755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Заходи забезпечення провадження в справах про адміністративні правопорушення та адміністративні стягнення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0283333"/>
                  </a:ext>
                </a:extLst>
              </a:tr>
              <a:tr h="23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Поліцейські заходи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665696"/>
                  </a:ext>
                </a:extLst>
              </a:tr>
              <a:tr h="496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Заходи адміністративного-примусу в діяльності митних органів.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761144"/>
                  </a:ext>
                </a:extLst>
              </a:tr>
              <a:tr h="459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uk-UA" sz="1100" kern="1200">
                          <a:effectLst/>
                        </a:rPr>
                        <a:t>Адміністративний примус, не пов’язаний з правопорушеннями</a:t>
                      </a:r>
                      <a:endParaRPr lang="uk-UA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1353700"/>
                  </a:ext>
                </a:extLst>
              </a:tr>
              <a:tr h="237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uk-UA" sz="1100">
                          <a:effectLst/>
                        </a:rPr>
                        <a:t>Заходи процесуального примусу в умовах воєнного часу</a:t>
                      </a:r>
                      <a:endParaRPr lang="uk-UA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0865919"/>
                  </a:ext>
                </a:extLst>
              </a:tr>
              <a:tr h="21770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Разом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12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821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817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0A259D-BAFF-4D21-9E03-9898072E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Теми </a:t>
            </a:r>
            <a:r>
              <a:rPr lang="uk-UA" b="1" dirty="0"/>
              <a:t>практичних занять</a:t>
            </a: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1BCD240-8634-4137-A019-615B531562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138282"/>
              </p:ext>
            </p:extLst>
          </p:nvPr>
        </p:nvGraphicFramePr>
        <p:xfrm>
          <a:off x="868680" y="2015189"/>
          <a:ext cx="10021824" cy="42528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17750">
                  <a:extLst>
                    <a:ext uri="{9D8B030D-6E8A-4147-A177-3AD203B41FA5}">
                      <a16:colId xmlns:a16="http://schemas.microsoft.com/office/drawing/2014/main" val="3753312973"/>
                    </a:ext>
                  </a:extLst>
                </a:gridCol>
                <a:gridCol w="7042224">
                  <a:extLst>
                    <a:ext uri="{9D8B030D-6E8A-4147-A177-3AD203B41FA5}">
                      <a16:colId xmlns:a16="http://schemas.microsoft.com/office/drawing/2014/main" val="2833896347"/>
                    </a:ext>
                  </a:extLst>
                </a:gridCol>
                <a:gridCol w="880925">
                  <a:extLst>
                    <a:ext uri="{9D8B030D-6E8A-4147-A177-3AD203B41FA5}">
                      <a16:colId xmlns:a16="http://schemas.microsoft.com/office/drawing/2014/main" val="3224231486"/>
                    </a:ext>
                  </a:extLst>
                </a:gridCol>
                <a:gridCol w="880925">
                  <a:extLst>
                    <a:ext uri="{9D8B030D-6E8A-4147-A177-3AD203B41FA5}">
                      <a16:colId xmlns:a16="http://schemas.microsoft.com/office/drawing/2014/main" val="4154195579"/>
                    </a:ext>
                  </a:extLst>
                </a:gridCol>
              </a:tblGrid>
              <a:tr h="3339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№ змістового 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модуля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Назва теми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Кількість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годин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220603"/>
                  </a:ext>
                </a:extLst>
              </a:tr>
              <a:tr h="347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о/д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ф.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з/дист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ф.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1763134059"/>
                  </a:ext>
                </a:extLst>
              </a:tr>
              <a:tr h="116361">
                <a:tc>
                  <a:txBody>
                    <a:bodyPr/>
                    <a:lstStyle/>
                    <a:p>
                      <a:pPr marL="90170"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3547012455"/>
                  </a:ext>
                </a:extLst>
              </a:tr>
              <a:tr h="36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Поняття, сутність, мета, завдання, призначення та принципи адміністративно-примусової діяльності в Україні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2867875290"/>
                  </a:ext>
                </a:extLst>
              </a:tr>
              <a:tr h="36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Система органів публічного адміністрування, що здійснюють  адміністративно-примусову діяльність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2234335804"/>
                  </a:ext>
                </a:extLst>
              </a:tr>
              <a:tr h="364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Заходи забезпечення провадження в справах про адміністративні правопорушення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2899858104"/>
                  </a:ext>
                </a:extLst>
              </a:tr>
              <a:tr h="203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</a:rPr>
                        <a:t>Адміністративні стягнення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2060059820"/>
                  </a:ext>
                </a:extLst>
              </a:tr>
              <a:tr h="203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Поліцейські заходи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3493925605"/>
                  </a:ext>
                </a:extLst>
              </a:tr>
              <a:tr h="203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</a:rPr>
                        <a:t>Примусові поліцейські заходи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3042816187"/>
                  </a:ext>
                </a:extLst>
              </a:tr>
              <a:tr h="337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</a:rPr>
                        <a:t>Заходи адміністративного-примусу в діяльності Служби безпеки України.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736160752"/>
                  </a:ext>
                </a:extLst>
              </a:tr>
              <a:tr h="3376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</a:rPr>
                        <a:t>Заходи адміністративного-примусу в діяльності органів  доходів  і зборів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244669185"/>
                  </a:ext>
                </a:extLst>
              </a:tr>
              <a:tr h="203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>
                          <a:effectLst/>
                        </a:rPr>
                        <a:t>Адміністративний примус, не пов’язаний з правопорушеннями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1040316430"/>
                  </a:ext>
                </a:extLst>
              </a:tr>
              <a:tr h="203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</a:rPr>
                        <a:t>Антикорупційні обмеження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1096899700"/>
                  </a:ext>
                </a:extLst>
              </a:tr>
              <a:tr h="203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</a:rPr>
                        <a:t>Заходи процесуального примусу в адміністративному судочинстві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1477318717"/>
                  </a:ext>
                </a:extLst>
              </a:tr>
              <a:tr h="2036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000">
                          <a:effectLst/>
                        </a:rPr>
                        <a:t>Заходи процесуального примусу в умовах воєнного часу</a:t>
                      </a:r>
                      <a:endParaRPr lang="uk-UA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1258515667"/>
                  </a:ext>
                </a:extLst>
              </a:tr>
              <a:tr h="2036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Разом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24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8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76" marR="61876" marT="0" marB="0"/>
                </a:tc>
                <a:extLst>
                  <a:ext uri="{0D108BD9-81ED-4DB2-BD59-A6C34878D82A}">
                    <a16:rowId xmlns:a16="http://schemas.microsoft.com/office/drawing/2014/main" val="1530547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17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9ACCA-50D6-4CA0-8B69-65BE4FC58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джерела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63642B-3E5A-4B38-A33B-982C46A8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Адміністративне право України. Повний курс : підручник / за ред. В. Галунька, О. </a:t>
            </a:r>
            <a:r>
              <a:rPr lang="uk-UA" dirty="0" err="1"/>
              <a:t>Правоторової</a:t>
            </a:r>
            <a:r>
              <a:rPr lang="uk-UA" dirty="0"/>
              <a:t>. Видання третє. Київ: Академія адміністративно-правових наук, 2020. 466 с.</a:t>
            </a:r>
          </a:p>
          <a:p>
            <a:pPr lvl="0"/>
            <a:r>
              <a:rPr lang="uk-UA" dirty="0"/>
              <a:t> Адміністративне право 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 для здобувачів вищої освіти / Ю.П. Битяк [та ін.]. 4-те вид., </a:t>
            </a:r>
            <a:r>
              <a:rPr lang="uk-UA" dirty="0" err="1"/>
              <a:t>допов</a:t>
            </a:r>
            <a:r>
              <a:rPr lang="uk-UA" dirty="0"/>
              <a:t>. та перероб. Харків : Право, 2019. 186 с.</a:t>
            </a:r>
          </a:p>
          <a:p>
            <a:pPr lvl="0"/>
            <a:r>
              <a:rPr lang="ru-RU" dirty="0" err="1"/>
              <a:t>Пєтков</a:t>
            </a:r>
            <a:r>
              <a:rPr lang="ru-RU" dirty="0"/>
              <a:t> С.В., Соболь Є.Ю., </a:t>
            </a:r>
            <a:r>
              <a:rPr lang="ru-RU" dirty="0" err="1"/>
              <a:t>Армаш</a:t>
            </a:r>
            <a:r>
              <a:rPr lang="ru-RU" dirty="0"/>
              <a:t> Н.О. </a:t>
            </a:r>
            <a:r>
              <a:rPr lang="ru-RU" dirty="0" err="1"/>
              <a:t>Адміністративна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: </a:t>
            </a:r>
            <a:r>
              <a:rPr lang="ru-RU" dirty="0" err="1"/>
              <a:t>сучасний</a:t>
            </a:r>
            <a:r>
              <a:rPr lang="ru-RU" dirty="0"/>
              <a:t> стан та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uk-UA" dirty="0"/>
              <a:t>: навчальний посібник. Київ: КНТ, 2019. 207 с. </a:t>
            </a:r>
          </a:p>
          <a:p>
            <a:pPr lvl="0"/>
            <a:r>
              <a:rPr lang="ru-RU" dirty="0" err="1"/>
              <a:t>Провадження</a:t>
            </a:r>
            <a:r>
              <a:rPr lang="ru-RU" dirty="0"/>
              <a:t> у справах про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uk-UA" dirty="0"/>
              <a:t>: </a:t>
            </a:r>
            <a:r>
              <a:rPr lang="uk-UA" dirty="0" err="1"/>
              <a:t>навч</a:t>
            </a:r>
            <a:r>
              <a:rPr lang="uk-UA" dirty="0"/>
              <a:t>. посібник / </a:t>
            </a:r>
            <a:r>
              <a:rPr lang="ru-RU" dirty="0"/>
              <a:t>к</a:t>
            </a:r>
            <a:r>
              <a:rPr lang="uk-UA" dirty="0" err="1"/>
              <a:t>ол</a:t>
            </a:r>
            <a:r>
              <a:rPr lang="uk-UA" dirty="0"/>
              <a:t>. </a:t>
            </a:r>
            <a:r>
              <a:rPr lang="uk-UA" dirty="0" err="1"/>
              <a:t>авт</a:t>
            </a:r>
            <a:r>
              <a:rPr lang="uk-UA" dirty="0"/>
              <a:t>. </a:t>
            </a:r>
            <a:r>
              <a:rPr lang="ru-RU" dirty="0" err="1"/>
              <a:t>Пєтков</a:t>
            </a:r>
            <a:r>
              <a:rPr lang="ru-RU" dirty="0"/>
              <a:t> С.В., </a:t>
            </a:r>
            <a:r>
              <a:rPr lang="ru-RU" dirty="0" err="1"/>
              <a:t>Боднарчук</a:t>
            </a:r>
            <a:r>
              <a:rPr lang="ru-RU" dirty="0"/>
              <a:t> О.Г., </a:t>
            </a:r>
            <a:r>
              <a:rPr lang="ru-RU" dirty="0" err="1"/>
              <a:t>Золотарьова</a:t>
            </a:r>
            <a:r>
              <a:rPr lang="ru-RU" dirty="0"/>
              <a:t> М.К., </a:t>
            </a:r>
            <a:r>
              <a:rPr lang="ru-RU" dirty="0" err="1"/>
              <a:t>Бортняк</a:t>
            </a:r>
            <a:r>
              <a:rPr lang="ru-RU" dirty="0"/>
              <a:t> К.В., Грицай Т.Г., </a:t>
            </a:r>
            <a:r>
              <a:rPr lang="ru-RU" dirty="0" err="1"/>
              <a:t>Бортняк</a:t>
            </a:r>
            <a:r>
              <a:rPr lang="ru-RU" dirty="0"/>
              <a:t> В.А., </a:t>
            </a:r>
            <a:r>
              <a:rPr lang="ru-RU" dirty="0" err="1"/>
              <a:t>Скриньковський</a:t>
            </a:r>
            <a:r>
              <a:rPr lang="ru-RU" dirty="0"/>
              <a:t> Р.М., </a:t>
            </a:r>
            <a:r>
              <a:rPr lang="ru-RU" dirty="0" err="1"/>
              <a:t>Добрянська</a:t>
            </a:r>
            <a:r>
              <a:rPr lang="ru-RU" dirty="0"/>
              <a:t> Н.В.</a:t>
            </a:r>
            <a:r>
              <a:rPr lang="uk-UA" dirty="0"/>
              <a:t>. </a:t>
            </a:r>
            <a:r>
              <a:rPr lang="ru-RU" dirty="0" err="1"/>
              <a:t>Київ</a:t>
            </a:r>
            <a:r>
              <a:rPr lang="uk-UA" dirty="0"/>
              <a:t> : </a:t>
            </a:r>
            <a:r>
              <a:rPr lang="ru-RU" dirty="0"/>
              <a:t>КНТ,</a:t>
            </a:r>
            <a:r>
              <a:rPr lang="uk-UA" dirty="0"/>
              <a:t> 20</a:t>
            </a:r>
            <a:r>
              <a:rPr lang="ru-RU" dirty="0"/>
              <a:t>23</a:t>
            </a:r>
            <a:r>
              <a:rPr lang="uk-UA" dirty="0"/>
              <a:t>. </a:t>
            </a:r>
            <a:r>
              <a:rPr lang="ru-RU" dirty="0"/>
              <a:t>197</a:t>
            </a:r>
            <a:r>
              <a:rPr lang="uk-UA" dirty="0"/>
              <a:t> с. </a:t>
            </a:r>
          </a:p>
          <a:p>
            <a:pPr lvl="0"/>
            <a:r>
              <a:rPr lang="uk-UA" dirty="0"/>
              <a:t>Судові, правоохоронні, контрольно-наглядові та правозахисні органи України : підручник / МВС України, Харків. </a:t>
            </a:r>
            <a:r>
              <a:rPr lang="uk-UA" dirty="0" err="1"/>
              <a:t>нац</a:t>
            </a:r>
            <a:r>
              <a:rPr lang="uk-UA" dirty="0"/>
              <a:t>. ун-т </a:t>
            </a:r>
            <a:r>
              <a:rPr lang="uk-UA" dirty="0" err="1"/>
              <a:t>внутр</a:t>
            </a:r>
            <a:r>
              <a:rPr lang="uk-UA" dirty="0"/>
              <a:t>. справ; за </a:t>
            </a:r>
            <a:r>
              <a:rPr lang="uk-UA" dirty="0" err="1"/>
              <a:t>заг</a:t>
            </a:r>
            <a:r>
              <a:rPr lang="uk-UA" dirty="0"/>
              <a:t>. ред. д-ра </a:t>
            </a:r>
            <a:r>
              <a:rPr lang="uk-UA" dirty="0" err="1"/>
              <a:t>юрид</a:t>
            </a:r>
            <a:r>
              <a:rPr lang="uk-UA" dirty="0"/>
              <a:t>. наук, проф. </a:t>
            </a:r>
            <a:r>
              <a:rPr lang="uk-UA" dirty="0" err="1"/>
              <a:t>Гусарова</a:t>
            </a:r>
            <a:r>
              <a:rPr lang="uk-UA" dirty="0"/>
              <a:t> С.М.; [С.М. </a:t>
            </a:r>
            <a:r>
              <a:rPr lang="uk-UA" dirty="0" err="1"/>
              <a:t>Гусаров</a:t>
            </a:r>
            <a:r>
              <a:rPr lang="uk-UA" dirty="0"/>
              <a:t>, О.Ю. </a:t>
            </a:r>
            <a:r>
              <a:rPr lang="uk-UA" dirty="0" err="1"/>
              <a:t>Салманова</a:t>
            </a:r>
            <a:r>
              <a:rPr lang="uk-UA" dirty="0"/>
              <a:t>, А.Т. Комзюк та ін.]. Харків, 2020. </a:t>
            </a:r>
            <a:r>
              <a:rPr lang="uk-UA"/>
              <a:t>512 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694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433</Words>
  <Application>Microsoft Office PowerPoint</Application>
  <PresentationFormat>Широкоэкранный</PresentationFormat>
  <Paragraphs>138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Ион</vt:lpstr>
      <vt:lpstr>ПРАВОВІ ЗАСАДИ АДМІНІСТРАТИВНО-ПРИМУСОВОЇ ДІЯЛЬНОСТІ</vt:lpstr>
      <vt:lpstr>Інформація про викладача</vt:lpstr>
      <vt:lpstr>мета</vt:lpstr>
      <vt:lpstr>У разі успішного завершення курсу здобувач зможе: </vt:lpstr>
      <vt:lpstr>Змістовні модулі у структурі</vt:lpstr>
      <vt:lpstr>Теми лекційних занять </vt:lpstr>
      <vt:lpstr>Теми практичних занять</vt:lpstr>
      <vt:lpstr>Основні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ПРАВОВЕ РЕГУЛЮВАННЯ АДМІНІСТРАТИВНИХ ПРОЦЕДУР</dc:title>
  <dc:creator>Lenovo</dc:creator>
  <cp:lastModifiedBy>Lenovo</cp:lastModifiedBy>
  <cp:revision>8</cp:revision>
  <dcterms:created xsi:type="dcterms:W3CDTF">2020-11-20T07:52:51Z</dcterms:created>
  <dcterms:modified xsi:type="dcterms:W3CDTF">2023-02-27T10:29:24Z</dcterms:modified>
</cp:coreProperties>
</file>