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63" r:id="rId4"/>
    <p:sldId id="265" r:id="rId5"/>
    <p:sldId id="273" r:id="rId6"/>
    <p:sldId id="274" r:id="rId7"/>
    <p:sldId id="279" r:id="rId8"/>
    <p:sldId id="27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A37F4-70EE-4707-B6C0-AFAC5BAFE55E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598AA2-9FA2-454C-A792-396386CEFBF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510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tx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МЕДІАКУЛЬТУРА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752600"/>
          </a:xfrm>
          <a:solidFill>
            <a:srgbClr val="FFC00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В ЄВРОПЕЙСЬКОМУ </a:t>
            </a:r>
            <a:br>
              <a:rPr lang="ru-RU" dirty="0" smtClean="0"/>
            </a:br>
            <a:r>
              <a:rPr lang="ru-RU" dirty="0" smtClean="0"/>
              <a:t>СУСПІЛЬСТВІ</a:t>
            </a:r>
            <a:endParaRPr lang="ru-R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01" t="14557" r="21937" b="16452"/>
          <a:stretch/>
        </p:blipFill>
        <p:spPr>
          <a:xfrm>
            <a:off x="3563888" y="202616"/>
            <a:ext cx="1566507" cy="1574884"/>
          </a:xfrm>
          <a:prstGeom prst="rect">
            <a:avLst/>
          </a:prstGeom>
        </p:spPr>
      </p:pic>
      <p:pic>
        <p:nvPicPr>
          <p:cNvPr id="5" name="Picture 2" descr="Оголошено додатковий набір на навчання за освітньо-кваліфікаційним рівнем  спеціаліста! | ЕГФ ЗН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86" y="202616"/>
            <a:ext cx="1606895" cy="149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8"/>
          <a:stretch/>
        </p:blipFill>
        <p:spPr>
          <a:xfrm>
            <a:off x="5868144" y="404664"/>
            <a:ext cx="2950590" cy="88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4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  <a:ln>
            <a:solidFill>
              <a:srgbClr val="0070C0"/>
            </a:solidFill>
          </a:ln>
        </p:spPr>
        <p:txBody>
          <a:bodyPr/>
          <a:lstStyle/>
          <a:p>
            <a:r>
              <a:rPr lang="uk-UA" dirty="0"/>
              <a:t>ЧОМУ САМЕ </a:t>
            </a:r>
            <a:r>
              <a:rPr lang="uk-UA" dirty="0" smtClean="0"/>
              <a:t>МЕДІАКУЛЬТУРА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  <a:solidFill>
            <a:srgbClr val="FFC000"/>
          </a:solidFill>
          <a:ln>
            <a:solidFill>
              <a:srgbClr val="FFFF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1. Роль інформації в соціумі. Інформаційне суспільство.</a:t>
            </a:r>
          </a:p>
          <a:p>
            <a:r>
              <a:rPr lang="uk-UA" dirty="0" smtClean="0"/>
              <a:t>2. «Інформаційне цунамі» </a:t>
            </a:r>
            <a:r>
              <a:rPr lang="ru-RU" dirty="0" smtClean="0"/>
              <a:t>(Велика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</a:t>
            </a:r>
            <a:r>
              <a:rPr lang="ru-RU" dirty="0" err="1" smtClean="0"/>
              <a:t>інститутів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доносять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).</a:t>
            </a:r>
          </a:p>
          <a:p>
            <a:r>
              <a:rPr lang="uk-UA" dirty="0" smtClean="0"/>
              <a:t>3. Технічний прогрес та його вплив на особистість.</a:t>
            </a:r>
          </a:p>
        </p:txBody>
      </p:sp>
    </p:spTree>
    <p:extLst>
      <p:ext uri="{BB962C8B-B14F-4D97-AF65-F5344CB8AC3E}">
        <p14:creationId xmlns:p14="http://schemas.microsoft.com/office/powerpoint/2010/main" val="380839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  <a:solidFill>
            <a:schemeClr val="accent2">
              <a:lumMod val="75000"/>
            </a:schemeClr>
          </a:solidFill>
        </p:spPr>
        <p:txBody>
          <a:bodyPr/>
          <a:lstStyle/>
          <a:p>
            <a:r>
              <a:rPr lang="uk-UA" dirty="0"/>
              <a:t>ОСНОВНІ ТЕРМІНИ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r>
              <a:rPr lang="uk-UA" dirty="0"/>
              <a:t>МЕДІАГРАМОТНІСТЬ – це знання, вміння і можливості людини, які сприяють вибору, використанню, критичному аналізу, створенню та передаванню </a:t>
            </a:r>
            <a:r>
              <a:rPr lang="uk-UA" dirty="0" err="1"/>
              <a:t>медіатекстів</a:t>
            </a:r>
            <a:r>
              <a:rPr lang="uk-UA" dirty="0"/>
              <a:t>; аналіз процесів функціонування медіа в суспільстві.</a:t>
            </a:r>
          </a:p>
          <a:p>
            <a:r>
              <a:rPr lang="uk-UA" dirty="0"/>
              <a:t>МЕДІАОСВІТА – навчання теорії, формування практичних умінь для опанування мас-медіа.</a:t>
            </a:r>
          </a:p>
          <a:p>
            <a:r>
              <a:rPr lang="uk-UA" dirty="0"/>
              <a:t>МЕДІАКУЛЬТУРА – здатність особи ефективно взаємодіяти з мас-медіа, адекватно поводитися в інформаційному середовищі.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2776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МЕДІАГРАМОТНІСТЬ – ШЛЯХ  ДО МЕДІАКУЛЬТУРИ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dirty="0" smtClean="0"/>
              <a:t>ШЛЯХИ ФОРМУВАННЯ:</a:t>
            </a:r>
          </a:p>
          <a:p>
            <a:pPr marL="0" indent="0" algn="just">
              <a:buNone/>
            </a:pPr>
            <a:r>
              <a:rPr lang="uk-UA" sz="2000" dirty="0"/>
              <a:t> </a:t>
            </a:r>
            <a:r>
              <a:rPr lang="uk-UA" sz="2000" dirty="0" smtClean="0"/>
              <a:t>- </a:t>
            </a:r>
            <a:r>
              <a:rPr lang="ru-RU" sz="2000" dirty="0" err="1"/>
              <a:t>Раїса</a:t>
            </a:r>
            <a:r>
              <a:rPr lang="ru-RU" sz="2000" dirty="0"/>
              <a:t> </a:t>
            </a:r>
            <a:r>
              <a:rPr lang="ru-RU" sz="2000" dirty="0" err="1"/>
              <a:t>Євтушенко</a:t>
            </a:r>
            <a:r>
              <a:rPr lang="ru-RU" sz="2000" dirty="0"/>
              <a:t>, </a:t>
            </a:r>
            <a:r>
              <a:rPr lang="ru-RU" sz="2000" dirty="0" err="1"/>
              <a:t>Міносвіти</a:t>
            </a:r>
            <a:r>
              <a:rPr lang="ru-RU" sz="2000" dirty="0"/>
              <a:t>: «</a:t>
            </a:r>
            <a:r>
              <a:rPr lang="en-US" sz="2000" dirty="0"/>
              <a:t>Russia Today </a:t>
            </a:r>
            <a:r>
              <a:rPr lang="ru-RU" sz="2000" dirty="0" err="1"/>
              <a:t>виявилася</a:t>
            </a:r>
            <a:r>
              <a:rPr lang="ru-RU" sz="2000" dirty="0"/>
              <a:t> </a:t>
            </a:r>
            <a:r>
              <a:rPr lang="ru-RU" sz="2000" dirty="0" err="1"/>
              <a:t>неефективною</a:t>
            </a:r>
            <a:r>
              <a:rPr lang="ru-RU" sz="2000" dirty="0"/>
              <a:t> у </a:t>
            </a:r>
            <a:r>
              <a:rPr lang="ru-RU" sz="2000" dirty="0" err="1"/>
              <a:t>Швеції</a:t>
            </a:r>
            <a:r>
              <a:rPr lang="ru-RU" sz="2000" dirty="0"/>
              <a:t> та </a:t>
            </a:r>
            <a:r>
              <a:rPr lang="ru-RU" sz="2000" dirty="0" err="1"/>
              <a:t>Фінляндії</a:t>
            </a:r>
            <a:r>
              <a:rPr lang="ru-RU" sz="2000" dirty="0"/>
              <a:t>, </a:t>
            </a:r>
            <a:r>
              <a:rPr lang="ru-RU" sz="2000" dirty="0" err="1"/>
              <a:t>бо</a:t>
            </a:r>
            <a:r>
              <a:rPr lang="ru-RU" sz="2000" dirty="0"/>
              <a:t> там добре </a:t>
            </a:r>
            <a:r>
              <a:rPr lang="ru-RU" sz="2000" dirty="0" err="1"/>
              <a:t>впроваджується</a:t>
            </a:r>
            <a:r>
              <a:rPr lang="ru-RU" sz="2000" dirty="0"/>
              <a:t> </a:t>
            </a:r>
            <a:r>
              <a:rPr lang="ru-RU" sz="2000" dirty="0" err="1"/>
              <a:t>медіаграмотність</a:t>
            </a:r>
            <a:r>
              <a:rPr lang="ru-RU" sz="2000" dirty="0" smtClean="0"/>
              <a:t>». </a:t>
            </a:r>
            <a:r>
              <a:rPr lang="uk-UA" sz="2000" dirty="0"/>
              <a:t>У Швеції та Фінляндії </a:t>
            </a:r>
            <a:r>
              <a:rPr lang="uk-UA" sz="2000" dirty="0" err="1"/>
              <a:t>обов</a:t>
            </a:r>
            <a:r>
              <a:rPr lang="en-US" sz="2000" dirty="0"/>
              <a:t>’</a:t>
            </a:r>
            <a:r>
              <a:rPr lang="uk-UA" sz="2000" dirty="0" err="1"/>
              <a:t>язковим</a:t>
            </a:r>
            <a:r>
              <a:rPr lang="uk-UA" sz="2000" dirty="0"/>
              <a:t> завданням на ДПА є аналіз </a:t>
            </a:r>
            <a:r>
              <a:rPr lang="uk-UA" sz="2000" dirty="0" err="1"/>
              <a:t>медіатексту</a:t>
            </a:r>
            <a:r>
              <a:rPr lang="uk-UA" sz="2000" dirty="0"/>
              <a:t>, в ході виконання якого учні виявляють вміння відрізняти факти й судження, визначати, чи є неупередженою ця </a:t>
            </a:r>
            <a:r>
              <a:rPr lang="uk-UA" sz="2000" dirty="0" smtClean="0"/>
              <a:t>інформація;</a:t>
            </a:r>
          </a:p>
          <a:p>
            <a:pPr marL="0" indent="0" algn="just">
              <a:buNone/>
            </a:pPr>
            <a:r>
              <a:rPr lang="uk-UA" sz="2000" dirty="0"/>
              <a:t>-  </a:t>
            </a:r>
            <a:r>
              <a:rPr lang="uk-UA" sz="2000" dirty="0" err="1"/>
              <a:t>Медіаосвіта</a:t>
            </a:r>
            <a:r>
              <a:rPr lang="uk-UA" sz="2000" dirty="0"/>
              <a:t> у наших школах буде тоді, «…коли компетентності медійної грамотності з</a:t>
            </a:r>
            <a:r>
              <a:rPr lang="en-US" sz="2000" dirty="0"/>
              <a:t> ’</a:t>
            </a:r>
            <a:r>
              <a:rPr lang="uk-UA" sz="2000" dirty="0"/>
              <a:t>являться як </a:t>
            </a:r>
            <a:r>
              <a:rPr lang="uk-UA" sz="2000" dirty="0" err="1"/>
              <a:t>обов</a:t>
            </a:r>
            <a:r>
              <a:rPr lang="en-US" sz="2000" dirty="0"/>
              <a:t> ’</a:t>
            </a:r>
            <a:r>
              <a:rPr lang="uk-UA" sz="2000" dirty="0" err="1"/>
              <a:t>язкові</a:t>
            </a:r>
            <a:r>
              <a:rPr lang="uk-UA" sz="2000" dirty="0"/>
              <a:t> у стандарті середньої та старшої школи». Нині вони є в стандартах НУШ – </a:t>
            </a:r>
            <a:r>
              <a:rPr lang="uk-UA" sz="2000" dirty="0" err="1"/>
              <a:t>медіаграмотність</a:t>
            </a:r>
            <a:r>
              <a:rPr lang="uk-UA" sz="2000" dirty="0"/>
              <a:t> включена в інформаційні компетентності  – впевнене і критичне застосування інформаційно-комунікаційних технологій, інформаційна та медійна грамотність</a:t>
            </a:r>
          </a:p>
          <a:p>
            <a:pPr marL="0" indent="0" algn="just"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56077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необхідно усвідомити нам, щоб успішно формувати 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медіаграмотність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Autofit/>
          </a:bodyPr>
          <a:lstStyle/>
          <a:p>
            <a:pPr algn="just"/>
            <a:r>
              <a:rPr lang="uk-UA" sz="3600" dirty="0" smtClean="0"/>
              <a:t>По – перше:</a:t>
            </a:r>
            <a:endParaRPr lang="uk-UA" sz="3600" dirty="0"/>
          </a:p>
          <a:p>
            <a:pPr marL="0" indent="0" algn="just">
              <a:buNone/>
            </a:pPr>
            <a:r>
              <a:rPr lang="uk-UA" sz="3600" dirty="0" smtClean="0"/>
              <a:t>«Сучасна людина перед сучасними технологіями ментально абсолютно незахищена»                            О.Забужко </a:t>
            </a:r>
          </a:p>
          <a:p>
            <a:pPr marL="0" indent="0" algn="just">
              <a:buNone/>
            </a:pPr>
            <a:r>
              <a:rPr lang="uk-UA" dirty="0" smtClean="0"/>
              <a:t>(приклади неадекватної, дуже часто злочинної, поведінки людей під впливом </a:t>
            </a:r>
            <a:r>
              <a:rPr lang="uk-UA" dirty="0" err="1" smtClean="0"/>
              <a:t>медіаінформації</a:t>
            </a:r>
            <a:r>
              <a:rPr lang="uk-UA" dirty="0" smtClean="0"/>
              <a:t>: Керч</a:t>
            </a:r>
            <a:r>
              <a:rPr lang="uk-UA" dirty="0" smtClean="0"/>
              <a:t>; отруєння школярок)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3281772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 необхідно усвідомити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нам,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щоб успішно формувати </a:t>
            </a:r>
            <a:r>
              <a:rPr lang="uk-UA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медіаграмотність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uk-UA" sz="3600" dirty="0" smtClean="0"/>
              <a:t>По-друге:</a:t>
            </a:r>
          </a:p>
          <a:p>
            <a:pPr marL="0" indent="0">
              <a:buNone/>
            </a:pPr>
            <a:r>
              <a:rPr lang="uk-UA" sz="3600" dirty="0" smtClean="0"/>
              <a:t>«Треба </a:t>
            </a:r>
            <a:r>
              <a:rPr lang="uk-UA" sz="3600" dirty="0"/>
              <a:t>розуміти, що йде війна – перша в історії війна, в якій інформаційна складова важливіша за зброю масового знищення, а успіх агресора визначається не тим, скільки в нього дивізій, а те, яке покриття в його телеканалів»</a:t>
            </a:r>
          </a:p>
          <a:p>
            <a:pPr marL="0" indent="0">
              <a:buNone/>
            </a:pPr>
            <a:r>
              <a:rPr lang="uk-UA" sz="3600" dirty="0" smtClean="0"/>
              <a:t>                        </a:t>
            </a:r>
            <a:r>
              <a:rPr lang="uk-UA" sz="3600" dirty="0"/>
              <a:t>О. </a:t>
            </a:r>
            <a:r>
              <a:rPr lang="uk-UA" sz="3600" dirty="0" smtClean="0"/>
              <a:t>Забужко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63584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>РОЛЬ ЖУРНАЛІСТИКИ У ФОРМУВАННІ МЕДІАГРАМОТНОСТІ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sz="2800" dirty="0"/>
              <a:t> </a:t>
            </a:r>
            <a:r>
              <a:rPr lang="uk-UA" sz="2800" dirty="0" smtClean="0"/>
              <a:t>Журналістські стандарти як запорука «дезінфекції» медійної інформації</a:t>
            </a:r>
          </a:p>
          <a:p>
            <a:r>
              <a:rPr lang="uk-UA" sz="2800" dirty="0" smtClean="0"/>
              <a:t>Медійні </a:t>
            </a:r>
            <a:r>
              <a:rPr lang="uk-UA" sz="2800" dirty="0" err="1" smtClean="0"/>
              <a:t>проєкти</a:t>
            </a:r>
            <a:r>
              <a:rPr lang="uk-UA" sz="2800" dirty="0" smtClean="0"/>
              <a:t>, які сприяють формуванню </a:t>
            </a:r>
            <a:r>
              <a:rPr lang="uk-UA" sz="2800" dirty="0" err="1" smtClean="0"/>
              <a:t>медіаграмотності</a:t>
            </a:r>
            <a:r>
              <a:rPr lang="uk-UA" sz="2800" dirty="0" smtClean="0"/>
              <a:t>:</a:t>
            </a:r>
          </a:p>
          <a:p>
            <a:r>
              <a:rPr lang="uk-UA" sz="2800" dirty="0" smtClean="0"/>
              <a:t>А) газета «День» (Україна);</a:t>
            </a:r>
          </a:p>
          <a:p>
            <a:r>
              <a:rPr lang="uk-UA" sz="2800" dirty="0" smtClean="0"/>
              <a:t>Б) телеканал «</a:t>
            </a:r>
            <a:r>
              <a:rPr lang="en-US" sz="2800" dirty="0" smtClean="0"/>
              <a:t>Nova</a:t>
            </a:r>
            <a:r>
              <a:rPr lang="uk-UA" sz="2800" dirty="0" smtClean="0"/>
              <a:t>» (Болгарія);</a:t>
            </a:r>
          </a:p>
          <a:p>
            <a:r>
              <a:rPr lang="uk-UA" sz="2800" dirty="0" smtClean="0"/>
              <a:t>В) спеціалізовані </a:t>
            </a:r>
            <a:r>
              <a:rPr lang="uk-UA" sz="2800" dirty="0" smtClean="0"/>
              <a:t>сайти </a:t>
            </a:r>
            <a:r>
              <a:rPr lang="uk-UA" sz="1600" dirty="0" smtClean="0"/>
              <a:t>(</a:t>
            </a:r>
            <a:r>
              <a:rPr lang="en-US" sz="1600" dirty="0"/>
              <a:t>https://ms.detector.media/tag/20/</a:t>
            </a:r>
            <a:r>
              <a:rPr lang="uk-UA" sz="1600" dirty="0" smtClean="0"/>
              <a:t>).</a:t>
            </a:r>
          </a:p>
          <a:p>
            <a:r>
              <a:rPr lang="uk-UA" sz="2800" dirty="0" smtClean="0"/>
              <a:t>Центр протидії дезінформації </a:t>
            </a:r>
            <a:r>
              <a:rPr lang="uk-UA" sz="1500" dirty="0" smtClean="0"/>
              <a:t>(</a:t>
            </a:r>
            <a:r>
              <a:rPr lang="en-US" sz="1500" dirty="0"/>
              <a:t>https://ms.detector.media/trendi/post/26638/2021-02-16-minkult-planuie-v-berezni-zapustyty-tsentr-protydii-dezinformatsii/</a:t>
            </a:r>
            <a:r>
              <a:rPr lang="uk-UA" sz="1500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93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МЕДІАКУЛЬТУРА: СКЛАДОВІ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uk-UA" dirty="0" smtClean="0"/>
              <a:t>1. Критичне мислення.</a:t>
            </a:r>
          </a:p>
          <a:p>
            <a:r>
              <a:rPr lang="uk-UA" dirty="0" smtClean="0"/>
              <a:t>2. Розуміння місця і ролі медіа в суспільстві.</a:t>
            </a:r>
          </a:p>
          <a:p>
            <a:r>
              <a:rPr lang="uk-UA" dirty="0" smtClean="0"/>
              <a:t>3. Уміння виявляти </a:t>
            </a:r>
            <a:r>
              <a:rPr lang="uk-UA" dirty="0" err="1" smtClean="0"/>
              <a:t>фейки</a:t>
            </a:r>
            <a:r>
              <a:rPr lang="uk-UA" dirty="0"/>
              <a:t>,</a:t>
            </a:r>
            <a:r>
              <a:rPr lang="uk-UA" dirty="0" smtClean="0"/>
              <a:t> пропаганду в матеріалах ЗМІ; критичне ставлення до </a:t>
            </a:r>
            <a:r>
              <a:rPr lang="uk-UA" dirty="0" err="1" smtClean="0"/>
              <a:t>медіапродукції</a:t>
            </a:r>
            <a:r>
              <a:rPr lang="uk-UA" dirty="0" smtClean="0"/>
              <a:t>.</a:t>
            </a:r>
          </a:p>
          <a:p>
            <a:r>
              <a:rPr lang="uk-UA" dirty="0" smtClean="0"/>
              <a:t>3. </a:t>
            </a:r>
            <a:r>
              <a:rPr lang="uk-UA" dirty="0" err="1" smtClean="0"/>
              <a:t>Десакралізація</a:t>
            </a:r>
            <a:r>
              <a:rPr lang="uk-UA" dirty="0" smtClean="0"/>
              <a:t> медіа (відсутність залежності від </a:t>
            </a:r>
            <a:r>
              <a:rPr lang="uk-UA" dirty="0" err="1" smtClean="0"/>
              <a:t>гаджетів</a:t>
            </a:r>
            <a:r>
              <a:rPr lang="uk-UA" dirty="0" smtClean="0"/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40115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1087</TotalTime>
  <Words>426</Words>
  <Application>Microsoft Office PowerPoint</Application>
  <PresentationFormat>Екран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МЕДІАКУЛЬТУРА</vt:lpstr>
      <vt:lpstr>ЧОМУ САМЕ МЕДІАКУЛЬТУРА</vt:lpstr>
      <vt:lpstr>ОСНОВНІ ТЕРМІНИ</vt:lpstr>
      <vt:lpstr>МЕДІАГРАМОТНІСТЬ – ШЛЯХ  ДО МЕДІАКУЛЬТУРИ</vt:lpstr>
      <vt:lpstr>Що необхідно усвідомити нам, щоб успішно формувати медіаграмотність?</vt:lpstr>
      <vt:lpstr>Що необхідно усвідомити нам, щоб успішно формувати медіаграмотність?</vt:lpstr>
      <vt:lpstr>РОЛЬ ЖУРНАЛІСТИКИ У ФОРМУВАННІ МЕДІАГРАМОТНОСТІ</vt:lpstr>
      <vt:lpstr>МЕДІАКУЛЬТУРА: СКЛАДОВІ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МЕДІАГРАМОТНІСТЬ</dc:title>
  <dc:creator>Asus</dc:creator>
  <cp:lastModifiedBy>admin</cp:lastModifiedBy>
  <cp:revision>87</cp:revision>
  <dcterms:created xsi:type="dcterms:W3CDTF">2018-05-03T05:55:12Z</dcterms:created>
  <dcterms:modified xsi:type="dcterms:W3CDTF">2021-02-17T06:43:17Z</dcterms:modified>
</cp:coreProperties>
</file>