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7"/>
  </p:notesMasterIdLst>
  <p:sldIdLst>
    <p:sldId id="256" r:id="rId2"/>
    <p:sldId id="257" r:id="rId3"/>
    <p:sldId id="258" r:id="rId4"/>
    <p:sldId id="284" r:id="rId5"/>
    <p:sldId id="283" r:id="rId6"/>
    <p:sldId id="282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78" r:id="rId16"/>
    <p:sldId id="279" r:id="rId17"/>
    <p:sldId id="280" r:id="rId18"/>
    <p:sldId id="281" r:id="rId19"/>
    <p:sldId id="267" r:id="rId20"/>
    <p:sldId id="269" r:id="rId21"/>
    <p:sldId id="268" r:id="rId22"/>
    <p:sldId id="270" r:id="rId23"/>
    <p:sldId id="271" r:id="rId24"/>
    <p:sldId id="272" r:id="rId25"/>
    <p:sldId id="273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45" autoAdjust="0"/>
    <p:restoredTop sz="94660"/>
  </p:normalViewPr>
  <p:slideViewPr>
    <p:cSldViewPr snapToGrid="0">
      <p:cViewPr varScale="1">
        <p:scale>
          <a:sx n="57" d="100"/>
          <a:sy n="57" d="100"/>
        </p:scale>
        <p:origin x="53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551932267948087"/>
          <c:y val="3.9777789106759359E-2"/>
          <c:w val="0.50662395164449259"/>
          <c:h val="0.78217310400642348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26373-1D91-4426-80AC-D19BD1247F17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CEFB7C-8BAF-47AE-967D-B0EC1658B2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165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EFB7C-8BAF-47AE-967D-B0EC1658B27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94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EFB7C-8BAF-47AE-967D-B0EC1658B27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959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B87A2-75D2-4E02-A163-D75127EE0EB4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32D9D-64E8-44A3-8A72-4AD463147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521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B87A2-75D2-4E02-A163-D75127EE0EB4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32D9D-64E8-44A3-8A72-4AD463147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416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B87A2-75D2-4E02-A163-D75127EE0EB4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32D9D-64E8-44A3-8A72-4AD463147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850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B87A2-75D2-4E02-A163-D75127EE0EB4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32D9D-64E8-44A3-8A72-4AD46314777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2797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B87A2-75D2-4E02-A163-D75127EE0EB4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32D9D-64E8-44A3-8A72-4AD463147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4531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B87A2-75D2-4E02-A163-D75127EE0EB4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32D9D-64E8-44A3-8A72-4AD463147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846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B87A2-75D2-4E02-A163-D75127EE0EB4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32D9D-64E8-44A3-8A72-4AD463147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202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B87A2-75D2-4E02-A163-D75127EE0EB4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32D9D-64E8-44A3-8A72-4AD463147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127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B87A2-75D2-4E02-A163-D75127EE0EB4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32D9D-64E8-44A3-8A72-4AD463147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444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B87A2-75D2-4E02-A163-D75127EE0EB4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32D9D-64E8-44A3-8A72-4AD463147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438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B87A2-75D2-4E02-A163-D75127EE0EB4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32D9D-64E8-44A3-8A72-4AD463147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971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B87A2-75D2-4E02-A163-D75127EE0EB4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32D9D-64E8-44A3-8A72-4AD463147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927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B87A2-75D2-4E02-A163-D75127EE0EB4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32D9D-64E8-44A3-8A72-4AD463147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721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B87A2-75D2-4E02-A163-D75127EE0EB4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32D9D-64E8-44A3-8A72-4AD463147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212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B87A2-75D2-4E02-A163-D75127EE0EB4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32D9D-64E8-44A3-8A72-4AD463147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080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B87A2-75D2-4E02-A163-D75127EE0EB4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32D9D-64E8-44A3-8A72-4AD463147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8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B87A2-75D2-4E02-A163-D75127EE0EB4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32D9D-64E8-44A3-8A72-4AD463147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546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7FB87A2-75D2-4E02-A163-D75127EE0EB4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D32D9D-64E8-44A3-8A72-4AD463147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387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7817" y="166255"/>
            <a:ext cx="11845637" cy="6691745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Бетони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</a:pPr>
            <a:r>
              <a:rPr lang="uk-UA" sz="24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Бетон – </a:t>
            </a:r>
            <a:r>
              <a:rPr lang="uk-UA" sz="2400" b="1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неорг. в’яжучих) – це штучний матеріал, який отримують в результаті формовання та твердіння раціонально підібраної, ретельно перемішаної та ущільненої бетонної суміші, яка складається з в’яжучої речовини, води, заповнювачей та різноманітних добавок.</a:t>
            </a:r>
            <a:endParaRPr lang="uk-UA" sz="2400" cap="none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</a:pPr>
            <a:endParaRPr lang="uk-UA" sz="2400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</a:pPr>
            <a:r>
              <a:rPr lang="uk-UA" sz="2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Переваги Бетону:                                                          Недоліки бетону: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</a:pPr>
            <a:endParaRPr lang="uk-UA" sz="24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0" y="3067050"/>
            <a:ext cx="3124200" cy="895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10000"/>
                  </a:schemeClr>
                </a:solidFill>
              </a:rPr>
              <a:t>Можливість механізації та автоматизації продукції</a:t>
            </a:r>
            <a:endParaRPr lang="uk-UA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61950" y="3962400"/>
            <a:ext cx="3124200" cy="895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10000"/>
                  </a:schemeClr>
                </a:solidFill>
              </a:rPr>
              <a:t>Висока довговічність та вогнестійкість бетону</a:t>
            </a:r>
            <a:endParaRPr lang="uk-UA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78033" y="4857750"/>
            <a:ext cx="3124200" cy="895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10000"/>
                  </a:schemeClr>
                </a:solidFill>
              </a:rPr>
              <a:t>Можливість варіації властивостей бетону в широких діапазонах</a:t>
            </a:r>
            <a:endParaRPr lang="uk-UA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94116" y="5753100"/>
            <a:ext cx="3124200" cy="895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10000"/>
                  </a:schemeClr>
                </a:solidFill>
              </a:rPr>
              <a:t>Можливість створення конструкції любої форми</a:t>
            </a:r>
            <a:endParaRPr lang="uk-UA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486650" y="3067050"/>
            <a:ext cx="3124200" cy="895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10000"/>
                  </a:schemeClr>
                </a:solidFill>
              </a:rPr>
              <a:t>Мала міцність на розтяг (в 10…15 раз менша міцності на стиск)</a:t>
            </a:r>
            <a:endParaRPr lang="uk-UA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848600" y="3962400"/>
            <a:ext cx="3124200" cy="895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10000"/>
                  </a:schemeClr>
                </a:solidFill>
              </a:rPr>
              <a:t>Неоднорідність властивостей бетонів, в першу чергу міцності</a:t>
            </a:r>
            <a:endParaRPr lang="uk-UA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92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7817" y="166255"/>
            <a:ext cx="11845637" cy="6691745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Класиф</a:t>
            </a:r>
            <a:r>
              <a:rPr lang="uk-UA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UA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кац</a:t>
            </a:r>
            <a:r>
              <a:rPr lang="uk-UA" sz="24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ія</a:t>
            </a:r>
            <a:r>
              <a:rPr lang="uk-UA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Бетонів</a:t>
            </a:r>
          </a:p>
          <a:p>
            <a:pPr algn="just"/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щільністю бетони можна поділити на:</a:t>
            </a:r>
          </a:p>
          <a:p>
            <a:pPr algn="just"/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Особливо легкі (марки по середній щільності не менше </a:t>
            </a:r>
            <a:r>
              <a:rPr lang="en-US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800)</a:t>
            </a:r>
          </a:p>
          <a:p>
            <a:pPr algn="just"/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Легкі </a:t>
            </a:r>
            <a:r>
              <a:rPr lang="uk-UA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(марки по середній щільності </a:t>
            </a:r>
            <a:r>
              <a:rPr lang="en-US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800…</a:t>
            </a:r>
            <a:r>
              <a:rPr lang="en-US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2000)</a:t>
            </a:r>
          </a:p>
          <a:p>
            <a:pPr algn="just"/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Важкі (</a:t>
            </a:r>
            <a:r>
              <a:rPr lang="uk-UA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марки по середній щільності </a:t>
            </a:r>
            <a:r>
              <a:rPr lang="en-US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</a:t>
            </a:r>
            <a:r>
              <a:rPr lang="uk-UA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2500)</a:t>
            </a:r>
          </a:p>
          <a:p>
            <a:pPr algn="just"/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Особливо важкі (</a:t>
            </a:r>
            <a:r>
              <a:rPr lang="uk-UA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марки по середній щільності </a:t>
            </a:r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більше </a:t>
            </a:r>
            <a:r>
              <a:rPr lang="en-US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2500</a:t>
            </a:r>
            <a:r>
              <a:rPr lang="uk-UA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endParaRPr lang="uk-UA" sz="2400" cap="none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2400" cap="none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2400" cap="none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cap="none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382803430"/>
              </p:ext>
            </p:extLst>
          </p:nvPr>
        </p:nvGraphicFramePr>
        <p:xfrm>
          <a:off x="0" y="4363451"/>
          <a:ext cx="4620857" cy="2961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9967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7817" y="166255"/>
            <a:ext cx="11845637" cy="6691745"/>
          </a:xfrm>
        </p:spPr>
        <p:txBody>
          <a:bodyPr>
            <a:normAutofit/>
          </a:bodyPr>
          <a:lstStyle/>
          <a:p>
            <a:pPr algn="ctr"/>
            <a:r>
              <a:rPr lang="ru-UA" sz="2400" b="1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</a:t>
            </a:r>
            <a:r>
              <a:rPr lang="uk-UA" sz="2400" b="1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UA" sz="2400" b="1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</a:t>
            </a:r>
            <a:r>
              <a:rPr lang="uk-UA" sz="2400" b="1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ВАЖКОГО БЕТОНУ</a:t>
            </a:r>
          </a:p>
          <a:p>
            <a:pPr algn="just"/>
            <a:r>
              <a:rPr lang="uk-UA" sz="2400" b="1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Цемент</a:t>
            </a:r>
          </a:p>
          <a:p>
            <a:pPr algn="just"/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цементу вибирається в залежності від умов експлуатації конструкції з </a:t>
            </a:r>
          </a:p>
          <a:p>
            <a:pPr algn="just"/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урахуванням можливої корозійної дії.</a:t>
            </a:r>
          </a:p>
          <a:p>
            <a:pPr algn="just"/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Марка цементу вибирається в залежності від потрібної міцності бетону по таблицям.</a:t>
            </a:r>
          </a:p>
          <a:p>
            <a:pPr algn="just"/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Витрата цементу розраховується, але не менше мінімального значення, для забезпечення цементного тіста, достатнього для отримання бетону щільної структури –150…300кг /м3 бетону в залежності від виду цементу, виду армування, ступеню агресивності середи.</a:t>
            </a:r>
          </a:p>
          <a:p>
            <a:pPr algn="just"/>
            <a:endParaRPr lang="uk-UA" sz="2400" cap="none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Вода</a:t>
            </a:r>
          </a:p>
          <a:p>
            <a:pPr algn="just"/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 водопровідну воду. Не допускається використання болотної, стічної по</a:t>
            </a:r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бутової та промислової води.</a:t>
            </a:r>
            <a:endParaRPr lang="ru-RU" sz="2400" cap="none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0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0"/>
            <a:ext cx="12191999" cy="6691745"/>
          </a:xfrm>
        </p:spPr>
        <p:txBody>
          <a:bodyPr>
            <a:normAutofit/>
          </a:bodyPr>
          <a:lstStyle/>
          <a:p>
            <a:pPr algn="ctr"/>
            <a:r>
              <a:rPr lang="ru-UA" sz="2400" b="1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</a:t>
            </a:r>
            <a:r>
              <a:rPr lang="uk-UA" sz="2400" b="1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UA" sz="2400" b="1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</a:t>
            </a:r>
            <a:r>
              <a:rPr lang="uk-UA" sz="2400" b="1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ВАЖКОГО </a:t>
            </a:r>
            <a:r>
              <a:rPr lang="uk-UA" sz="2400" b="1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БЕТОНУ</a:t>
            </a:r>
          </a:p>
          <a:p>
            <a:pPr algn="just"/>
            <a:r>
              <a:rPr lang="uk-UA" sz="2400" b="1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Наповнювачі</a:t>
            </a:r>
          </a:p>
          <a:p>
            <a:pPr algn="just"/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Наповнювачі складають до 80% об’єму бетону. </a:t>
            </a:r>
          </a:p>
          <a:p>
            <a:pPr algn="just"/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Призначення:</a:t>
            </a:r>
          </a:p>
          <a:p>
            <a:pPr algn="just"/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Зниження витрат цементу</a:t>
            </a:r>
          </a:p>
          <a:p>
            <a:pPr algn="just"/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Покращення властивостей бетону за рахунок утворення «каркасу»</a:t>
            </a:r>
          </a:p>
          <a:p>
            <a:pPr algn="just"/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Підвищення міцності та модуля пружності бетону</a:t>
            </a:r>
          </a:p>
          <a:p>
            <a:pPr algn="just"/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Зниження усадки та повзучості бетону, підвищення довговічності;</a:t>
            </a:r>
          </a:p>
          <a:p>
            <a:pPr algn="just"/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Надання бетонам спеціальних властивостей.</a:t>
            </a:r>
          </a:p>
          <a:p>
            <a:pPr algn="just"/>
            <a:endParaRPr lang="uk-UA" sz="2400" cap="none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бетоні використовують 2 види заповнювачей:</a:t>
            </a:r>
          </a:p>
          <a:p>
            <a:pPr algn="just"/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дрібний, розміром 0,16…5 мм – пісок…</a:t>
            </a:r>
          </a:p>
          <a:p>
            <a:pPr algn="just"/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крупний, розміром зерен 5…70 мм – щебінь..</a:t>
            </a:r>
            <a:endParaRPr lang="uk-UA" sz="2400" cap="none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40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7817" y="166255"/>
            <a:ext cx="11845637" cy="6691745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Складом</a:t>
            </a:r>
          </a:p>
          <a:p>
            <a:pPr algn="just"/>
            <a:endParaRPr lang="ru-RU" sz="2400" cap="none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cap="none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08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7817" y="166255"/>
            <a:ext cx="11845637" cy="6691745"/>
          </a:xfrm>
        </p:spPr>
        <p:txBody>
          <a:bodyPr>
            <a:normAutofit/>
          </a:bodyPr>
          <a:lstStyle/>
          <a:p>
            <a:pPr algn="just"/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cap="none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пуц</a:t>
            </a:r>
            <a:endParaRPr lang="ru-RU" sz="2400" cap="none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38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7817" y="166255"/>
            <a:ext cx="11892447" cy="669174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Добавки в бетон </a:t>
            </a:r>
            <a:endParaRPr lang="en-US" sz="2400" b="1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Регулюючі </a:t>
            </a:r>
            <a:r>
              <a:rPr lang="uk-UA" sz="2400" b="1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властивості</a:t>
            </a:r>
            <a:r>
              <a:rPr lang="ru-RU" sz="2400" b="1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бетонних</a:t>
            </a:r>
            <a:r>
              <a:rPr lang="ru-RU" sz="2400" b="1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cap="none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uk-UA" sz="2400" b="1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розчинних</a:t>
            </a:r>
            <a:r>
              <a:rPr lang="ru-RU" sz="2400" b="1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сумішей:</a:t>
            </a:r>
            <a:endParaRPr lang="ru-RU" sz="2400" b="1" cap="none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Пластифікуючі</a:t>
            </a:r>
          </a:p>
          <a:p>
            <a:pPr algn="just"/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Водоредукуючі</a:t>
            </a:r>
          </a:p>
          <a:p>
            <a:pPr algn="just"/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Стабілізуючі</a:t>
            </a:r>
          </a:p>
          <a:p>
            <a:pPr algn="just"/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Регулюючі </a:t>
            </a:r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збереження</a:t>
            </a:r>
          </a:p>
          <a:p>
            <a:pPr algn="just"/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Пороутворюючі</a:t>
            </a:r>
          </a:p>
          <a:p>
            <a:pPr algn="just"/>
            <a:endParaRPr lang="ru-RU" sz="2400" cap="none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b="1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Надають</a:t>
            </a:r>
            <a:r>
              <a:rPr lang="ru-RU" sz="2400" b="1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бетонам та </a:t>
            </a:r>
            <a:r>
              <a:rPr lang="uk-UA" sz="2400" b="1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розчинам</a:t>
            </a:r>
            <a:r>
              <a:rPr lang="ru-RU" sz="2400" b="1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спец. </a:t>
            </a:r>
            <a:endParaRPr lang="ru-RU" sz="2400" b="1" cap="none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b="1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властивості</a:t>
            </a:r>
            <a:r>
              <a:rPr lang="ru-RU" sz="2400" b="1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b="1" cap="none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протиморозні</a:t>
            </a:r>
          </a:p>
          <a:p>
            <a:pPr algn="just"/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гідрофобізуючі</a:t>
            </a:r>
            <a:endParaRPr lang="uk-UA" sz="2400" cap="none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13864" y="816746"/>
            <a:ext cx="5326602" cy="5965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613864" y="905522"/>
            <a:ext cx="5406501" cy="58770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285391" y="523782"/>
            <a:ext cx="5539666" cy="4634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Регулюючі </a:t>
            </a:r>
            <a:r>
              <a:rPr lang="uk-UA" sz="24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властивості</a:t>
            </a:r>
            <a:r>
              <a:rPr lang="ru-RU" sz="24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бетонів</a:t>
            </a:r>
            <a:r>
              <a:rPr lang="ru-RU" sz="24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uk-UA" sz="24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розчинів</a:t>
            </a:r>
            <a:r>
              <a:rPr lang="ru-RU" sz="24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-Регулюючі </a:t>
            </a:r>
            <a:r>
              <a:rPr lang="uk-UA" sz="2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кінетику твердіння</a:t>
            </a:r>
          </a:p>
          <a:p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2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підвищуючі міцність</a:t>
            </a:r>
          </a:p>
          <a:p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2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знижуючі проникність</a:t>
            </a:r>
          </a:p>
          <a:p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2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підвищуючі захисні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властивості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uk-UA" sz="2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відношенню до арматури</a:t>
            </a:r>
          </a:p>
          <a:p>
            <a:endParaRPr lang="ru-RU" sz="24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Мінеральні</a:t>
            </a:r>
            <a:r>
              <a:rPr lang="ru-RU" sz="24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добавки:</a:t>
            </a:r>
            <a:endParaRPr lang="ru-RU" sz="2400" b="1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2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інертні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(тип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II) </a:t>
            </a:r>
            <a:endParaRPr lang="uk-UA" sz="2400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2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активні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(тип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I)</a:t>
            </a:r>
            <a:endParaRPr lang="ru-RU" sz="24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19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7817" y="166255"/>
            <a:ext cx="11845637" cy="6691745"/>
          </a:xfrm>
        </p:spPr>
        <p:txBody>
          <a:bodyPr>
            <a:normAutofit/>
          </a:bodyPr>
          <a:lstStyle/>
          <a:p>
            <a:r>
              <a:rPr lang="uk-UA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Добавки уможливили розвиток товарного бетону.</a:t>
            </a:r>
          </a:p>
          <a:p>
            <a:endParaRPr lang="uk-UA" sz="2400" cap="none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Фібра призвела до створення </a:t>
            </a:r>
            <a:r>
              <a:rPr lang="uk-UA" sz="2400" cap="none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дисперсно</a:t>
            </a:r>
            <a:r>
              <a:rPr lang="uk-UA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-армованих композитів замість залізобетону</a:t>
            </a:r>
          </a:p>
          <a:p>
            <a:endParaRPr lang="uk-UA" sz="2400" cap="none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cap="none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Мікрокремнезем</a:t>
            </a:r>
            <a:r>
              <a:rPr lang="uk-UA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дозволив створити НРС - </a:t>
            </a:r>
            <a:r>
              <a:rPr lang="en-US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Performance Concrete (</a:t>
            </a:r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високоміцні)</a:t>
            </a:r>
            <a:endParaRPr lang="uk-UA" sz="2400" cap="none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cap="none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cap="none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Полікарбоксилати</a:t>
            </a:r>
            <a:r>
              <a:rPr lang="uk-UA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призвели до появи </a:t>
            </a:r>
            <a:r>
              <a:rPr lang="en-US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SCC - </a:t>
            </a:r>
            <a:r>
              <a:rPr lang="uk-UA" sz="2400" cap="none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самоущільнюючі</a:t>
            </a:r>
            <a:endParaRPr lang="uk-UA" sz="2400" cap="none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28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7817" y="166255"/>
            <a:ext cx="11845637" cy="6691745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Пластифікуючі добавки</a:t>
            </a:r>
            <a:endParaRPr lang="uk-UA" sz="2400" cap="none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 бетони неможливо уявити без інтенсивних розріджувачів – </a:t>
            </a:r>
            <a:r>
              <a:rPr lang="uk-UA" sz="2400" cap="none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суперпластифікаторів</a:t>
            </a:r>
            <a:r>
              <a:rPr lang="uk-UA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(СП), що дозволяють звести до мінімуму протиріччя між зручністю укладання суміші та міцністю бетону. Поєднання СП із різними хімічними добавками дає можливість спрямованої модифікації та керування технологією бетонів.</a:t>
            </a:r>
          </a:p>
          <a:p>
            <a:pPr algn="just"/>
            <a:r>
              <a:rPr lang="uk-UA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1.Для товарного бетону - забезпечують рухливість та різну життєздатність бетонної суміші</a:t>
            </a:r>
          </a:p>
          <a:p>
            <a:pPr algn="just"/>
            <a:r>
              <a:rPr lang="uk-UA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2.Для виробництва готових залізобетонних</a:t>
            </a:r>
          </a:p>
          <a:p>
            <a:pPr algn="just"/>
            <a:r>
              <a:rPr lang="uk-UA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виробів – економія цементу, якість</a:t>
            </a:r>
          </a:p>
          <a:p>
            <a:pPr algn="just"/>
            <a:r>
              <a:rPr lang="uk-UA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поверхні</a:t>
            </a:r>
          </a:p>
          <a:p>
            <a:pPr algn="just"/>
            <a:r>
              <a:rPr lang="uk-UA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Для отримання високоміцних та</a:t>
            </a:r>
          </a:p>
          <a:p>
            <a:pPr algn="just"/>
            <a:r>
              <a:rPr lang="uk-UA" sz="2400" cap="none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самоущільнюваних</a:t>
            </a:r>
            <a:r>
              <a:rPr lang="uk-UA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бетонів</a:t>
            </a:r>
            <a:endParaRPr lang="uk-UA" sz="2400" cap="none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9725" y="3913094"/>
            <a:ext cx="5276440" cy="2554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378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7817" y="166255"/>
            <a:ext cx="11845637" cy="6691745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Модифіковані лігносульфонати</a:t>
            </a:r>
          </a:p>
          <a:p>
            <a:pPr algn="just"/>
            <a:r>
              <a:rPr lang="ru-RU" sz="2400" b="1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LS </a:t>
            </a:r>
            <a:r>
              <a:rPr lang="ru-RU" sz="2400" b="1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400" b="1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Лігносульфонат</a:t>
            </a:r>
          </a:p>
          <a:p>
            <a:pPr algn="just"/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Основний ланцюг</a:t>
            </a:r>
          </a:p>
          <a:p>
            <a:pPr algn="just"/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Кислотні групи</a:t>
            </a:r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cap="none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2400" cap="none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cap="none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71" y="1765014"/>
            <a:ext cx="7331195" cy="4581997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90012" y="1487238"/>
            <a:ext cx="4563442" cy="364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7584142" y="5135800"/>
            <a:ext cx="42761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err="1" smtClean="0"/>
              <a:t>Розр</a:t>
            </a:r>
            <a:r>
              <a:rPr lang="uk-UA" dirty="0" err="1"/>
              <a:t>о</a:t>
            </a:r>
            <a:r>
              <a:rPr lang="uk-UA" dirty="0" err="1" smtClean="0"/>
              <a:t>блен</a:t>
            </a:r>
            <a:r>
              <a:rPr lang="ru-RU" dirty="0" smtClean="0"/>
              <a:t> </a:t>
            </a:r>
            <a:r>
              <a:rPr lang="ru-RU" dirty="0" smtClean="0"/>
              <a:t>в 1960 году в США при </a:t>
            </a:r>
            <a:r>
              <a:rPr lang="uk-UA" dirty="0" smtClean="0"/>
              <a:t>укладці дорожнього бетону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3740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7817" y="166256"/>
            <a:ext cx="11845637" cy="6530380"/>
          </a:xfrm>
        </p:spPr>
        <p:txBody>
          <a:bodyPr>
            <a:normAutofit/>
          </a:bodyPr>
          <a:lstStyle/>
          <a:p>
            <a:pPr algn="ctr"/>
            <a:r>
              <a:rPr lang="uk-UA" sz="2400" b="1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Нафталін сульфонат </a:t>
            </a:r>
          </a:p>
          <a:p>
            <a:pPr algn="ctr"/>
            <a:endParaRPr lang="uk-UA" sz="2400" b="1" cap="none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cap="none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cap="none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cap="none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cap="none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cap="none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cap="none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cap="none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cap="none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cap="none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сповільнювач схоплювання</a:t>
            </a:r>
            <a:endParaRPr lang="uk-UA" sz="2400" b="1" cap="none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cap="none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cap="none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cap="none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cap="none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cap="none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cap="none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5038" y="622357"/>
            <a:ext cx="4735597" cy="234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17" y="3012212"/>
            <a:ext cx="2799037" cy="66335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1520" y="3717032"/>
            <a:ext cx="42532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Мурапласт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ФК 49 </a:t>
            </a:r>
          </a:p>
          <a:p>
            <a:r>
              <a:rPr lang="uk-UA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Серія нових розробок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ТФ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техніфлоу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-78 (ЖБИ, </a:t>
            </a:r>
            <a:r>
              <a:rPr lang="uk-UA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товарний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бетон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320118" y="4885093"/>
            <a:ext cx="57770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Sika</a:t>
            </a:r>
            <a:endParaRPr lang="ru-RU" sz="2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Sikament NS </a:t>
            </a:r>
          </a:p>
          <a:p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ru-RU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Механізм дії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електростатичне відштовхування зерен цементу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897639" y="3160059"/>
            <a:ext cx="34537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err="1" smtClean="0">
                <a:solidFill>
                  <a:prstClr val="black"/>
                </a:solidFill>
                <a:latin typeface="Georgia"/>
              </a:rPr>
              <a:t>Поліпласт</a:t>
            </a:r>
            <a:r>
              <a:rPr lang="uk-UA" sz="2400" dirty="0" smtClean="0">
                <a:solidFill>
                  <a:prstClr val="black"/>
                </a:solidFill>
                <a:latin typeface="Georgia"/>
              </a:rPr>
              <a:t> </a:t>
            </a:r>
          </a:p>
          <a:p>
            <a:r>
              <a:rPr lang="uk-UA" sz="2400" dirty="0" err="1" smtClean="0">
                <a:solidFill>
                  <a:prstClr val="black"/>
                </a:solidFill>
                <a:latin typeface="Georgia"/>
              </a:rPr>
              <a:t>Полипласт</a:t>
            </a:r>
            <a:r>
              <a:rPr lang="uk-UA" sz="2400" dirty="0" smtClean="0">
                <a:solidFill>
                  <a:prstClr val="black"/>
                </a:solidFill>
                <a:latin typeface="Georgia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Georgia"/>
              </a:rPr>
              <a:t>СП-1</a:t>
            </a:r>
            <a:endParaRPr lang="ru-RU" sz="2400" dirty="0" smtClean="0">
              <a:solidFill>
                <a:prstClr val="black"/>
              </a:solidFill>
              <a:latin typeface="Georgia"/>
            </a:endParaRPr>
          </a:p>
          <a:p>
            <a:r>
              <a:rPr lang="uk-UA" sz="2400" dirty="0" err="1" smtClean="0">
                <a:solidFill>
                  <a:prstClr val="black"/>
                </a:solidFill>
                <a:latin typeface="Georgia"/>
              </a:rPr>
              <a:t>Полипласт</a:t>
            </a:r>
            <a:r>
              <a:rPr lang="ru-RU" sz="2400" dirty="0" smtClean="0">
                <a:solidFill>
                  <a:prstClr val="black"/>
                </a:solidFill>
                <a:latin typeface="Georgia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Georgia"/>
              </a:rPr>
              <a:t>СП-3</a:t>
            </a:r>
          </a:p>
          <a:p>
            <a:r>
              <a:rPr lang="ru-RU" sz="2400" dirty="0" err="1" smtClean="0">
                <a:solidFill>
                  <a:prstClr val="black"/>
                </a:solidFill>
                <a:latin typeface="Georgia"/>
              </a:rPr>
              <a:t>ПФМ-нлк</a:t>
            </a:r>
            <a:r>
              <a:rPr lang="ru-RU" sz="2400" dirty="0" smtClean="0">
                <a:solidFill>
                  <a:prstClr val="black"/>
                </a:solidFill>
                <a:latin typeface="Georgia"/>
              </a:rPr>
              <a:t> 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05554" y="166255"/>
            <a:ext cx="22479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9884149" y="3309505"/>
            <a:ext cx="21237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Изобретение: </a:t>
            </a:r>
          </a:p>
          <a:p>
            <a:r>
              <a:rPr lang="en-US" dirty="0" smtClean="0"/>
              <a:t>Dr. Hattori </a:t>
            </a:r>
          </a:p>
          <a:p>
            <a:r>
              <a:rPr lang="ru-RU" dirty="0" smtClean="0"/>
              <a:t>Япония 1962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278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7817" y="166255"/>
            <a:ext cx="11845637" cy="6691745"/>
          </a:xfrm>
        </p:spPr>
        <p:txBody>
          <a:bodyPr>
            <a:normAutofit/>
          </a:bodyPr>
          <a:lstStyle/>
          <a:p>
            <a:pPr algn="ctr"/>
            <a:endParaRPr lang="uk-UA" sz="2400" b="1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UA" sz="24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Класиф</a:t>
            </a:r>
            <a:r>
              <a:rPr lang="uk-UA" sz="24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UA" sz="24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кац</a:t>
            </a:r>
            <a:r>
              <a:rPr lang="uk-UA" sz="24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ія Бетонів</a:t>
            </a:r>
            <a:endParaRPr lang="ru-RU" sz="2400" b="1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60267" y="3183080"/>
            <a:ext cx="2590800" cy="1104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2">
                    <a:lumMod val="10000"/>
                  </a:schemeClr>
                </a:solidFill>
              </a:rPr>
              <a:t>За видом в’яжучого</a:t>
            </a:r>
            <a:endParaRPr lang="uk-UA" sz="20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07817" y="1724023"/>
            <a:ext cx="2590800" cy="1104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2">
                    <a:lumMod val="10000"/>
                  </a:schemeClr>
                </a:solidFill>
              </a:rPr>
              <a:t>За призначенням</a:t>
            </a:r>
            <a:endParaRPr lang="uk-UA" sz="20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151542" y="4014786"/>
            <a:ext cx="2590800" cy="1104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2">
                    <a:lumMod val="10000"/>
                  </a:schemeClr>
                </a:solidFill>
              </a:rPr>
              <a:t>За структурою</a:t>
            </a:r>
            <a:endParaRPr lang="uk-UA" sz="20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351067" y="4642137"/>
            <a:ext cx="2590800" cy="1104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2">
                    <a:lumMod val="10000"/>
                  </a:schemeClr>
                </a:solidFill>
              </a:rPr>
              <a:t>За видом заповнювачів</a:t>
            </a:r>
            <a:endParaRPr lang="uk-UA" sz="20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239123" y="2276473"/>
            <a:ext cx="2590800" cy="1104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2">
                    <a:lumMod val="10000"/>
                  </a:schemeClr>
                </a:solidFill>
              </a:rPr>
              <a:t>За умовами твердіння</a:t>
            </a:r>
            <a:endParaRPr lang="uk-UA" sz="2000" b="1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41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7817" y="166255"/>
            <a:ext cx="11845637" cy="6691745"/>
          </a:xfrm>
        </p:spPr>
        <p:txBody>
          <a:bodyPr>
            <a:normAutofit/>
          </a:bodyPr>
          <a:lstStyle/>
          <a:p>
            <a:pPr algn="ctr"/>
            <a:r>
              <a:rPr lang="uk-UA" sz="2400" b="1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Полікарбоксилатні суперпластифікатори</a:t>
            </a:r>
            <a:r>
              <a:rPr lang="ru-RU" sz="2400" b="1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PCE</a:t>
            </a:r>
            <a:endParaRPr lang="uk-UA" sz="2400" b="1" cap="none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Механізм дії</a:t>
            </a:r>
          </a:p>
          <a:p>
            <a:pPr algn="just"/>
            <a:endParaRPr lang="uk-UA" sz="2400" cap="none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2400" cap="none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2400" cap="none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2400" cap="none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Адсорбція                            Дисперсія</a:t>
            </a:r>
          </a:p>
          <a:p>
            <a:pPr algn="just"/>
            <a:endParaRPr lang="ru-RU" sz="2400" cap="none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Содержимое 22" descr="pcemolekül"/>
          <p:cNvPicPr>
            <a:picLocks/>
          </p:cNvPicPr>
          <p:nvPr/>
        </p:nvPicPr>
        <p:blipFill>
          <a:blip r:embed="rId2" cstate="print"/>
          <a:srcRect r="30025" b="-3056"/>
          <a:stretch>
            <a:fillRect/>
          </a:stretch>
        </p:blipFill>
        <p:spPr bwMode="auto">
          <a:xfrm>
            <a:off x="207817" y="1139062"/>
            <a:ext cx="3885643" cy="1820438"/>
          </a:xfrm>
          <a:prstGeom prst="rect">
            <a:avLst/>
          </a:prstGeom>
          <a:noFill/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093460" y="1823574"/>
            <a:ext cx="223224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Бокові ланцюги</a:t>
            </a:r>
            <a:endParaRPr kumimoji="0" lang="uk-UA" sz="600" b="0" i="0" u="none" strike="noStrike" cap="none" normalizeH="0" baseline="0" dirty="0" smtClean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Головний ланцюг</a:t>
            </a:r>
            <a:endParaRPr kumimoji="0" lang="uk-UA" sz="600" b="0" i="0" u="none" strike="noStrike" cap="none" normalizeH="0" baseline="0" dirty="0" smtClean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Карбоксилатні групи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46" descr="Adsorp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102" y="3627710"/>
            <a:ext cx="2324836" cy="1516244"/>
          </a:xfrm>
          <a:prstGeom prst="rect">
            <a:avLst/>
          </a:prstGeom>
          <a:noFill/>
        </p:spPr>
      </p:pic>
      <p:sp>
        <p:nvSpPr>
          <p:cNvPr id="8" name="AutoShape 45"/>
          <p:cNvSpPr>
            <a:spLocks noChangeArrowheads="1"/>
          </p:cNvSpPr>
          <p:nvPr/>
        </p:nvSpPr>
        <p:spPr bwMode="auto">
          <a:xfrm>
            <a:off x="2627909" y="4229928"/>
            <a:ext cx="607897" cy="31180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rgbClr val="FF330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5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5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5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5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5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5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5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5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5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pic>
        <p:nvPicPr>
          <p:cNvPr id="9" name="Picture 47" descr="Dispers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3907" y="3644012"/>
            <a:ext cx="2266517" cy="1516244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7238702" y="734362"/>
            <a:ext cx="4894729" cy="3320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10000"/>
                  </a:schemeClr>
                </a:solidFill>
              </a:rPr>
              <a:t>Водопотреба контролюється електричними зарядами та бічними ланцюгами,</a:t>
            </a:r>
          </a:p>
          <a:p>
            <a:pPr algn="ctr"/>
            <a:r>
              <a:rPr lang="uk-UA" dirty="0" smtClean="0">
                <a:solidFill>
                  <a:schemeClr val="tx2">
                    <a:lumMod val="10000"/>
                  </a:schemeClr>
                </a:solidFill>
              </a:rPr>
              <a:t>Підвищення збереження (швидкість адсорбції контролюється новими мономерами),</a:t>
            </a:r>
          </a:p>
          <a:p>
            <a:pPr algn="ctr"/>
            <a:r>
              <a:rPr lang="uk-UA" dirty="0" smtClean="0">
                <a:solidFill>
                  <a:schemeClr val="tx2">
                    <a:lumMod val="10000"/>
                  </a:schemeClr>
                </a:solidFill>
              </a:rPr>
              <a:t>Розвиток ранньої міцності визначається формою полімерної молекули</a:t>
            </a:r>
            <a:endParaRPr lang="uk-UA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92471" y="4054742"/>
            <a:ext cx="4935070" cy="26956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10000"/>
                  </a:schemeClr>
                </a:solidFill>
              </a:rPr>
              <a:t>Полікарбоксилатний суперпластифікатор є високоефективним суперпластифікатором третього покоління, який корисний для поліпшення зручності бетонної суміші, зменшення витоків, поліпшення зовнішнього вигляду і довговічності затверділого бетону.</a:t>
            </a:r>
            <a:endParaRPr lang="uk-UA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70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7817" y="166255"/>
            <a:ext cx="11845637" cy="6691745"/>
          </a:xfrm>
        </p:spPr>
        <p:txBody>
          <a:bodyPr>
            <a:normAutofit/>
          </a:bodyPr>
          <a:lstStyle/>
          <a:p>
            <a:pPr algn="ctr"/>
            <a:r>
              <a:rPr lang="uk-UA" sz="2400" b="1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РСЕ</a:t>
            </a:r>
            <a:endParaRPr lang="ru-RU" sz="2400" b="1" cap="none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207817" y="421800"/>
            <a:ext cx="8229600" cy="5521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E66C7D"/>
              </a:buClr>
              <a:buSzTx/>
              <a:buFont typeface="Georgia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E66C7D"/>
              </a:buClr>
              <a:buSzTx/>
              <a:buFont typeface="Georgia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MC-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Bauchemie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              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Поліпласт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E66C7D"/>
              </a:buClr>
              <a:buSzTx/>
              <a:buFont typeface="Georgia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MC-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PowerFlow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                   Реламікс ПК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E66C7D"/>
              </a:buClr>
              <a:buSzTx/>
              <a:buFont typeface="Georgia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  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79-51, 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E66C7D"/>
              </a:buClr>
              <a:buSzTx/>
              <a:buFont typeface="Georgia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E66C7D"/>
              </a:buClr>
              <a:buSzTx/>
              <a:buFont typeface="Georgia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Sika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                                       BASF 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E66C7D"/>
              </a:buClr>
              <a:buSzTx/>
              <a:buFont typeface="Georgia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Viscocrete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                             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Glenium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E66C7D"/>
              </a:buClr>
              <a:buSzTx/>
              <a:buFont typeface="Georgia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E66C7D"/>
              </a:buClr>
              <a:buSzTx/>
              <a:buFont typeface="Georgia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Ефект дії – стеричний </a:t>
            </a:r>
            <a:r>
              <a:rPr lang="ru-RU" dirty="0">
                <a:solidFill>
                  <a:sysClr val="windowText" lastClr="000000"/>
                </a:solidFill>
                <a:latin typeface="Georgia"/>
              </a:rPr>
              <a:t>е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фект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+ </a:t>
            </a:r>
            <a:r>
              <a:rPr kumimoji="0" lang="uk-UA" sz="2800" b="0" i="0" u="none" strike="noStrike" kern="1200" cap="none" spc="0" normalizeH="0" baseline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електростеричне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відштовхування</a:t>
            </a:r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4482" y="421799"/>
            <a:ext cx="4858971" cy="4796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77" y="5634318"/>
            <a:ext cx="12084424" cy="1102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tx2">
                    <a:lumMod val="10000"/>
                  </a:schemeClr>
                </a:solidFill>
              </a:rPr>
              <a:t>суперпластифікатор</a:t>
            </a:r>
            <a:r>
              <a:rPr lang="ru-RU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PCE </a:t>
            </a:r>
            <a:r>
              <a:rPr lang="uk-UA" dirty="0" smtClean="0">
                <a:solidFill>
                  <a:schemeClr val="tx2">
                    <a:lumMod val="10000"/>
                  </a:schemeClr>
                </a:solidFill>
              </a:rPr>
              <a:t>має властивості зменшення води, утримання спаду, армування, стійкості до усадки та захисту навколишнього середовища. Крім того, його також можна поєднувати з різними домішками в багатофункціональні домішки для бетону, такі як насосний агент, агент ранньої міцності, непроникний гідроізоляційний агент, сповільнювач тощо</a:t>
            </a:r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.</a:t>
            </a:r>
            <a:endParaRPr lang="ru-RU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53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7817" y="166255"/>
            <a:ext cx="11845637" cy="669174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Суперпластифікатори</a:t>
            </a:r>
            <a:endParaRPr lang="ru-RU" sz="2400" b="1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Дозволяють різко знизити тривалість віброобробки, зазвичай</a:t>
            </a:r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3-4 разу. </a:t>
            </a:r>
            <a:endParaRPr lang="ru-RU" sz="2400" cap="none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 дозволяє виключити високочастотну вібрацію або замінити її </a:t>
            </a:r>
          </a:p>
          <a:p>
            <a:pPr algn="just"/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нетривалим низькочастотним впливом для покращення розподілу </a:t>
            </a:r>
          </a:p>
          <a:p>
            <a:pPr algn="just"/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бетонної суміші у формі, знизити енерговитрати та трудомісткість, </a:t>
            </a:r>
          </a:p>
          <a:p>
            <a:pPr algn="just"/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також підвищити якість конструкцій</a:t>
            </a:r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cap="none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Добавка для бетона суперпластификатор Грида С-3 10 л, цена - купить в  интернет-магази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023" y="3128962"/>
            <a:ext cx="3711389" cy="371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Добавки для бетона : Суперпластификатор С-3 (г. Владимир, 25 кг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419" y="2658715"/>
            <a:ext cx="2785035" cy="418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93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7817" y="166255"/>
            <a:ext cx="11845637" cy="6691745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Лужні та лужноземельні </a:t>
            </a:r>
            <a:r>
              <a:rPr lang="uk-UA" sz="24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цементи</a:t>
            </a:r>
          </a:p>
          <a:p>
            <a:pPr algn="just"/>
            <a:endParaRPr lang="ru-RU" sz="2400" cap="none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400" cap="none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37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7817" y="166255"/>
            <a:ext cx="11845637" cy="6691745"/>
          </a:xfrm>
        </p:spPr>
        <p:txBody>
          <a:bodyPr>
            <a:normAutofit/>
          </a:bodyPr>
          <a:lstStyle/>
          <a:p>
            <a:pPr algn="just"/>
            <a:r>
              <a:rPr lang="ru-RU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Однією із складових можуть бути їдкі луги </a:t>
            </a:r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(гідроксиди </a:t>
            </a:r>
            <a:r>
              <a:rPr lang="ru-RU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натрію та калію), сода кальцієнована; содолужний плив (відходи); фтори натрію; силікатні солі і розчинні стекла; алюмінати натрію та калію.</a:t>
            </a:r>
          </a:p>
          <a:p>
            <a:pPr algn="just"/>
            <a:r>
              <a:rPr lang="ru-RU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Друга складова – металургійні шлаки певного складу. Такі в’яжучі називають шлаколужними лементами</a:t>
            </a:r>
          </a:p>
          <a:p>
            <a:pPr algn="just"/>
            <a:endParaRPr lang="ru-RU" sz="2400" cap="none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гідратації шлаколужних </a:t>
            </a:r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цементів утворюються </a:t>
            </a:r>
            <a:r>
              <a:rPr lang="ru-RU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складні гідратні сполуки, до яких крім води входять лужні (</a:t>
            </a:r>
            <a:r>
              <a:rPr lang="en-US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400" cap="none" baseline="-25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ru-RU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 К</a:t>
            </a:r>
            <a:r>
              <a:rPr lang="ru-RU" sz="2400" cap="none" baseline="-25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О) та лужноземельні (СаО, М</a:t>
            </a:r>
            <a:r>
              <a:rPr lang="en-US" sz="2400" cap="none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</a:t>
            </a:r>
            <a:r>
              <a:rPr lang="en-US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оксиди, глинозем (</a:t>
            </a:r>
            <a:r>
              <a:rPr lang="en-US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en-US" sz="2400" cap="none" baseline="-25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cap="none" baseline="-25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Кремнезем (</a:t>
            </a:r>
            <a:r>
              <a:rPr lang="en-US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SiO</a:t>
            </a:r>
            <a:r>
              <a:rPr lang="en-US" sz="2400" cap="none" baseline="-25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endParaRPr lang="ru-RU" sz="2400" cap="none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09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7817" y="166255"/>
            <a:ext cx="11845637" cy="6691745"/>
          </a:xfrm>
        </p:spPr>
        <p:txBody>
          <a:bodyPr>
            <a:normAutofit/>
          </a:bodyPr>
          <a:lstStyle/>
          <a:p>
            <a:pPr algn="just"/>
            <a:r>
              <a:rPr lang="ru-RU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 характерні властивості:</a:t>
            </a:r>
          </a:p>
          <a:p>
            <a:pPr algn="just"/>
            <a:r>
              <a:rPr lang="ru-RU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водопотреба становить 25…30%;</a:t>
            </a:r>
          </a:p>
          <a:p>
            <a:pPr algn="just"/>
            <a:r>
              <a:rPr lang="ru-RU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тонкість помелу характеризується величиною питомої поверхні більше 300 м2/кг ;</a:t>
            </a:r>
          </a:p>
          <a:p>
            <a:pPr algn="just"/>
            <a:r>
              <a:rPr lang="ru-RU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строки тужавілення – початок не раніше 20…30 хв, закінчення не пізніше 12 год;</a:t>
            </a:r>
          </a:p>
          <a:p>
            <a:pPr algn="just"/>
            <a:r>
              <a:rPr lang="ru-RU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активність становить 30…120МПа в залежності від складу сировини, в першу чергу від вибору лужного компоненту. Активність підвищується в такій послідовності – алюмінатні солі (алюмінати </a:t>
            </a:r>
            <a:r>
              <a:rPr lang="en-US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ru-RU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К):</a:t>
            </a:r>
          </a:p>
          <a:p>
            <a:pPr algn="just"/>
            <a:r>
              <a:rPr lang="ru-RU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збільшена в порівнянні з сульфатостійким портландцементом корозійна стійкість</a:t>
            </a:r>
          </a:p>
          <a:p>
            <a:pPr algn="just"/>
            <a:r>
              <a:rPr lang="ru-RU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підвищена водонепроникність (</a:t>
            </a:r>
            <a:r>
              <a:rPr lang="en-US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W10…W30)</a:t>
            </a:r>
          </a:p>
          <a:p>
            <a:pPr algn="just"/>
            <a:r>
              <a:rPr lang="en-US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ru-RU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 висока морозостійкість (</a:t>
            </a:r>
            <a:r>
              <a:rPr lang="en-US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300…F1000)</a:t>
            </a:r>
          </a:p>
          <a:p>
            <a:pPr algn="just"/>
            <a:endParaRPr lang="ru-RU" sz="2400" cap="none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8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7817" y="166255"/>
            <a:ext cx="11845637" cy="6691745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4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Класиф</a:t>
            </a:r>
            <a:r>
              <a:rPr lang="uk-UA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UA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кац</a:t>
            </a:r>
            <a:r>
              <a:rPr lang="uk-UA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ія </a:t>
            </a:r>
            <a:r>
              <a:rPr lang="uk-UA" sz="24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Бетонів</a:t>
            </a:r>
            <a:endParaRPr lang="ru-UA" sz="2400" b="1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ДСТУ Б В.2.7-221:2009. Будівельні </a:t>
            </a:r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матеріали</a:t>
            </a:r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Бетони</a:t>
            </a:r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Класифікація</a:t>
            </a:r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загальні технічні вимоги</a:t>
            </a:r>
            <a:r>
              <a:rPr lang="ru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 </a:t>
            </a:r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поширюється</a:t>
            </a:r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бетони</a:t>
            </a:r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застосовуються</a:t>
            </a:r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промисловому</a:t>
            </a:r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енергетичному</a:t>
            </a:r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транспортному</a:t>
            </a:r>
            <a:r>
              <a:rPr lang="ru-RU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водогосподарському</a:t>
            </a:r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житлово-цивільному</a:t>
            </a:r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сільськогосподарському</a:t>
            </a:r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видах</a:t>
            </a:r>
            <a:r>
              <a:rPr lang="ru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будівництва</a:t>
            </a:r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cap="none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cap="none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 </a:t>
            </a:r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встановлює класифікацію бетонів </a:t>
            </a:r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загальні технічні вимоги </a:t>
            </a:r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них</a:t>
            </a:r>
            <a:endParaRPr lang="ru-UA" sz="2400" cap="none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UA" sz="2400" cap="none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призначенням бетони </a:t>
            </a:r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поділяють:</a:t>
            </a:r>
          </a:p>
          <a:p>
            <a:pPr algn="just"/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конструкційні</a:t>
            </a:r>
            <a:r>
              <a:rPr lang="uk-UA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uk-UA" sz="2400" cap="none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спеціальні (жаростійкі, хімічно стійкі, декоративні, радіаційно-захисні, теплоізоляційні тощо).</a:t>
            </a:r>
            <a:endParaRPr lang="ru-RU" sz="2400" cap="none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18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7817" y="166255"/>
            <a:ext cx="11845637" cy="6691745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4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Класиф</a:t>
            </a:r>
            <a:r>
              <a:rPr lang="uk-UA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UA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кац</a:t>
            </a:r>
            <a:r>
              <a:rPr lang="uk-UA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ія </a:t>
            </a:r>
            <a:r>
              <a:rPr lang="uk-UA" sz="24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Бетонів</a:t>
            </a:r>
          </a:p>
          <a:p>
            <a:pPr algn="ctr"/>
            <a:r>
              <a:rPr lang="uk-UA" sz="24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Прозорий бетон</a:t>
            </a:r>
            <a:endParaRPr lang="ru-UA" sz="2400" b="1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910" y="1257300"/>
            <a:ext cx="6735527" cy="54673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890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7817" y="166255"/>
            <a:ext cx="11845637" cy="6691745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4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Класиф</a:t>
            </a:r>
            <a:r>
              <a:rPr lang="uk-UA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UA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кац</a:t>
            </a:r>
            <a:r>
              <a:rPr lang="uk-UA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ія </a:t>
            </a:r>
            <a:r>
              <a:rPr lang="uk-UA" sz="24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Бетонів</a:t>
            </a:r>
            <a:endParaRPr lang="ru-UA" sz="2400" b="1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57224" y="571480"/>
            <a:ext cx="3786214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Фотобетон</a:t>
            </a:r>
            <a:endParaRPr kumimoji="0" lang="ru-RU" sz="4800" b="0" i="0" u="none" strike="noStrike" cap="none" normalizeH="0" baseline="0" dirty="0">
              <a:ln>
                <a:noFill/>
              </a:ln>
              <a:solidFill>
                <a:srgbClr val="0033CC"/>
              </a:solidFill>
              <a:effectLst/>
              <a:latin typeface="Arial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17" y="1807702"/>
            <a:ext cx="5403843" cy="359728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0289" y="571480"/>
            <a:ext cx="4824536" cy="642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299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7817" y="166255"/>
            <a:ext cx="11845637" cy="6691745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4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Класиф</a:t>
            </a:r>
            <a:r>
              <a:rPr lang="uk-UA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UA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кац</a:t>
            </a:r>
            <a:r>
              <a:rPr lang="uk-UA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ія </a:t>
            </a:r>
            <a:r>
              <a:rPr lang="uk-UA" sz="24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Бетонів</a:t>
            </a:r>
            <a:endParaRPr lang="ru-UA" sz="2400" b="1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8" y="571456"/>
            <a:ext cx="3068622" cy="306862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0" y="3714728"/>
            <a:ext cx="3143240" cy="314324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0" y="3714728"/>
            <a:ext cx="3143272" cy="314327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58" y="500018"/>
            <a:ext cx="307183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50" y="2786034"/>
            <a:ext cx="3286148" cy="328614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786306" y="785770"/>
            <a:ext cx="1916550" cy="163121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Декоративний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бетон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з 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оголеним 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декоративним 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заповнювачем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89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7817" y="166255"/>
            <a:ext cx="11845637" cy="6691745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Класиф</a:t>
            </a:r>
            <a:r>
              <a:rPr lang="uk-UA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UA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кац</a:t>
            </a:r>
            <a:r>
              <a:rPr lang="uk-UA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ія </a:t>
            </a:r>
            <a:r>
              <a:rPr lang="uk-UA" sz="24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Бетонів</a:t>
            </a:r>
          </a:p>
          <a:p>
            <a:pPr algn="just"/>
            <a:r>
              <a:rPr lang="ru-RU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видом в'яжучого бетони можуть бути на основі</a:t>
            </a:r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 algn="just"/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цементів</a:t>
            </a:r>
            <a:r>
              <a:rPr lang="ru-RU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2400" cap="none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вапна </a:t>
            </a:r>
            <a:r>
              <a:rPr lang="ru-RU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вапняних в'яжучих; </a:t>
            </a:r>
            <a:endParaRPr lang="ru-RU" sz="2400" cap="none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гіпсу </a:t>
            </a:r>
            <a:r>
              <a:rPr lang="ru-RU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гіпсових в'яжучих; </a:t>
            </a:r>
            <a:endParaRPr lang="ru-RU" sz="2400" cap="none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спеціальних </a:t>
            </a:r>
            <a:r>
              <a:rPr lang="ru-RU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в'яжучих. </a:t>
            </a:r>
            <a:endParaRPr lang="ru-RU" sz="2400" cap="none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2400" cap="none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залежності від заповнювачів бетони можуть бути на: </a:t>
            </a:r>
            <a:endParaRPr lang="ru-RU" sz="2400" cap="none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щільних </a:t>
            </a:r>
            <a:r>
              <a:rPr lang="ru-RU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заповнювачах; </a:t>
            </a:r>
            <a:endParaRPr lang="ru-RU" sz="2400" cap="none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пористих </a:t>
            </a:r>
            <a:r>
              <a:rPr lang="ru-RU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заповнювачах; </a:t>
            </a:r>
            <a:endParaRPr lang="ru-RU" sz="2400" cap="none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спеціальних заповнювачах</a:t>
            </a:r>
            <a:endParaRPr lang="ru-UA" sz="2400" cap="none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Наповнювачі для бетонів - характеристики, скла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" name="AutoShape 4" descr="Наповнювачі для бетонів - характеристики, склад"/>
          <p:cNvSpPr>
            <a:spLocks noChangeAspect="1" noChangeArrowheads="1"/>
          </p:cNvSpPr>
          <p:nvPr/>
        </p:nvSpPr>
        <p:spPr bwMode="auto">
          <a:xfrm>
            <a:off x="307974" y="-2560645"/>
            <a:ext cx="2873375" cy="287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32" name="Picture 8" descr="Наповнювачі для бетонів - характеристики, скла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981701" y="1647701"/>
            <a:ext cx="6858000" cy="356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Купить керамзит россыпью и в мешках с доставкой по Москве - Цены от  производител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614" t="15299" r="-1" b="1"/>
          <a:stretch/>
        </p:blipFill>
        <p:spPr>
          <a:xfrm>
            <a:off x="4840460" y="4010354"/>
            <a:ext cx="3788942" cy="284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4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7817" y="166255"/>
            <a:ext cx="11845637" cy="6691745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Класиф</a:t>
            </a:r>
            <a:r>
              <a:rPr lang="uk-UA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UA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кац</a:t>
            </a:r>
            <a:r>
              <a:rPr lang="uk-UA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ія Бетонів</a:t>
            </a:r>
          </a:p>
          <a:p>
            <a:pPr algn="just"/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структурою бетони можуть бути: </a:t>
            </a:r>
            <a:endParaRPr lang="ru-RU" sz="2400" cap="none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щільної </a:t>
            </a:r>
            <a:r>
              <a:rPr lang="ru-RU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структури; </a:t>
            </a:r>
            <a:endParaRPr lang="ru-RU" sz="2400" cap="none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поризованої </a:t>
            </a:r>
            <a:r>
              <a:rPr lang="ru-RU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структури;   </a:t>
            </a:r>
            <a:endParaRPr lang="ru-RU" sz="2400" cap="none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ніздрюватої</a:t>
            </a:r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структури; </a:t>
            </a:r>
            <a:endParaRPr lang="ru-RU" sz="2400" cap="none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великопористої</a:t>
            </a:r>
            <a:r>
              <a:rPr lang="ru-RU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структури. </a:t>
            </a:r>
            <a:endParaRPr lang="ru-RU" sz="2400" cap="none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типи макроструктури бетону:</a:t>
            </a:r>
          </a:p>
          <a:p>
            <a:pPr algn="ctr"/>
            <a:endParaRPr lang="uk-UA" sz="2400" cap="none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cap="none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cap="none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cap="none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cap="none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щільна</a:t>
            </a:r>
            <a:endParaRPr lang="uk-UA" sz="2400" cap="none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3.2 Структура бетон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26"/>
          <a:stretch/>
        </p:blipFill>
        <p:spPr bwMode="auto">
          <a:xfrm>
            <a:off x="1828800" y="3512128"/>
            <a:ext cx="6915150" cy="273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828800" y="6169993"/>
            <a:ext cx="2152650" cy="76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Щільна</a:t>
            </a:r>
            <a:endParaRPr lang="uk-UA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502603" y="6169993"/>
            <a:ext cx="2152650" cy="76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Ніздрювата</a:t>
            </a:r>
            <a:endParaRPr lang="uk-UA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4165701" y="6243986"/>
            <a:ext cx="2152650" cy="76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Щільна </a:t>
            </a:r>
            <a:r>
              <a:rPr lang="uk-UA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</a:p>
          <a:p>
            <a:pPr algn="ctr"/>
            <a:r>
              <a:rPr lang="uk-UA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ніздрюватим заповнювачем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3863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7817" y="166255"/>
            <a:ext cx="11845637" cy="6691745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Умови твердіння бетону:</a:t>
            </a:r>
          </a:p>
          <a:p>
            <a:pPr algn="just">
              <a:spcBef>
                <a:spcPts val="0"/>
              </a:spcBef>
            </a:pPr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нормальних умовах;</a:t>
            </a:r>
          </a:p>
          <a:p>
            <a:pPr algn="just">
              <a:spcBef>
                <a:spcPts val="0"/>
              </a:spcBef>
            </a:pPr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умовах тепловологісного обробітку при атмосферному тиску (пропарювання)</a:t>
            </a:r>
          </a:p>
          <a:p>
            <a:pPr algn="just">
              <a:spcBef>
                <a:spcPts val="0"/>
              </a:spcBef>
            </a:pPr>
            <a:r>
              <a:rPr lang="uk-UA" sz="2400" cap="none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умовах тепловологісного обробітку при </a:t>
            </a:r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підвищеному тиску (</a:t>
            </a:r>
            <a:r>
              <a:rPr lang="uk-UA" sz="2400" cap="none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автоклавне</a:t>
            </a:r>
            <a:r>
              <a:rPr lang="uk-UA" sz="2400" cap="none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твердіння)</a:t>
            </a:r>
          </a:p>
          <a:p>
            <a:pPr algn="just">
              <a:spcBef>
                <a:spcPts val="0"/>
              </a:spcBef>
            </a:pPr>
            <a:endParaRPr lang="ru-RU" sz="2400" cap="none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2400" cap="none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 descr="Энерготех | Автоклавы для строительной индустр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1971675"/>
            <a:ext cx="6515100" cy="488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65009"/>
            <a:ext cx="5676900" cy="304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1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Другая 2">
      <a:dk1>
        <a:srgbClr val="7F7F7F"/>
      </a:dk1>
      <a:lt1>
        <a:sysClr val="window" lastClr="FFFFFF"/>
      </a:lt1>
      <a:dk2>
        <a:srgbClr val="BCE1F7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F2F2F2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3665</TotalTime>
  <Words>1106</Words>
  <Application>Microsoft Office PowerPoint</Application>
  <PresentationFormat>Широкоэкранный</PresentationFormat>
  <Paragraphs>220</Paragraphs>
  <Slides>25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Calibri</vt:lpstr>
      <vt:lpstr>Century Gothic</vt:lpstr>
      <vt:lpstr>Georgia</vt:lpstr>
      <vt:lpstr>Times New Roman</vt:lpstr>
      <vt:lpstr>Wingdings 3</vt:lpstr>
      <vt:lpstr>Ион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</dc:creator>
  <cp:lastModifiedBy>Admin</cp:lastModifiedBy>
  <cp:revision>86</cp:revision>
  <dcterms:created xsi:type="dcterms:W3CDTF">2024-02-24T15:22:00Z</dcterms:created>
  <dcterms:modified xsi:type="dcterms:W3CDTF">2024-03-10T18:33:52Z</dcterms:modified>
</cp:coreProperties>
</file>