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1" d="100"/>
          <a:sy n="71" d="100"/>
        </p:scale>
        <p:origin x="-1050"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01.11.2021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01.11.2021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01.11.2021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01.11.2021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01.11.2021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01.11.2021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01.11.2021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01.11.2021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01.11.2021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01.11.2021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01.11.2021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01.11.2021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ELTS Writing Line Grap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361" y="1482227"/>
            <a:ext cx="3612402" cy="2370639"/>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4644008" y="260648"/>
            <a:ext cx="4355976" cy="6494085"/>
          </a:xfrm>
          <a:prstGeom prst="rect">
            <a:avLst/>
          </a:prstGeom>
        </p:spPr>
        <p:txBody>
          <a:bodyPr wrap="square">
            <a:spAutoFit/>
          </a:bodyPr>
          <a:lstStyle/>
          <a:p>
            <a:pPr algn="just"/>
            <a:r>
              <a:rPr lang="en-US" sz="1600" dirty="0" smtClean="0"/>
              <a:t>The </a:t>
            </a:r>
            <a:r>
              <a:rPr lang="en-US" sz="1600" dirty="0"/>
              <a:t>graph shows changes in the birth and death rates in New Zealand since 1901, and forecasts trends tip until 2101.</a:t>
            </a:r>
          </a:p>
          <a:p>
            <a:pPr algn="just"/>
            <a:endParaRPr lang="en-US" sz="1600" dirty="0"/>
          </a:p>
          <a:p>
            <a:pPr algn="just"/>
            <a:r>
              <a:rPr lang="en-US" sz="1600" dirty="0"/>
              <a:t>Between 1901 and the present day, the birth rate has been consistently higher than the death rate. It stood at 20,000 at the start of this period and increased to a peak of 66,000 in 1961. Since then the rate has fluctuated between 65 and 50 thousand and it is expected to decline slowly to around 45,000 births by the end of the century.</a:t>
            </a:r>
          </a:p>
          <a:p>
            <a:pPr algn="just"/>
            <a:endParaRPr lang="en-US" sz="1600" dirty="0"/>
          </a:p>
          <a:p>
            <a:pPr algn="just"/>
            <a:r>
              <a:rPr lang="en-US" sz="1600" dirty="0"/>
              <a:t>In contrast, the death rate started below 10,000 and has increased steadily until the present time. This increase is expected to be more rapid between 2021 and 2051 when the rate will probably level off at around 60,000, before dropping slightly in 2101.</a:t>
            </a:r>
          </a:p>
          <a:p>
            <a:pPr algn="just"/>
            <a:endParaRPr lang="en-US" sz="1600" dirty="0"/>
          </a:p>
          <a:p>
            <a:pPr algn="just"/>
            <a:r>
              <a:rPr lang="en-US" sz="1600" dirty="0"/>
              <a:t>Overall, these opposing trends mean that the death rate will probably overtake the birth rate in around 2041 and the large gap between the two levels will be reversed in the later part of this century.</a:t>
            </a:r>
          </a:p>
          <a:p>
            <a:pPr algn="just"/>
            <a:endParaRPr lang="en-US" sz="1600" dirty="0"/>
          </a:p>
          <a:p>
            <a:pPr algn="just"/>
            <a:r>
              <a:rPr lang="en-US" sz="1600" dirty="0"/>
              <a:t>(164 words)</a:t>
            </a:r>
            <a:endParaRPr lang="ru-RU" sz="1600" dirty="0"/>
          </a:p>
        </p:txBody>
      </p:sp>
      <p:sp>
        <p:nvSpPr>
          <p:cNvPr id="7" name="Прямоугольник 6"/>
          <p:cNvSpPr/>
          <p:nvPr/>
        </p:nvSpPr>
        <p:spPr>
          <a:xfrm>
            <a:off x="323528" y="260648"/>
            <a:ext cx="4104456" cy="1200329"/>
          </a:xfrm>
          <a:prstGeom prst="rect">
            <a:avLst/>
          </a:prstGeom>
        </p:spPr>
        <p:txBody>
          <a:bodyPr wrap="square">
            <a:spAutoFit/>
          </a:bodyPr>
          <a:lstStyle/>
          <a:p>
            <a:pPr algn="just"/>
            <a:r>
              <a:rPr lang="en-US" sz="1200" b="1" i="1" dirty="0">
                <a:solidFill>
                  <a:srgbClr val="FF0000"/>
                </a:solidFill>
                <a:latin typeface="Arial"/>
              </a:rPr>
              <a:t>The graph below gives information about changes in the birth and death rates in New Zealand between 1901 and 2101.</a:t>
            </a:r>
          </a:p>
          <a:p>
            <a:pPr algn="just"/>
            <a:r>
              <a:rPr lang="en-US" sz="1200" b="1" i="1" dirty="0" err="1">
                <a:solidFill>
                  <a:srgbClr val="FF0000"/>
                </a:solidFill>
                <a:latin typeface="Arial"/>
              </a:rPr>
              <a:t>Summarise</a:t>
            </a:r>
            <a:r>
              <a:rPr lang="en-US" sz="1200" b="1" i="1" dirty="0">
                <a:solidFill>
                  <a:srgbClr val="FF0000"/>
                </a:solidFill>
                <a:latin typeface="Arial"/>
              </a:rPr>
              <a:t> the information by selecting and reporting the main features, and make comparisons where relevant.</a:t>
            </a:r>
            <a:endParaRPr lang="en-US" sz="1200" b="1" i="1" dirty="0">
              <a:solidFill>
                <a:srgbClr val="FF0000"/>
              </a:solidFill>
              <a:effectLst/>
              <a:latin typeface="Arial"/>
            </a:endParaRPr>
          </a:p>
        </p:txBody>
      </p:sp>
      <p:sp>
        <p:nvSpPr>
          <p:cNvPr id="8" name="Прямоугольник 7"/>
          <p:cNvSpPr/>
          <p:nvPr/>
        </p:nvSpPr>
        <p:spPr>
          <a:xfrm>
            <a:off x="235031" y="3994840"/>
            <a:ext cx="4552993" cy="2462213"/>
          </a:xfrm>
          <a:prstGeom prst="rect">
            <a:avLst/>
          </a:prstGeom>
        </p:spPr>
        <p:txBody>
          <a:bodyPr wrap="square">
            <a:spAutoFit/>
          </a:bodyPr>
          <a:lstStyle/>
          <a:p>
            <a:r>
              <a:rPr lang="en-US" sz="1400" b="1" dirty="0" smtClean="0">
                <a:solidFill>
                  <a:srgbClr val="0070C0"/>
                </a:solidFill>
              </a:rPr>
              <a:t>GOOD POINTS:</a:t>
            </a:r>
          </a:p>
          <a:p>
            <a:pPr marL="171450" indent="-171450">
              <a:buFont typeface="Wingdings" panose="05000000000000000000" pitchFamily="2" charset="2"/>
              <a:buChar char="§"/>
            </a:pPr>
            <a:r>
              <a:rPr lang="en-US" sz="1400" dirty="0" smtClean="0">
                <a:solidFill>
                  <a:srgbClr val="0070C0"/>
                </a:solidFill>
              </a:rPr>
              <a:t>fulfils </a:t>
            </a:r>
            <a:r>
              <a:rPr lang="en-US" sz="1400" dirty="0">
                <a:solidFill>
                  <a:srgbClr val="0070C0"/>
                </a:solidFill>
              </a:rPr>
              <a:t>criteria for length</a:t>
            </a:r>
          </a:p>
          <a:p>
            <a:pPr marL="171450" indent="-171450">
              <a:buFont typeface="Wingdings" panose="05000000000000000000" pitchFamily="2" charset="2"/>
              <a:buChar char="§"/>
            </a:pPr>
            <a:r>
              <a:rPr lang="en-US" sz="1400" dirty="0">
                <a:solidFill>
                  <a:srgbClr val="0070C0"/>
                </a:solidFill>
              </a:rPr>
              <a:t>introduction is paraphrased</a:t>
            </a:r>
          </a:p>
          <a:p>
            <a:pPr marL="171450" indent="-171450">
              <a:buFont typeface="Wingdings" panose="05000000000000000000" pitchFamily="2" charset="2"/>
              <a:buChar char="§"/>
            </a:pPr>
            <a:r>
              <a:rPr lang="en-US" sz="1400" dirty="0">
                <a:solidFill>
                  <a:srgbClr val="0070C0"/>
                </a:solidFill>
              </a:rPr>
              <a:t>main sets of data are compared and contrasted</a:t>
            </a:r>
          </a:p>
          <a:p>
            <a:pPr marL="171450" indent="-171450">
              <a:buFont typeface="Wingdings" panose="05000000000000000000" pitchFamily="2" charset="2"/>
              <a:buChar char="§"/>
            </a:pPr>
            <a:r>
              <a:rPr lang="en-US" sz="1400" dirty="0">
                <a:solidFill>
                  <a:srgbClr val="0070C0"/>
                </a:solidFill>
              </a:rPr>
              <a:t>clear focus on the different trends</a:t>
            </a:r>
          </a:p>
          <a:p>
            <a:pPr marL="171450" indent="-171450">
              <a:buFont typeface="Wingdings" panose="05000000000000000000" pitchFamily="2" charset="2"/>
              <a:buChar char="§"/>
            </a:pPr>
            <a:r>
              <a:rPr lang="en-US" sz="1400" dirty="0">
                <a:solidFill>
                  <a:srgbClr val="0070C0"/>
                </a:solidFill>
              </a:rPr>
              <a:t>important features of the graph, (e.g. cross-over point) included</a:t>
            </a:r>
          </a:p>
          <a:p>
            <a:pPr marL="171450" indent="-171450">
              <a:buFont typeface="Wingdings" panose="05000000000000000000" pitchFamily="2" charset="2"/>
              <a:buChar char="§"/>
            </a:pPr>
            <a:r>
              <a:rPr lang="en-US" sz="1400" dirty="0">
                <a:solidFill>
                  <a:srgbClr val="0070C0"/>
                </a:solidFill>
              </a:rPr>
              <a:t>information </a:t>
            </a:r>
            <a:r>
              <a:rPr lang="en-US" sz="1400" dirty="0" err="1">
                <a:solidFill>
                  <a:srgbClr val="0070C0"/>
                </a:solidFill>
              </a:rPr>
              <a:t>summarised</a:t>
            </a:r>
            <a:r>
              <a:rPr lang="en-US" sz="1400" dirty="0">
                <a:solidFill>
                  <a:srgbClr val="0070C0"/>
                </a:solidFill>
              </a:rPr>
              <a:t> in conclusion</a:t>
            </a:r>
          </a:p>
          <a:p>
            <a:pPr marL="171450" indent="-171450">
              <a:buFont typeface="Wingdings" panose="05000000000000000000" pitchFamily="2" charset="2"/>
              <a:buChar char="§"/>
            </a:pPr>
            <a:r>
              <a:rPr lang="en-US" sz="1400" dirty="0">
                <a:solidFill>
                  <a:srgbClr val="0070C0"/>
                </a:solidFill>
              </a:rPr>
              <a:t>well </a:t>
            </a:r>
            <a:r>
              <a:rPr lang="en-US" sz="1400" dirty="0" err="1">
                <a:solidFill>
                  <a:srgbClr val="0070C0"/>
                </a:solidFill>
              </a:rPr>
              <a:t>organised</a:t>
            </a:r>
            <a:r>
              <a:rPr lang="en-US" sz="1400" dirty="0">
                <a:solidFill>
                  <a:srgbClr val="0070C0"/>
                </a:solidFill>
              </a:rPr>
              <a:t> information</a:t>
            </a:r>
          </a:p>
          <a:p>
            <a:pPr marL="171450" indent="-171450">
              <a:buFont typeface="Wingdings" panose="05000000000000000000" pitchFamily="2" charset="2"/>
              <a:buChar char="§"/>
            </a:pPr>
            <a:r>
              <a:rPr lang="en-US" sz="1400" dirty="0">
                <a:solidFill>
                  <a:srgbClr val="0070C0"/>
                </a:solidFill>
              </a:rPr>
              <a:t>range of linkers and referencing expressions</a:t>
            </a:r>
          </a:p>
          <a:p>
            <a:pPr marL="171450" indent="-171450">
              <a:buFont typeface="Wingdings" panose="05000000000000000000" pitchFamily="2" charset="2"/>
              <a:buChar char="§"/>
            </a:pPr>
            <a:r>
              <a:rPr lang="en-US" sz="1400" dirty="0">
                <a:solidFill>
                  <a:srgbClr val="0070C0"/>
                </a:solidFill>
              </a:rPr>
              <a:t>good range of vocabulary and structures, used accurately</a:t>
            </a:r>
            <a:endParaRPr lang="ru-RU" sz="1400" dirty="0">
              <a:solidFill>
                <a:srgbClr val="0070C0"/>
              </a:solidFill>
            </a:endParaRPr>
          </a:p>
        </p:txBody>
      </p:sp>
    </p:spTree>
    <p:extLst>
      <p:ext uri="{BB962C8B-B14F-4D97-AF65-F5344CB8AC3E}">
        <p14:creationId xmlns:p14="http://schemas.microsoft.com/office/powerpoint/2010/main" val="2531593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ELTS Writing Task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0" y="2097728"/>
            <a:ext cx="4663625" cy="302433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179512" y="116632"/>
            <a:ext cx="3888432" cy="1384995"/>
          </a:xfrm>
          <a:prstGeom prst="rect">
            <a:avLst/>
          </a:prstGeom>
        </p:spPr>
        <p:txBody>
          <a:bodyPr wrap="square">
            <a:spAutoFit/>
          </a:bodyPr>
          <a:lstStyle/>
          <a:p>
            <a:pPr algn="just"/>
            <a:r>
              <a:rPr lang="en-US" sz="1400" dirty="0">
                <a:solidFill>
                  <a:srgbClr val="FF0000"/>
                </a:solidFill>
              </a:rPr>
              <a:t>The graph below shows population figures for India and China since the year 2000 and predicted population growth up until 2050</a:t>
            </a:r>
            <a:r>
              <a:rPr lang="en-US" sz="1400" dirty="0" smtClean="0">
                <a:solidFill>
                  <a:srgbClr val="FF0000"/>
                </a:solidFill>
              </a:rPr>
              <a:t>.</a:t>
            </a:r>
            <a:endParaRPr lang="en-US" sz="1400" dirty="0">
              <a:solidFill>
                <a:srgbClr val="FF0000"/>
              </a:solidFill>
            </a:endParaRPr>
          </a:p>
          <a:p>
            <a:pPr algn="just"/>
            <a:r>
              <a:rPr lang="en-US" sz="1400" dirty="0" err="1">
                <a:solidFill>
                  <a:srgbClr val="FF0000"/>
                </a:solidFill>
              </a:rPr>
              <a:t>Summarise</a:t>
            </a:r>
            <a:r>
              <a:rPr lang="en-US" sz="1400" dirty="0">
                <a:solidFill>
                  <a:srgbClr val="FF0000"/>
                </a:solidFill>
              </a:rPr>
              <a:t> the information by selecting and reporting the main features, and make comparisons where relevant.</a:t>
            </a:r>
            <a:endParaRPr lang="ru-RU" sz="1400" dirty="0">
              <a:solidFill>
                <a:srgbClr val="FF0000"/>
              </a:solidFill>
            </a:endParaRPr>
          </a:p>
        </p:txBody>
      </p:sp>
      <p:sp>
        <p:nvSpPr>
          <p:cNvPr id="4" name="Прямоугольник 3"/>
          <p:cNvSpPr/>
          <p:nvPr/>
        </p:nvSpPr>
        <p:spPr>
          <a:xfrm>
            <a:off x="4843137" y="116632"/>
            <a:ext cx="4134762" cy="6986528"/>
          </a:xfrm>
          <a:prstGeom prst="rect">
            <a:avLst/>
          </a:prstGeom>
        </p:spPr>
        <p:txBody>
          <a:bodyPr wrap="square">
            <a:spAutoFit/>
          </a:bodyPr>
          <a:lstStyle/>
          <a:p>
            <a:r>
              <a:rPr lang="en-US" sz="1600" dirty="0"/>
              <a:t>The graph shows how the populations of India and China have changed since 2000 and how they will change in the future.</a:t>
            </a:r>
          </a:p>
          <a:p>
            <a:endParaRPr lang="en-US" sz="1600" dirty="0"/>
          </a:p>
          <a:p>
            <a:r>
              <a:rPr lang="en-US" sz="1600" dirty="0"/>
              <a:t>In 2000, there were more people living in China than in India. The number of Chinese was 1.25 billion, while India's population was about 1 billion. Between 2000 and 2010, there has been a 0.2 billion rise in the number of Indian citizens. Over the same period, China's population has increased by 0.1 billion to reach over 1.35 billion.</a:t>
            </a:r>
          </a:p>
          <a:p>
            <a:endParaRPr lang="en-US" sz="1600" dirty="0"/>
          </a:p>
          <a:p>
            <a:r>
              <a:rPr lang="en-US" sz="1600" dirty="0"/>
              <a:t>According to the graph, the population in India will increase more quickly than in China, and experts say that by 2030, both countries will have the same population of 1.45 billion. After this, China's population is likely to fall slightly to 1.4 billion in 2050, while India's population will probably increase and reach 1.6 billion.</a:t>
            </a:r>
          </a:p>
          <a:p>
            <a:endParaRPr lang="en-US" sz="1600" dirty="0"/>
          </a:p>
          <a:p>
            <a:r>
              <a:rPr lang="en-US" sz="1600" dirty="0"/>
              <a:t>Thus, over the 50-year period, India is going to experience steady growth in its population and it will overtake China. On the other hand, China's population will peak in 2030 and then begin to fall</a:t>
            </a:r>
            <a:r>
              <a:rPr lang="en-US" sz="1600" dirty="0" smtClean="0"/>
              <a:t>.</a:t>
            </a:r>
            <a:endParaRPr lang="en-US" sz="1600" dirty="0"/>
          </a:p>
          <a:p>
            <a:r>
              <a:rPr lang="en-US" sz="1600" dirty="0"/>
              <a:t>(173 words)</a:t>
            </a:r>
            <a:endParaRPr lang="ru-RU" sz="1600" dirty="0"/>
          </a:p>
        </p:txBody>
      </p:sp>
    </p:spTree>
    <p:extLst>
      <p:ext uri="{BB962C8B-B14F-4D97-AF65-F5344CB8AC3E}">
        <p14:creationId xmlns:p14="http://schemas.microsoft.com/office/powerpoint/2010/main" val="3167832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6085" y="1412776"/>
            <a:ext cx="4032448" cy="2952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Прямоугольник 1"/>
          <p:cNvSpPr/>
          <p:nvPr/>
        </p:nvSpPr>
        <p:spPr>
          <a:xfrm>
            <a:off x="395536" y="253097"/>
            <a:ext cx="3888432" cy="1015663"/>
          </a:xfrm>
          <a:prstGeom prst="rect">
            <a:avLst/>
          </a:prstGeom>
        </p:spPr>
        <p:txBody>
          <a:bodyPr wrap="square">
            <a:spAutoFit/>
          </a:bodyPr>
          <a:lstStyle/>
          <a:p>
            <a:pPr algn="just"/>
            <a:r>
              <a:rPr lang="en-US" sz="1200" dirty="0">
                <a:solidFill>
                  <a:srgbClr val="FF0000"/>
                </a:solidFill>
              </a:rPr>
              <a:t>The graph below shows the population change between 1940 and 2000 in three different counties in the U.S. state of Oregon</a:t>
            </a:r>
            <a:r>
              <a:rPr lang="en-US" sz="1200" dirty="0" smtClean="0">
                <a:solidFill>
                  <a:srgbClr val="FF0000"/>
                </a:solidFill>
              </a:rPr>
              <a:t>.</a:t>
            </a:r>
            <a:endParaRPr lang="en-US" sz="1200" dirty="0">
              <a:solidFill>
                <a:srgbClr val="FF0000"/>
              </a:solidFill>
            </a:endParaRPr>
          </a:p>
          <a:p>
            <a:pPr algn="just"/>
            <a:r>
              <a:rPr lang="en-US" sz="1200" dirty="0" err="1">
                <a:solidFill>
                  <a:srgbClr val="FF0000"/>
                </a:solidFill>
              </a:rPr>
              <a:t>Summarise</a:t>
            </a:r>
            <a:r>
              <a:rPr lang="en-US" sz="1200" dirty="0">
                <a:solidFill>
                  <a:srgbClr val="FF0000"/>
                </a:solidFill>
              </a:rPr>
              <a:t> the information by selecting and reporting the main features, and make comparisons where relevant.</a:t>
            </a:r>
            <a:endParaRPr lang="ru-RU" sz="1200" dirty="0">
              <a:solidFill>
                <a:srgbClr val="FF0000"/>
              </a:solidFill>
            </a:endParaRPr>
          </a:p>
        </p:txBody>
      </p:sp>
      <p:sp>
        <p:nvSpPr>
          <p:cNvPr id="3" name="Прямоугольник 2"/>
          <p:cNvSpPr/>
          <p:nvPr/>
        </p:nvSpPr>
        <p:spPr>
          <a:xfrm>
            <a:off x="4552074" y="239650"/>
            <a:ext cx="4572000" cy="6555641"/>
          </a:xfrm>
          <a:prstGeom prst="rect">
            <a:avLst/>
          </a:prstGeom>
        </p:spPr>
        <p:txBody>
          <a:bodyPr>
            <a:spAutoFit/>
          </a:bodyPr>
          <a:lstStyle/>
          <a:p>
            <a:r>
              <a:rPr lang="en-US" sz="1400" dirty="0"/>
              <a:t>The graph shows the increase in population of three counties, Columbia, Yamhill and Washington in the U.S. state of Oregon, between 1940 and 2000. In 1940, Columbia had the lowest population of the three counties, at around 25,000. This compared with about 30,000 in Yamhill and approximately 75,000 in Washington.</a:t>
            </a:r>
          </a:p>
          <a:p>
            <a:endParaRPr lang="en-US" sz="1400" dirty="0"/>
          </a:p>
          <a:p>
            <a:r>
              <a:rPr lang="en-US" sz="1400" dirty="0"/>
              <a:t>By 1970, Columbia’s population had risen to just under 36,000. Although this appears on the graph to be a gentle increase, it is in fact an increase of approximately 50%. Yamhill’s population also rose by nearly 50% between 1940 and 1970: from 30,000 to just under 45,000. However, the greatest real increase was in Washington, where the population in 1970 had increased by approximately 75,000, to 125,000.</a:t>
            </a:r>
          </a:p>
          <a:p>
            <a:endParaRPr lang="en-US" sz="1400" dirty="0"/>
          </a:p>
          <a:p>
            <a:r>
              <a:rPr lang="en-US" sz="1400" dirty="0"/>
              <a:t>The years 1970 to 2000 saw the populations of Columbia and Yamhill increase by approximately the same amounts that they had increased by the thirty years before. In 2000, Columbia’s population – at approximately 76,000 – was triple what it had been in 1940. Likewise, Yamhill’s population, at around 90,000, was almost triple what it was in 1940.</a:t>
            </a:r>
          </a:p>
          <a:p>
            <a:endParaRPr lang="en-US" sz="1400" dirty="0"/>
          </a:p>
          <a:p>
            <a:r>
              <a:rPr lang="en-US" sz="1400" dirty="0"/>
              <a:t>Although Washington’s increase in population between 1940 and 1970 was large, its increase in the following thirty years was even sharper, rising from about 125,000 in 1970 to more than 240,000 in 2000</a:t>
            </a:r>
            <a:r>
              <a:rPr lang="en-US" sz="1400" dirty="0" smtClean="0"/>
              <a:t>.</a:t>
            </a:r>
            <a:endParaRPr lang="en-US" sz="1400" dirty="0"/>
          </a:p>
          <a:p>
            <a:r>
              <a:rPr lang="en-US" sz="1400" dirty="0"/>
              <a:t>(206 words)</a:t>
            </a:r>
            <a:endParaRPr lang="ru-RU" sz="1400" dirty="0"/>
          </a:p>
        </p:txBody>
      </p:sp>
      <p:sp>
        <p:nvSpPr>
          <p:cNvPr id="4" name="Прямоугольник 3"/>
          <p:cNvSpPr/>
          <p:nvPr/>
        </p:nvSpPr>
        <p:spPr>
          <a:xfrm>
            <a:off x="172544" y="4365105"/>
            <a:ext cx="4379530" cy="2308324"/>
          </a:xfrm>
          <a:prstGeom prst="rect">
            <a:avLst/>
          </a:prstGeom>
        </p:spPr>
        <p:txBody>
          <a:bodyPr wrap="square">
            <a:spAutoFit/>
          </a:bodyPr>
          <a:lstStyle/>
          <a:p>
            <a:pPr algn="just"/>
            <a:r>
              <a:rPr lang="en-US" sz="1200" b="1" dirty="0" smtClean="0">
                <a:solidFill>
                  <a:srgbClr val="0070C0"/>
                </a:solidFill>
              </a:rPr>
              <a:t>THE STRUCTURE OF YOUR ANSWER WOULD LOOK LIKE THIS:</a:t>
            </a:r>
          </a:p>
          <a:p>
            <a:pPr marL="171450" indent="-171450" algn="just">
              <a:buFont typeface="Wingdings" panose="05000000000000000000" pitchFamily="2" charset="2"/>
              <a:buChar char="§"/>
            </a:pPr>
            <a:r>
              <a:rPr lang="en-US" sz="1200" dirty="0" smtClean="0">
                <a:solidFill>
                  <a:srgbClr val="0070C0"/>
                </a:solidFill>
              </a:rPr>
              <a:t>Introduction </a:t>
            </a:r>
            <a:r>
              <a:rPr lang="en-US" sz="1200" dirty="0">
                <a:solidFill>
                  <a:srgbClr val="0070C0"/>
                </a:solidFill>
              </a:rPr>
              <a:t>- Explain briefly in your own words what the information shows. Give more detail than the question and make comparisons where appropriate</a:t>
            </a:r>
            <a:r>
              <a:rPr lang="en-US" sz="1200" dirty="0" smtClean="0">
                <a:solidFill>
                  <a:srgbClr val="0070C0"/>
                </a:solidFill>
              </a:rPr>
              <a:t>.</a:t>
            </a:r>
            <a:endParaRPr lang="en-US" sz="1200" dirty="0">
              <a:solidFill>
                <a:srgbClr val="0070C0"/>
              </a:solidFill>
            </a:endParaRPr>
          </a:p>
          <a:p>
            <a:pPr marL="171450" indent="-171450" algn="just">
              <a:buFont typeface="Wingdings" panose="05000000000000000000" pitchFamily="2" charset="2"/>
              <a:buChar char="§"/>
            </a:pPr>
            <a:r>
              <a:rPr lang="en-US" sz="1200" dirty="0">
                <a:solidFill>
                  <a:srgbClr val="0070C0"/>
                </a:solidFill>
              </a:rPr>
              <a:t>Main Body - Decide how to </a:t>
            </a:r>
            <a:r>
              <a:rPr lang="en-US" sz="1200" dirty="0" err="1">
                <a:solidFill>
                  <a:srgbClr val="0070C0"/>
                </a:solidFill>
              </a:rPr>
              <a:t>organise</a:t>
            </a:r>
            <a:r>
              <a:rPr lang="en-US" sz="1200" dirty="0">
                <a:solidFill>
                  <a:srgbClr val="0070C0"/>
                </a:solidFill>
              </a:rPr>
              <a:t> your paragraphs. For example, in the model answer below, paragraph 2 is about 1940-1970, paragraph 3 is about 1970-2000 for Columbia and Yamhill, and paragraph 4 is about 1970-2000 for Washington. Use words such as although and however to make contrasts, and words such as likewise to introduce similarities. Always include the actual data you have been given. The final paragraph is not a conclusion in this type of task.</a:t>
            </a:r>
            <a:endParaRPr lang="ru-RU" sz="1200" dirty="0">
              <a:solidFill>
                <a:srgbClr val="0070C0"/>
              </a:solidFill>
            </a:endParaRPr>
          </a:p>
        </p:txBody>
      </p:sp>
    </p:spTree>
    <p:extLst>
      <p:ext uri="{BB962C8B-B14F-4D97-AF65-F5344CB8AC3E}">
        <p14:creationId xmlns:p14="http://schemas.microsoft.com/office/powerpoint/2010/main" val="1599756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75484" y="47625"/>
            <a:ext cx="5668516" cy="6762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Прямоугольник 1"/>
          <p:cNvSpPr/>
          <p:nvPr/>
        </p:nvSpPr>
        <p:spPr>
          <a:xfrm>
            <a:off x="121868" y="2081811"/>
            <a:ext cx="3225996" cy="2585323"/>
          </a:xfrm>
          <a:prstGeom prst="rect">
            <a:avLst/>
          </a:prstGeom>
        </p:spPr>
        <p:txBody>
          <a:bodyPr wrap="square">
            <a:spAutoFit/>
          </a:bodyPr>
          <a:lstStyle/>
          <a:p>
            <a:pPr algn="just"/>
            <a:r>
              <a:rPr lang="en-US" dirty="0"/>
              <a:t>The diagrams below give information about the Eiffel Tower in Paris and an outline project to extend it underground.</a:t>
            </a:r>
          </a:p>
          <a:p>
            <a:pPr algn="just"/>
            <a:endParaRPr lang="en-US" dirty="0"/>
          </a:p>
          <a:p>
            <a:pPr algn="just"/>
            <a:r>
              <a:rPr lang="en-US" dirty="0"/>
              <a:t>Write a report for a university lecturer describing the information shown.</a:t>
            </a:r>
            <a:endParaRPr lang="ru-RU" dirty="0"/>
          </a:p>
        </p:txBody>
      </p:sp>
    </p:spTree>
    <p:extLst>
      <p:ext uri="{BB962C8B-B14F-4D97-AF65-F5344CB8AC3E}">
        <p14:creationId xmlns:p14="http://schemas.microsoft.com/office/powerpoint/2010/main" val="621581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91680" y="404664"/>
            <a:ext cx="5670376" cy="5909310"/>
          </a:xfrm>
          <a:prstGeom prst="rect">
            <a:avLst/>
          </a:prstGeom>
        </p:spPr>
        <p:txBody>
          <a:bodyPr wrap="square">
            <a:spAutoFit/>
          </a:bodyPr>
          <a:lstStyle/>
          <a:p>
            <a:pPr algn="just"/>
            <a:r>
              <a:rPr lang="en-US" dirty="0">
                <a:solidFill>
                  <a:srgbClr val="000000"/>
                </a:solidFill>
                <a:latin typeface="Arial"/>
              </a:rPr>
              <a:t>The Eiffel Tower is situated close to the Seine River in Paris. It is a metal structure that is 1,063 feet high and weighs 7,417 </a:t>
            </a:r>
            <a:r>
              <a:rPr lang="en-US" dirty="0" err="1">
                <a:solidFill>
                  <a:srgbClr val="000000"/>
                </a:solidFill>
                <a:latin typeface="Arial"/>
              </a:rPr>
              <a:t>tonnes</a:t>
            </a:r>
            <a:r>
              <a:rPr lang="en-US" dirty="0">
                <a:solidFill>
                  <a:srgbClr val="000000"/>
                </a:solidFill>
                <a:latin typeface="Arial"/>
              </a:rPr>
              <a:t>. The tower has been a tourist attraction since 1889, when it was built, and there are 1,665 steps that can be climbed in order to reach the two viewing platforms</a:t>
            </a:r>
            <a:r>
              <a:rPr lang="en-US" dirty="0" smtClean="0">
                <a:solidFill>
                  <a:srgbClr val="000000"/>
                </a:solidFill>
                <a:latin typeface="Arial"/>
              </a:rPr>
              <a:t>.</a:t>
            </a:r>
          </a:p>
          <a:p>
            <a:pPr algn="just"/>
            <a:r>
              <a:rPr lang="en-US" dirty="0">
                <a:solidFill>
                  <a:srgbClr val="000000"/>
                </a:solidFill>
                <a:latin typeface="Arial"/>
              </a:rPr>
              <a:t/>
            </a:r>
            <a:br>
              <a:rPr lang="en-US" dirty="0">
                <a:solidFill>
                  <a:srgbClr val="000000"/>
                </a:solidFill>
                <a:latin typeface="Arial"/>
              </a:rPr>
            </a:br>
            <a:r>
              <a:rPr lang="en-US" dirty="0">
                <a:solidFill>
                  <a:srgbClr val="000000"/>
                </a:solidFill>
                <a:latin typeface="Arial"/>
              </a:rPr>
              <a:t>There are now plans to build below the foundations of the tower. These plans include the development of five underground levels that will incorporate the tower's ticket office, shopping facilities, a cinema and museum and two floors of underground parking.</a:t>
            </a:r>
            <a:br>
              <a:rPr lang="en-US" dirty="0">
                <a:solidFill>
                  <a:srgbClr val="000000"/>
                </a:solidFill>
                <a:latin typeface="Arial"/>
              </a:rPr>
            </a:br>
            <a:r>
              <a:rPr lang="en-US" dirty="0">
                <a:solidFill>
                  <a:srgbClr val="000000"/>
                </a:solidFill>
                <a:latin typeface="Arial"/>
              </a:rPr>
              <a:t/>
            </a:r>
            <a:br>
              <a:rPr lang="en-US" dirty="0">
                <a:solidFill>
                  <a:srgbClr val="000000"/>
                </a:solidFill>
                <a:latin typeface="Arial"/>
              </a:rPr>
            </a:br>
            <a:r>
              <a:rPr lang="en-US" dirty="0">
                <a:solidFill>
                  <a:srgbClr val="000000"/>
                </a:solidFill>
                <a:latin typeface="Arial"/>
              </a:rPr>
              <a:t>Although details have yet to be </a:t>
            </a:r>
            <a:r>
              <a:rPr lang="en-US" dirty="0" err="1">
                <a:solidFill>
                  <a:srgbClr val="000000"/>
                </a:solidFill>
                <a:latin typeface="Arial"/>
              </a:rPr>
              <a:t>finalised</a:t>
            </a:r>
            <a:r>
              <a:rPr lang="en-US" dirty="0">
                <a:solidFill>
                  <a:srgbClr val="000000"/>
                </a:solidFill>
                <a:latin typeface="Arial"/>
              </a:rPr>
              <a:t>, the principle is that the five floors will be connected by two vertical passenger lifts on either side of the tower. In addition, the floor immediately below the tower, which is planned to house the ticket office, will also consist of a large atrium with a glass ceiling so that visitors can look directly up at the tower itself.</a:t>
            </a:r>
          </a:p>
          <a:p>
            <a:r>
              <a:rPr lang="en-US" dirty="0">
                <a:solidFill>
                  <a:srgbClr val="333333"/>
                </a:solidFill>
                <a:latin typeface="Arial"/>
              </a:rPr>
              <a:t>(162 words)</a:t>
            </a:r>
            <a:endParaRPr lang="en-US" b="0" i="0" dirty="0">
              <a:solidFill>
                <a:srgbClr val="333333"/>
              </a:solidFill>
              <a:effectLst/>
              <a:latin typeface="Arial"/>
            </a:endParaRPr>
          </a:p>
        </p:txBody>
      </p:sp>
    </p:spTree>
    <p:extLst>
      <p:ext uri="{BB962C8B-B14F-4D97-AF65-F5344CB8AC3E}">
        <p14:creationId xmlns:p14="http://schemas.microsoft.com/office/powerpoint/2010/main" val="2172826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IELT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8405" y="850433"/>
            <a:ext cx="4818417" cy="3842645"/>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138404" y="46711"/>
            <a:ext cx="4937651" cy="830997"/>
          </a:xfrm>
          <a:prstGeom prst="rect">
            <a:avLst/>
          </a:prstGeom>
        </p:spPr>
        <p:txBody>
          <a:bodyPr wrap="square">
            <a:spAutoFit/>
          </a:bodyPr>
          <a:lstStyle/>
          <a:p>
            <a:pPr algn="just"/>
            <a:r>
              <a:rPr lang="en-US" sz="1200" b="1" i="1" dirty="0">
                <a:solidFill>
                  <a:srgbClr val="FF0000"/>
                </a:solidFill>
                <a:latin typeface="Arial"/>
              </a:rPr>
              <a:t>The diagram below shows how a central heating system in a house works.</a:t>
            </a:r>
          </a:p>
          <a:p>
            <a:pPr algn="just"/>
            <a:r>
              <a:rPr lang="en-US" sz="1200" b="1" i="1" dirty="0" err="1">
                <a:solidFill>
                  <a:srgbClr val="FF0000"/>
                </a:solidFill>
                <a:latin typeface="Arial"/>
              </a:rPr>
              <a:t>Summarise</a:t>
            </a:r>
            <a:r>
              <a:rPr lang="en-US" sz="1200" b="1" i="1" dirty="0">
                <a:solidFill>
                  <a:srgbClr val="FF0000"/>
                </a:solidFill>
                <a:latin typeface="Arial"/>
              </a:rPr>
              <a:t> the information by selecting and reporting the main features, and make comparisons where relevant.</a:t>
            </a:r>
            <a:endParaRPr lang="en-US" sz="1200" b="1" i="1" dirty="0">
              <a:solidFill>
                <a:srgbClr val="FF0000"/>
              </a:solidFill>
              <a:effectLst/>
              <a:latin typeface="Arial"/>
            </a:endParaRPr>
          </a:p>
        </p:txBody>
      </p:sp>
      <p:sp>
        <p:nvSpPr>
          <p:cNvPr id="3" name="Прямоугольник 2"/>
          <p:cNvSpPr/>
          <p:nvPr/>
        </p:nvSpPr>
        <p:spPr>
          <a:xfrm>
            <a:off x="5076056" y="260648"/>
            <a:ext cx="3914419" cy="4401205"/>
          </a:xfrm>
          <a:prstGeom prst="rect">
            <a:avLst/>
          </a:prstGeom>
        </p:spPr>
        <p:txBody>
          <a:bodyPr wrap="square">
            <a:spAutoFit/>
          </a:bodyPr>
          <a:lstStyle/>
          <a:p>
            <a:r>
              <a:rPr lang="en-US" sz="1400" dirty="0"/>
              <a:t>This diagram provides an overview of a domestic central heating system. It shows how the tank, boiler and pipes ensure a constant flow of hot </a:t>
            </a:r>
            <a:r>
              <a:rPr lang="en-US" sz="1400" dirty="0" err="1"/>
              <a:t>waterto</a:t>
            </a:r>
            <a:r>
              <a:rPr lang="en-US" sz="1400" dirty="0"/>
              <a:t> both the radiators and the taps</a:t>
            </a:r>
            <a:r>
              <a:rPr lang="en-US" sz="1400" dirty="0" smtClean="0"/>
              <a:t>.</a:t>
            </a:r>
            <a:endParaRPr lang="en-US" sz="1400" dirty="0"/>
          </a:p>
          <a:p>
            <a:r>
              <a:rPr lang="en-US" sz="1400" dirty="0"/>
              <a:t>The cold water enters the house and is stored in a water storage tank in the roof. From there ü flows down to the boiler, located on the ground floor of the house</a:t>
            </a:r>
            <a:r>
              <a:rPr lang="en-US" sz="1400" dirty="0" smtClean="0"/>
              <a:t>.</a:t>
            </a:r>
            <a:endParaRPr lang="en-US" sz="1400" dirty="0"/>
          </a:p>
          <a:p>
            <a:r>
              <a:rPr lang="en-US" sz="1400" dirty="0"/>
              <a:t>The boiler, which is fuelled by gas or oil, heats up the water as it passes through it. The hot water is then pumped round the house through a system of pipes and flows into the radiators, located in different rooms. The water circulates through the radiators, which have small tubes inside them to help distribute the heat, and this warms each of the rooms. Some of the water is directed to the taps to provide hot water for the house</a:t>
            </a:r>
            <a:r>
              <a:rPr lang="en-US" sz="1400" dirty="0" smtClean="0"/>
              <a:t>.</a:t>
            </a:r>
            <a:endParaRPr lang="en-US" sz="1400" dirty="0"/>
          </a:p>
          <a:p>
            <a:r>
              <a:rPr lang="en-US" sz="1400" dirty="0"/>
              <a:t>Once the water has been through the pipes and radiators, it is returned to the boiler to be re-heated and circulated round the house again.</a:t>
            </a:r>
            <a:endParaRPr lang="ru-RU" sz="1400" dirty="0"/>
          </a:p>
        </p:txBody>
      </p:sp>
      <p:sp>
        <p:nvSpPr>
          <p:cNvPr id="4" name="Прямоугольник 3"/>
          <p:cNvSpPr/>
          <p:nvPr/>
        </p:nvSpPr>
        <p:spPr>
          <a:xfrm>
            <a:off x="245971" y="4365104"/>
            <a:ext cx="8728861" cy="2308324"/>
          </a:xfrm>
          <a:prstGeom prst="rect">
            <a:avLst/>
          </a:prstGeom>
        </p:spPr>
        <p:txBody>
          <a:bodyPr wrap="square">
            <a:spAutoFit/>
          </a:bodyPr>
          <a:lstStyle/>
          <a:p>
            <a:r>
              <a:rPr lang="en-US" sz="1200" b="1" dirty="0">
                <a:solidFill>
                  <a:srgbClr val="00B050"/>
                </a:solidFill>
                <a:latin typeface="Bookman Old Style" panose="02050604050505020204" pitchFamily="18" charset="0"/>
              </a:rPr>
              <a:t>EXPLANATION</a:t>
            </a:r>
          </a:p>
          <a:p>
            <a:r>
              <a:rPr lang="en-US" sz="1200" b="1" dirty="0">
                <a:solidFill>
                  <a:srgbClr val="00B050"/>
                </a:solidFill>
                <a:latin typeface="Bookman Old Style" panose="02050604050505020204" pitchFamily="18" charset="0"/>
              </a:rPr>
              <a:t>Introduction: First sentence. Overview: Second sentence</a:t>
            </a:r>
            <a:r>
              <a:rPr lang="en-US" sz="1200" b="1" dirty="0" smtClean="0">
                <a:solidFill>
                  <a:srgbClr val="00B050"/>
                </a:solidFill>
                <a:latin typeface="Bookman Old Style" panose="02050604050505020204" pitchFamily="18" charset="0"/>
              </a:rPr>
              <a:t>.</a:t>
            </a:r>
            <a:endParaRPr lang="en-US" sz="1200" b="1" dirty="0">
              <a:solidFill>
                <a:srgbClr val="00B050"/>
              </a:solidFill>
              <a:latin typeface="Bookman Old Style" panose="02050604050505020204" pitchFamily="18" charset="0"/>
            </a:endParaRPr>
          </a:p>
          <a:p>
            <a:r>
              <a:rPr lang="en-US" sz="1200" b="1" dirty="0">
                <a:solidFill>
                  <a:srgbClr val="00B050"/>
                </a:solidFill>
                <a:latin typeface="Bookman Old Style" panose="02050604050505020204" pitchFamily="18" charset="0"/>
              </a:rPr>
              <a:t>Key features: Entry of cold water into boiler; circulation of hot </a:t>
            </a:r>
            <a:r>
              <a:rPr lang="en-US" sz="1200" b="1" dirty="0" err="1">
                <a:solidFill>
                  <a:srgbClr val="00B050"/>
                </a:solidFill>
                <a:latin typeface="Bookman Old Style" panose="02050604050505020204" pitchFamily="18" charset="0"/>
              </a:rPr>
              <a:t>waterto</a:t>
            </a:r>
            <a:r>
              <a:rPr lang="en-US" sz="1200" b="1" dirty="0">
                <a:solidFill>
                  <a:srgbClr val="00B050"/>
                </a:solidFill>
                <a:latin typeface="Bookman Old Style" panose="02050604050505020204" pitchFamily="18" charset="0"/>
              </a:rPr>
              <a:t> radiators and taps; return of </a:t>
            </a:r>
            <a:r>
              <a:rPr lang="en-US" sz="1200" b="1" dirty="0" err="1">
                <a:solidFill>
                  <a:srgbClr val="00B050"/>
                </a:solidFill>
                <a:latin typeface="Bookman Old Style" panose="02050604050505020204" pitchFamily="18" charset="0"/>
              </a:rPr>
              <a:t>waterto</a:t>
            </a:r>
            <a:r>
              <a:rPr lang="en-US" sz="1200" b="1" dirty="0">
                <a:solidFill>
                  <a:srgbClr val="00B050"/>
                </a:solidFill>
                <a:latin typeface="Bookman Old Style" panose="02050604050505020204" pitchFamily="18" charset="0"/>
              </a:rPr>
              <a:t> boiler</a:t>
            </a:r>
            <a:r>
              <a:rPr lang="en-US" sz="1200" b="1" dirty="0" smtClean="0">
                <a:solidFill>
                  <a:srgbClr val="00B050"/>
                </a:solidFill>
                <a:latin typeface="Bookman Old Style" panose="02050604050505020204" pitchFamily="18" charset="0"/>
              </a:rPr>
              <a:t>.</a:t>
            </a:r>
            <a:endParaRPr lang="en-US" sz="1200" b="1" dirty="0">
              <a:solidFill>
                <a:srgbClr val="00B050"/>
              </a:solidFill>
              <a:latin typeface="Bookman Old Style" panose="02050604050505020204" pitchFamily="18" charset="0"/>
            </a:endParaRPr>
          </a:p>
          <a:p>
            <a:r>
              <a:rPr lang="en-US" sz="1200" b="1" dirty="0">
                <a:solidFill>
                  <a:srgbClr val="00B050"/>
                </a:solidFill>
                <a:latin typeface="Bookman Old Style" panose="02050604050505020204" pitchFamily="18" charset="0"/>
              </a:rPr>
              <a:t>Supporting information: direction of flow; types of boiler; location of radiators; radiator </a:t>
            </a:r>
            <a:r>
              <a:rPr lang="en-US" sz="1200" b="1" dirty="0" smtClean="0">
                <a:solidFill>
                  <a:srgbClr val="00B050"/>
                </a:solidFill>
                <a:latin typeface="Bookman Old Style" panose="02050604050505020204" pitchFamily="18" charset="0"/>
              </a:rPr>
              <a:t>tubes</a:t>
            </a:r>
            <a:endParaRPr lang="en-US" sz="1200" b="1" dirty="0">
              <a:solidFill>
                <a:srgbClr val="00B050"/>
              </a:solidFill>
              <a:latin typeface="Bookman Old Style" panose="02050604050505020204" pitchFamily="18" charset="0"/>
            </a:endParaRPr>
          </a:p>
          <a:p>
            <a:r>
              <a:rPr lang="en-US" sz="1200" b="1" dirty="0">
                <a:solidFill>
                  <a:srgbClr val="00B050"/>
                </a:solidFill>
                <a:latin typeface="Bookman Old Style" panose="02050604050505020204" pitchFamily="18" charset="0"/>
              </a:rPr>
              <a:t>Paragraph breaks: The paragraph breaks mark stages in the process</a:t>
            </a:r>
            <a:r>
              <a:rPr lang="en-US" sz="1200" b="1" dirty="0" smtClean="0">
                <a:solidFill>
                  <a:srgbClr val="00B050"/>
                </a:solidFill>
                <a:latin typeface="Bookman Old Style" panose="02050604050505020204" pitchFamily="18" charset="0"/>
              </a:rPr>
              <a:t>.</a:t>
            </a:r>
            <a:endParaRPr lang="en-US" sz="1200" b="1" dirty="0">
              <a:solidFill>
                <a:srgbClr val="00B050"/>
              </a:solidFill>
              <a:latin typeface="Bookman Old Style" panose="02050604050505020204" pitchFamily="18" charset="0"/>
            </a:endParaRPr>
          </a:p>
          <a:p>
            <a:r>
              <a:rPr lang="en-US" sz="1200" b="1" dirty="0">
                <a:solidFill>
                  <a:srgbClr val="00B050"/>
                </a:solidFill>
                <a:latin typeface="Bookman Old Style" panose="02050604050505020204" pitchFamily="18" charset="0"/>
              </a:rPr>
              <a:t>Linkers: and, from there, then, once, again Reference words: it, both, there, which, </a:t>
            </a:r>
            <a:r>
              <a:rPr lang="en-US" sz="1200" b="1" dirty="0" smtClean="0">
                <a:solidFill>
                  <a:srgbClr val="00B050"/>
                </a:solidFill>
                <a:latin typeface="Bookman Old Style" panose="02050604050505020204" pitchFamily="18" charset="0"/>
              </a:rPr>
              <a:t>this</a:t>
            </a:r>
            <a:endParaRPr lang="en-US" sz="1200" b="1" dirty="0">
              <a:solidFill>
                <a:srgbClr val="00B050"/>
              </a:solidFill>
              <a:latin typeface="Bookman Old Style" panose="02050604050505020204" pitchFamily="18" charset="0"/>
            </a:endParaRPr>
          </a:p>
          <a:p>
            <a:r>
              <a:rPr lang="en-US" sz="1200" b="1" dirty="0">
                <a:solidFill>
                  <a:srgbClr val="00B050"/>
                </a:solidFill>
                <a:latin typeface="Bookman Old Style" panose="02050604050505020204" pitchFamily="18" charset="0"/>
              </a:rPr>
              <a:t>Topic vocabulary: enters, stored, roof, flows, ground floor, located, passes, pumped, system, circulates, heat, directed, returned, </a:t>
            </a:r>
            <a:r>
              <a:rPr lang="en-US" sz="1200" b="1" dirty="0" smtClean="0">
                <a:solidFill>
                  <a:srgbClr val="00B050"/>
                </a:solidFill>
                <a:latin typeface="Bookman Old Style" panose="02050604050505020204" pitchFamily="18" charset="0"/>
              </a:rPr>
              <a:t>re-heated</a:t>
            </a:r>
            <a:endParaRPr lang="en-US" sz="1200" b="1" dirty="0">
              <a:solidFill>
                <a:srgbClr val="00B050"/>
              </a:solidFill>
              <a:latin typeface="Bookman Old Style" panose="02050604050505020204" pitchFamily="18" charset="0"/>
            </a:endParaRPr>
          </a:p>
          <a:p>
            <a:r>
              <a:rPr lang="en-US" sz="1200" b="1" dirty="0">
                <a:solidFill>
                  <a:srgbClr val="00B050"/>
                </a:solidFill>
                <a:latin typeface="Bookman Old Style" panose="02050604050505020204" pitchFamily="18" charset="0"/>
              </a:rPr>
              <a:t>Less common vocabulary: ensure, fuelled by, heats up, distribute the heat, </a:t>
            </a:r>
            <a:r>
              <a:rPr lang="en-US" sz="1200" b="1" dirty="0" smtClean="0">
                <a:solidFill>
                  <a:srgbClr val="00B050"/>
                </a:solidFill>
                <a:latin typeface="Bookman Old Style" panose="02050604050505020204" pitchFamily="18" charset="0"/>
              </a:rPr>
              <a:t>warms</a:t>
            </a:r>
            <a:endParaRPr lang="en-US" sz="1200" b="1" dirty="0">
              <a:solidFill>
                <a:srgbClr val="00B050"/>
              </a:solidFill>
              <a:latin typeface="Bookman Old Style" panose="02050604050505020204" pitchFamily="18" charset="0"/>
            </a:endParaRPr>
          </a:p>
          <a:p>
            <a:r>
              <a:rPr lang="en-US" sz="1200" b="1" dirty="0">
                <a:solidFill>
                  <a:srgbClr val="00B050"/>
                </a:solidFill>
                <a:latin typeface="Bookman Old Style" panose="02050604050505020204" pitchFamily="18" charset="0"/>
              </a:rPr>
              <a:t>Structures: An appropriate mix of active and passive structures and a range of sentence types are used</a:t>
            </a:r>
            <a:r>
              <a:rPr lang="en-US" sz="1200" b="1" dirty="0" smtClean="0">
                <a:solidFill>
                  <a:srgbClr val="00B050"/>
                </a:solidFill>
                <a:latin typeface="Bookman Old Style" panose="02050604050505020204" pitchFamily="18" charset="0"/>
              </a:rPr>
              <a:t>.</a:t>
            </a:r>
            <a:endParaRPr lang="en-US" sz="1200" b="1" dirty="0">
              <a:solidFill>
                <a:srgbClr val="00B050"/>
              </a:solidFill>
              <a:latin typeface="Bookman Old Style" panose="02050604050505020204" pitchFamily="18" charset="0"/>
            </a:endParaRPr>
          </a:p>
          <a:p>
            <a:r>
              <a:rPr lang="en-US" sz="1200" b="1" dirty="0">
                <a:solidFill>
                  <a:srgbClr val="00B050"/>
                </a:solidFill>
                <a:latin typeface="Bookman Old Style" panose="02050604050505020204" pitchFamily="18" charset="0"/>
              </a:rPr>
              <a:t>Length: 172 words</a:t>
            </a:r>
            <a:endParaRPr lang="ru-RU" sz="1200" b="1" dirty="0">
              <a:solidFill>
                <a:srgbClr val="00B050"/>
              </a:solidFill>
              <a:latin typeface="Bookman Old Style" panose="02050604050505020204" pitchFamily="18" charset="0"/>
            </a:endParaRPr>
          </a:p>
        </p:txBody>
      </p:sp>
    </p:spTree>
    <p:extLst>
      <p:ext uri="{BB962C8B-B14F-4D97-AF65-F5344CB8AC3E}">
        <p14:creationId xmlns:p14="http://schemas.microsoft.com/office/powerpoint/2010/main" val="174026871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1386</Words>
  <Application>Microsoft Office PowerPoint</Application>
  <PresentationFormat>Экран (4:3)</PresentationFormat>
  <Paragraphs>66</Paragraphs>
  <Slides>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Admin</cp:lastModifiedBy>
  <cp:revision>3</cp:revision>
  <dcterms:created xsi:type="dcterms:W3CDTF">2021-11-01T18:51:31Z</dcterms:created>
  <dcterms:modified xsi:type="dcterms:W3CDTF">2021-11-01T19:12:10Z</dcterms:modified>
</cp:coreProperties>
</file>