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D5FC"/>
    <a:srgbClr val="E1E6E7"/>
    <a:srgbClr val="F1C5E2"/>
    <a:srgbClr val="B9EFEA"/>
    <a:srgbClr val="0AA29B"/>
    <a:srgbClr val="5C76C0"/>
    <a:srgbClr val="E6E8E4"/>
    <a:srgbClr val="E3216B"/>
    <a:srgbClr val="F5C3F9"/>
    <a:srgbClr val="BFA1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96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8053183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044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59ed9a6795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59ed9a6795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06737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59ed9a6795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59ed9a6795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740621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59ed9a6795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59ed9a6795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72401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59ed9a6795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59ed9a6795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594482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59ed9a6795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59ed9a6795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21243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59ed9a6795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59ed9a6795_0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12380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59ed9a6795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59ed9a6795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09328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59ed9a6795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59ed9a6795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65423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59ed9a6795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59ed9a6795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34596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59ed9a6795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59ed9a6795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964308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59ed9a6795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59ed9a6795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77524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59ed9a6795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59ed9a6795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18534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59ed9a6795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59ed9a6795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257097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59ed9a6795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59ed9a6795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40423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59ed9a6795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59ed9a6795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972420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0" y="1647749"/>
            <a:ext cx="8520600" cy="153612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Суббореальні південні семіаридні (степові) ландшафти. </a:t>
            </a:r>
            <a:br>
              <a:rPr lang="ru" sz="28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" sz="28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Суббореальні південні екстрааридні (пустинні) ландшафти</a:t>
            </a:r>
            <a:endParaRPr sz="2800" b="1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2"/>
          <p:cNvSpPr txBox="1"/>
          <p:nvPr/>
        </p:nvSpPr>
        <p:spPr>
          <a:xfrm>
            <a:off x="3470313" y="66675"/>
            <a:ext cx="1339712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dirty="0"/>
              <a:t>Рельєф</a:t>
            </a:r>
            <a:endParaRPr sz="2000" dirty="0"/>
          </a:p>
        </p:txBody>
      </p:sp>
      <p:sp>
        <p:nvSpPr>
          <p:cNvPr id="118" name="Google Shape;118;p22"/>
          <p:cNvSpPr txBox="1"/>
          <p:nvPr/>
        </p:nvSpPr>
        <p:spPr>
          <a:xfrm>
            <a:off x="1171025" y="422400"/>
            <a:ext cx="69741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Рельефоутворюючі чинники - акумуляція уламкового матеріалу у вигляді передгірних шлейфів, дефляція, еолова акумуляція.</a:t>
            </a:r>
            <a:endParaRPr/>
          </a:p>
        </p:txBody>
      </p:sp>
      <p:pic>
        <p:nvPicPr>
          <p:cNvPr id="119" name="Google Shape;11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282800"/>
            <a:ext cx="4314125" cy="338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48350" y="1282800"/>
            <a:ext cx="4000500" cy="3609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3"/>
          <p:cNvSpPr txBox="1"/>
          <p:nvPr/>
        </p:nvSpPr>
        <p:spPr>
          <a:xfrm>
            <a:off x="4135550" y="37075"/>
            <a:ext cx="2920200" cy="45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dirty="0"/>
              <a:t>Клімат</a:t>
            </a:r>
            <a:endParaRPr sz="1800" dirty="0"/>
          </a:p>
        </p:txBody>
      </p:sp>
      <p:sp>
        <p:nvSpPr>
          <p:cNvPr id="126" name="Google Shape;126;p23"/>
          <p:cNvSpPr txBox="1"/>
          <p:nvPr/>
        </p:nvSpPr>
        <p:spPr>
          <a:xfrm>
            <a:off x="1230275" y="489175"/>
            <a:ext cx="6803700" cy="16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Формуються в умовах континентального клімату (в межах 400 с. Ш).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Спекотне літо, але досить холодна зима.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ru"/>
              <a:t>t</a:t>
            </a:r>
            <a:r>
              <a:rPr lang="ru" baseline="-25000"/>
              <a:t>1 </a:t>
            </a:r>
            <a:r>
              <a:rPr lang="ru"/>
              <a:t>- середня температура найхолоднішого місяця  </a:t>
            </a:r>
            <a:r>
              <a:rPr lang="ru">
                <a:solidFill>
                  <a:schemeClr val="dk1"/>
                </a:solidFill>
              </a:rPr>
              <a:t>-13,4 – (-27,9) C</a:t>
            </a:r>
            <a:r>
              <a:rPr lang="ru" baseline="30000">
                <a:solidFill>
                  <a:schemeClr val="dk1"/>
                </a:solidFill>
              </a:rPr>
              <a:t>0             </a:t>
            </a:r>
            <a:r>
              <a:rPr lang="ru">
                <a:solidFill>
                  <a:schemeClr val="dk1"/>
                </a:solidFill>
              </a:rPr>
              <a:t>min – (-53) C</a:t>
            </a:r>
            <a:r>
              <a:rPr lang="ru" baseline="30000">
                <a:solidFill>
                  <a:schemeClr val="dk1"/>
                </a:solidFill>
              </a:rPr>
              <a:t>0</a:t>
            </a:r>
            <a:endParaRPr baseline="300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ru"/>
              <a:t>t</a:t>
            </a:r>
            <a:r>
              <a:rPr lang="ru" baseline="-25000"/>
              <a:t>2 </a:t>
            </a:r>
            <a:r>
              <a:rPr lang="ru"/>
              <a:t>- середня температура самого теплого місяця </a:t>
            </a:r>
            <a:r>
              <a:rPr lang="ru">
                <a:solidFill>
                  <a:schemeClr val="dk1"/>
                </a:solidFill>
              </a:rPr>
              <a:t>19,6 – 24,5 C</a:t>
            </a:r>
            <a:r>
              <a:rPr lang="ru" baseline="30000">
                <a:solidFill>
                  <a:schemeClr val="dk1"/>
                </a:solidFill>
              </a:rPr>
              <a:t>0 </a:t>
            </a:r>
            <a:r>
              <a:rPr lang="ru">
                <a:solidFill>
                  <a:schemeClr val="dk1"/>
                </a:solidFill>
              </a:rPr>
              <a:t>Max – 44 C</a:t>
            </a:r>
            <a:r>
              <a:rPr lang="ru" baseline="30000">
                <a:solidFill>
                  <a:schemeClr val="dk1"/>
                </a:solidFill>
              </a:rPr>
              <a:t>0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ru"/>
              <a:t>r - середня річна кількість опадів </a:t>
            </a:r>
            <a:r>
              <a:rPr lang="ru">
                <a:solidFill>
                  <a:schemeClr val="dk1"/>
                </a:solidFill>
              </a:rPr>
              <a:t>155 – 277 мм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endParaRPr b="1"/>
          </a:p>
          <a:p>
            <a:pPr marL="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b="1" baseline="30000"/>
          </a:p>
          <a:p>
            <a:pPr marL="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7" name="Google Shape;12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0875" y="2143975"/>
            <a:ext cx="7016200" cy="2809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4"/>
          <p:cNvSpPr txBox="1"/>
          <p:nvPr/>
        </p:nvSpPr>
        <p:spPr>
          <a:xfrm>
            <a:off x="4054207" y="59275"/>
            <a:ext cx="2712318" cy="3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dirty="0"/>
              <a:t>Грунти</a:t>
            </a:r>
            <a:endParaRPr sz="2000" dirty="0"/>
          </a:p>
        </p:txBody>
      </p:sp>
      <p:sp>
        <p:nvSpPr>
          <p:cNvPr id="133" name="Google Shape;133;p24"/>
          <p:cNvSpPr txBox="1"/>
          <p:nvPr/>
        </p:nvSpPr>
        <p:spPr>
          <a:xfrm>
            <a:off x="1096875" y="474325"/>
            <a:ext cx="7463400" cy="7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Фізичне вивітрювання і соленакопленням. Грунти з підвищеним вмістом карбонатів і гіпсу - солончаки, сіро-бурі пустельні, бурі пустельні-степові, а також розвіваються піски.</a:t>
            </a:r>
            <a:endParaRPr/>
          </a:p>
        </p:txBody>
      </p:sp>
      <p:pic>
        <p:nvPicPr>
          <p:cNvPr id="134" name="Google Shape;13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1349" y="1421176"/>
            <a:ext cx="3222003" cy="3282174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4"/>
          <p:cNvSpPr txBox="1"/>
          <p:nvPr/>
        </p:nvSpPr>
        <p:spPr>
          <a:xfrm>
            <a:off x="4611514" y="1527500"/>
            <a:ext cx="1812300" cy="104425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accent2"/>
                </a:solidFill>
                <a:highlight>
                  <a:srgbClr val="FFFFFF"/>
                </a:highlight>
              </a:rPr>
              <a:t>грядові</a:t>
            </a:r>
            <a:endParaRPr sz="1100">
              <a:solidFill>
                <a:schemeClr val="accent2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accent2"/>
                </a:solidFill>
                <a:highlight>
                  <a:srgbClr val="FFFFFF"/>
                </a:highlight>
              </a:rPr>
              <a:t>піски</a:t>
            </a:r>
            <a:endParaRPr sz="1100">
              <a:solidFill>
                <a:schemeClr val="accent2"/>
              </a:solidFill>
              <a:highlight>
                <a:srgbClr val="FFFFFF"/>
              </a:highlight>
            </a:endParaRPr>
          </a:p>
          <a:p>
            <a:pPr marL="0" marR="254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chemeClr val="accent2"/>
                </a:solidFill>
                <a:highlight>
                  <a:srgbClr val="FFFFFF"/>
                </a:highlight>
              </a:rPr>
              <a:t>з саксаулом</a:t>
            </a:r>
            <a:endParaRPr sz="1100">
              <a:solidFill>
                <a:schemeClr val="accent2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24"/>
          <p:cNvSpPr txBox="1"/>
          <p:nvPr/>
        </p:nvSpPr>
        <p:spPr>
          <a:xfrm>
            <a:off x="4710814" y="3650550"/>
            <a:ext cx="1613700" cy="742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accent2"/>
                </a:solidFill>
                <a:highlight>
                  <a:srgbClr val="FFFFFF"/>
                </a:highlight>
              </a:rPr>
              <a:t>ефемери *</a:t>
            </a:r>
            <a:endParaRPr sz="1100">
              <a:solidFill>
                <a:schemeClr val="accent2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accent2"/>
                </a:solidFill>
                <a:highlight>
                  <a:srgbClr val="FFFFFF"/>
                </a:highlight>
              </a:rPr>
              <a:t>в піщаній</a:t>
            </a:r>
            <a:endParaRPr sz="1100">
              <a:solidFill>
                <a:schemeClr val="accent2"/>
              </a:solidFill>
              <a:highlight>
                <a:srgbClr val="FFFFFF"/>
              </a:highlight>
            </a:endParaRPr>
          </a:p>
          <a:p>
            <a:pPr marL="0" marR="254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chemeClr val="accent2"/>
                </a:solidFill>
                <a:highlight>
                  <a:srgbClr val="FFFFFF"/>
                </a:highlight>
              </a:rPr>
              <a:t>пустелі</a:t>
            </a:r>
            <a:endParaRPr sz="1100">
              <a:solidFill>
                <a:schemeClr val="accent2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24"/>
          <p:cNvSpPr txBox="1"/>
          <p:nvPr/>
        </p:nvSpPr>
        <p:spPr>
          <a:xfrm>
            <a:off x="6951975" y="2459550"/>
            <a:ext cx="1812300" cy="15621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accent2"/>
                </a:solidFill>
                <a:highlight>
                  <a:srgbClr val="FFFFFF"/>
                </a:highlight>
              </a:rPr>
              <a:t>* Ефемери - однорічні трав'янисті рослини з</a:t>
            </a:r>
            <a:endParaRPr sz="1100">
              <a:solidFill>
                <a:schemeClr val="accent2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accent2"/>
                </a:solidFill>
                <a:highlight>
                  <a:srgbClr val="FFFFFF"/>
                </a:highlight>
              </a:rPr>
              <a:t>коротким (до 1,5 місяців) періодом осінньо</a:t>
            </a:r>
            <a:endParaRPr sz="1100">
              <a:solidFill>
                <a:schemeClr val="accent2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accent2"/>
                </a:solidFill>
                <a:highlight>
                  <a:srgbClr val="FFFFFF"/>
                </a:highlight>
              </a:rPr>
              <a:t>зимово-весняної вегетації (крупка, фіалка</a:t>
            </a:r>
            <a:endParaRPr sz="1100">
              <a:solidFill>
                <a:schemeClr val="accent2"/>
              </a:solidFill>
              <a:highlight>
                <a:srgbClr val="FFFFFF"/>
              </a:highlight>
            </a:endParaRPr>
          </a:p>
          <a:p>
            <a:pPr marL="0" marR="254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chemeClr val="accent2"/>
                </a:solidFill>
                <a:highlight>
                  <a:srgbClr val="FFFFFF"/>
                </a:highlight>
              </a:rPr>
              <a:t>польова та ін.) (Снакін, 2001).</a:t>
            </a:r>
            <a:endParaRPr sz="1100">
              <a:solidFill>
                <a:schemeClr val="accent2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5"/>
          <p:cNvSpPr txBox="1"/>
          <p:nvPr/>
        </p:nvSpPr>
        <p:spPr>
          <a:xfrm>
            <a:off x="4135550" y="44450"/>
            <a:ext cx="3000000" cy="4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dirty="0"/>
              <a:t>Рослинність</a:t>
            </a:r>
            <a:endParaRPr sz="2000" dirty="0"/>
          </a:p>
        </p:txBody>
      </p:sp>
      <p:sp>
        <p:nvSpPr>
          <p:cNvPr id="143" name="Google Shape;143;p25"/>
          <p:cNvSpPr txBox="1"/>
          <p:nvPr/>
        </p:nvSpPr>
        <p:spPr>
          <a:xfrm>
            <a:off x="669150" y="474350"/>
            <a:ext cx="7805700" cy="122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chemeClr val="accent2"/>
                </a:solidFill>
                <a:highlight>
                  <a:srgbClr val="FFFFFF"/>
                </a:highlight>
              </a:rPr>
              <a:t>Рослинний покрив представлений поєднанням розріджених полиново-дерновіннозлаковиє спільнот і ксерофітних пустельних напівчагарничків (полин біла, чорна, верболіз, ромашнік, типчак, житняк, тирсік, ковилок, цибулинних мятлик, тюльпан). Сучасні дельти і заплави зайняті Туган з тополі - туранги, лоха, верби.</a:t>
            </a:r>
            <a:endParaRPr>
              <a:solidFill>
                <a:schemeClr val="accent2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4" name="Google Shape;14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9825" y="1613275"/>
            <a:ext cx="8322450" cy="3136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6"/>
          <p:cNvSpPr txBox="1"/>
          <p:nvPr/>
        </p:nvSpPr>
        <p:spPr>
          <a:xfrm>
            <a:off x="3860200" y="328839"/>
            <a:ext cx="2734800" cy="52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dirty="0"/>
              <a:t>Тваринний світ</a:t>
            </a:r>
            <a:endParaRPr sz="2000" dirty="0"/>
          </a:p>
        </p:txBody>
      </p:sp>
      <p:sp>
        <p:nvSpPr>
          <p:cNvPr id="150" name="Google Shape;150;p26"/>
          <p:cNvSpPr txBox="1"/>
          <p:nvPr/>
        </p:nvSpPr>
        <p:spPr>
          <a:xfrm>
            <a:off x="1202350" y="973550"/>
            <a:ext cx="5315700" cy="8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254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accent2"/>
                </a:solidFill>
                <a:highlight>
                  <a:srgbClr val="FFFFFF"/>
                </a:highlight>
              </a:rPr>
              <a:t>Тваринний світ представляють: сайгак, вовк, корсак, тхір степовий, вухатий їжак, ховрах, тушканчик та ін.</a:t>
            </a:r>
            <a:endParaRPr sz="9600"/>
          </a:p>
        </p:txBody>
      </p:sp>
      <p:pic>
        <p:nvPicPr>
          <p:cNvPr id="151" name="Google Shape;15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1850" y="1611000"/>
            <a:ext cx="4987939" cy="3017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27239" y="1688100"/>
            <a:ext cx="3569411" cy="28634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7"/>
          <p:cNvSpPr txBox="1"/>
          <p:nvPr/>
        </p:nvSpPr>
        <p:spPr>
          <a:xfrm>
            <a:off x="3890975" y="74100"/>
            <a:ext cx="3000000" cy="46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dirty="0"/>
              <a:t>Водні ресурси</a:t>
            </a:r>
            <a:endParaRPr sz="2000" dirty="0"/>
          </a:p>
        </p:txBody>
      </p:sp>
      <p:sp>
        <p:nvSpPr>
          <p:cNvPr id="158" name="Google Shape;158;p27"/>
          <p:cNvSpPr txBox="1"/>
          <p:nvPr/>
        </p:nvSpPr>
        <p:spPr>
          <a:xfrm>
            <a:off x="1037625" y="452100"/>
            <a:ext cx="6699900" cy="5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Зволоження недостатнє і нерівномірне в часі (КУ - 0,10 - 0,15).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Відсутність річок з постійною течіею.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9" name="Google Shape;15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5000" y="1187925"/>
            <a:ext cx="8301201" cy="381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body" idx="1"/>
          </p:nvPr>
        </p:nvSpPr>
        <p:spPr>
          <a:xfrm>
            <a:off x="222750" y="18046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Суббореальні південні семіаридні (степові) ландша</a:t>
            </a:r>
            <a:r>
              <a:rPr lang="ru" sz="24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фти</a:t>
            </a:r>
            <a:endParaRPr sz="24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/>
          <p:nvPr/>
        </p:nvSpPr>
        <p:spPr>
          <a:xfrm>
            <a:off x="3305474" y="66675"/>
            <a:ext cx="1872453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1" dirty="0"/>
              <a:t>Рельєф</a:t>
            </a:r>
            <a:endParaRPr sz="2000" b="1" dirty="0"/>
          </a:p>
        </p:txBody>
      </p:sp>
      <p:sp>
        <p:nvSpPr>
          <p:cNvPr id="66" name="Google Shape;66;p15"/>
          <p:cNvSpPr txBox="1"/>
          <p:nvPr/>
        </p:nvSpPr>
        <p:spPr>
          <a:xfrm>
            <a:off x="666900" y="802600"/>
            <a:ext cx="7810200" cy="3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254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solidFill>
                  <a:schemeClr val="accent2"/>
                </a:solidFill>
                <a:highlight>
                  <a:srgbClr val="FFFFFF"/>
                </a:highlight>
              </a:rPr>
              <a:t>Рельефоформуючі чинники - лінійна ерозія, суффозионно-просадні явища, дефляція.</a:t>
            </a:r>
            <a:endParaRPr dirty="0"/>
          </a:p>
        </p:txBody>
      </p:sp>
      <p:pic>
        <p:nvPicPr>
          <p:cNvPr id="67" name="Google Shape;6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6150" y="1265500"/>
            <a:ext cx="3049325" cy="194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43050" y="1369275"/>
            <a:ext cx="5533725" cy="3502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0275" y="3308450"/>
            <a:ext cx="2686150" cy="1789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/>
          <p:nvPr/>
        </p:nvSpPr>
        <p:spPr>
          <a:xfrm>
            <a:off x="4135550" y="37075"/>
            <a:ext cx="2920200" cy="45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1" dirty="0"/>
              <a:t>Клімат</a:t>
            </a:r>
            <a:endParaRPr sz="2000" b="1" dirty="0"/>
          </a:p>
        </p:txBody>
      </p:sp>
      <p:sp>
        <p:nvSpPr>
          <p:cNvPr id="75" name="Google Shape;75;p16"/>
          <p:cNvSpPr txBox="1"/>
          <p:nvPr/>
        </p:nvSpPr>
        <p:spPr>
          <a:xfrm>
            <a:off x="533100" y="489175"/>
            <a:ext cx="8077800" cy="231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 dirty="0">
                <a:solidFill>
                  <a:schemeClr val="accent2"/>
                </a:solidFill>
                <a:highlight>
                  <a:srgbClr val="FFFF00"/>
                </a:highlight>
              </a:rPr>
              <a:t>Формуються в умовах континентального клімату (між 40 і 500 с. </a:t>
            </a:r>
            <a:r>
              <a:rPr lang="ru-RU" sz="1200" dirty="0">
                <a:solidFill>
                  <a:schemeClr val="accent2"/>
                </a:solidFill>
                <a:highlight>
                  <a:srgbClr val="FFFF00"/>
                </a:highlight>
              </a:rPr>
              <a:t>ш</a:t>
            </a:r>
            <a:r>
              <a:rPr lang="ru" sz="1200" dirty="0">
                <a:solidFill>
                  <a:schemeClr val="accent2"/>
                </a:solidFill>
                <a:highlight>
                  <a:srgbClr val="FFFFFF"/>
                </a:highlight>
              </a:rPr>
              <a:t>).</a:t>
            </a:r>
            <a:endParaRPr sz="1200" dirty="0">
              <a:solidFill>
                <a:schemeClr val="accent2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ru" dirty="0"/>
              <a:t>t</a:t>
            </a:r>
            <a:r>
              <a:rPr lang="ru" baseline="-25000" dirty="0"/>
              <a:t>1 </a:t>
            </a:r>
            <a:r>
              <a:rPr lang="ru" dirty="0"/>
              <a:t>- середня температура найхолоднішого місяця	 -3,7 – (-33,7) C</a:t>
            </a:r>
            <a:r>
              <a:rPr lang="ru" baseline="30000" dirty="0"/>
              <a:t>0                     </a:t>
            </a:r>
            <a:r>
              <a:rPr lang="ru" dirty="0"/>
              <a:t>min – (-58) C</a:t>
            </a:r>
            <a:r>
              <a:rPr lang="ru" baseline="30000" dirty="0"/>
              <a:t>0</a:t>
            </a:r>
            <a:endParaRPr baseline="30000" dirty="0"/>
          </a:p>
          <a:p>
            <a:pPr marL="0" lvl="0" indent="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ru" dirty="0"/>
              <a:t>t</a:t>
            </a:r>
            <a:r>
              <a:rPr lang="ru" baseline="-25000" dirty="0"/>
              <a:t>2 </a:t>
            </a:r>
            <a:r>
              <a:rPr lang="ru" dirty="0"/>
              <a:t>- середня температура самого теплого місяця 18.3 – 23.3 C</a:t>
            </a:r>
            <a:r>
              <a:rPr lang="ru" baseline="30000" dirty="0"/>
              <a:t>0                                  </a:t>
            </a:r>
            <a:r>
              <a:rPr lang="ru" dirty="0"/>
              <a:t>Max – 43 C</a:t>
            </a:r>
            <a:r>
              <a:rPr lang="ru" baseline="30000" dirty="0"/>
              <a:t>0</a:t>
            </a:r>
            <a:endParaRPr baseline="30000" dirty="0"/>
          </a:p>
          <a:p>
            <a:pPr marL="0" lvl="0" indent="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ru" dirty="0"/>
              <a:t>r -</a:t>
            </a:r>
            <a:r>
              <a:rPr lang="ru" dirty="0">
                <a:solidFill>
                  <a:srgbClr val="FFFFFF"/>
                </a:solidFill>
              </a:rPr>
              <a:t> </a:t>
            </a:r>
            <a:r>
              <a:rPr lang="ru" dirty="0"/>
              <a:t>середня річна кількість опадів</a:t>
            </a:r>
            <a:r>
              <a:rPr lang="ru" b="1" dirty="0"/>
              <a:t> </a:t>
            </a:r>
            <a:r>
              <a:rPr lang="ru" dirty="0"/>
              <a:t>300 – 500 мм</a:t>
            </a:r>
            <a:endParaRPr dirty="0"/>
          </a:p>
          <a:p>
            <a:pPr marL="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baseline="30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76" name="Google Shape;7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2775" y="2057775"/>
            <a:ext cx="3882776" cy="275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32625" y="2012538"/>
            <a:ext cx="3790450" cy="2850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/>
          <p:nvPr/>
        </p:nvSpPr>
        <p:spPr>
          <a:xfrm>
            <a:off x="4203256" y="227103"/>
            <a:ext cx="2453100" cy="3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1" dirty="0"/>
              <a:t>Грунти</a:t>
            </a:r>
            <a:endParaRPr sz="2000" b="1" dirty="0"/>
          </a:p>
        </p:txBody>
      </p:sp>
      <p:sp>
        <p:nvSpPr>
          <p:cNvPr id="83" name="Google Shape;83;p17"/>
          <p:cNvSpPr txBox="1"/>
          <p:nvPr/>
        </p:nvSpPr>
        <p:spPr>
          <a:xfrm>
            <a:off x="220337" y="671686"/>
            <a:ext cx="8288878" cy="231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254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dirty="0">
                <a:solidFill>
                  <a:schemeClr val="accent2"/>
                </a:solidFill>
                <a:highlight>
                  <a:srgbClr val="FFFF00"/>
                </a:highlight>
              </a:rPr>
              <a:t>Ґрунти - чорноземи звичайні, південні, каштанові грунти, часто карбонатні і солонцюваті</a:t>
            </a:r>
            <a:endParaRPr sz="1200" dirty="0">
              <a:solidFill>
                <a:schemeClr val="accent2"/>
              </a:solidFill>
              <a:highlight>
                <a:srgbClr val="FFFF00"/>
              </a:highlight>
            </a:endParaRPr>
          </a:p>
          <a:p>
            <a:pPr marL="0" lvl="0" indent="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dirty="0">
              <a:solidFill>
                <a:srgbClr val="EEC85E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84" name="Google Shape;8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991518"/>
            <a:ext cx="9144000" cy="39561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8"/>
          <p:cNvSpPr txBox="1"/>
          <p:nvPr/>
        </p:nvSpPr>
        <p:spPr>
          <a:xfrm>
            <a:off x="4135550" y="44450"/>
            <a:ext cx="3000000" cy="4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dirty="0"/>
              <a:t>Рослинність</a:t>
            </a:r>
            <a:endParaRPr sz="2000" dirty="0"/>
          </a:p>
        </p:txBody>
      </p:sp>
      <p:sp>
        <p:nvSpPr>
          <p:cNvPr id="90" name="Google Shape;90;p18"/>
          <p:cNvSpPr txBox="1"/>
          <p:nvPr/>
        </p:nvSpPr>
        <p:spPr>
          <a:xfrm>
            <a:off x="608900" y="509175"/>
            <a:ext cx="8129400" cy="32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accent2"/>
                </a:solidFill>
                <a:highlight>
                  <a:srgbClr val="FFFFFF"/>
                </a:highlight>
              </a:rPr>
              <a:t>503 види судинних рослин (льон Черняєва,Катран татарський)</a:t>
            </a:r>
            <a:endParaRPr sz="1200">
              <a:solidFill>
                <a:schemeClr val="accent2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>
              <a:solidFill>
                <a:srgbClr val="EEC85E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1" name="Google Shape;9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0275" y="871900"/>
            <a:ext cx="8448029" cy="4160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9"/>
          <p:cNvSpPr txBox="1"/>
          <p:nvPr/>
        </p:nvSpPr>
        <p:spPr>
          <a:xfrm>
            <a:off x="3942850" y="44450"/>
            <a:ext cx="2734800" cy="52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dirty="0"/>
              <a:t>Тваринний світ</a:t>
            </a:r>
            <a:endParaRPr sz="1800" dirty="0"/>
          </a:p>
        </p:txBody>
      </p:sp>
      <p:sp>
        <p:nvSpPr>
          <p:cNvPr id="97" name="Google Shape;97;p19"/>
          <p:cNvSpPr txBox="1"/>
          <p:nvPr/>
        </p:nvSpPr>
        <p:spPr>
          <a:xfrm>
            <a:off x="557125" y="742175"/>
            <a:ext cx="7836000" cy="6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254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accent2"/>
                </a:solidFill>
                <a:highlight>
                  <a:srgbClr val="FFFFFF"/>
                </a:highlight>
              </a:rPr>
              <a:t>Відомо близько 90 видів ссавців тварин (сайгак, дзерен, корсак, степовий тхір, ховрах, полівка, земляний заєць,Заєць русак,водяний вуж, хом'ячок сірий, тушканчик і ін.)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Google Shape;9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8050" y="1377800"/>
            <a:ext cx="8126124" cy="343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0"/>
          <p:cNvSpPr txBox="1"/>
          <p:nvPr/>
        </p:nvSpPr>
        <p:spPr>
          <a:xfrm>
            <a:off x="3890975" y="74100"/>
            <a:ext cx="3000000" cy="46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dirty="0"/>
              <a:t>Водні ресурси</a:t>
            </a:r>
            <a:endParaRPr sz="2000" dirty="0"/>
          </a:p>
        </p:txBody>
      </p:sp>
      <p:sp>
        <p:nvSpPr>
          <p:cNvPr id="104" name="Google Shape;104;p20"/>
          <p:cNvSpPr txBox="1"/>
          <p:nvPr/>
        </p:nvSpPr>
        <p:spPr>
          <a:xfrm>
            <a:off x="460650" y="587750"/>
            <a:ext cx="8296800" cy="3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254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chemeClr val="accent2"/>
                </a:solidFill>
                <a:highlight>
                  <a:srgbClr val="FFFFFF"/>
                </a:highlight>
              </a:rPr>
              <a:t>Зволоження недостатнє і нерівномірне в часі. Характерний зливовий режим</a:t>
            </a:r>
            <a:endParaRPr sz="1100">
              <a:solidFill>
                <a:schemeClr val="accent2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50">
              <a:solidFill>
                <a:srgbClr val="EEC85E"/>
              </a:solidFill>
            </a:endParaRPr>
          </a:p>
        </p:txBody>
      </p:sp>
      <p:pic>
        <p:nvPicPr>
          <p:cNvPr id="105" name="Google Shape;10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5000" y="1007925"/>
            <a:ext cx="4840875" cy="3630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76408" y="884675"/>
            <a:ext cx="3452043" cy="2141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31800" y="3067099"/>
            <a:ext cx="3625652" cy="1812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1"/>
          <p:cNvSpPr txBox="1">
            <a:spLocks noGrp="1"/>
          </p:cNvSpPr>
          <p:nvPr>
            <p:ph type="body" idx="1"/>
          </p:nvPr>
        </p:nvSpPr>
        <p:spPr>
          <a:xfrm>
            <a:off x="311700" y="191582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Суббореальні південні екстрааридні (пустинні) ландшафти</a:t>
            </a:r>
            <a:endParaRPr sz="24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376</Words>
  <Application>Microsoft Office PowerPoint</Application>
  <PresentationFormat>Экран (16:9)</PresentationFormat>
  <Paragraphs>48</Paragraphs>
  <Slides>16</Slides>
  <Notes>16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9" baseType="lpstr">
      <vt:lpstr>Arial</vt:lpstr>
      <vt:lpstr>Times New Roman</vt:lpstr>
      <vt:lpstr>Simple Light</vt:lpstr>
      <vt:lpstr>Суббореальні південні семіаридні (степові) ландшафти.   Суббореальні південні екстрааридні (пустинні) ландшафти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Суббореальні південні семіаридні (степові) ландшафти.  Суббореальні південні екстрааридні (пустинні) ландшафти</dc:title>
  <cp:lastModifiedBy>Natalia</cp:lastModifiedBy>
  <cp:revision>4</cp:revision>
  <dcterms:modified xsi:type="dcterms:W3CDTF">2022-04-16T16:54:00Z</dcterms:modified>
</cp:coreProperties>
</file>