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DM Sans" panose="020B0604020202020204" charset="0"/>
      <p:regular r:id="rId10"/>
      <p:bold r:id="rId11"/>
      <p:italic r:id="rId12"/>
      <p:boldItalic r:id="rId13"/>
    </p:embeddedFont>
    <p:embeddedFont>
      <p:font typeface="Merriweather" panose="020B0604020202020204" charset="-52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16872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10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3646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26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864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571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042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204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2770584" y="2520255"/>
            <a:ext cx="6650831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Бенчмаркінг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1275397" y="2305050"/>
            <a:ext cx="964120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"Ми працюємо ефективно?"</a:t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5619750" y="3543300"/>
            <a:ext cx="952500" cy="38100"/>
          </a:xfrm>
          <a:prstGeom prst="rect">
            <a:avLst/>
          </a:prstGeom>
          <a:solidFill>
            <a:srgbClr val="D9A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2286000" y="3867150"/>
            <a:ext cx="7620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Як виміряти свою ефективність не у вакуумі, а порівняно з лідерами ринку? На це питання відповідає бенчмаркінг.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276772"/>
            <a:ext cx="5286375" cy="3256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276772"/>
            <a:ext cx="5286375" cy="325695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962025" y="2667297"/>
            <a:ext cx="473059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D9A01B"/>
                </a:solidFill>
                <a:latin typeface="Merriweather"/>
                <a:ea typeface="Merriweather"/>
                <a:cs typeface="Merriweather"/>
                <a:sym typeface="Merriweather"/>
              </a:rPr>
              <a:t>Визначення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962025" y="3257847"/>
            <a:ext cx="4505325" cy="167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Це систематичний процес порівняння власних бізнес-процесів, продуктів та показників (KPI) з найкращими практиками (best practices) лідерів галузі або інших галузей.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6724650" y="2667297"/>
            <a:ext cx="473059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D9A01B"/>
                </a:solidFill>
                <a:latin typeface="Merriweather"/>
                <a:ea typeface="Merriweather"/>
                <a:cs typeface="Merriweather"/>
                <a:sym typeface="Merriweather"/>
              </a:rPr>
              <a:t>Що це НЕ є?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6724650" y="3257847"/>
            <a:ext cx="4505325" cy="134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Це НЕ промислове шпигунство. Це НЕ просте копіювання чи імітація. Це структурований процес АДАПТАЦІЇ та ВДОСКОНАЛЕННЯ на основі аналізу чужого успіху.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Що таке Бенчмаркінг?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217390"/>
            <a:ext cx="3429000" cy="3375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500" y="2217390"/>
            <a:ext cx="3429000" cy="3375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1500" y="2217390"/>
            <a:ext cx="3429000" cy="337557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795813" y="3227040"/>
            <a:ext cx="298037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Види бенчмаркінгу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866775" y="4303365"/>
            <a:ext cx="2838450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Вивчимо внутрішній, конкурентний, функціональний та загальний (generic) бенчмаркінг.</a:t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4750831" y="3227040"/>
            <a:ext cx="269033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Метрики та KPI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4676775" y="3922365"/>
            <a:ext cx="2838450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Як обрати правильні показники для порівняння? Аналіз фінансових та операційних метрик.</a:t>
            </a: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8415813" y="3227040"/>
            <a:ext cx="298037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Аналіз "Best Practices"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8486775" y="4303365"/>
            <a:ext cx="2838450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Як ідентифікувати, проаналізувати та адаптувати найкращі практики до вашої компанії.</a:t>
            </a:r>
            <a:endParaRPr/>
          </a:p>
        </p:txBody>
      </p:sp>
      <p:pic>
        <p:nvPicPr>
          <p:cNvPr id="117" name="Google Shape;117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28825" y="2531715"/>
            <a:ext cx="5143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34550" y="2531715"/>
            <a:ext cx="3429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Ключові теми курсу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571500" y="3886200"/>
            <a:ext cx="11049000" cy="38100"/>
          </a:xfrm>
          <a:prstGeom prst="roundRect">
            <a:avLst>
              <a:gd name="adj" fmla="val 16667"/>
            </a:avLst>
          </a:prstGeom>
          <a:solidFill>
            <a:srgbClr val="DCDA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507968" y="4143375"/>
            <a:ext cx="2668302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1. Планування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571500" y="4591050"/>
            <a:ext cx="254124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Що вимірюємо? Кого вивчаємо?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3343888" y="2579489"/>
            <a:ext cx="2668302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2. Збір даних</a:t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3407419" y="3027164"/>
            <a:ext cx="2541240" cy="48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Дослідження джерел, опитування, аналіз звітів.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6179808" y="4143375"/>
            <a:ext cx="2668302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3. Аналіз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6243339" y="4591050"/>
            <a:ext cx="2541240" cy="48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Пошук "розривів" (gaps) у продуктивності.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9015728" y="2579489"/>
            <a:ext cx="2668302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4. Адаптація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9079259" y="3027164"/>
            <a:ext cx="2541240" cy="48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Розробка плану дій та впровадження змін.</a:t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1746870" y="3810000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F3F0DF"/>
          </a:solidFill>
          <a:ln w="38100" cap="flat" cmpd="sng">
            <a:solidFill>
              <a:srgbClr val="D9A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4582790" y="3810000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F3F0DF"/>
          </a:solidFill>
          <a:ln w="38100" cap="flat" cmpd="sng">
            <a:solidFill>
              <a:srgbClr val="D9A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7418709" y="3810000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F3F0DF"/>
          </a:solidFill>
          <a:ln w="38100" cap="flat" cmpd="sng">
            <a:solidFill>
              <a:srgbClr val="D9A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10254629" y="3810000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F3F0DF"/>
          </a:solidFill>
          <a:ln w="38100" cap="flat" cmpd="sng">
            <a:solidFill>
              <a:srgbClr val="D9A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Класичний цикл бенчмаркінгу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200025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695325" y="200025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762000" y="2000250"/>
            <a:ext cx="50958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Ідентифікувати "вузькі місця" у бізнес-процесах.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695325" y="2447925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762000" y="2447925"/>
            <a:ext cx="50958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Розробляти плани вдосконалення на основі даних, а не інтуїції.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695325" y="320040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762000" y="3200400"/>
            <a:ext cx="50958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Встановлювати реалістичні та амбітні цілі (KPI) для команди.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695325" y="3952875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762000" y="3952875"/>
            <a:ext cx="50958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Мислити як стратегічний консультант.</a:t>
            </a:r>
            <a:endParaRPr/>
          </a:p>
        </p:txBody>
      </p:sp>
      <p:pic>
        <p:nvPicPr>
          <p:cNvPr id="151" name="Google Shape;151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00025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Ваші практичні навички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/>
        </p:nvSpPr>
        <p:spPr>
          <a:xfrm>
            <a:off x="295275" y="1539329"/>
            <a:ext cx="11601450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Чому варто обрати цей курс?</a:t>
            </a:r>
            <a:endParaRPr/>
          </a:p>
        </p:txBody>
      </p:sp>
      <p:sp>
        <p:nvSpPr>
          <p:cNvPr id="158" name="Google Shape;158;p19"/>
          <p:cNvSpPr txBox="1"/>
          <p:nvPr/>
        </p:nvSpPr>
        <p:spPr>
          <a:xfrm>
            <a:off x="2762250" y="3653879"/>
            <a:ext cx="6667500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Ви отримаєте інструмент для безперервного вдосконалення, що є ключовою компетенцією менеджера-лідера.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Широкоэкранный</PresentationFormat>
  <Paragraphs>35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DM Sans</vt:lpstr>
      <vt:lpstr>Merriweather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1</cp:revision>
  <dcterms:modified xsi:type="dcterms:W3CDTF">2025-11-10T15:57:21Z</dcterms:modified>
</cp:coreProperties>
</file>