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3" r:id="rId5"/>
    <p:sldId id="274" r:id="rId6"/>
    <p:sldId id="259" r:id="rId7"/>
    <p:sldId id="260" r:id="rId8"/>
    <p:sldId id="261" r:id="rId9"/>
    <p:sldId id="275" r:id="rId10"/>
    <p:sldId id="262" r:id="rId11"/>
    <p:sldId id="276" r:id="rId12"/>
    <p:sldId id="277" r:id="rId13"/>
    <p:sldId id="278" r:id="rId14"/>
    <p:sldId id="263" r:id="rId15"/>
    <p:sldId id="279" r:id="rId16"/>
    <p:sldId id="280" r:id="rId17"/>
    <p:sldId id="281" r:id="rId18"/>
    <p:sldId id="282" r:id="rId19"/>
    <p:sldId id="284" r:id="rId20"/>
    <p:sldId id="283" r:id="rId21"/>
    <p:sldId id="285" r:id="rId22"/>
    <p:sldId id="265" r:id="rId23"/>
    <p:sldId id="286" r:id="rId24"/>
    <p:sldId id="266" r:id="rId25"/>
    <p:sldId id="287" r:id="rId26"/>
    <p:sldId id="267" r:id="rId27"/>
    <p:sldId id="268" r:id="rId28"/>
    <p:sldId id="288" r:id="rId29"/>
    <p:sldId id="269" r:id="rId30"/>
    <p:sldId id="270" r:id="rId31"/>
    <p:sldId id="289" r:id="rId32"/>
    <p:sldId id="290" r:id="rId33"/>
    <p:sldId id="291" r:id="rId34"/>
    <p:sldId id="292" r:id="rId35"/>
    <p:sldId id="293" r:id="rId36"/>
    <p:sldId id="271" r:id="rId37"/>
    <p:sldId id="294" r:id="rId38"/>
    <p:sldId id="272" r:id="rId39"/>
    <p:sldId id="296" r:id="rId40"/>
    <p:sldId id="297" r:id="rId41"/>
    <p:sldId id="298" r:id="rId42"/>
    <p:sldId id="299" r:id="rId43"/>
    <p:sldId id="300" r:id="rId44"/>
    <p:sldId id="301" r:id="rId45"/>
    <p:sldId id="295" r:id="rId46"/>
    <p:sldId id="302" r:id="rId47"/>
    <p:sldId id="303" r:id="rId48"/>
    <p:sldId id="304" r:id="rId49"/>
    <p:sldId id="305" r:id="rId50"/>
    <p:sldId id="306" r:id="rId51"/>
    <p:sldId id="307" r:id="rId52"/>
    <p:sldId id="308" r:id="rId53"/>
    <p:sldId id="309" r:id="rId54"/>
    <p:sldId id="310" r:id="rId55"/>
    <p:sldId id="311" r:id="rId56"/>
    <p:sldId id="312" r:id="rId5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16"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28.04.2021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28.04.2021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28.04.2021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28.04.2021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28.04.2021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28.04.2021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28.04.2021</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dirty="0"/>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28.04.2021</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28.04.2021</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28.04.2021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28.04.2021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28.04.2021</a:t>
            </a:fld>
            <a:endParaRPr lang="ru-RU"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51520" y="2132856"/>
            <a:ext cx="8640960" cy="3744416"/>
          </a:xfrm>
        </p:spPr>
        <p:txBody>
          <a:bodyPr>
            <a:normAutofit fontScale="25000" lnSpcReduction="20000"/>
          </a:bodyPr>
          <a:lstStyle/>
          <a:p>
            <a:endParaRPr lang="ru-RU" sz="11200" dirty="0" smtClean="0"/>
          </a:p>
          <a:p>
            <a:pPr algn="ctr"/>
            <a:r>
              <a:rPr lang="ru-RU" sz="11200" dirty="0" smtClean="0"/>
              <a:t>План</a:t>
            </a:r>
          </a:p>
          <a:p>
            <a:pPr algn="just"/>
            <a:r>
              <a:rPr lang="uk-UA" sz="11200" dirty="0" smtClean="0"/>
              <a:t>1. Країнознавча характеристика Американського туристичного регіону.</a:t>
            </a:r>
          </a:p>
          <a:p>
            <a:pPr algn="just"/>
            <a:r>
              <a:rPr lang="uk-UA" sz="11200" dirty="0" smtClean="0"/>
              <a:t>2. Країнознавча характеристика Африканського туристичного регіону.</a:t>
            </a:r>
          </a:p>
          <a:p>
            <a:pPr algn="just"/>
            <a:r>
              <a:rPr lang="uk-UA" sz="11200" dirty="0" smtClean="0"/>
              <a:t>3. Країнознавча характеристика туристичного регіону Австралії та Океанії.</a:t>
            </a:r>
          </a:p>
          <a:p>
            <a:endParaRPr lang="uk-UA" dirty="0"/>
          </a:p>
        </p:txBody>
      </p:sp>
      <p:sp>
        <p:nvSpPr>
          <p:cNvPr id="2" name="Заголовок 1"/>
          <p:cNvSpPr>
            <a:spLocks noGrp="1"/>
          </p:cNvSpPr>
          <p:nvPr>
            <p:ph type="ctrTitle"/>
          </p:nvPr>
        </p:nvSpPr>
        <p:spPr>
          <a:xfrm>
            <a:off x="755576" y="116632"/>
            <a:ext cx="7772400" cy="2160240"/>
          </a:xfrm>
        </p:spPr>
        <p:txBody>
          <a:bodyPr/>
          <a:lstStyle/>
          <a:p>
            <a:pPr marL="182880" indent="0" algn="ctr">
              <a:buNone/>
            </a:pPr>
            <a:r>
              <a:rPr lang="uk-UA" sz="3200" dirty="0" smtClean="0"/>
              <a:t>Країнознавча характеристика туристичних регіонів Америки, Африки, Австралії та Океанії.</a:t>
            </a:r>
            <a:r>
              <a:rPr lang="ru-RU" sz="3600" dirty="0"/>
              <a:t/>
            </a:r>
            <a:br>
              <a:rPr lang="ru-RU" sz="3600" dirty="0"/>
            </a:br>
            <a:endParaRPr lang="uk-UA" sz="3600" dirty="0"/>
          </a:p>
        </p:txBody>
      </p:sp>
    </p:spTree>
    <p:extLst>
      <p:ext uri="{BB962C8B-B14F-4D97-AF65-F5344CB8AC3E}">
        <p14:creationId xmlns:p14="http://schemas.microsoft.com/office/powerpoint/2010/main" val="2663196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696" y="0"/>
            <a:ext cx="9149696" cy="3474720"/>
          </a:xfrm>
        </p:spPr>
        <p:txBody>
          <a:bodyPr>
            <a:normAutofit lnSpcReduction="10000"/>
          </a:bodyPr>
          <a:lstStyle/>
          <a:p>
            <a:pPr marL="45720" indent="0" algn="just">
              <a:buNone/>
            </a:pPr>
            <a:r>
              <a:rPr lang="uk-UA" dirty="0"/>
              <a:t>Найбільш високим ступенем господарського розвитку, зокрема туристської інфраструктури, всіх видів транспорту, відрізняються країни Північної Америки (США і Канада). Латиноамериканські країни відносно слабо представлені на туристському ринку </a:t>
            </a:r>
            <a:r>
              <a:rPr lang="uk-UA" dirty="0" smtClean="0"/>
              <a:t>регіону.</a:t>
            </a:r>
            <a:endParaRPr lang="uk-UA" dirty="0"/>
          </a:p>
          <a:p>
            <a:pPr marL="45720" indent="0" algn="just">
              <a:buNone/>
            </a:pPr>
            <a:r>
              <a:rPr lang="uk-UA" dirty="0" smtClean="0"/>
              <a:t>Своєрідними є  </a:t>
            </a:r>
            <a:r>
              <a:rPr lang="uk-UA" b="1" dirty="0" smtClean="0"/>
              <a:t>культурно-історичні рекреаційні ресурси </a:t>
            </a:r>
            <a:r>
              <a:rPr lang="uk-UA" dirty="0" smtClean="0"/>
              <a:t>країн Америки, які формувалися в умовах етнокультурного різноманітності корінних народів і європейської колонізації, яка супроводжувалася руйнуванням традиційної культури і способу життя аборигенів, тому пам'ятників доколумбової епохи в Америці збереглося мало. </a:t>
            </a:r>
            <a:endParaRPr lang="uk-UA"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2" y="2852936"/>
            <a:ext cx="5709556" cy="40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5758424" y="3861048"/>
            <a:ext cx="3278072" cy="1200329"/>
          </a:xfrm>
          <a:prstGeom prst="rect">
            <a:avLst/>
          </a:prstGeom>
        </p:spPr>
        <p:txBody>
          <a:bodyPr wrap="square">
            <a:spAutoFit/>
          </a:bodyPr>
          <a:lstStyle/>
          <a:p>
            <a:r>
              <a:rPr lang="uk-UA" sz="2400" dirty="0"/>
              <a:t>Чичен-Іца - древнє місто пірамід Майя в Мексиці</a:t>
            </a:r>
          </a:p>
        </p:txBody>
      </p:sp>
    </p:spTree>
    <p:extLst>
      <p:ext uri="{BB962C8B-B14F-4D97-AF65-F5344CB8AC3E}">
        <p14:creationId xmlns:p14="http://schemas.microsoft.com/office/powerpoint/2010/main" val="1960395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297872" y="152454"/>
            <a:ext cx="2664296" cy="4801314"/>
          </a:xfrm>
          <a:prstGeom prst="rect">
            <a:avLst/>
          </a:prstGeom>
        </p:spPr>
        <p:txBody>
          <a:bodyPr wrap="square">
            <a:spAutoFit/>
          </a:bodyPr>
          <a:lstStyle/>
          <a:p>
            <a:r>
              <a:rPr lang="uk-UA" dirty="0"/>
              <a:t> </a:t>
            </a:r>
            <a:r>
              <a:rPr lang="uk-UA" sz="2400" dirty="0" smtClean="0"/>
              <a:t>Доколумбове </a:t>
            </a:r>
            <a:r>
              <a:rPr lang="uk-UA" sz="2400" dirty="0"/>
              <a:t>місто інків, розташоване в Андах на висоті 2400 метрів на вершині гірського хребта над долиною річки Урубамби в Перу, за 80 км на північний захід від міста Куско.</a:t>
            </a:r>
          </a:p>
          <a:p>
            <a:endParaRPr lang="uk-UA"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2" y="19456"/>
            <a:ext cx="6188168" cy="4921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469744" y="5445224"/>
            <a:ext cx="8492424" cy="707886"/>
          </a:xfrm>
          <a:prstGeom prst="rect">
            <a:avLst/>
          </a:prstGeom>
        </p:spPr>
        <p:txBody>
          <a:bodyPr wrap="square">
            <a:spAutoFit/>
          </a:bodyPr>
          <a:lstStyle/>
          <a:p>
            <a:pPr lvl="0" algn="ctr"/>
            <a:r>
              <a:rPr lang="uk-UA" sz="2000" dirty="0">
                <a:solidFill>
                  <a:prstClr val="black"/>
                </a:solidFill>
              </a:rPr>
              <a:t>Мачу Пікчу також називають «місто в небесах», «місто серед хмар», «втраченим містом інків», є символом Імперії інків.</a:t>
            </a:r>
            <a:endParaRPr lang="uk-UA" sz="2000" dirty="0">
              <a:solidFill>
                <a:prstClr val="black"/>
              </a:solidFill>
            </a:endParaRPr>
          </a:p>
        </p:txBody>
      </p:sp>
    </p:spTree>
    <p:extLst>
      <p:ext uri="{BB962C8B-B14F-4D97-AF65-F5344CB8AC3E}">
        <p14:creationId xmlns:p14="http://schemas.microsoft.com/office/powerpoint/2010/main" val="1953576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
            <a:ext cx="9144000" cy="4802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95536" y="5301208"/>
            <a:ext cx="8352928" cy="707886"/>
          </a:xfrm>
          <a:prstGeom prst="rect">
            <a:avLst/>
          </a:prstGeom>
        </p:spPr>
        <p:txBody>
          <a:bodyPr wrap="square">
            <a:spAutoFit/>
          </a:bodyPr>
          <a:lstStyle/>
          <a:p>
            <a:pPr algn="ctr"/>
            <a:r>
              <a:rPr lang="uk-UA" sz="2000" dirty="0" smtClean="0"/>
              <a:t>Куско у Перу  - історично місто було столицею Імперії Інків, засноване близько 1100 року.</a:t>
            </a:r>
            <a:endParaRPr lang="uk-UA" sz="2000" dirty="0"/>
          </a:p>
        </p:txBody>
      </p:sp>
    </p:spTree>
    <p:extLst>
      <p:ext uri="{BB962C8B-B14F-4D97-AF65-F5344CB8AC3E}">
        <p14:creationId xmlns:p14="http://schemas.microsoft.com/office/powerpoint/2010/main" val="3392189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8625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6952"/>
            <a:ext cx="42862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427984" y="188640"/>
            <a:ext cx="4572000" cy="2246769"/>
          </a:xfrm>
          <a:prstGeom prst="rect">
            <a:avLst/>
          </a:prstGeom>
        </p:spPr>
        <p:txBody>
          <a:bodyPr>
            <a:spAutoFit/>
          </a:bodyPr>
          <a:lstStyle/>
          <a:p>
            <a:r>
              <a:rPr lang="uk-UA" sz="2000" dirty="0"/>
              <a:t>Індіанські поселення, селища старателів часів «золотої лихоманки», містечка «Дикого Заходу» - все це старанно відтворюється, оберігається і використовується в туристській індустрії США</a:t>
            </a:r>
          </a:p>
        </p:txBody>
      </p:sp>
      <p:sp>
        <p:nvSpPr>
          <p:cNvPr id="5" name="Прямоугольник 4"/>
          <p:cNvSpPr/>
          <p:nvPr/>
        </p:nvSpPr>
        <p:spPr>
          <a:xfrm>
            <a:off x="4429104" y="3027724"/>
            <a:ext cx="4572000" cy="1631216"/>
          </a:xfrm>
          <a:prstGeom prst="rect">
            <a:avLst/>
          </a:prstGeom>
        </p:spPr>
        <p:txBody>
          <a:bodyPr>
            <a:spAutoFit/>
          </a:bodyPr>
          <a:lstStyle/>
          <a:p>
            <a:pPr algn="just"/>
            <a:r>
              <a:rPr lang="uk-UA" sz="2000" dirty="0" smtClean="0"/>
              <a:t>Попит на розваги сприяв появі таких специфічних туристських об'єктів як тематичні парки. Багато які з них має зони, присвячені історії Америки.</a:t>
            </a:r>
            <a:endParaRPr lang="uk-UA" sz="2000" dirty="0"/>
          </a:p>
        </p:txBody>
      </p:sp>
    </p:spTree>
    <p:extLst>
      <p:ext uri="{BB962C8B-B14F-4D97-AF65-F5344CB8AC3E}">
        <p14:creationId xmlns:p14="http://schemas.microsoft.com/office/powerpoint/2010/main" val="3548365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589746" y="260648"/>
            <a:ext cx="4464497" cy="3240360"/>
          </a:xfrm>
        </p:spPr>
        <p:txBody>
          <a:bodyPr>
            <a:normAutofit fontScale="70000" lnSpcReduction="20000"/>
          </a:bodyPr>
          <a:lstStyle/>
          <a:p>
            <a:endParaRPr lang="uk-UA" dirty="0" smtClean="0"/>
          </a:p>
          <a:p>
            <a:pPr marL="45720" indent="0" algn="just">
              <a:buNone/>
            </a:pPr>
            <a:r>
              <a:rPr lang="uk-UA" sz="3100" dirty="0" smtClean="0"/>
              <a:t>Об'єктами </a:t>
            </a:r>
            <a:r>
              <a:rPr lang="uk-UA" sz="3100" dirty="0"/>
              <a:t>туристського показу стають будь-які споруди і установи, що дозволяють доторкнутися не тільки до минулого, але і ті, що демонструють сучасні досягнення і спосіб життя американської цивілізації </a:t>
            </a:r>
            <a:r>
              <a:rPr lang="uk-UA" sz="3100" dirty="0" smtClean="0"/>
              <a:t> - Голлівуд</a:t>
            </a:r>
            <a:r>
              <a:rPr lang="uk-UA" sz="3100" dirty="0"/>
              <a:t>, Білий Дім - резиденція президента </a:t>
            </a:r>
            <a:r>
              <a:rPr lang="uk-UA" sz="3100" dirty="0" smtClean="0"/>
              <a:t>США.</a:t>
            </a:r>
            <a:endParaRPr lang="uk-UA" sz="31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9696"/>
            <a:ext cx="4536503" cy="347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1008"/>
            <a:ext cx="4499991" cy="332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1" y="3501008"/>
            <a:ext cx="4644009" cy="332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2962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928991" cy="1143000"/>
          </a:xfrm>
        </p:spPr>
        <p:txBody>
          <a:bodyPr/>
          <a:lstStyle/>
          <a:p>
            <a:pPr marL="0" indent="0" algn="ctr">
              <a:buNone/>
            </a:pPr>
            <a:r>
              <a:rPr lang="uk-UA" sz="3200" dirty="0" smtClean="0"/>
              <a:t>Чинники, що впливають на розвиток туризму в Америці</a:t>
            </a:r>
            <a:endParaRPr lang="uk-UA" sz="3200" dirty="0"/>
          </a:p>
        </p:txBody>
      </p:sp>
      <p:sp>
        <p:nvSpPr>
          <p:cNvPr id="3" name="Объект 2"/>
          <p:cNvSpPr>
            <a:spLocks noGrp="1"/>
          </p:cNvSpPr>
          <p:nvPr>
            <p:ph sz="quarter" idx="13"/>
          </p:nvPr>
        </p:nvSpPr>
        <p:spPr>
          <a:xfrm>
            <a:off x="179512" y="1196752"/>
            <a:ext cx="8712968" cy="4770864"/>
          </a:xfrm>
        </p:spPr>
        <p:txBody>
          <a:bodyPr>
            <a:normAutofit fontScale="92500" lnSpcReduction="10000"/>
          </a:bodyPr>
          <a:lstStyle/>
          <a:p>
            <a:pPr algn="just"/>
            <a:r>
              <a:rPr lang="uk-UA" sz="2800" dirty="0"/>
              <a:t>В</a:t>
            </a:r>
            <a:r>
              <a:rPr lang="uk-UA" sz="2800" dirty="0" smtClean="0"/>
              <a:t>іддаленість </a:t>
            </a:r>
            <a:r>
              <a:rPr lang="uk-UA" sz="2800" dirty="0"/>
              <a:t>від інших регіонів і, перш за все, основного туристського ринку - </a:t>
            </a:r>
            <a:r>
              <a:rPr lang="uk-UA" sz="2800" dirty="0" smtClean="0"/>
              <a:t>європейського.</a:t>
            </a:r>
          </a:p>
          <a:p>
            <a:pPr algn="just"/>
            <a:r>
              <a:rPr lang="uk-UA" sz="2800" dirty="0" smtClean="0"/>
              <a:t>Внутрішньорегіональний характер туризму, </a:t>
            </a:r>
            <a:r>
              <a:rPr lang="uk-UA" sz="2800" dirty="0"/>
              <a:t>особливо інтенсивний обмін туристами йде між США, Канадою, </a:t>
            </a:r>
            <a:r>
              <a:rPr lang="uk-UA" sz="2800" dirty="0" smtClean="0"/>
              <a:t>Мексикою.</a:t>
            </a:r>
          </a:p>
          <a:p>
            <a:pPr algn="just"/>
            <a:r>
              <a:rPr lang="uk-UA" sz="2800" dirty="0" smtClean="0"/>
              <a:t> </a:t>
            </a:r>
            <a:r>
              <a:rPr lang="uk-UA" sz="2800" dirty="0"/>
              <a:t>У міжрегіональних поїздках американців лідирують країни Європи (Великобританія, Франція, Італія, Німеччина, Іспанія). Але для багатьох американців подорож в Європу - дороге задоволення. Зростаючу цікавість американські туристи виявляють до АТР, активно відвідуючи Китай разом з Сянганом, Японію, Республіку Корея, Сінгапур, Австралію.</a:t>
            </a:r>
          </a:p>
          <a:p>
            <a:pPr algn="just"/>
            <a:endParaRPr lang="uk-UA" dirty="0"/>
          </a:p>
        </p:txBody>
      </p:sp>
    </p:spTree>
    <p:extLst>
      <p:ext uri="{BB962C8B-B14F-4D97-AF65-F5344CB8AC3E}">
        <p14:creationId xmlns:p14="http://schemas.microsoft.com/office/powerpoint/2010/main" val="44083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964488" cy="1296144"/>
          </a:xfrm>
        </p:spPr>
        <p:txBody>
          <a:bodyPr/>
          <a:lstStyle/>
          <a:p>
            <a:pPr marL="0" indent="0" algn="ctr">
              <a:buNone/>
            </a:pPr>
            <a:r>
              <a:rPr lang="uk-UA" sz="2400" dirty="0" smtClean="0"/>
              <a:t>Туристська спеціалізація Американського туристичного регіону. </a:t>
            </a:r>
            <a:endParaRPr lang="uk-UA" sz="2400" dirty="0"/>
          </a:p>
        </p:txBody>
      </p:sp>
      <p:sp>
        <p:nvSpPr>
          <p:cNvPr id="3" name="Объект 2"/>
          <p:cNvSpPr>
            <a:spLocks noGrp="1"/>
          </p:cNvSpPr>
          <p:nvPr>
            <p:ph sz="quarter" idx="13"/>
          </p:nvPr>
        </p:nvSpPr>
        <p:spPr>
          <a:xfrm>
            <a:off x="107504" y="908720"/>
            <a:ext cx="8928992" cy="2592288"/>
          </a:xfrm>
        </p:spPr>
        <p:txBody>
          <a:bodyPr/>
          <a:lstStyle/>
          <a:p>
            <a:pPr marL="45720" indent="0" algn="just">
              <a:buNone/>
            </a:pPr>
            <a:r>
              <a:rPr lang="uk-UA" dirty="0" smtClean="0"/>
              <a:t>Рекреаційно-ресурсний потенціал, попит на різні види турів і туристських послуг сприяли розвитку в Америці різних видів туризму.</a:t>
            </a:r>
          </a:p>
          <a:p>
            <a:pPr marL="45720" indent="0" algn="just">
              <a:buNone/>
            </a:pPr>
            <a:r>
              <a:rPr lang="uk-UA" dirty="0" smtClean="0"/>
              <a:t>Найбільшою популярністю для відпочинку біля моря і розваг, пов'язаних з водою (купально-пляжний, серфінг, яхтинг, дайвінг, круїзний туризм) користуються південний схід США і острівні держави і території Карибського басейну</a:t>
            </a:r>
          </a:p>
          <a:p>
            <a:pPr marL="45720" indent="0">
              <a:buNone/>
            </a:pPr>
            <a:endParaRPr lang="uk-UA"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1008"/>
            <a:ext cx="6502400" cy="335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732240" y="4293096"/>
            <a:ext cx="2140330" cy="369332"/>
          </a:xfrm>
          <a:prstGeom prst="rect">
            <a:avLst/>
          </a:prstGeom>
        </p:spPr>
        <p:txBody>
          <a:bodyPr wrap="none">
            <a:spAutoFit/>
          </a:bodyPr>
          <a:lstStyle/>
          <a:p>
            <a:r>
              <a:rPr lang="uk-UA" dirty="0"/>
              <a:t>Багамські острови</a:t>
            </a:r>
          </a:p>
        </p:txBody>
      </p:sp>
    </p:spTree>
    <p:extLst>
      <p:ext uri="{BB962C8B-B14F-4D97-AF65-F5344CB8AC3E}">
        <p14:creationId xmlns:p14="http://schemas.microsoft.com/office/powerpoint/2010/main" val="1348414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260648"/>
            <a:ext cx="3781805" cy="369332"/>
          </a:xfrm>
          <a:prstGeom prst="rect">
            <a:avLst/>
          </a:prstGeom>
        </p:spPr>
        <p:txBody>
          <a:bodyPr wrap="none">
            <a:spAutoFit/>
          </a:bodyPr>
          <a:lstStyle/>
          <a:p>
            <a:r>
              <a:rPr lang="uk-UA" dirty="0" smtClean="0"/>
              <a:t>Узбережжя </a:t>
            </a:r>
            <a:r>
              <a:rPr lang="uk-UA" dirty="0"/>
              <a:t>Мексиканської затоки</a:t>
            </a:r>
          </a:p>
        </p:txBody>
      </p:sp>
      <p:sp>
        <p:nvSpPr>
          <p:cNvPr id="5" name="Прямоугольник 4"/>
          <p:cNvSpPr/>
          <p:nvPr/>
        </p:nvSpPr>
        <p:spPr>
          <a:xfrm>
            <a:off x="6372200" y="260648"/>
            <a:ext cx="1119217" cy="369332"/>
          </a:xfrm>
          <a:prstGeom prst="rect">
            <a:avLst/>
          </a:prstGeom>
        </p:spPr>
        <p:txBody>
          <a:bodyPr wrap="none">
            <a:spAutoFit/>
          </a:bodyPr>
          <a:lstStyle/>
          <a:p>
            <a:r>
              <a:rPr lang="uk-UA" dirty="0" smtClean="0"/>
              <a:t>Флорида</a:t>
            </a:r>
            <a:endParaRPr lang="uk-UA"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52500"/>
            <a:ext cx="4392488"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952500"/>
            <a:ext cx="4644008"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6140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 y="0"/>
            <a:ext cx="4359416"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547664" y="3244334"/>
            <a:ext cx="966931" cy="369332"/>
          </a:xfrm>
          <a:prstGeom prst="rect">
            <a:avLst/>
          </a:prstGeom>
        </p:spPr>
        <p:txBody>
          <a:bodyPr wrap="none">
            <a:spAutoFit/>
          </a:bodyPr>
          <a:lstStyle/>
          <a:p>
            <a:r>
              <a:rPr lang="uk-UA" dirty="0"/>
              <a:t>Ямайка</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0"/>
            <a:ext cx="4862314"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6228184" y="3244334"/>
            <a:ext cx="686406" cy="369332"/>
          </a:xfrm>
          <a:prstGeom prst="rect">
            <a:avLst/>
          </a:prstGeom>
        </p:spPr>
        <p:txBody>
          <a:bodyPr wrap="none">
            <a:spAutoFit/>
          </a:bodyPr>
          <a:lstStyle/>
          <a:p>
            <a:r>
              <a:rPr lang="uk-UA" dirty="0"/>
              <a:t>Куба</a:t>
            </a:r>
          </a:p>
        </p:txBody>
      </p:sp>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89041"/>
            <a:ext cx="4644008" cy="306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4661122" y="3789041"/>
            <a:ext cx="4375374" cy="3139321"/>
          </a:xfrm>
          <a:prstGeom prst="rect">
            <a:avLst/>
          </a:prstGeom>
        </p:spPr>
        <p:txBody>
          <a:bodyPr wrap="square">
            <a:spAutoFit/>
          </a:bodyPr>
          <a:lstStyle/>
          <a:p>
            <a:pPr algn="just"/>
            <a:r>
              <a:rPr lang="uk-UA" dirty="0" smtClean="0"/>
              <a:t>Барбадос - готелі </a:t>
            </a:r>
            <a:r>
              <a:rPr lang="uk-UA" dirty="0"/>
              <a:t>міжнародного класу. </a:t>
            </a:r>
            <a:r>
              <a:rPr lang="uk-UA" dirty="0" smtClean="0"/>
              <a:t>Серед </a:t>
            </a:r>
            <a:r>
              <a:rPr lang="uk-UA" dirty="0"/>
              <a:t>туристів найпопулярнішими є західні й південні береги острова з блакитним карибським морем і пляжами з білого піску. Вздовж східного атлантичного узбережжя — сильні хвилі, що створює гарні умови для серфінгу, хоча при відпливі є певний ризик. Місце «</a:t>
            </a:r>
            <a:r>
              <a:rPr lang="en-GB" dirty="0"/>
              <a:t>Soup Bowl» </a:t>
            </a:r>
            <a:r>
              <a:rPr lang="uk-UA" dirty="0"/>
              <a:t>досить популярне для любителів цього виду спорту.</a:t>
            </a:r>
          </a:p>
        </p:txBody>
      </p:sp>
    </p:spTree>
    <p:extLst>
      <p:ext uri="{BB962C8B-B14F-4D97-AF65-F5344CB8AC3E}">
        <p14:creationId xmlns:p14="http://schemas.microsoft.com/office/powerpoint/2010/main" val="2915832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3159"/>
            <a:ext cx="4211960"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7504" y="188640"/>
            <a:ext cx="8928992" cy="400110"/>
          </a:xfrm>
          <a:prstGeom prst="rect">
            <a:avLst/>
          </a:prstGeom>
        </p:spPr>
        <p:txBody>
          <a:bodyPr wrap="square">
            <a:spAutoFit/>
          </a:bodyPr>
          <a:lstStyle/>
          <a:p>
            <a:r>
              <a:rPr lang="uk-UA" sz="2000" b="1" dirty="0" smtClean="0"/>
              <a:t>Лікувально-оздоровчий туризм</a:t>
            </a:r>
            <a:r>
              <a:rPr lang="uk-UA" sz="2000" dirty="0" smtClean="0"/>
              <a:t> найбільший розвиток отримав в США.</a:t>
            </a:r>
            <a:endParaRPr lang="uk-UA" sz="2000" dirty="0"/>
          </a:p>
        </p:txBody>
      </p:sp>
      <p:sp>
        <p:nvSpPr>
          <p:cNvPr id="5" name="Прямоугольник 4"/>
          <p:cNvSpPr/>
          <p:nvPr/>
        </p:nvSpPr>
        <p:spPr>
          <a:xfrm>
            <a:off x="4211960" y="974924"/>
            <a:ext cx="4572000" cy="1200329"/>
          </a:xfrm>
          <a:prstGeom prst="rect">
            <a:avLst/>
          </a:prstGeom>
        </p:spPr>
        <p:txBody>
          <a:bodyPr>
            <a:spAutoFit/>
          </a:bodyPr>
          <a:lstStyle/>
          <a:p>
            <a:pPr algn="just"/>
            <a:r>
              <a:rPr lang="uk-UA" dirty="0" smtClean="0"/>
              <a:t>У внутрішніх районах країни переважають бальнеологічні курорти: Маммот-Спрінгс, Хибер-Спрінгс, Хот-</a:t>
            </a:r>
            <a:r>
              <a:rPr lang="uk-UA" dirty="0"/>
              <a:t>С</a:t>
            </a:r>
            <a:r>
              <a:rPr lang="uk-UA" dirty="0" smtClean="0"/>
              <a:t>прінгс.</a:t>
            </a:r>
            <a:endParaRPr lang="uk-UA" dirty="0"/>
          </a:p>
        </p:txBody>
      </p:sp>
      <p:sp>
        <p:nvSpPr>
          <p:cNvPr id="6" name="Прямоугольник 5"/>
          <p:cNvSpPr/>
          <p:nvPr/>
        </p:nvSpPr>
        <p:spPr>
          <a:xfrm>
            <a:off x="4283968" y="2420888"/>
            <a:ext cx="4392488" cy="646331"/>
          </a:xfrm>
          <a:prstGeom prst="rect">
            <a:avLst/>
          </a:prstGeom>
        </p:spPr>
        <p:txBody>
          <a:bodyPr wrap="square">
            <a:spAutoFit/>
          </a:bodyPr>
          <a:lstStyle/>
          <a:p>
            <a:r>
              <a:rPr lang="uk-UA" dirty="0" smtClean="0"/>
              <a:t>Маммот-Спрінгс – гарячі мінеральні джерела</a:t>
            </a:r>
            <a:endParaRPr lang="uk-UA" dirty="0"/>
          </a:p>
        </p:txBody>
      </p:sp>
      <p:sp>
        <p:nvSpPr>
          <p:cNvPr id="7" name="Прямоугольник 6"/>
          <p:cNvSpPr/>
          <p:nvPr/>
        </p:nvSpPr>
        <p:spPr>
          <a:xfrm>
            <a:off x="179512" y="4306163"/>
            <a:ext cx="4176464" cy="2308324"/>
          </a:xfrm>
          <a:prstGeom prst="rect">
            <a:avLst/>
          </a:prstGeom>
        </p:spPr>
        <p:txBody>
          <a:bodyPr wrap="square">
            <a:spAutoFit/>
          </a:bodyPr>
          <a:lstStyle/>
          <a:p>
            <a:pPr algn="just"/>
            <a:r>
              <a:rPr lang="uk-UA" dirty="0" smtClean="0"/>
              <a:t>Уздовж </a:t>
            </a:r>
            <a:r>
              <a:rPr lang="uk-UA" dirty="0"/>
              <a:t>атлантичного і тихоокеанського побережжя розташувалися приморські кліматичні </a:t>
            </a:r>
            <a:r>
              <a:rPr lang="uk-UA" dirty="0" smtClean="0"/>
              <a:t>курорти: Лонг-</a:t>
            </a:r>
            <a:r>
              <a:rPr lang="uk-UA" dirty="0" smtClean="0"/>
              <a:t>Біч</a:t>
            </a:r>
            <a:r>
              <a:rPr lang="uk-UA" dirty="0"/>
              <a:t>, Хаттерас, Майамі-Біч, Сан-Дієго, Санта-Круз). Крупний приозерно-курортний комплекс сформувався в районі Великих озер.</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624" y="3686175"/>
            <a:ext cx="476250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7846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712968" cy="1143000"/>
          </a:xfrm>
        </p:spPr>
        <p:txBody>
          <a:bodyPr/>
          <a:lstStyle/>
          <a:p>
            <a:pPr marL="0" indent="0" algn="ctr">
              <a:buNone/>
            </a:pPr>
            <a:r>
              <a:rPr lang="uk-UA" sz="2800" dirty="0" smtClean="0"/>
              <a:t>1. Країнознавча характеристика Американського туристичного регіону</a:t>
            </a:r>
            <a:br>
              <a:rPr lang="uk-UA" sz="2800" dirty="0" smtClean="0"/>
            </a:br>
            <a:endParaRPr lang="uk-UA" sz="2800" dirty="0"/>
          </a:p>
        </p:txBody>
      </p:sp>
      <p:pic>
        <p:nvPicPr>
          <p:cNvPr id="1027"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44000"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1795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188640"/>
            <a:ext cx="3851920" cy="5832648"/>
          </a:xfrm>
        </p:spPr>
        <p:txBody>
          <a:bodyPr>
            <a:normAutofit fontScale="85000" lnSpcReduction="20000"/>
          </a:bodyPr>
          <a:lstStyle/>
          <a:p>
            <a:pPr marL="45720" indent="0" algn="just">
              <a:buNone/>
            </a:pPr>
            <a:r>
              <a:rPr lang="uk-UA" b="1" dirty="0"/>
              <a:t>Діловий туризм </a:t>
            </a:r>
            <a:r>
              <a:rPr lang="uk-UA" dirty="0"/>
              <a:t>характерний для США, Канади, Мексики. Потік ділових туристів росте і в Латинській Америці, тут центрами ділових поїздок сталі міста </a:t>
            </a:r>
            <a:r>
              <a:rPr lang="uk-UA" dirty="0" smtClean="0"/>
              <a:t>Парагваю, </a:t>
            </a:r>
            <a:r>
              <a:rPr lang="uk-UA" dirty="0"/>
              <a:t>Гватемали, Коста-Ріки, Перу</a:t>
            </a:r>
            <a:r>
              <a:rPr lang="uk-UA" dirty="0" smtClean="0"/>
              <a:t>.</a:t>
            </a:r>
          </a:p>
          <a:p>
            <a:pPr marL="45720" indent="0" algn="just">
              <a:buNone/>
            </a:pPr>
            <a:endParaRPr lang="uk-UA" dirty="0"/>
          </a:p>
          <a:p>
            <a:pPr marL="45720" indent="0" algn="just">
              <a:buNone/>
            </a:pPr>
            <a:r>
              <a:rPr lang="uk-UA" b="1" dirty="0"/>
              <a:t>Релігійний туризм. </a:t>
            </a:r>
            <a:r>
              <a:rPr lang="uk-UA" dirty="0"/>
              <a:t>В цілому в регіоні переважає християнство, представлені також інші релігії. Проте центрів християнського паломництва світового значення в Америці немає. Висока частка католиків серед християн зумовила широке розповсюдження культу Діви Марії, її почитали у всіх католицьких храмах, які і стали центрами тяжіння, як віруючих, так і туристів, що представляють інші конфесії</a:t>
            </a:r>
            <a:r>
              <a:rPr lang="uk-UA" dirty="0" smtClean="0"/>
              <a:t>.</a:t>
            </a:r>
            <a:endParaRPr lang="uk-UA" dirty="0"/>
          </a:p>
        </p:txBody>
      </p:sp>
      <p:sp>
        <p:nvSpPr>
          <p:cNvPr id="4" name="Прямоугольник 3"/>
          <p:cNvSpPr/>
          <p:nvPr/>
        </p:nvSpPr>
        <p:spPr>
          <a:xfrm>
            <a:off x="4572000" y="5661248"/>
            <a:ext cx="4572000" cy="923330"/>
          </a:xfrm>
          <a:prstGeom prst="rect">
            <a:avLst/>
          </a:prstGeom>
        </p:spPr>
        <p:txBody>
          <a:bodyPr>
            <a:spAutoFit/>
          </a:bodyPr>
          <a:lstStyle/>
          <a:p>
            <a:r>
              <a:rPr lang="uk-UA" dirty="0" smtClean="0"/>
              <a:t>Статуя Христа Спасителя — символ Ріо-де-Жанейро, одне з семи нових чудес світу</a:t>
            </a:r>
            <a:endParaRPr lang="uk-UA"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44624"/>
            <a:ext cx="529208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825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14896"/>
            <a:ext cx="8964488" cy="2117960"/>
          </a:xfrm>
        </p:spPr>
        <p:txBody>
          <a:bodyPr>
            <a:normAutofit lnSpcReduction="10000"/>
          </a:bodyPr>
          <a:lstStyle/>
          <a:p>
            <a:pPr marL="45720" indent="0" algn="just">
              <a:buNone/>
            </a:pPr>
            <a:r>
              <a:rPr lang="uk-UA" b="1" dirty="0" smtClean="0"/>
              <a:t>Фестивальний туризм. </a:t>
            </a:r>
            <a:r>
              <a:rPr lang="uk-UA" dirty="0" smtClean="0"/>
              <a:t>У Америці проводиться немало фестивальний заходів. Деякі з них стали традиційними і проводяться вже декілька сторічь. Безумовно, найпишнішим і відомішим фестивалем в світі є Бразильський карнавал. З порівняно нових фестивальних заходів слід зазначити церемонію вручення найпрестижнішої кінопремії - «Оскара».</a:t>
            </a:r>
          </a:p>
          <a:p>
            <a:endParaRPr lang="ru-RU" dirty="0"/>
          </a:p>
          <a:p>
            <a:endParaRPr lang="uk-UA"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824"/>
            <a:ext cx="9144000" cy="501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081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105" y="21704"/>
            <a:ext cx="9036495" cy="1143000"/>
          </a:xfrm>
        </p:spPr>
        <p:txBody>
          <a:bodyPr/>
          <a:lstStyle/>
          <a:p>
            <a:pPr marL="0" indent="0" algn="ctr">
              <a:buNone/>
            </a:pPr>
            <a:r>
              <a:rPr lang="uk-UA" sz="2800" dirty="0" smtClean="0"/>
              <a:t>2. Країнознавча </a:t>
            </a:r>
            <a:r>
              <a:rPr lang="uk-UA" sz="2800" dirty="0"/>
              <a:t>характеристика Африканського туристичного регіону. </a:t>
            </a:r>
          </a:p>
        </p:txBody>
      </p:sp>
      <p:sp>
        <p:nvSpPr>
          <p:cNvPr id="3" name="Объект 2"/>
          <p:cNvSpPr>
            <a:spLocks noGrp="1"/>
          </p:cNvSpPr>
          <p:nvPr>
            <p:ph sz="quarter" idx="13"/>
          </p:nvPr>
        </p:nvSpPr>
        <p:spPr>
          <a:xfrm>
            <a:off x="4788700" y="952500"/>
            <a:ext cx="4247796" cy="5905500"/>
          </a:xfrm>
        </p:spPr>
        <p:txBody>
          <a:bodyPr>
            <a:normAutofit fontScale="92500" lnSpcReduction="10000"/>
          </a:bodyPr>
          <a:lstStyle/>
          <a:p>
            <a:pPr marL="45720" indent="0" algn="just">
              <a:buNone/>
            </a:pPr>
            <a:r>
              <a:rPr lang="uk-UA" b="1" dirty="0" smtClean="0"/>
              <a:t>Африка</a:t>
            </a:r>
            <a:r>
              <a:rPr lang="uk-UA" dirty="0" smtClean="0"/>
              <a:t> </a:t>
            </a:r>
            <a:r>
              <a:rPr lang="uk-UA" dirty="0"/>
              <a:t>- материк, другий за величиною після Євразії. Площа 29200 тис. км. кв., а разом з островами, що лежать вздовж берегів Африки, - 30,3 млн. км. кв</a:t>
            </a:r>
            <a:r>
              <a:rPr lang="uk-UA" dirty="0" smtClean="0"/>
              <a:t>.</a:t>
            </a:r>
          </a:p>
          <a:p>
            <a:pPr marL="45720" indent="0" algn="just">
              <a:buNone/>
            </a:pPr>
            <a:r>
              <a:rPr lang="uk-UA" dirty="0" smtClean="0"/>
              <a:t> </a:t>
            </a:r>
            <a:r>
              <a:rPr lang="uk-UA" dirty="0"/>
              <a:t>Населення Африки складає 933 млн. осіб. На заході Африка омивається Атлантичним океаном, на півночі - Середземним морем, на сході і північному сході - Індійським океаном і Червоним морем. На території Африки розташовано 55 </a:t>
            </a:r>
            <a:r>
              <a:rPr lang="uk-UA" dirty="0" smtClean="0"/>
              <a:t>держав</a:t>
            </a:r>
          </a:p>
          <a:p>
            <a:pPr marL="45720" indent="0" algn="just">
              <a:buNone/>
            </a:pPr>
            <a:r>
              <a:rPr lang="uk-UA" dirty="0" smtClean="0"/>
              <a:t>Всі </a:t>
            </a:r>
            <a:r>
              <a:rPr lang="uk-UA" dirty="0"/>
              <a:t>країни, за винятком ПАР, ті, </a:t>
            </a:r>
            <a:r>
              <a:rPr lang="uk-UA" dirty="0" smtClean="0"/>
              <a:t>що </a:t>
            </a:r>
            <a:r>
              <a:rPr lang="uk-UA" dirty="0"/>
              <a:t>розвиваються, більшість з них найбідніші в світі (70% населення живе за межею бідності</a:t>
            </a:r>
            <a:r>
              <a:rPr lang="uk-UA" dirty="0" smtClean="0"/>
              <a:t>).</a:t>
            </a:r>
            <a:endParaRPr lang="uk-UA"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8" y="952500"/>
            <a:ext cx="476250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3562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0864" y="0"/>
            <a:ext cx="4572000" cy="3970318"/>
          </a:xfrm>
          <a:prstGeom prst="rect">
            <a:avLst/>
          </a:prstGeom>
        </p:spPr>
        <p:txBody>
          <a:bodyPr>
            <a:spAutoFit/>
          </a:bodyPr>
          <a:lstStyle/>
          <a:p>
            <a:pPr algn="just"/>
            <a:r>
              <a:rPr lang="uk-UA" dirty="0"/>
              <a:t>Географічне положення Африки відмінне від інших материків, оскільки вона розташована майже симетрично по відношенню до </a:t>
            </a:r>
            <a:r>
              <a:rPr lang="uk-UA" dirty="0" smtClean="0"/>
              <a:t>екватора.</a:t>
            </a:r>
          </a:p>
          <a:p>
            <a:pPr algn="just"/>
            <a:r>
              <a:rPr lang="uk-UA" dirty="0" smtClean="0"/>
              <a:t> </a:t>
            </a:r>
            <a:r>
              <a:rPr lang="uk-UA" dirty="0"/>
              <a:t>Особливістю географічного положення в конфігурації Африки є неоднакова площа суші на північ і на південь від екватора, що має важливе значення в прояві зональності ландшафтів. Північна половина материка більш ніж вдвічі ширше південної: від Зеленого Мису на заході до мису Рас-Хафун на сході відстань 7500 км.; ширина південної половини не перевищує 3100 км.</a:t>
            </a:r>
          </a:p>
        </p:txBody>
      </p:sp>
      <p:sp>
        <p:nvSpPr>
          <p:cNvPr id="5" name="Прямоугольник 4"/>
          <p:cNvSpPr/>
          <p:nvPr/>
        </p:nvSpPr>
        <p:spPr>
          <a:xfrm>
            <a:off x="4572000" y="3046988"/>
            <a:ext cx="4572000" cy="923330"/>
          </a:xfrm>
          <a:prstGeom prst="rect">
            <a:avLst/>
          </a:prstGeom>
        </p:spPr>
        <p:txBody>
          <a:bodyPr>
            <a:spAutoFit/>
          </a:bodyPr>
          <a:lstStyle/>
          <a:p>
            <a:r>
              <a:rPr lang="vi-VN" dirty="0"/>
              <a:t>Зеле́ний Мис (порт. </a:t>
            </a:r>
            <a:r>
              <a:rPr lang="en-GB" dirty="0"/>
              <a:t>Cabo Verde, </a:t>
            </a:r>
            <a:r>
              <a:rPr lang="vi-VN" dirty="0"/>
              <a:t>фр. </a:t>
            </a:r>
            <a:r>
              <a:rPr lang="en-GB" dirty="0"/>
              <a:t>Cap-Vert) — </a:t>
            </a:r>
            <a:r>
              <a:rPr lang="vi-VN" dirty="0"/>
              <a:t>півострів у Сенегалі, найзахідніша частина Африки </a:t>
            </a:r>
            <a:endParaRPr lang="uk-UA"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0"/>
            <a:ext cx="4283968" cy="285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30864" y="4443985"/>
            <a:ext cx="4572000" cy="2031325"/>
          </a:xfrm>
          <a:prstGeom prst="rect">
            <a:avLst/>
          </a:prstGeom>
        </p:spPr>
        <p:txBody>
          <a:bodyPr>
            <a:spAutoFit/>
          </a:bodyPr>
          <a:lstStyle/>
          <a:p>
            <a:r>
              <a:rPr lang="vi-VN" dirty="0"/>
              <a:t>Мис До́брої Наді́ї (англ. </a:t>
            </a:r>
            <a:r>
              <a:rPr lang="en-GB" dirty="0"/>
              <a:t>The Cape of Good Hope; </a:t>
            </a:r>
            <a:r>
              <a:rPr lang="vi-VN" dirty="0"/>
              <a:t>афр. </a:t>
            </a:r>
            <a:r>
              <a:rPr lang="en-GB" dirty="0"/>
              <a:t>Kaap die Goeie Hoop) — </a:t>
            </a:r>
            <a:r>
              <a:rPr lang="vi-VN" dirty="0"/>
              <a:t>скелястий мис, розташований у Південно-Африканській Республіці неподалік Кейптауна.</a:t>
            </a:r>
          </a:p>
          <a:p>
            <a:endParaRPr lang="vi-VN" dirty="0"/>
          </a:p>
          <a:p>
            <a:r>
              <a:rPr lang="vi-VN" dirty="0"/>
              <a:t>Він не є найпівденнішою точкою Африки</a:t>
            </a:r>
            <a:endParaRPr lang="uk-UA" dirty="0"/>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970318"/>
            <a:ext cx="4427983" cy="2887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783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08504" cy="6858000"/>
          </a:xfrm>
        </p:spPr>
        <p:txBody>
          <a:bodyPr>
            <a:normAutofit lnSpcReduction="10000"/>
          </a:bodyPr>
          <a:lstStyle/>
          <a:p>
            <a:pPr marL="45720" indent="0" algn="just">
              <a:buNone/>
            </a:pPr>
            <a:r>
              <a:rPr lang="uk-UA" dirty="0" smtClean="0"/>
              <a:t>У географічному країнознавстві Африку умовно поділяють на: </a:t>
            </a:r>
            <a:r>
              <a:rPr lang="uk-UA" b="1" dirty="0" smtClean="0"/>
              <a:t>Північну Африку </a:t>
            </a:r>
            <a:r>
              <a:rPr lang="uk-UA" dirty="0" smtClean="0"/>
              <a:t>(Алжир, Єгипет, Лівія, Марокко, Судан, Туніс, Південний Судан, Канарські острови (Іспанія), Сеута (Іспанія), Мадейра (Португалія), Мелілья (Іспанія), Азорські острови (Португалія));</a:t>
            </a:r>
          </a:p>
          <a:p>
            <a:pPr marL="45720" indent="0" algn="just">
              <a:buNone/>
            </a:pPr>
            <a:r>
              <a:rPr lang="uk-UA" b="1" dirty="0" smtClean="0"/>
              <a:t>Західну Африку </a:t>
            </a:r>
            <a:r>
              <a:rPr lang="uk-UA" dirty="0" smtClean="0"/>
              <a:t>(Бенін, Буркіна-Фасо, Гамбія, Гана, Гвінея, Гвінея-Бісау, Кабо-Верде, Кот-д’Івуар, Ліберія, Малі, Мавританія, Нігер, Нігерія, Острови Святої Олени, Вознесіння і Тристан-да-</a:t>
            </a:r>
            <a:r>
              <a:rPr lang="uk-UA" dirty="0" smtClean="0"/>
              <a:t>Кунья</a:t>
            </a:r>
            <a:r>
              <a:rPr lang="uk-UA" dirty="0" smtClean="0"/>
              <a:t> (залежна територія (Великобританія), Сенегал, Сьєрра-Леоне, Того); </a:t>
            </a:r>
          </a:p>
          <a:p>
            <a:pPr marL="45720" indent="0" algn="just">
              <a:buNone/>
            </a:pPr>
            <a:r>
              <a:rPr lang="uk-UA" b="1" dirty="0" smtClean="0"/>
              <a:t>Центральну Африку </a:t>
            </a:r>
            <a:r>
              <a:rPr lang="uk-UA" dirty="0" smtClean="0"/>
              <a:t>(Ангола, Габон, Камерун, ДР Конго, Республіка Конго, Сан-Томе и Принсипі, ЦАР, Чад, Екваторіальна Гвінея;</a:t>
            </a:r>
          </a:p>
          <a:p>
            <a:pPr marL="45720" indent="0" algn="just">
              <a:buNone/>
            </a:pPr>
            <a:r>
              <a:rPr lang="uk-UA" b="1" dirty="0" smtClean="0"/>
              <a:t>Східну Африку </a:t>
            </a:r>
            <a:r>
              <a:rPr lang="uk-UA" dirty="0"/>
              <a:t>(Бурунді, Британська територія в Індійському океані (залежна територія), Галмудуг (невизнана держава), Джибуті, Замбія, Кенія, Комори, Маврикій, Мадагаскар, Майотта, Малаві, Мозамбік, Пунтленд, Реюньйон, Руанда, Сейшельські Острові, Сомалі, Сомаліленд, Танзанія, Уганда, Еритрея, Ефіопія; </a:t>
            </a:r>
            <a:endParaRPr lang="uk-UA" dirty="0" smtClean="0"/>
          </a:p>
          <a:p>
            <a:pPr marL="45720" indent="0" algn="just">
              <a:buNone/>
            </a:pPr>
            <a:r>
              <a:rPr lang="uk-UA" b="1" dirty="0" smtClean="0"/>
              <a:t>Південну Африку </a:t>
            </a:r>
            <a:r>
              <a:rPr lang="uk-UA" dirty="0" smtClean="0"/>
              <a:t>(Ботсвана, Зімбабве, Лесото, Намібія, Острови Епарсе (залежна територія, заморський регіон Франції), Свазіленд, Південно-Африканська республіка).</a:t>
            </a:r>
            <a:endParaRPr lang="uk-UA" dirty="0"/>
          </a:p>
        </p:txBody>
      </p:sp>
    </p:spTree>
    <p:extLst>
      <p:ext uri="{BB962C8B-B14F-4D97-AF65-F5344CB8AC3E}">
        <p14:creationId xmlns:p14="http://schemas.microsoft.com/office/powerpoint/2010/main" val="170783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84" y="27861"/>
            <a:ext cx="4572000" cy="2862322"/>
          </a:xfrm>
          <a:prstGeom prst="rect">
            <a:avLst/>
          </a:prstGeom>
        </p:spPr>
        <p:txBody>
          <a:bodyPr>
            <a:spAutoFit/>
          </a:bodyPr>
          <a:lstStyle/>
          <a:p>
            <a:r>
              <a:rPr lang="uk-UA" dirty="0"/>
              <a:t>Африка - материк компактної форми, із слабкою горизонтальною і вертикальною розчленованістю поверхні. Береги переважно гористі і порізані слабо, мають мало зручних бухт і гаваней. Найбільша із заток Гвінейська. </a:t>
            </a:r>
            <a:r>
              <a:rPr lang="uk-UA" dirty="0" smtClean="0"/>
              <a:t>Найбільший </a:t>
            </a:r>
            <a:r>
              <a:rPr lang="uk-UA" dirty="0"/>
              <a:t>півострів Африки - Сомалі. Найбільший з островів Мадагаскар в Індійському океані відокремлений від Африки Мозамбікською протокою.</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0"/>
            <a:ext cx="4644008"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6012160" y="3244334"/>
            <a:ext cx="2103461" cy="369332"/>
          </a:xfrm>
          <a:prstGeom prst="rect">
            <a:avLst/>
          </a:prstGeom>
        </p:spPr>
        <p:txBody>
          <a:bodyPr wrap="none">
            <a:spAutoFit/>
          </a:bodyPr>
          <a:lstStyle/>
          <a:p>
            <a:r>
              <a:rPr lang="uk-UA" dirty="0" smtClean="0"/>
              <a:t>Гвінейська затока</a:t>
            </a:r>
            <a:endParaRPr lang="uk-UA" dirty="0"/>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15994"/>
            <a:ext cx="454858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691680" y="6382000"/>
            <a:ext cx="915635" cy="369332"/>
          </a:xfrm>
          <a:prstGeom prst="rect">
            <a:avLst/>
          </a:prstGeom>
        </p:spPr>
        <p:txBody>
          <a:bodyPr wrap="none">
            <a:spAutoFit/>
          </a:bodyPr>
          <a:lstStyle/>
          <a:p>
            <a:r>
              <a:rPr lang="uk-UA" dirty="0"/>
              <a:t>Сомалі</a:t>
            </a:r>
          </a:p>
        </p:txBody>
      </p:sp>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4552" y="3584329"/>
            <a:ext cx="4599448" cy="2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6179008" y="6382000"/>
            <a:ext cx="1494320" cy="369332"/>
          </a:xfrm>
          <a:prstGeom prst="rect">
            <a:avLst/>
          </a:prstGeom>
        </p:spPr>
        <p:txBody>
          <a:bodyPr wrap="none">
            <a:spAutoFit/>
          </a:bodyPr>
          <a:lstStyle/>
          <a:p>
            <a:r>
              <a:rPr lang="uk-UA" dirty="0"/>
              <a:t>Мадагаскар </a:t>
            </a:r>
          </a:p>
        </p:txBody>
      </p:sp>
    </p:spTree>
    <p:extLst>
      <p:ext uri="{BB962C8B-B14F-4D97-AF65-F5344CB8AC3E}">
        <p14:creationId xmlns:p14="http://schemas.microsoft.com/office/powerpoint/2010/main" val="4901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20536"/>
            <a:ext cx="9144000" cy="1361304"/>
          </a:xfrm>
        </p:spPr>
        <p:txBody>
          <a:bodyPr>
            <a:normAutofit/>
          </a:bodyPr>
          <a:lstStyle/>
          <a:p>
            <a:pPr marL="45720" indent="0">
              <a:buNone/>
            </a:pPr>
            <a:r>
              <a:rPr lang="uk-UA" dirty="0" smtClean="0"/>
              <a:t>Вимерлий вулкан Кіліманджаро (5963 м) вища точка материка і інші найвищі гори знаходяться на Східно-Африканському плоскогір'ї</a:t>
            </a:r>
            <a:endParaRPr lang="uk-UA"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8" y="692696"/>
            <a:ext cx="910850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699792" y="6165304"/>
            <a:ext cx="4325223" cy="369332"/>
          </a:xfrm>
          <a:prstGeom prst="rect">
            <a:avLst/>
          </a:prstGeom>
        </p:spPr>
        <p:txBody>
          <a:bodyPr wrap="none">
            <a:spAutoFit/>
          </a:bodyPr>
          <a:lstStyle/>
          <a:p>
            <a:r>
              <a:rPr lang="ru-RU" dirty="0"/>
              <a:t>Гора Кіліманджаро в Танзанії, Африка</a:t>
            </a:r>
            <a:endParaRPr lang="uk-UA" dirty="0"/>
          </a:p>
        </p:txBody>
      </p:sp>
    </p:spTree>
    <p:extLst>
      <p:ext uri="{BB962C8B-B14F-4D97-AF65-F5344CB8AC3E}">
        <p14:creationId xmlns:p14="http://schemas.microsoft.com/office/powerpoint/2010/main" val="2142958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3851920" cy="5877272"/>
          </a:xfrm>
        </p:spPr>
        <p:txBody>
          <a:bodyPr>
            <a:normAutofit fontScale="92500" lnSpcReduction="10000"/>
          </a:bodyPr>
          <a:lstStyle/>
          <a:p>
            <a:endParaRPr lang="uk-UA" dirty="0" smtClean="0"/>
          </a:p>
          <a:p>
            <a:pPr marL="45720" indent="0" algn="just">
              <a:buNone/>
            </a:pPr>
            <a:r>
              <a:rPr lang="uk-UA" sz="1900" dirty="0"/>
              <a:t>У зв'язку з рівнинністю рельєфу і положенням більшої частини материка між тропіками обох півкуль, в Африці особливо яскраво виявляється закон географічної зональності екваторіального, субекваторіальних і тропічних поясів</a:t>
            </a:r>
            <a:r>
              <a:rPr lang="uk-UA" sz="1900" dirty="0" smtClean="0"/>
              <a:t>.</a:t>
            </a:r>
          </a:p>
          <a:p>
            <a:pPr marL="45720" indent="0" algn="just">
              <a:buNone/>
            </a:pPr>
            <a:r>
              <a:rPr lang="uk-UA" sz="1900" dirty="0" smtClean="0"/>
              <a:t>У </a:t>
            </a:r>
            <a:r>
              <a:rPr lang="uk-UA" sz="1900" dirty="0"/>
              <a:t>обидві сторони від екватора, від зони вологих екваторіальних лісів в западині Конго і на тропічних напівпустель і пустель, а також субтропічних сухих вічнозелених лісів і </a:t>
            </a:r>
            <a:r>
              <a:rPr lang="uk-UA" sz="1900" dirty="0" smtClean="0"/>
              <a:t>чагарників.</a:t>
            </a:r>
          </a:p>
          <a:p>
            <a:pPr marL="45720" indent="0" algn="just">
              <a:buNone/>
            </a:pPr>
            <a:r>
              <a:rPr lang="uk-UA" sz="1900" dirty="0" smtClean="0"/>
              <a:t>Водні </a:t>
            </a:r>
            <a:r>
              <a:rPr lang="uk-UA" sz="1900" dirty="0"/>
              <a:t>ресурси по території Африки розподілені украй нерівномірно. Ліси займають близько 10% території, але в результаті хижацького знищення їх площа швидко скорочується.</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5469"/>
            <a:ext cx="5148064" cy="341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288" y="3429001"/>
            <a:ext cx="5168712" cy="342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0" y="5949280"/>
            <a:ext cx="3707904" cy="646331"/>
          </a:xfrm>
          <a:prstGeom prst="rect">
            <a:avLst/>
          </a:prstGeom>
        </p:spPr>
        <p:txBody>
          <a:bodyPr wrap="square">
            <a:spAutoFit/>
          </a:bodyPr>
          <a:lstStyle/>
          <a:p>
            <a:r>
              <a:rPr lang="uk-UA" dirty="0"/>
              <a:t>Річка Замбезі (</a:t>
            </a:r>
            <a:r>
              <a:rPr lang="en-GB" dirty="0"/>
              <a:t>Zambezi River), </a:t>
            </a:r>
            <a:r>
              <a:rPr lang="uk-UA" dirty="0"/>
              <a:t>Замбія та Мозамбік. </a:t>
            </a:r>
          </a:p>
        </p:txBody>
      </p:sp>
    </p:spTree>
    <p:extLst>
      <p:ext uri="{BB962C8B-B14F-4D97-AF65-F5344CB8AC3E}">
        <p14:creationId xmlns:p14="http://schemas.microsoft.com/office/powerpoint/2010/main" val="4071320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2" y="111740"/>
            <a:ext cx="9144000"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23528" y="5609480"/>
            <a:ext cx="8352928" cy="646331"/>
          </a:xfrm>
          <a:prstGeom prst="rect">
            <a:avLst/>
          </a:prstGeom>
        </p:spPr>
        <p:txBody>
          <a:bodyPr wrap="square">
            <a:spAutoFit/>
          </a:bodyPr>
          <a:lstStyle/>
          <a:p>
            <a:pPr algn="ctr"/>
            <a:r>
              <a:rPr lang="uk-UA" dirty="0" smtClean="0"/>
              <a:t>Водоспад Вікторія, який знаходиться на кордоні між Зімбабве і Замбією є четвертим у світі по ширині і одним з найбільших по витраті води</a:t>
            </a:r>
            <a:endParaRPr lang="uk-UA" dirty="0"/>
          </a:p>
        </p:txBody>
      </p:sp>
    </p:spTree>
    <p:extLst>
      <p:ext uri="{BB962C8B-B14F-4D97-AF65-F5344CB8AC3E}">
        <p14:creationId xmlns:p14="http://schemas.microsoft.com/office/powerpoint/2010/main" val="3366171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9512" y="197346"/>
            <a:ext cx="8964488" cy="5632311"/>
          </a:xfrm>
          <a:prstGeom prst="rect">
            <a:avLst/>
          </a:prstGeom>
        </p:spPr>
        <p:txBody>
          <a:bodyPr wrap="square">
            <a:spAutoFit/>
          </a:bodyPr>
          <a:lstStyle/>
          <a:p>
            <a:pPr algn="ctr"/>
            <a:r>
              <a:rPr lang="uk-UA" b="1" dirty="0"/>
              <a:t>Загальні особливості країн Африканського туристичного регіону. </a:t>
            </a:r>
            <a:endParaRPr lang="uk-UA" b="1" dirty="0" smtClean="0"/>
          </a:p>
          <a:p>
            <a:pPr algn="ctr"/>
            <a:endParaRPr lang="uk-UA" b="1" dirty="0" smtClean="0"/>
          </a:p>
          <a:p>
            <a:r>
              <a:rPr lang="uk-UA" dirty="0" smtClean="0"/>
              <a:t>З погляду туристичного країнознавства, країни Африки можна умовно розділити на дві групи: країни </a:t>
            </a:r>
            <a:r>
              <a:rPr lang="uk-UA" b="1" dirty="0" smtClean="0"/>
              <a:t>Північної Африки </a:t>
            </a:r>
            <a:r>
              <a:rPr lang="uk-UA" dirty="0" smtClean="0"/>
              <a:t>і країни на </a:t>
            </a:r>
            <a:r>
              <a:rPr lang="uk-UA" b="1" dirty="0" smtClean="0"/>
              <a:t>південь від Сахари</a:t>
            </a:r>
            <a:r>
              <a:rPr lang="uk-UA" dirty="0" smtClean="0"/>
              <a:t>.</a:t>
            </a:r>
          </a:p>
          <a:p>
            <a:r>
              <a:rPr lang="uk-UA" dirty="0" smtClean="0"/>
              <a:t>Країни Північної Африки (</a:t>
            </a:r>
            <a:r>
              <a:rPr lang="uk-UA" b="1" dirty="0" smtClean="0"/>
              <a:t>Єгипет, Марокко, Туніс, Канарські острови</a:t>
            </a:r>
            <a:r>
              <a:rPr lang="uk-UA" dirty="0" smtClean="0"/>
              <a:t>) - місця, в цілому, недорогого і масового туризму, вони широко відомі туристам з України.</a:t>
            </a:r>
          </a:p>
          <a:p>
            <a:r>
              <a:rPr lang="uk-UA" dirty="0" smtClean="0"/>
              <a:t>Туристична індустрія країн Африки на південь від Сахари - сектор світової економіки, що найбільш інтенсивно розвивається.</a:t>
            </a:r>
          </a:p>
          <a:p>
            <a:r>
              <a:rPr lang="uk-UA" dirty="0" smtClean="0"/>
              <a:t>Якщо об'єм міжнародного туризму в світі в 2015 виріс тільки на 5,5%, то відносно Африки цей показник перевищує 10%, а, зокрема, по Кенії складає більше 26%, по Мозамбіку - 37%, по ПАР - 11%, по Сейшельских Островах - 7% .</a:t>
            </a:r>
          </a:p>
          <a:p>
            <a:r>
              <a:rPr lang="uk-UA" dirty="0" smtClean="0"/>
              <a:t>Найулюбленіші місця для відвідин мандрівниками знаходяться: на півночі - </a:t>
            </a:r>
            <a:r>
              <a:rPr lang="uk-UA" b="1" dirty="0" smtClean="0"/>
              <a:t>Туніс, Єгипет, Марокко</a:t>
            </a:r>
            <a:r>
              <a:rPr lang="uk-UA" dirty="0" smtClean="0"/>
              <a:t>; на сході - </a:t>
            </a:r>
            <a:r>
              <a:rPr lang="uk-UA" b="1" dirty="0" smtClean="0"/>
              <a:t>Кенія, Танзанія, Сейшельські острови, Мавританія, Зімбабве.</a:t>
            </a:r>
          </a:p>
          <a:p>
            <a:r>
              <a:rPr lang="uk-UA" b="1" dirty="0" smtClean="0"/>
              <a:t> </a:t>
            </a:r>
            <a:r>
              <a:rPr lang="uk-UA" dirty="0" smtClean="0"/>
              <a:t>У окремих з названих країн існує так званий елітний пляжний туризм, а також в них відмінно розвинена готельна індустрія. </a:t>
            </a:r>
          </a:p>
          <a:p>
            <a:r>
              <a:rPr lang="uk-UA" dirty="0" smtClean="0"/>
              <a:t>У південному районі Африки відомим туристичним центром можна назвати </a:t>
            </a:r>
            <a:r>
              <a:rPr lang="uk-UA" b="1" dirty="0" smtClean="0"/>
              <a:t>ПАР, </a:t>
            </a:r>
            <a:r>
              <a:rPr lang="uk-UA" dirty="0" smtClean="0"/>
              <a:t>яка знаходиться на першому місці в списку країн континенту по кількості туристів і прибутку від них. У ПАР добре розвинена транспортна і готельна галузі і сьогодні вона стає популярною країною в міжнародному туризмі.</a:t>
            </a:r>
            <a:endParaRPr lang="uk-UA" dirty="0"/>
          </a:p>
        </p:txBody>
      </p:sp>
    </p:spTree>
    <p:extLst>
      <p:ext uri="{BB962C8B-B14F-4D97-AF65-F5344CB8AC3E}">
        <p14:creationId xmlns:p14="http://schemas.microsoft.com/office/powerpoint/2010/main" val="332875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34392" y="188640"/>
            <a:ext cx="8892480" cy="1287056"/>
          </a:xfrm>
        </p:spPr>
        <p:txBody>
          <a:bodyPr>
            <a:normAutofit fontScale="92500"/>
          </a:bodyPr>
          <a:lstStyle/>
          <a:p>
            <a:pPr marL="45720" indent="0" algn="r">
              <a:buNone/>
            </a:pPr>
            <a:r>
              <a:rPr lang="uk-UA" dirty="0"/>
              <a:t>Америка, як частина світу, складається з двох материків - </a:t>
            </a:r>
            <a:r>
              <a:rPr lang="uk-UA" b="1" dirty="0"/>
              <a:t>Північної та Південної Америки</a:t>
            </a:r>
            <a:r>
              <a:rPr lang="uk-UA" dirty="0"/>
              <a:t>. За головними соціально-економічними ознаками Америка поділяється на </a:t>
            </a:r>
            <a:r>
              <a:rPr lang="uk-UA" b="1" dirty="0"/>
              <a:t>Північну, Центральну і Південну Америки</a:t>
            </a:r>
            <a:r>
              <a:rPr lang="uk-UA" dirty="0"/>
              <a:t>.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8760"/>
            <a:ext cx="4104456"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355976" y="1674674"/>
            <a:ext cx="4572000" cy="1754326"/>
          </a:xfrm>
          <a:prstGeom prst="rect">
            <a:avLst/>
          </a:prstGeom>
        </p:spPr>
        <p:txBody>
          <a:bodyPr>
            <a:spAutoFit/>
          </a:bodyPr>
          <a:lstStyle/>
          <a:p>
            <a:r>
              <a:rPr lang="uk-UA" dirty="0"/>
              <a:t>Субрегіон Північна Америка складається з Канади, Мексики й США. Ці держави об'єднуються не лише географічно. Вони тісно інтегровані на основі зони вільної торгівлі в межах міжнародної економічної організації НАФТА. </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376" y="3717032"/>
            <a:ext cx="4747245" cy="2963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73906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715000" y="836712"/>
            <a:ext cx="3105472" cy="4752528"/>
          </a:xfrm>
        </p:spPr>
        <p:txBody>
          <a:bodyPr>
            <a:normAutofit fontScale="77500" lnSpcReduction="20000"/>
          </a:bodyPr>
          <a:lstStyle/>
          <a:p>
            <a:pPr marL="45720" indent="0">
              <a:buNone/>
            </a:pPr>
            <a:r>
              <a:rPr lang="uk-UA" dirty="0" smtClean="0"/>
              <a:t>За туристською </a:t>
            </a:r>
            <a:r>
              <a:rPr lang="uk-UA" dirty="0"/>
              <a:t>спеціалізацією можна умовно виділити 3 основних області: Західна Африка, Північна Африка, Південна і Східна Африка. </a:t>
            </a:r>
            <a:endParaRPr lang="uk-UA" dirty="0" smtClean="0"/>
          </a:p>
          <a:p>
            <a:pPr marL="45720" indent="0">
              <a:buNone/>
            </a:pPr>
            <a:endParaRPr lang="uk-UA" dirty="0" smtClean="0"/>
          </a:p>
          <a:p>
            <a:pPr marL="45720" indent="0">
              <a:buNone/>
            </a:pPr>
            <a:r>
              <a:rPr lang="uk-UA" dirty="0" smtClean="0"/>
              <a:t>У </a:t>
            </a:r>
            <a:r>
              <a:rPr lang="uk-UA" dirty="0"/>
              <a:t>Західній Африці у більшості країн регіонів відмінно збереглася яскрава жива культуру всіх народів. </a:t>
            </a:r>
            <a:r>
              <a:rPr lang="uk-UA" dirty="0" smtClean="0"/>
              <a:t>На </a:t>
            </a:r>
            <a:r>
              <a:rPr lang="uk-UA" dirty="0"/>
              <a:t>сьогоднішній день в Західній Африці країнами з найрозвиненішою туристичною інфраструктурою визнані Гана, Камерун, Гамбія і </a:t>
            </a:r>
            <a:r>
              <a:rPr lang="uk-UA" dirty="0" smtClean="0"/>
              <a:t>Нігерія.</a:t>
            </a:r>
            <a:endParaRPr lang="uk-UA"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5715000"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79512" y="188640"/>
            <a:ext cx="8856984" cy="400110"/>
          </a:xfrm>
          <a:prstGeom prst="rect">
            <a:avLst/>
          </a:prstGeom>
        </p:spPr>
        <p:txBody>
          <a:bodyPr wrap="square">
            <a:spAutoFit/>
          </a:bodyPr>
          <a:lstStyle/>
          <a:p>
            <a:pPr algn="ctr"/>
            <a:r>
              <a:rPr lang="uk-UA" sz="2000" b="1" dirty="0" smtClean="0"/>
              <a:t>Туристська спеціалізація Африканського туристичного регіону.</a:t>
            </a:r>
            <a:endParaRPr lang="uk-UA" sz="2000" b="1" dirty="0"/>
          </a:p>
        </p:txBody>
      </p:sp>
      <p:sp>
        <p:nvSpPr>
          <p:cNvPr id="5" name="Прямоугольник 4"/>
          <p:cNvSpPr/>
          <p:nvPr/>
        </p:nvSpPr>
        <p:spPr>
          <a:xfrm>
            <a:off x="1835696" y="6021288"/>
            <a:ext cx="2045753" cy="369332"/>
          </a:xfrm>
          <a:prstGeom prst="rect">
            <a:avLst/>
          </a:prstGeom>
        </p:spPr>
        <p:txBody>
          <a:bodyPr wrap="none">
            <a:spAutoFit/>
          </a:bodyPr>
          <a:lstStyle/>
          <a:p>
            <a:r>
              <a:rPr lang="uk-UA" dirty="0" smtClean="0"/>
              <a:t>Калабар, Нігерія </a:t>
            </a:r>
            <a:endParaRPr lang="uk-UA" dirty="0"/>
          </a:p>
        </p:txBody>
      </p:sp>
    </p:spTree>
    <p:extLst>
      <p:ext uri="{BB962C8B-B14F-4D97-AF65-F5344CB8AC3E}">
        <p14:creationId xmlns:p14="http://schemas.microsoft.com/office/powerpoint/2010/main" val="1049053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79512" y="24040"/>
            <a:ext cx="4104456" cy="6645320"/>
          </a:xfrm>
        </p:spPr>
        <p:txBody>
          <a:bodyPr>
            <a:normAutofit lnSpcReduction="10000"/>
          </a:bodyPr>
          <a:lstStyle/>
          <a:p>
            <a:pPr marL="45720" indent="0" algn="just">
              <a:buNone/>
            </a:pPr>
            <a:r>
              <a:rPr lang="uk-UA" dirty="0"/>
              <a:t>Північноафриканські </a:t>
            </a:r>
            <a:r>
              <a:rPr lang="uk-UA" b="1" dirty="0"/>
              <a:t>Марокко, Туніс та Лівія </a:t>
            </a:r>
            <a:r>
              <a:rPr lang="uk-UA" dirty="0"/>
              <a:t>надзвичайно багаті різними пам'ятниками фінікійської, арабо-берберської і римської культур</a:t>
            </a:r>
            <a:r>
              <a:rPr lang="uk-UA" dirty="0" smtClean="0"/>
              <a:t>.</a:t>
            </a:r>
          </a:p>
          <a:p>
            <a:pPr marL="45720" indent="0" algn="just">
              <a:buNone/>
            </a:pPr>
            <a:r>
              <a:rPr lang="uk-UA" dirty="0" smtClean="0"/>
              <a:t>Вони </a:t>
            </a:r>
            <a:r>
              <a:rPr lang="uk-UA" dirty="0"/>
              <a:t>також володіють чудовими можливостями як для пляжного відпочинку, так і для екскурсійного туризму. </a:t>
            </a:r>
            <a:endParaRPr lang="uk-UA" dirty="0" smtClean="0"/>
          </a:p>
          <a:p>
            <a:pPr marL="45720" indent="0" algn="just">
              <a:buNone/>
            </a:pPr>
            <a:r>
              <a:rPr lang="uk-UA" dirty="0" smtClean="0"/>
              <a:t>Ці </a:t>
            </a:r>
            <a:r>
              <a:rPr lang="uk-UA" dirty="0"/>
              <a:t>місця вважаються своєрідною «брамою в пустелю Сахара». Туристів відправляють в багатоденну «Сахара-«джип-сафарі», в ході якого можна відвідати справжній музей наскального живопису, розташований в горах </a:t>
            </a:r>
            <a:r>
              <a:rPr lang="uk-UA" dirty="0" smtClean="0"/>
              <a:t>Акакус (</a:t>
            </a:r>
            <a:r>
              <a:rPr lang="uk-UA" dirty="0"/>
              <a:t>Лівія). </a:t>
            </a:r>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0"/>
            <a:ext cx="4860032"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4288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 y="0"/>
            <a:ext cx="9116568"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995936" y="6021288"/>
            <a:ext cx="1601721" cy="369332"/>
          </a:xfrm>
          <a:prstGeom prst="rect">
            <a:avLst/>
          </a:prstGeom>
        </p:spPr>
        <p:txBody>
          <a:bodyPr wrap="none">
            <a:spAutoFit/>
          </a:bodyPr>
          <a:lstStyle/>
          <a:p>
            <a:r>
              <a:rPr lang="uk-UA" dirty="0" smtClean="0"/>
              <a:t>Сахара, Лівія</a:t>
            </a:r>
            <a:endParaRPr lang="uk-UA" dirty="0"/>
          </a:p>
        </p:txBody>
      </p:sp>
    </p:spTree>
    <p:extLst>
      <p:ext uri="{BB962C8B-B14F-4D97-AF65-F5344CB8AC3E}">
        <p14:creationId xmlns:p14="http://schemas.microsoft.com/office/powerpoint/2010/main" val="2208492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0" y="43934"/>
            <a:ext cx="9144000" cy="508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216854" y="5589240"/>
            <a:ext cx="753732" cy="369332"/>
          </a:xfrm>
          <a:prstGeom prst="rect">
            <a:avLst/>
          </a:prstGeom>
        </p:spPr>
        <p:txBody>
          <a:bodyPr wrap="none">
            <a:spAutoFit/>
          </a:bodyPr>
          <a:lstStyle/>
          <a:p>
            <a:r>
              <a:rPr lang="uk-UA" dirty="0"/>
              <a:t>Туніс</a:t>
            </a:r>
          </a:p>
        </p:txBody>
      </p:sp>
    </p:spTree>
    <p:extLst>
      <p:ext uri="{BB962C8B-B14F-4D97-AF65-F5344CB8AC3E}">
        <p14:creationId xmlns:p14="http://schemas.microsoft.com/office/powerpoint/2010/main" val="2621290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32"/>
            <a:ext cx="5508104" cy="443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2" y="-29825"/>
            <a:ext cx="9122288" cy="5475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65296" y="5589240"/>
            <a:ext cx="8892480" cy="646331"/>
          </a:xfrm>
          <a:prstGeom prst="rect">
            <a:avLst/>
          </a:prstGeom>
        </p:spPr>
        <p:txBody>
          <a:bodyPr wrap="square">
            <a:spAutoFit/>
          </a:bodyPr>
          <a:lstStyle/>
          <a:p>
            <a:r>
              <a:rPr lang="vi-VN" dirty="0" smtClean="0"/>
              <a:t>Карфаге</a:t>
            </a:r>
            <a:r>
              <a:rPr lang="uk-UA" dirty="0" smtClean="0"/>
              <a:t>н</a:t>
            </a:r>
            <a:r>
              <a:rPr lang="en-GB" dirty="0" smtClean="0"/>
              <a:t> </a:t>
            </a:r>
            <a:r>
              <a:rPr lang="en-GB" dirty="0"/>
              <a:t>— </a:t>
            </a:r>
            <a:r>
              <a:rPr lang="vi-VN" dirty="0"/>
              <a:t>стародавнє місто у Північній Африці (руїни якого розташовані за 16 км на північ від міста Туніс у Тунісі), у давнину — самостійне місто-держава.</a:t>
            </a:r>
            <a:endParaRPr lang="uk-UA" dirty="0"/>
          </a:p>
        </p:txBody>
      </p:sp>
    </p:spTree>
    <p:extLst>
      <p:ext uri="{BB962C8B-B14F-4D97-AF65-F5344CB8AC3E}">
        <p14:creationId xmlns:p14="http://schemas.microsoft.com/office/powerpoint/2010/main" val="2651800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707904" y="5949280"/>
            <a:ext cx="1087157" cy="369332"/>
          </a:xfrm>
          <a:prstGeom prst="rect">
            <a:avLst/>
          </a:prstGeom>
        </p:spPr>
        <p:txBody>
          <a:bodyPr wrap="none">
            <a:spAutoFit/>
          </a:bodyPr>
          <a:lstStyle/>
          <a:p>
            <a:r>
              <a:rPr lang="uk-UA" dirty="0"/>
              <a:t>Марокко</a:t>
            </a:r>
          </a:p>
        </p:txBody>
      </p:sp>
    </p:spTree>
    <p:extLst>
      <p:ext uri="{BB962C8B-B14F-4D97-AF65-F5344CB8AC3E}">
        <p14:creationId xmlns:p14="http://schemas.microsoft.com/office/powerpoint/2010/main" val="3567606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6896"/>
            <a:ext cx="9144000" cy="2269976"/>
          </a:xfrm>
        </p:spPr>
        <p:txBody>
          <a:bodyPr>
            <a:normAutofit/>
          </a:bodyPr>
          <a:lstStyle/>
          <a:p>
            <a:pPr marL="45720" indent="0">
              <a:buNone/>
            </a:pPr>
            <a:r>
              <a:rPr lang="uk-UA" dirty="0"/>
              <a:t>Левову частку потоку всіх іноземних туристів до Африки складають відпочиваючі, що прямують у Південну і Східну Африку. Перш за все, завдяки чарівним природним паркам, найзнаменитіші з яких: Кафуе (у Замбії), Цаво, Амбоселі (у Кенії), Серенгеті, Нгоро-Нгоро (у Танзанії), Масаї-Мара, Луангва, Уанкі (у Зімбабве), Чобе (у Ботсвані), Крюгер (у ПАР). </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0848"/>
            <a:ext cx="4628008"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060848"/>
            <a:ext cx="4499992"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987824" y="6523458"/>
            <a:ext cx="2603598" cy="369332"/>
          </a:xfrm>
          <a:prstGeom prst="rect">
            <a:avLst/>
          </a:prstGeom>
        </p:spPr>
        <p:txBody>
          <a:bodyPr wrap="none">
            <a:spAutoFit/>
          </a:bodyPr>
          <a:lstStyle/>
          <a:p>
            <a:r>
              <a:rPr lang="uk-UA" dirty="0" smtClean="0"/>
              <a:t>Нгоро-Нгоро, Танзанія</a:t>
            </a:r>
            <a:endParaRPr lang="uk-UA" dirty="0"/>
          </a:p>
        </p:txBody>
      </p:sp>
    </p:spTree>
    <p:extLst>
      <p:ext uri="{BB962C8B-B14F-4D97-AF65-F5344CB8AC3E}">
        <p14:creationId xmlns:p14="http://schemas.microsoft.com/office/powerpoint/2010/main" val="503756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4206240"/>
          </a:xfrm>
        </p:spPr>
        <p:txBody>
          <a:bodyPr>
            <a:normAutofit/>
          </a:bodyPr>
          <a:lstStyle/>
          <a:p>
            <a:pPr marL="45720" indent="0">
              <a:buNone/>
            </a:pPr>
            <a:r>
              <a:rPr lang="uk-UA" dirty="0"/>
              <a:t>На ринку міжнародних туристичних послуг окремі африканські держави посіли чільні місця і пропонують високоякісний туристичний продукт</a:t>
            </a:r>
            <a:r>
              <a:rPr lang="uk-UA" dirty="0" smtClean="0"/>
              <a:t>:</a:t>
            </a:r>
          </a:p>
          <a:p>
            <a:pPr marL="45720" indent="0">
              <a:buNone/>
            </a:pPr>
            <a:r>
              <a:rPr lang="uk-UA" b="1" dirty="0" smtClean="0"/>
              <a:t>Маврикій </a:t>
            </a:r>
            <a:r>
              <a:rPr lang="uk-UA" dirty="0"/>
              <a:t>- весільний туризм і пляжно-купальний відпочинок</a:t>
            </a:r>
            <a:r>
              <a:rPr lang="uk-UA" dirty="0" smtClean="0"/>
              <a:t>;</a:t>
            </a:r>
          </a:p>
          <a:p>
            <a:pPr marL="45720" indent="0">
              <a:buNone/>
            </a:pPr>
            <a:r>
              <a:rPr lang="uk-UA" b="1" dirty="0" smtClean="0"/>
              <a:t>Туніс </a:t>
            </a:r>
            <a:r>
              <a:rPr lang="uk-UA" b="1" dirty="0"/>
              <a:t>і Марокко - пляжно-купальний, лікувально-оздоровчий і пізнавальний </a:t>
            </a:r>
            <a:r>
              <a:rPr lang="uk-UA" dirty="0"/>
              <a:t>туризм</a:t>
            </a:r>
            <a:r>
              <a:rPr lang="uk-UA" dirty="0" smtClean="0"/>
              <a:t>;</a:t>
            </a:r>
          </a:p>
          <a:p>
            <a:pPr marL="45720" indent="0">
              <a:buNone/>
            </a:pPr>
            <a:r>
              <a:rPr lang="uk-UA" b="1" dirty="0" smtClean="0"/>
              <a:t>Зімбабве</a:t>
            </a:r>
            <a:r>
              <a:rPr lang="uk-UA" b="1" dirty="0"/>
              <a:t>, Танзанія та Кенія </a:t>
            </a:r>
            <a:r>
              <a:rPr lang="uk-UA" dirty="0"/>
              <a:t>- сафарі й екологічний туризм</a:t>
            </a:r>
            <a:r>
              <a:rPr lang="uk-UA" dirty="0" smtClean="0"/>
              <a:t>;</a:t>
            </a:r>
          </a:p>
          <a:p>
            <a:pPr marL="45720" indent="0">
              <a:buNone/>
            </a:pPr>
            <a:r>
              <a:rPr lang="uk-UA" b="1" dirty="0" smtClean="0"/>
              <a:t>ПАР</a:t>
            </a:r>
            <a:r>
              <a:rPr lang="uk-UA" dirty="0" smtClean="0"/>
              <a:t> </a:t>
            </a:r>
            <a:r>
              <a:rPr lang="uk-UA" dirty="0"/>
              <a:t>- пляжно-купальний відпочинок, гастрономічний і екологічний туризм</a:t>
            </a:r>
            <a:r>
              <a:rPr lang="uk-UA" dirty="0" smtClean="0"/>
              <a:t>;</a:t>
            </a:r>
          </a:p>
          <a:p>
            <a:pPr marL="45720" indent="0">
              <a:buNone/>
            </a:pPr>
            <a:r>
              <a:rPr lang="uk-UA" b="1" dirty="0" smtClean="0"/>
              <a:t>Кабо-Верде</a:t>
            </a:r>
            <a:r>
              <a:rPr lang="uk-UA" dirty="0" smtClean="0"/>
              <a:t> </a:t>
            </a:r>
            <a:r>
              <a:rPr lang="uk-UA" dirty="0"/>
              <a:t>спеціалізується на дайвінгу та серфінгу</a:t>
            </a:r>
          </a:p>
          <a:p>
            <a:endParaRPr lang="uk-UA"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2" y="3933056"/>
            <a:ext cx="9122288" cy="29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19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560"/>
            <a:ext cx="9144000" cy="1143000"/>
          </a:xfrm>
        </p:spPr>
        <p:txBody>
          <a:bodyPr/>
          <a:lstStyle/>
          <a:p>
            <a:pPr marL="0" indent="0" algn="ctr">
              <a:buNone/>
            </a:pPr>
            <a:r>
              <a:rPr lang="ru-RU" sz="3200" dirty="0" smtClean="0"/>
              <a:t>3. </a:t>
            </a:r>
            <a:r>
              <a:rPr lang="uk-UA" sz="3200" dirty="0" smtClean="0"/>
              <a:t>Країнознавча характеристика туристичного регіону Австралії та Океанії.</a:t>
            </a:r>
            <a:br>
              <a:rPr lang="uk-UA" sz="3200" dirty="0" smtClean="0"/>
            </a:br>
            <a:endParaRPr lang="uk-UA" sz="3200" dirty="0"/>
          </a:p>
        </p:txBody>
      </p:sp>
      <p:sp>
        <p:nvSpPr>
          <p:cNvPr id="4" name="Прямоугольник 3"/>
          <p:cNvSpPr/>
          <p:nvPr/>
        </p:nvSpPr>
        <p:spPr>
          <a:xfrm>
            <a:off x="0" y="1124744"/>
            <a:ext cx="4572000" cy="4801314"/>
          </a:xfrm>
          <a:prstGeom prst="rect">
            <a:avLst/>
          </a:prstGeom>
        </p:spPr>
        <p:txBody>
          <a:bodyPr>
            <a:spAutoFit/>
          </a:bodyPr>
          <a:lstStyle/>
          <a:p>
            <a:pPr algn="just"/>
            <a:r>
              <a:rPr lang="uk-UA" b="1" dirty="0"/>
              <a:t>Австралія і Океанія </a:t>
            </a:r>
            <a:r>
              <a:rPr lang="uk-UA" dirty="0"/>
              <a:t>— це частина світу, що складається з материка Австралія, островів, що прилягають до Австралії, і островів, які входять у Океанію. Загальна площа Австралії та Океанії становить 8,52 млн км², населення — 32,6 млн осіб. Для Австралії та Океанії характерні теплий морської клімат, високий ендемізм флори і фауни</a:t>
            </a:r>
            <a:r>
              <a:rPr lang="uk-UA" dirty="0" smtClean="0"/>
              <a:t>.</a:t>
            </a:r>
          </a:p>
          <a:p>
            <a:pPr algn="just"/>
            <a:r>
              <a:rPr lang="uk-UA" dirty="0" smtClean="0"/>
              <a:t>При </a:t>
            </a:r>
            <a:r>
              <a:rPr lang="uk-UA" dirty="0"/>
              <a:t>поділі всієї суші на частини світу Океанія зазвичай об'єднується з Австралією, але це — не єдиний відомий варіант розподілу суші на частини світу. Океанією називають острові, що розташовані у центральній і південно-західній частині Тихого океану, на північній схід від </a:t>
            </a:r>
            <a:r>
              <a:rPr lang="uk-UA" dirty="0" smtClean="0"/>
              <a:t>Австралії.</a:t>
            </a:r>
            <a:endParaRPr lang="uk-UA"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124744"/>
            <a:ext cx="428396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5791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2" y="0"/>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310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148064" y="0"/>
            <a:ext cx="3888432" cy="6453336"/>
          </a:xfrm>
        </p:spPr>
        <p:txBody>
          <a:bodyPr>
            <a:normAutofit fontScale="92500"/>
          </a:bodyPr>
          <a:lstStyle/>
          <a:p>
            <a:pPr marL="45720" indent="0" algn="just">
              <a:buNone/>
            </a:pPr>
            <a:r>
              <a:rPr lang="uk-UA" dirty="0" smtClean="0"/>
              <a:t>До </a:t>
            </a:r>
            <a:r>
              <a:rPr lang="uk-UA" dirty="0"/>
              <a:t>складу субрегіону </a:t>
            </a:r>
            <a:r>
              <a:rPr lang="uk-UA" b="1" dirty="0"/>
              <a:t>Центральна Америка </a:t>
            </a:r>
            <a:r>
              <a:rPr lang="uk-UA" dirty="0"/>
              <a:t>входять невеликі держави, розташовані на південь від Мексики аж до південноамериканської Колумбії та багато острівних країн Карибського моря (Антигуа і Барбуда, Багамські Острови, Барбадос, Беліз, Гаїті, Гватемала, Гондурас, Гренада, Домініка, Домініканська Республіка, Коста-Рика, Куба, Нікарагуа, Панама, Сальвадор, Сент-Вінсент і Гренадини, Сент-Кітс і Невіс, Сент-Люсія, Тринідад і Тобаго, Ямайка).</a:t>
            </a:r>
          </a:p>
          <a:p>
            <a:endParaRPr lang="uk-UA" dirty="0"/>
          </a:p>
          <a:p>
            <a:endParaRPr lang="uk-U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20072"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9761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67448" y="9341"/>
            <a:ext cx="4572000" cy="6463308"/>
          </a:xfrm>
          <a:prstGeom prst="rect">
            <a:avLst/>
          </a:prstGeom>
        </p:spPr>
        <p:txBody>
          <a:bodyPr>
            <a:spAutoFit/>
          </a:bodyPr>
          <a:lstStyle/>
          <a:p>
            <a:r>
              <a:rPr lang="uk-UA" dirty="0"/>
              <a:t>Цей острівній світ складається майже з 7000 островів, частина з яких утворює архіпелаги</a:t>
            </a:r>
            <a:r>
              <a:rPr lang="uk-UA" dirty="0" smtClean="0"/>
              <a:t>.</a:t>
            </a:r>
          </a:p>
          <a:p>
            <a:r>
              <a:rPr lang="uk-UA" dirty="0" smtClean="0"/>
              <a:t> </a:t>
            </a:r>
            <a:r>
              <a:rPr lang="uk-UA" dirty="0"/>
              <a:t>Загальна площа Океанії становіть близько 1,3 млн км2. Зазвичай Океанію розділяють на декілька частин. Найкрупніші західні острови, найбільш близькі до Австралії, виключаючи Нову Зеландію, називають </a:t>
            </a:r>
            <a:r>
              <a:rPr lang="uk-UA" b="1" dirty="0"/>
              <a:t>Меланезія</a:t>
            </a:r>
            <a:r>
              <a:rPr lang="uk-UA" b="1" dirty="0" smtClean="0"/>
              <a:t>.</a:t>
            </a:r>
          </a:p>
          <a:p>
            <a:r>
              <a:rPr lang="uk-UA" dirty="0" smtClean="0"/>
              <a:t>До </a:t>
            </a:r>
            <a:r>
              <a:rPr lang="uk-UA" dirty="0"/>
              <a:t>Меланезії входять Нова Гвінея, Соломонові острови, Нова Каледонія і ін</a:t>
            </a:r>
            <a:r>
              <a:rPr lang="uk-UA" dirty="0" smtClean="0"/>
              <a:t>.</a:t>
            </a:r>
          </a:p>
          <a:p>
            <a:r>
              <a:rPr lang="uk-UA" dirty="0" smtClean="0"/>
              <a:t>Нову </a:t>
            </a:r>
            <a:r>
              <a:rPr lang="uk-UA" dirty="0"/>
              <a:t>Зеландію, розташовану значно південніше, виділяють особливо</a:t>
            </a:r>
            <a:r>
              <a:rPr lang="uk-UA" dirty="0" smtClean="0"/>
              <a:t>.</a:t>
            </a:r>
          </a:p>
          <a:p>
            <a:r>
              <a:rPr lang="uk-UA" dirty="0" smtClean="0"/>
              <a:t>Дрібні </a:t>
            </a:r>
            <a:r>
              <a:rPr lang="uk-UA" dirty="0"/>
              <a:t>острови на північ від Меланезії і західніше 177° </a:t>
            </a:r>
            <a:r>
              <a:rPr lang="uk-UA" dirty="0" err="1"/>
              <a:t>сх</a:t>
            </a:r>
            <a:r>
              <a:rPr lang="uk-UA" dirty="0" smtClean="0"/>
              <a:t>. д</a:t>
            </a:r>
            <a:r>
              <a:rPr lang="uk-UA" dirty="0"/>
              <a:t>. (Маріанські, Каролінські, Маршаллові та ін.) називають </a:t>
            </a:r>
            <a:r>
              <a:rPr lang="uk-UA" b="1" dirty="0"/>
              <a:t>Мікронезія</a:t>
            </a:r>
            <a:r>
              <a:rPr lang="uk-UA" b="1" dirty="0" smtClean="0"/>
              <a:t>.</a:t>
            </a:r>
          </a:p>
          <a:p>
            <a:r>
              <a:rPr lang="uk-UA" dirty="0" smtClean="0"/>
              <a:t>Решта </a:t>
            </a:r>
            <a:r>
              <a:rPr lang="uk-UA" dirty="0"/>
              <a:t>всіх островів в центральній і південній частинах Тихого океану на схід від 177° </a:t>
            </a:r>
            <a:r>
              <a:rPr lang="uk-UA" dirty="0" err="1"/>
              <a:t>сх.д</a:t>
            </a:r>
            <a:r>
              <a:rPr lang="uk-UA" dirty="0"/>
              <a:t>. відносять до </a:t>
            </a:r>
            <a:r>
              <a:rPr lang="uk-UA" b="1" dirty="0"/>
              <a:t>Полінезії.</a:t>
            </a:r>
            <a:r>
              <a:rPr lang="uk-UA" dirty="0"/>
              <a:t> Це острови Гавайські, Лайн, Суспільства і ін.</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432048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36" y="3429000"/>
            <a:ext cx="4333048" cy="3295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789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960" y="0"/>
            <a:ext cx="4194212" cy="6463308"/>
          </a:xfrm>
          <a:prstGeom prst="rect">
            <a:avLst/>
          </a:prstGeom>
        </p:spPr>
        <p:txBody>
          <a:bodyPr wrap="square">
            <a:spAutoFit/>
          </a:bodyPr>
          <a:lstStyle/>
          <a:p>
            <a:pPr algn="just"/>
            <a:r>
              <a:rPr lang="uk-UA" b="1" dirty="0"/>
              <a:t>Природні умови Океанії </a:t>
            </a:r>
            <a:r>
              <a:rPr lang="uk-UA" dirty="0"/>
              <a:t>неоднорідні. Відмінності в походженні, віці, геологічній будові, рельєфі, кліматі створили в Океанії велику різноманітність ландшафтів. </a:t>
            </a:r>
            <a:r>
              <a:rPr lang="uk-UA" dirty="0" smtClean="0"/>
              <a:t>Природа </a:t>
            </a:r>
            <a:r>
              <a:rPr lang="uk-UA" dirty="0"/>
              <a:t>Океанії на сьогодні дуже змінена у результаті господарської діяльності людини</a:t>
            </a:r>
            <a:r>
              <a:rPr lang="uk-UA" dirty="0" smtClean="0"/>
              <a:t>.</a:t>
            </a:r>
          </a:p>
          <a:p>
            <a:pPr algn="just"/>
            <a:r>
              <a:rPr lang="uk-UA" b="1" dirty="0" smtClean="0"/>
              <a:t>Сучасне </a:t>
            </a:r>
            <a:r>
              <a:rPr lang="uk-UA" b="1" dirty="0"/>
              <a:t>населення Океанії </a:t>
            </a:r>
            <a:r>
              <a:rPr lang="uk-UA" dirty="0"/>
              <a:t>становить понад 12 млн осіб. Воно представлене корінними жителями, прийшлим та змішаним населенням. Корінні народи відрізняються один від одного не тільки расовими ознаками, але й мовою та особливостями побуту</a:t>
            </a:r>
            <a:r>
              <a:rPr lang="uk-UA" dirty="0" smtClean="0"/>
              <a:t>.</a:t>
            </a:r>
          </a:p>
          <a:p>
            <a:pPr algn="just"/>
            <a:r>
              <a:rPr lang="uk-UA" dirty="0" smtClean="0"/>
              <a:t> </a:t>
            </a:r>
            <a:r>
              <a:rPr lang="uk-UA" dirty="0"/>
              <a:t>Політична карта Океанії сформувалась у результаті загарбання островів більш розвинутими країнами. Чотири десятиліття тому тут існувала тільки одна незалежна держава — Нова Зеландія. Зараз незалежних країн 13</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16632"/>
            <a:ext cx="4860032"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9246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4929"/>
            <a:ext cx="8892480" cy="3139321"/>
          </a:xfrm>
          <a:prstGeom prst="rect">
            <a:avLst/>
          </a:prstGeom>
        </p:spPr>
        <p:txBody>
          <a:bodyPr wrap="square">
            <a:spAutoFit/>
          </a:bodyPr>
          <a:lstStyle/>
          <a:p>
            <a:pPr algn="ctr"/>
            <a:r>
              <a:rPr lang="uk-UA" sz="2400" b="1" dirty="0"/>
              <a:t>Загальні особливості країн туристичного регіону Австралії та Океанії</a:t>
            </a:r>
            <a:r>
              <a:rPr lang="uk-UA" sz="2400" b="1" dirty="0" smtClean="0"/>
              <a:t>.</a:t>
            </a:r>
          </a:p>
          <a:p>
            <a:pPr algn="just"/>
            <a:r>
              <a:rPr lang="uk-UA" dirty="0" smtClean="0"/>
              <a:t>Австралія - країна, що займає цілий континент. </a:t>
            </a:r>
          </a:p>
          <a:p>
            <a:pPr algn="just"/>
            <a:r>
              <a:rPr lang="uk-UA" dirty="0" smtClean="0"/>
              <a:t>У країні порівняльне невелике за чисельністю населення (близько 19 млн. чоловік), ендемічні види флори і фауни, високі стандарти і рівень життя. Розвитку туризму сприяє ідеальний для відпочинку клімат. Тут ніколи не буває холоду і жари. Середня температура літа - плюс 26°с, а зими - плюс 18°с. </a:t>
            </a:r>
          </a:p>
          <a:p>
            <a:pPr algn="just"/>
            <a:r>
              <a:rPr lang="uk-UA" dirty="0" smtClean="0"/>
              <a:t>До туристичних центрів Австралії зараховують ділову столицю - місто Сідней, культурну столицю - місто Мельбурн і адміністративну столицю - місто Канберру.</a:t>
            </a:r>
            <a:endParaRPr lang="uk-UA"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 y="2708920"/>
            <a:ext cx="6985000" cy="412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7596336" y="4149080"/>
            <a:ext cx="907621" cy="369332"/>
          </a:xfrm>
          <a:prstGeom prst="rect">
            <a:avLst/>
          </a:prstGeom>
        </p:spPr>
        <p:txBody>
          <a:bodyPr wrap="none">
            <a:spAutoFit/>
          </a:bodyPr>
          <a:lstStyle/>
          <a:p>
            <a:r>
              <a:rPr lang="uk-UA" dirty="0"/>
              <a:t>Сідней</a:t>
            </a:r>
          </a:p>
        </p:txBody>
      </p:sp>
    </p:spTree>
    <p:extLst>
      <p:ext uri="{BB962C8B-B14F-4D97-AF65-F5344CB8AC3E}">
        <p14:creationId xmlns:p14="http://schemas.microsoft.com/office/powerpoint/2010/main" val="1152671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45042"/>
            <a:ext cx="8964488" cy="1323439"/>
          </a:xfrm>
          <a:prstGeom prst="rect">
            <a:avLst/>
          </a:prstGeom>
        </p:spPr>
        <p:txBody>
          <a:bodyPr wrap="square">
            <a:spAutoFit/>
          </a:bodyPr>
          <a:lstStyle/>
          <a:p>
            <a:pPr algn="just"/>
            <a:r>
              <a:rPr lang="uk-UA" sz="2000" dirty="0"/>
              <a:t>На території Австралії і Океанії туристсько-рекреаційними зонами є Австралійський материк (з о. Тасманія), Нова Зеландія, решта всіх архіпелагів Тихого океану, що об'єднуються до Мікронезії, Полінезії, Меланезії (тобто Океанію).</a:t>
            </a:r>
          </a:p>
        </p:txBody>
      </p:sp>
      <p:sp>
        <p:nvSpPr>
          <p:cNvPr id="5" name="Прямоугольник 4"/>
          <p:cNvSpPr/>
          <p:nvPr/>
        </p:nvSpPr>
        <p:spPr>
          <a:xfrm>
            <a:off x="179512" y="2060848"/>
            <a:ext cx="3832416" cy="4093428"/>
          </a:xfrm>
          <a:prstGeom prst="rect">
            <a:avLst/>
          </a:prstGeom>
        </p:spPr>
        <p:txBody>
          <a:bodyPr wrap="square">
            <a:spAutoFit/>
          </a:bodyPr>
          <a:lstStyle/>
          <a:p>
            <a:pPr algn="just"/>
            <a:r>
              <a:rPr lang="uk-UA" sz="2000" b="1" dirty="0" smtClean="0"/>
              <a:t>Австралія</a:t>
            </a:r>
            <a:r>
              <a:rPr lang="uk-UA" sz="2000" b="1" dirty="0"/>
              <a:t>,</a:t>
            </a:r>
            <a:r>
              <a:rPr lang="uk-UA" sz="2000" dirty="0"/>
              <a:t> розташована в тропіках і субтропіках (за винятком о. Тасманія), омивана теплими морями, привертає своїм кліматом, пляжами, оригінальною флорою і фауною (численні види евкаліптів, деревовидні папороті, сумчасті, зокрема кенгуру, </a:t>
            </a:r>
            <a:r>
              <a:rPr lang="uk-UA" sz="2000" dirty="0" smtClean="0"/>
              <a:t>єхидна </a:t>
            </a:r>
            <a:r>
              <a:rPr lang="uk-UA" sz="2000" dirty="0"/>
              <a:t>і качконіс, екзотичні птахи Ему і лірохвіст, популярний ведмідь коала). </a:t>
            </a: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844824"/>
            <a:ext cx="5004048"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93642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3840" y="548680"/>
            <a:ext cx="4104456" cy="5324535"/>
          </a:xfrm>
          <a:prstGeom prst="rect">
            <a:avLst/>
          </a:prstGeom>
        </p:spPr>
        <p:txBody>
          <a:bodyPr wrap="square">
            <a:spAutoFit/>
          </a:bodyPr>
          <a:lstStyle/>
          <a:p>
            <a:pPr algn="just"/>
            <a:r>
              <a:rPr lang="uk-UA" sz="2000" dirty="0"/>
              <a:t>Сучасна культура країни більше всього представлена в найбільших містах країни Сіднеї і Мельбурні, столиці Канберрі, містах Аделаїда, Перті. </a:t>
            </a:r>
            <a:endParaRPr lang="uk-UA" sz="2000" dirty="0" smtClean="0"/>
          </a:p>
          <a:p>
            <a:pPr algn="just"/>
            <a:r>
              <a:rPr lang="uk-UA" sz="2000" dirty="0" smtClean="0"/>
              <a:t>У </a:t>
            </a:r>
            <a:r>
              <a:rPr lang="uk-UA" sz="2000" dirty="0"/>
              <a:t>деяких з них часто проходять фестивалі і спортивні змагання, тому Австралія - район і фестивального туризму. Привертають туристів і австралійці-аборигени. Екзотичним заняттям туристів в Австралії є метання бумеранга. В межах Австралії виділяються шість туристських макрорайонів, частина яких, втім, належить до потенційних.</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476672"/>
            <a:ext cx="468052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75390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860032" y="60168"/>
            <a:ext cx="4270264" cy="5909310"/>
          </a:xfrm>
          <a:prstGeom prst="rect">
            <a:avLst/>
          </a:prstGeom>
        </p:spPr>
        <p:txBody>
          <a:bodyPr wrap="square">
            <a:spAutoFit/>
          </a:bodyPr>
          <a:lstStyle/>
          <a:p>
            <a:r>
              <a:rPr lang="uk-UA" dirty="0"/>
              <a:t>Південно-Східна Австралія, яка протягнулася уздовж одного з морів Тихого Океану, - Тасманового моря. Природа забезпечила район теплим морем і прибережними пляжами, що примикають до побережжя середньовисотними гірськими районами, серед яких максимальні висоти (трохи більше 2000 м) в Австралійських Альпах. Отже тут знаходяться </a:t>
            </a:r>
            <a:r>
              <a:rPr lang="uk-UA" b="1" dirty="0"/>
              <a:t>і приморські, і гірничо-кліматичні курорти. </a:t>
            </a:r>
            <a:endParaRPr lang="uk-UA" b="1" dirty="0" smtClean="0"/>
          </a:p>
          <a:p>
            <a:pPr algn="just"/>
            <a:r>
              <a:rPr lang="uk-UA" dirty="0" smtClean="0"/>
              <a:t>У районі знаходяться найбільші міста Австралійського союзу </a:t>
            </a:r>
            <a:r>
              <a:rPr lang="uk-UA" b="1" dirty="0" smtClean="0"/>
              <a:t>Сідней і Мельбурн</a:t>
            </a:r>
            <a:r>
              <a:rPr lang="uk-UA" dirty="0" smtClean="0"/>
              <a:t>, а також столиця держави - порівняно тиха </a:t>
            </a:r>
            <a:r>
              <a:rPr lang="uk-UA" b="1" dirty="0" smtClean="0"/>
              <a:t>Канберра</a:t>
            </a:r>
            <a:r>
              <a:rPr lang="uk-UA" dirty="0" smtClean="0"/>
              <a:t> (створена саме як столиця), що є містом-садом.</a:t>
            </a:r>
          </a:p>
          <a:p>
            <a:pPr algn="just"/>
            <a:endParaRPr lang="uk-UA" dirty="0" smtClean="0"/>
          </a:p>
          <a:p>
            <a:pPr algn="just"/>
            <a:r>
              <a:rPr lang="uk-UA" dirty="0" smtClean="0"/>
              <a:t>Серед визначних пам'яток </a:t>
            </a:r>
            <a:r>
              <a:rPr lang="uk-UA" b="1" dirty="0" smtClean="0"/>
              <a:t>Мельбурну -</a:t>
            </a:r>
            <a:r>
              <a:rPr lang="uk-UA" dirty="0" smtClean="0"/>
              <a:t> </a:t>
            </a:r>
            <a:r>
              <a:rPr lang="uk-UA" b="1" dirty="0" smtClean="0"/>
              <a:t>Національний музей, національна галерея.</a:t>
            </a:r>
            <a:endParaRPr lang="uk-UA" b="1" dirty="0"/>
          </a:p>
        </p:txBody>
      </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6" y="-5712"/>
            <a:ext cx="476250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331640" y="3244334"/>
            <a:ext cx="1271502" cy="369332"/>
          </a:xfrm>
          <a:prstGeom prst="rect">
            <a:avLst/>
          </a:prstGeom>
        </p:spPr>
        <p:txBody>
          <a:bodyPr wrap="none">
            <a:spAutoFit/>
          </a:bodyPr>
          <a:lstStyle/>
          <a:p>
            <a:r>
              <a:rPr lang="uk-UA" dirty="0"/>
              <a:t>Канберра </a:t>
            </a:r>
          </a:p>
        </p:txBody>
      </p:sp>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6" y="3613666"/>
            <a:ext cx="4762500" cy="3030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4673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44809"/>
            <a:ext cx="3995936" cy="5632311"/>
          </a:xfrm>
          <a:prstGeom prst="rect">
            <a:avLst/>
          </a:prstGeom>
        </p:spPr>
        <p:txBody>
          <a:bodyPr wrap="square">
            <a:spAutoFit/>
          </a:bodyPr>
          <a:lstStyle/>
          <a:p>
            <a:pPr algn="just"/>
            <a:r>
              <a:rPr lang="uk-UA" sz="2000" dirty="0"/>
              <a:t>Оскільки Австралія - материк пізньої колонізації, то особливих визначних пам'яток немає в найкрупнішому місті країни Сіднеї. Проте названі і деякі інші міста Австралійського Союзу все частіше стають центрами ділового наукового туризму. У Сіднеї туристи можуть познайомитися з привезеним з Великобританії будиночком відомого мореплавця Джеймса Кука, музеєм Південного полюса, оригінальною будівлею оперного театру, найбільшим в південній півкулі мостом через затоку Порт-Джексон.</a:t>
            </a: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44810"/>
            <a:ext cx="5004048" cy="331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5419829" y="3445502"/>
            <a:ext cx="1713931" cy="369332"/>
          </a:xfrm>
          <a:prstGeom prst="rect">
            <a:avLst/>
          </a:prstGeom>
        </p:spPr>
        <p:txBody>
          <a:bodyPr wrap="none">
            <a:spAutoFit/>
          </a:bodyPr>
          <a:lstStyle/>
          <a:p>
            <a:r>
              <a:rPr lang="uk-UA" dirty="0"/>
              <a:t>Порт-Джексон</a:t>
            </a:r>
          </a:p>
        </p:txBody>
      </p:sp>
      <p:pic>
        <p:nvPicPr>
          <p:cNvPr id="450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1400" y="3807954"/>
            <a:ext cx="4992600" cy="305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031998" y="5949280"/>
            <a:ext cx="1765227" cy="369332"/>
          </a:xfrm>
          <a:prstGeom prst="rect">
            <a:avLst/>
          </a:prstGeom>
        </p:spPr>
        <p:txBody>
          <a:bodyPr wrap="none">
            <a:spAutoFit/>
          </a:bodyPr>
          <a:lstStyle/>
          <a:p>
            <a:r>
              <a:rPr lang="uk-UA" dirty="0" smtClean="0"/>
              <a:t>Оперний театр</a:t>
            </a:r>
            <a:endParaRPr lang="uk-UA" dirty="0"/>
          </a:p>
        </p:txBody>
      </p:sp>
    </p:spTree>
    <p:extLst>
      <p:ext uri="{BB962C8B-B14F-4D97-AF65-F5344CB8AC3E}">
        <p14:creationId xmlns:p14="http://schemas.microsoft.com/office/powerpoint/2010/main" val="3607617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73144" y="364882"/>
            <a:ext cx="4572000" cy="4524315"/>
          </a:xfrm>
          <a:prstGeom prst="rect">
            <a:avLst/>
          </a:prstGeom>
        </p:spPr>
        <p:txBody>
          <a:bodyPr>
            <a:spAutoFit/>
          </a:bodyPr>
          <a:lstStyle/>
          <a:p>
            <a:r>
              <a:rPr lang="uk-UA" b="1" dirty="0"/>
              <a:t>Східна Австралія </a:t>
            </a:r>
            <a:r>
              <a:rPr lang="uk-UA" dirty="0"/>
              <a:t>- район, що теж примикає до морів Тихого океану, - Тасманового і Коралового. Саме тут протягується південна частина знаменитого Великого Бар'єрного Рифу. Географічне положення району забезпечує відпочинок на приморських пляжах і в розташованих недалеко невисоких горах. Проте тропічні широти забезпечують району значно вищі температури, ніж на південному сході материка. Жару, проте, пом'якшують часті тут дощі</a:t>
            </a:r>
            <a:r>
              <a:rPr lang="uk-UA" dirty="0" smtClean="0"/>
              <a:t>.</a:t>
            </a:r>
          </a:p>
          <a:p>
            <a:endParaRPr lang="uk-UA" dirty="0"/>
          </a:p>
          <a:p>
            <a:endParaRPr lang="uk-UA" dirty="0" smtClean="0"/>
          </a:p>
          <a:p>
            <a:r>
              <a:rPr lang="uk-UA" dirty="0" smtClean="0"/>
              <a:t> </a:t>
            </a:r>
            <a:endParaRPr lang="uk-UA"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2" y="188640"/>
            <a:ext cx="4499992"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0" y="5157192"/>
            <a:ext cx="9036496" cy="923330"/>
          </a:xfrm>
          <a:prstGeom prst="rect">
            <a:avLst/>
          </a:prstGeom>
        </p:spPr>
        <p:txBody>
          <a:bodyPr wrap="square">
            <a:spAutoFit/>
          </a:bodyPr>
          <a:lstStyle/>
          <a:p>
            <a:pPr lvl="0"/>
            <a:r>
              <a:rPr lang="uk-UA" dirty="0">
                <a:solidFill>
                  <a:prstClr val="black"/>
                </a:solidFill>
              </a:rPr>
              <a:t>Найбільш значне місто району - Брісбен. У ньому багато парків, ботанічний сад, а поблизу Брісбена - один з австралійських заповідників (кенгуру, ведмідь коала, птах Ему і ін.). Є в районі і дельфінарій.</a:t>
            </a:r>
            <a:endParaRPr lang="uk-UA" dirty="0">
              <a:solidFill>
                <a:prstClr val="black"/>
              </a:solidFill>
            </a:endParaRPr>
          </a:p>
        </p:txBody>
      </p:sp>
    </p:spTree>
    <p:extLst>
      <p:ext uri="{BB962C8B-B14F-4D97-AF65-F5344CB8AC3E}">
        <p14:creationId xmlns:p14="http://schemas.microsoft.com/office/powerpoint/2010/main" val="3584549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2031325"/>
          </a:xfrm>
          <a:prstGeom prst="rect">
            <a:avLst/>
          </a:prstGeom>
        </p:spPr>
        <p:txBody>
          <a:bodyPr wrap="square">
            <a:spAutoFit/>
          </a:bodyPr>
          <a:lstStyle/>
          <a:p>
            <a:pPr algn="just"/>
            <a:r>
              <a:rPr lang="uk-UA" b="1" dirty="0" smtClean="0"/>
              <a:t>Північна Австралія </a:t>
            </a:r>
            <a:r>
              <a:rPr lang="uk-UA" dirty="0" smtClean="0"/>
              <a:t>охоплює обширну територію, розташовану в основному на північ від 20 гр. пвн. ш., тобто тропічні райони материка, покриті вічнозеленими і листопадними лісами, саванами різного типу. Тут, як і в інших районах материка, багато різного вигляду і величини акацій та евкаліптів.</a:t>
            </a:r>
          </a:p>
          <a:p>
            <a:pPr algn="just"/>
            <a:r>
              <a:rPr lang="uk-UA" dirty="0" smtClean="0"/>
              <a:t> На сході уздовж берега знаходиться основна частина Великого Бар'єрного Рифу, сформованого коралами. Його краса дуже приваблива для туристів. У окремих районах Півночі збереглися поселення австралійців-аборигенів.</a:t>
            </a:r>
            <a:endParaRPr lang="uk-UA"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6" y="2276872"/>
            <a:ext cx="4553704"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76872"/>
            <a:ext cx="4572000" cy="4581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05073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2585323"/>
          </a:xfrm>
          <a:prstGeom prst="rect">
            <a:avLst/>
          </a:prstGeom>
        </p:spPr>
        <p:txBody>
          <a:bodyPr wrap="square">
            <a:spAutoFit/>
          </a:bodyPr>
          <a:lstStyle/>
          <a:p>
            <a:pPr algn="just"/>
            <a:r>
              <a:rPr lang="uk-UA" b="1" dirty="0" smtClean="0"/>
              <a:t>Центральна і Західна Австралія </a:t>
            </a:r>
            <a:r>
              <a:rPr lang="uk-UA" dirty="0" smtClean="0"/>
              <a:t>- район, що теж мало привертає туристів, хоча природна екзотика його безперечна. Посушливий тропічний клімат району обумовлює розвиток тут саван (переважно пустинних), напівпустель, пустель, рідколісь. Річки мають стік лише невелику частину року. Вони називаються криками. Далеко не завжди є вода і в численних солоних озерах (найбільше - Ейр). Найбільш крупна річка з постійним стоком (і навіть частково судноплавна) - Муррей. Але її щонайдовша притока Дарлінг пересихає на частину року. Своєрідний і дуже привабливий для допитливого туриста тваринний світ району: сумчасті гризуни (вомбати, кускуси), кенгуру, Ему, багато отруйних змій.</a:t>
            </a:r>
            <a:endParaRPr lang="uk-UA" dirty="0"/>
          </a:p>
        </p:txBody>
      </p:sp>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862322"/>
            <a:ext cx="9180512" cy="342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915588" y="6381328"/>
            <a:ext cx="1276311" cy="369332"/>
          </a:xfrm>
          <a:prstGeom prst="rect">
            <a:avLst/>
          </a:prstGeom>
        </p:spPr>
        <p:txBody>
          <a:bodyPr wrap="none">
            <a:spAutoFit/>
          </a:bodyPr>
          <a:lstStyle/>
          <a:p>
            <a:r>
              <a:rPr lang="uk-UA" dirty="0" smtClean="0"/>
              <a:t>Озеро Ейр</a:t>
            </a:r>
            <a:endParaRPr lang="uk-UA" dirty="0"/>
          </a:p>
        </p:txBody>
      </p:sp>
    </p:spTree>
    <p:extLst>
      <p:ext uri="{BB962C8B-B14F-4D97-AF65-F5344CB8AC3E}">
        <p14:creationId xmlns:p14="http://schemas.microsoft.com/office/powerpoint/2010/main" val="120254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07504" y="188640"/>
            <a:ext cx="2304256" cy="5760640"/>
          </a:xfrm>
        </p:spPr>
        <p:txBody>
          <a:bodyPr>
            <a:normAutofit/>
          </a:bodyPr>
          <a:lstStyle/>
          <a:p>
            <a:pPr marL="45720" indent="0">
              <a:buNone/>
            </a:pPr>
            <a:r>
              <a:rPr lang="uk-UA" dirty="0" smtClean="0"/>
              <a:t>Дуже чітко виділяється субрегіон Південна Америка, до якого належать Аргентина, Болівія, Бразилія, Венесуела, Гайана, Еквадор, Колумбія, Парагвай, Перу, Суринам, Уругвай, Чилі. </a:t>
            </a:r>
          </a:p>
          <a:p>
            <a:endParaRPr lang="uk-U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0"/>
            <a:ext cx="6876256"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9758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4572000" cy="5632311"/>
          </a:xfrm>
          <a:prstGeom prst="rect">
            <a:avLst/>
          </a:prstGeom>
        </p:spPr>
        <p:txBody>
          <a:bodyPr>
            <a:spAutoFit/>
          </a:bodyPr>
          <a:lstStyle/>
          <a:p>
            <a:pPr algn="just"/>
            <a:r>
              <a:rPr lang="uk-UA" b="1" dirty="0"/>
              <a:t>Південний район </a:t>
            </a:r>
            <a:r>
              <a:rPr lang="uk-UA" dirty="0"/>
              <a:t>протягується уздовж південних берегів Австралії, огинаючи Велику Австралійську затоку. На заході району і його південному сході - субтропічний клімат із зимовим максимумом опадів, тобто середземноморський, що у поєднанні з приморським положенням і субтропічною рослинністю створює хороші умови для пляжного відпочинку. Між цими двома підрайонами - посушлива смуга з сухими степами і навіть напівпустелями</a:t>
            </a:r>
            <a:r>
              <a:rPr lang="uk-UA" dirty="0" smtClean="0"/>
              <a:t>.</a:t>
            </a:r>
          </a:p>
          <a:p>
            <a:pPr algn="just"/>
            <a:endParaRPr lang="uk-UA" dirty="0"/>
          </a:p>
          <a:p>
            <a:pPr algn="just"/>
            <a:endParaRPr lang="uk-UA" dirty="0" smtClean="0"/>
          </a:p>
          <a:p>
            <a:pPr algn="just"/>
            <a:endParaRPr lang="uk-UA" dirty="0" smtClean="0"/>
          </a:p>
          <a:p>
            <a:pPr algn="just"/>
            <a:r>
              <a:rPr lang="uk-UA" dirty="0" smtClean="0"/>
              <a:t> </a:t>
            </a:r>
            <a:r>
              <a:rPr lang="uk-UA" dirty="0"/>
              <a:t>Головні міста району - </a:t>
            </a:r>
            <a:r>
              <a:rPr lang="uk-UA" b="1" dirty="0"/>
              <a:t>Перт</a:t>
            </a:r>
            <a:r>
              <a:rPr lang="uk-UA" dirty="0"/>
              <a:t> на заході і </a:t>
            </a:r>
            <a:r>
              <a:rPr lang="uk-UA" b="1" dirty="0"/>
              <a:t>Аделаїда </a:t>
            </a:r>
            <a:r>
              <a:rPr lang="uk-UA" dirty="0"/>
              <a:t>на сході. Остання відома своїм музеєм, картинною галереєю, щорічними Фестивалями мистецтв.</a:t>
            </a: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129" y="14864"/>
            <a:ext cx="4591384"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6310785" y="3501008"/>
            <a:ext cx="1148071" cy="369332"/>
          </a:xfrm>
          <a:prstGeom prst="rect">
            <a:avLst/>
          </a:prstGeom>
        </p:spPr>
        <p:txBody>
          <a:bodyPr wrap="none">
            <a:spAutoFit/>
          </a:bodyPr>
          <a:lstStyle/>
          <a:p>
            <a:r>
              <a:rPr lang="uk-UA" dirty="0"/>
              <a:t>Аделаїда</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128" y="3870340"/>
            <a:ext cx="4591385" cy="2906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3347864" y="5949280"/>
            <a:ext cx="689612" cy="369332"/>
          </a:xfrm>
          <a:prstGeom prst="rect">
            <a:avLst/>
          </a:prstGeom>
        </p:spPr>
        <p:txBody>
          <a:bodyPr wrap="none">
            <a:spAutoFit/>
          </a:bodyPr>
          <a:lstStyle/>
          <a:p>
            <a:r>
              <a:rPr lang="uk-UA" dirty="0"/>
              <a:t>Перт</a:t>
            </a:r>
          </a:p>
        </p:txBody>
      </p:sp>
    </p:spTree>
    <p:extLst>
      <p:ext uri="{BB962C8B-B14F-4D97-AF65-F5344CB8AC3E}">
        <p14:creationId xmlns:p14="http://schemas.microsoft.com/office/powerpoint/2010/main" val="1770064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2308324"/>
          </a:xfrm>
          <a:prstGeom prst="rect">
            <a:avLst/>
          </a:prstGeom>
        </p:spPr>
        <p:txBody>
          <a:bodyPr wrap="square">
            <a:spAutoFit/>
          </a:bodyPr>
          <a:lstStyle/>
          <a:p>
            <a:pPr algn="just"/>
            <a:r>
              <a:rPr lang="uk-UA" b="1" dirty="0"/>
              <a:t>Тасманія </a:t>
            </a:r>
            <a:r>
              <a:rPr lang="uk-UA" dirty="0"/>
              <a:t>- острів у південно-східних берегів Австралії, один з штатів Австралійського Союзу. Відрізняється поєднанням середньовисотних плоскогір'їв з приморськими низовинами. Клімат близький до західноєвропейського - морському і субтропічному з порівняно рівномірною і помітною кількістю опадів протягом всього року. У північній частині острова весь рік функціонують пляжі, на півдні купальний сезон скорочується. Адміністративний центр штату - </a:t>
            </a:r>
            <a:r>
              <a:rPr lang="uk-UA" dirty="0" err="1"/>
              <a:t>Хобарт</a:t>
            </a:r>
            <a:r>
              <a:rPr lang="uk-UA" dirty="0"/>
              <a:t>, заснований на самому початку </a:t>
            </a:r>
            <a:r>
              <a:rPr lang="en-GB" dirty="0"/>
              <a:t>XIX </a:t>
            </a:r>
            <a:r>
              <a:rPr lang="uk-UA" dirty="0"/>
              <a:t>ст. як одне з перших поселень засланцях до Австралії. У місті є ботанічний сад, галерея мистецтв.</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0888"/>
            <a:ext cx="9144000" cy="4421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630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4211960" cy="5632311"/>
          </a:xfrm>
          <a:prstGeom prst="rect">
            <a:avLst/>
          </a:prstGeom>
        </p:spPr>
        <p:txBody>
          <a:bodyPr wrap="square">
            <a:spAutoFit/>
          </a:bodyPr>
          <a:lstStyle/>
          <a:p>
            <a:pPr algn="just"/>
            <a:r>
              <a:rPr lang="uk-UA" b="1" dirty="0"/>
              <a:t>Нова Зеландія </a:t>
            </a:r>
            <a:r>
              <a:rPr lang="uk-UA" dirty="0"/>
              <a:t>вирізняється надзвичайно барвистою і різноманітною природою</a:t>
            </a:r>
            <a:r>
              <a:rPr lang="uk-UA" dirty="0" smtClean="0"/>
              <a:t>.</a:t>
            </a:r>
          </a:p>
          <a:p>
            <a:pPr algn="just"/>
            <a:endParaRPr lang="uk-UA" dirty="0" smtClean="0"/>
          </a:p>
          <a:p>
            <a:pPr algn="just"/>
            <a:r>
              <a:rPr lang="uk-UA" dirty="0" smtClean="0"/>
              <a:t> </a:t>
            </a:r>
            <a:r>
              <a:rPr lang="uk-UA" dirty="0"/>
              <a:t>Тут чергуються гори і рівнини, течуть річки з численними водопадами, є гірські озера, льодовики, вулкани, гейзери</a:t>
            </a:r>
            <a:r>
              <a:rPr lang="uk-UA" dirty="0" smtClean="0"/>
              <a:t>.</a:t>
            </a:r>
          </a:p>
          <a:p>
            <a:pPr algn="just"/>
            <a:r>
              <a:rPr lang="uk-UA" dirty="0" smtClean="0"/>
              <a:t> </a:t>
            </a:r>
            <a:r>
              <a:rPr lang="uk-UA" dirty="0"/>
              <a:t>Якщо додати до цього тепле, багате фауною (зокрема рибою) море, місцеві сосни каурі і птаха ківі, то природна атрактивність Нової Зеландії не викликає сумнівів</a:t>
            </a:r>
            <a:r>
              <a:rPr lang="uk-UA" dirty="0" smtClean="0"/>
              <a:t>.</a:t>
            </a:r>
          </a:p>
          <a:p>
            <a:pPr algn="just"/>
            <a:endParaRPr lang="uk-UA" dirty="0" smtClean="0"/>
          </a:p>
          <a:p>
            <a:pPr algn="just"/>
            <a:r>
              <a:rPr lang="uk-UA" dirty="0" smtClean="0"/>
              <a:t> </a:t>
            </a:r>
            <a:r>
              <a:rPr lang="uk-UA" dirty="0"/>
              <a:t>Окрім цього, тут є численні (на відміну від Австралії) аборигени-маорі з їх своєрідною культурою, історико-культурні цінності міст (насамперед столиці Веллінгтона та м. </a:t>
            </a:r>
            <a:r>
              <a:rPr lang="uk-UA" dirty="0" err="1"/>
              <a:t>Крайстчерч</a:t>
            </a:r>
            <a:r>
              <a:rPr lang="uk-UA" dirty="0" smtClean="0"/>
              <a:t>).</a:t>
            </a:r>
            <a:endParaRPr lang="uk-UA"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3609974"/>
            <a:ext cx="4860032"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0"/>
            <a:ext cx="487680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5985628" y="3245858"/>
            <a:ext cx="1354858" cy="369332"/>
          </a:xfrm>
          <a:prstGeom prst="rect">
            <a:avLst/>
          </a:prstGeom>
        </p:spPr>
        <p:txBody>
          <a:bodyPr wrap="none">
            <a:spAutoFit/>
          </a:bodyPr>
          <a:lstStyle/>
          <a:p>
            <a:r>
              <a:rPr lang="uk-UA" dirty="0" smtClean="0"/>
              <a:t>Веллінгтон</a:t>
            </a:r>
            <a:endParaRPr lang="uk-UA" dirty="0"/>
          </a:p>
        </p:txBody>
      </p:sp>
    </p:spTree>
    <p:extLst>
      <p:ext uri="{BB962C8B-B14F-4D97-AF65-F5344CB8AC3E}">
        <p14:creationId xmlns:p14="http://schemas.microsoft.com/office/powerpoint/2010/main" val="3855180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416" y="17377"/>
            <a:ext cx="4360536" cy="4247317"/>
          </a:xfrm>
          <a:prstGeom prst="rect">
            <a:avLst/>
          </a:prstGeom>
        </p:spPr>
        <p:txBody>
          <a:bodyPr wrap="square">
            <a:spAutoFit/>
          </a:bodyPr>
          <a:lstStyle/>
          <a:p>
            <a:r>
              <a:rPr lang="vi-VN" dirty="0"/>
              <a:t>Серед інших островів Океанії особливої згадки заслуговують на о. Таїті (пляжі, прекрасний ботанічний сад, музей знаменитого імпресіоніста Поля Гогена), о. Пасхи з детально дослідженими знаменитим норвезьким мандрівником Тур Хеєрда́лом гігантськими кам'яними фігурами - «моаї» і печерами. Відвідуються туристами архіпелаги Самоа, Соломон о-ва, о. Фіджі. Австралія і Нова Зеландія розташовані в південній півкулі, і це обставина - додатковий чинник привабливості цих територій для туристів з північної півкулі.</a:t>
            </a:r>
            <a:endParaRPr lang="uk-UA"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120" y="0"/>
            <a:ext cx="4752528"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6084168" y="3816424"/>
            <a:ext cx="1027845" cy="369332"/>
          </a:xfrm>
          <a:prstGeom prst="rect">
            <a:avLst/>
          </a:prstGeom>
        </p:spPr>
        <p:txBody>
          <a:bodyPr wrap="none">
            <a:spAutoFit/>
          </a:bodyPr>
          <a:lstStyle/>
          <a:p>
            <a:r>
              <a:rPr lang="uk-UA" dirty="0"/>
              <a:t>о. Таїті </a:t>
            </a:r>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36" y="4185756"/>
            <a:ext cx="4894304" cy="266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5724128" y="5733256"/>
            <a:ext cx="1159292" cy="369332"/>
          </a:xfrm>
          <a:prstGeom prst="rect">
            <a:avLst/>
          </a:prstGeom>
        </p:spPr>
        <p:txBody>
          <a:bodyPr wrap="none">
            <a:spAutoFit/>
          </a:bodyPr>
          <a:lstStyle/>
          <a:p>
            <a:r>
              <a:rPr lang="uk-UA" dirty="0"/>
              <a:t>о. Пасхи </a:t>
            </a:r>
          </a:p>
        </p:txBody>
      </p:sp>
    </p:spTree>
    <p:extLst>
      <p:ext uri="{BB962C8B-B14F-4D97-AF65-F5344CB8AC3E}">
        <p14:creationId xmlns:p14="http://schemas.microsoft.com/office/powerpoint/2010/main" val="11668251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40" y="260648"/>
            <a:ext cx="9108504" cy="5878532"/>
          </a:xfrm>
          <a:prstGeom prst="rect">
            <a:avLst/>
          </a:prstGeom>
        </p:spPr>
        <p:txBody>
          <a:bodyPr wrap="square">
            <a:spAutoFit/>
          </a:bodyPr>
          <a:lstStyle/>
          <a:p>
            <a:pPr algn="ctr"/>
            <a:r>
              <a:rPr lang="uk-UA" sz="2800" dirty="0"/>
              <a:t>Туристська спеціалізація туристичного регіону Австралії та Океанії</a:t>
            </a:r>
            <a:r>
              <a:rPr lang="uk-UA" sz="2800" dirty="0" smtClean="0"/>
              <a:t>.</a:t>
            </a:r>
          </a:p>
          <a:p>
            <a:pPr algn="just"/>
            <a:r>
              <a:rPr lang="uk-UA" sz="2000" dirty="0" smtClean="0"/>
              <a:t>Дуже </a:t>
            </a:r>
            <a:r>
              <a:rPr lang="uk-UA" sz="2000" dirty="0"/>
              <a:t>привабливі такі рекреаційні ресурси Австралії і Океанії, як прекрасні морські пляжі. Організація катання на яхтах і водних лижах, підводного полювання і тому подібне робить відпочинок ще привабливішим</a:t>
            </a:r>
            <a:r>
              <a:rPr lang="uk-UA" sz="2000" dirty="0" smtClean="0"/>
              <a:t>.</a:t>
            </a:r>
          </a:p>
          <a:p>
            <a:pPr algn="just"/>
            <a:r>
              <a:rPr lang="uk-UA" sz="2000" dirty="0" smtClean="0"/>
              <a:t>У </a:t>
            </a:r>
            <a:r>
              <a:rPr lang="uk-UA" sz="2000" dirty="0"/>
              <a:t>Австралійських Альпах розміщені </a:t>
            </a:r>
            <a:r>
              <a:rPr lang="uk-UA" sz="2000" dirty="0" err="1"/>
              <a:t>гірсько</a:t>
            </a:r>
            <a:r>
              <a:rPr lang="uk-UA" sz="2000" dirty="0"/>
              <a:t>-кліматичні курорти і добре обладнані центри зимових видів спорту</a:t>
            </a:r>
            <a:r>
              <a:rPr lang="uk-UA" sz="2000" dirty="0" smtClean="0"/>
              <a:t>.</a:t>
            </a:r>
          </a:p>
          <a:p>
            <a:pPr algn="just"/>
            <a:r>
              <a:rPr lang="uk-UA" sz="2000" dirty="0" smtClean="0"/>
              <a:t>Тут </a:t>
            </a:r>
            <a:r>
              <a:rPr lang="uk-UA" sz="2000" dirty="0"/>
              <a:t>своєрідний рослинний світ (евкаліпти, деревовидні папороті і ін.), а також унікальний тваринний світ (численні сумчасті, собаки </a:t>
            </a:r>
            <a:r>
              <a:rPr lang="uk-UA" sz="2000" dirty="0" err="1"/>
              <a:t>динго</a:t>
            </a:r>
            <a:r>
              <a:rPr lang="uk-UA" sz="2000" dirty="0"/>
              <a:t>, качконіс, лірохвіст і ін</a:t>
            </a:r>
            <a:r>
              <a:rPr lang="uk-UA" sz="2000" dirty="0" smtClean="0"/>
              <a:t>.).</a:t>
            </a:r>
          </a:p>
          <a:p>
            <a:pPr algn="just"/>
            <a:r>
              <a:rPr lang="uk-UA" sz="2000" dirty="0" smtClean="0"/>
              <a:t>Більшість </a:t>
            </a:r>
            <a:r>
              <a:rPr lang="uk-UA" sz="2000" dirty="0"/>
              <a:t>іноземців, що прибувають до Австралії, виявляють підвищену цікавість до побуту і мистецтва аборигенів</a:t>
            </a:r>
            <a:r>
              <a:rPr lang="uk-UA" sz="2000" dirty="0" smtClean="0"/>
              <a:t>.</a:t>
            </a:r>
          </a:p>
          <a:p>
            <a:pPr algn="just"/>
            <a:r>
              <a:rPr lang="uk-UA" sz="2000" dirty="0" smtClean="0"/>
              <a:t>Збільшенню </a:t>
            </a:r>
            <a:r>
              <a:rPr lang="uk-UA" sz="2000" dirty="0"/>
              <a:t>притоку туристів до Австралії сприяють традиційні міжнародні ярмарки в Сіднеї, щорічний фестиваль мистецтв в Аделаїді, кінні і водні змагання в Мельбурні, веселе своєрідне свято «</a:t>
            </a:r>
            <a:r>
              <a:rPr lang="uk-UA" sz="2000" dirty="0" err="1"/>
              <a:t>Мумба</a:t>
            </a:r>
            <a:r>
              <a:rPr lang="uk-UA" sz="2000" dirty="0"/>
              <a:t>», організовуване в березні, і ін</a:t>
            </a:r>
            <a:r>
              <a:rPr lang="uk-UA" sz="2000" dirty="0" smtClean="0"/>
              <a:t>.</a:t>
            </a:r>
          </a:p>
          <a:p>
            <a:pPr algn="just"/>
            <a:endParaRPr lang="uk-UA" sz="2000" dirty="0"/>
          </a:p>
        </p:txBody>
      </p:sp>
    </p:spTree>
    <p:extLst>
      <p:ext uri="{BB962C8B-B14F-4D97-AF65-F5344CB8AC3E}">
        <p14:creationId xmlns:p14="http://schemas.microsoft.com/office/powerpoint/2010/main" val="2050232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751344"/>
            <a:ext cx="8784976" cy="4524315"/>
          </a:xfrm>
          <a:prstGeom prst="rect">
            <a:avLst/>
          </a:prstGeom>
        </p:spPr>
        <p:txBody>
          <a:bodyPr wrap="square">
            <a:spAutoFit/>
          </a:bodyPr>
          <a:lstStyle/>
          <a:p>
            <a:r>
              <a:rPr lang="uk-UA" dirty="0" smtClean="0"/>
              <a:t>Особливе </a:t>
            </a:r>
            <a:r>
              <a:rPr lang="uk-UA" dirty="0"/>
              <a:t>значення надається заняттям різноманітними видами активного відпочинку, серед яких: віндсерфінг, оренда яхт, джип-сафарі, водні парашути, морські прогулянки і багато що інше</a:t>
            </a:r>
            <a:r>
              <a:rPr lang="uk-UA" dirty="0" smtClean="0"/>
              <a:t>.</a:t>
            </a:r>
          </a:p>
          <a:p>
            <a:r>
              <a:rPr lang="uk-UA" dirty="0" smtClean="0"/>
              <a:t> </a:t>
            </a:r>
            <a:r>
              <a:rPr lang="uk-UA" dirty="0"/>
              <a:t>Австралія також знаменита своїми національними парками, тут проводяться найрізноманітніші походи і тури на природі - велосипедні, автотури, піші походи, кінні прогулянки</a:t>
            </a:r>
            <a:r>
              <a:rPr lang="uk-UA" dirty="0" smtClean="0"/>
              <a:t>.</a:t>
            </a:r>
          </a:p>
          <a:p>
            <a:r>
              <a:rPr lang="uk-UA" dirty="0" smtClean="0"/>
              <a:t>Золоте </a:t>
            </a:r>
            <a:r>
              <a:rPr lang="uk-UA" dirty="0"/>
              <a:t>побережжя Австралії це один із загальновизнаних центрів серфінгу. А дайверів зі всього світу притягає Великий бар'єрний риф. На численних островах Океанії чудово розвинені різні види водного туризму - яхтинг, серфінг, віндсерфінг та інші</a:t>
            </a:r>
            <a:r>
              <a:rPr lang="uk-UA" dirty="0" smtClean="0"/>
              <a:t>.</a:t>
            </a:r>
          </a:p>
          <a:p>
            <a:r>
              <a:rPr lang="uk-UA" dirty="0"/>
              <a:t>Австралія і Океанія володіють прекрасними природними туристськими ресурсами, що позитивно впливає на розвиток міжнародного туризму</a:t>
            </a:r>
            <a:r>
              <a:rPr lang="uk-UA" dirty="0" smtClean="0"/>
              <a:t>.</a:t>
            </a:r>
          </a:p>
          <a:p>
            <a:r>
              <a:rPr lang="uk-UA" dirty="0" smtClean="0"/>
              <a:t>Одним </a:t>
            </a:r>
            <a:r>
              <a:rPr lang="uk-UA" dirty="0"/>
              <a:t>з популярних напрямів пізнавального туризму є </a:t>
            </a:r>
            <a:r>
              <a:rPr lang="uk-UA" b="1" dirty="0"/>
              <a:t>етнографічний туризм </a:t>
            </a:r>
            <a:r>
              <a:rPr lang="uk-UA" dirty="0"/>
              <a:t>- відвідини місць традиційного мешкання аборигенів, де культура корінних жителів стала невід'ємною частиною індустрії туризму</a:t>
            </a:r>
            <a:r>
              <a:rPr lang="uk-UA" dirty="0" smtClean="0"/>
              <a:t>.</a:t>
            </a:r>
          </a:p>
          <a:p>
            <a:r>
              <a:rPr lang="uk-UA" dirty="0" smtClean="0"/>
              <a:t> </a:t>
            </a:r>
            <a:endParaRPr lang="uk-UA" dirty="0"/>
          </a:p>
        </p:txBody>
      </p:sp>
    </p:spTree>
    <p:extLst>
      <p:ext uri="{BB962C8B-B14F-4D97-AF65-F5344CB8AC3E}">
        <p14:creationId xmlns:p14="http://schemas.microsoft.com/office/powerpoint/2010/main" val="3761652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474345"/>
            <a:ext cx="8820472" cy="3416320"/>
          </a:xfrm>
          <a:prstGeom prst="rect">
            <a:avLst/>
          </a:prstGeom>
        </p:spPr>
        <p:txBody>
          <a:bodyPr wrap="square">
            <a:spAutoFit/>
          </a:bodyPr>
          <a:lstStyle/>
          <a:p>
            <a:pPr algn="just"/>
            <a:r>
              <a:rPr lang="uk-UA" dirty="0"/>
              <a:t>Росте інтерес і до пізнання природних об'єктів</a:t>
            </a:r>
            <a:r>
              <a:rPr lang="uk-UA" dirty="0" smtClean="0"/>
              <a:t>.</a:t>
            </a:r>
          </a:p>
          <a:p>
            <a:pPr algn="just"/>
            <a:r>
              <a:rPr lang="uk-UA" dirty="0" smtClean="0"/>
              <a:t> </a:t>
            </a:r>
            <a:r>
              <a:rPr lang="uk-UA" dirty="0"/>
              <a:t>До таких можна віднести рідкісні і цікаві явища (об'єкти) природи: водопади, печери, гейзери і так далі</a:t>
            </a:r>
            <a:r>
              <a:rPr lang="uk-UA" dirty="0" smtClean="0"/>
              <a:t>.</a:t>
            </a:r>
          </a:p>
          <a:p>
            <a:pPr algn="just"/>
            <a:r>
              <a:rPr lang="uk-UA" b="1" dirty="0" smtClean="0"/>
              <a:t>Пізнавальний </a:t>
            </a:r>
            <a:r>
              <a:rPr lang="uk-UA" b="1" dirty="0"/>
              <a:t>туризм </a:t>
            </a:r>
            <a:r>
              <a:rPr lang="uk-UA" dirty="0"/>
              <a:t>тісно змикається з </a:t>
            </a:r>
            <a:r>
              <a:rPr lang="uk-UA" b="1" dirty="0"/>
              <a:t>екологічним, </a:t>
            </a:r>
            <a:r>
              <a:rPr lang="uk-UA" dirty="0"/>
              <a:t>оскільки головна мета відвідин непорушених людиною територій - пізнання природи</a:t>
            </a:r>
            <a:r>
              <a:rPr lang="uk-UA" dirty="0" smtClean="0"/>
              <a:t>.</a:t>
            </a:r>
          </a:p>
          <a:p>
            <a:pPr algn="just"/>
            <a:r>
              <a:rPr lang="uk-UA" dirty="0" smtClean="0"/>
              <a:t>Відвідини </a:t>
            </a:r>
            <a:r>
              <a:rPr lang="uk-UA" dirty="0"/>
              <a:t>природних об'єктів висувають особливі вимоги до туристської інфраструктури. Всі об'єкти туристських відвідин повинні мати зручні транспортні під'їзди. Провідним видом транспорту в пізнавальному туризмі є автобус, але можуть використовуватися також катери, вертольоти, літаки. Перевага автобуса полягає в його мобільності і можливості вести екскурсію на ходу. До пізнавального туризму відноситься обліт живописних територій, наприклад, гірських районів.</a:t>
            </a:r>
          </a:p>
        </p:txBody>
      </p:sp>
    </p:spTree>
    <p:extLst>
      <p:ext uri="{BB962C8B-B14F-4D97-AF65-F5344CB8AC3E}">
        <p14:creationId xmlns:p14="http://schemas.microsoft.com/office/powerpoint/2010/main" val="1277351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6896"/>
            <a:ext cx="9144000" cy="2702024"/>
          </a:xfrm>
        </p:spPr>
        <p:txBody>
          <a:bodyPr>
            <a:normAutofit fontScale="92500" lnSpcReduction="10000"/>
          </a:bodyPr>
          <a:lstStyle/>
          <a:p>
            <a:pPr marL="45720" indent="0" algn="just">
              <a:buNone/>
            </a:pPr>
            <a:r>
              <a:rPr lang="uk-UA" dirty="0"/>
              <a:t>Всього в Америці розташовано близько </a:t>
            </a:r>
            <a:r>
              <a:rPr lang="uk-UA" b="1" dirty="0"/>
              <a:t>50 держав і несамокерованих територій</a:t>
            </a:r>
            <a:r>
              <a:rPr lang="uk-UA" dirty="0"/>
              <a:t> - в основному острівних, таких, що знаходяться в басейні Карибського моря: Антильські острови, Аруба (Нідерланди); Бермудські, Віргінські, Кайманові острови, Монтсеррат, Теркс і Кайкос (Великобританія); Пуерто-Ріко і Віргінські острови (США), </a:t>
            </a:r>
            <a:r>
              <a:rPr lang="uk-UA" dirty="0" smtClean="0"/>
              <a:t>Мартиніка</a:t>
            </a:r>
            <a:r>
              <a:rPr lang="uk-UA" dirty="0"/>
              <a:t>, Гваделупа (Франція) і деякі інші. </a:t>
            </a:r>
            <a:endParaRPr lang="uk-UA" dirty="0" smtClean="0"/>
          </a:p>
          <a:p>
            <a:pPr marL="45720" indent="0" algn="just">
              <a:buNone/>
            </a:pPr>
            <a:r>
              <a:rPr lang="uk-UA" dirty="0" smtClean="0"/>
              <a:t>Вони </a:t>
            </a:r>
            <a:r>
              <a:rPr lang="uk-UA" dirty="0"/>
              <a:t>є «рештками» колись обширних колоніальних володінь в регіоні. На багатьох островах метрополії створили прекрасні курортні зони (Бермудські о-ви, Пуерто-Ріко).</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8919"/>
            <a:ext cx="4499992" cy="4149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1" y="2708920"/>
            <a:ext cx="4644009" cy="4149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3601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4572000" cy="6858000"/>
          </a:xfrm>
        </p:spPr>
        <p:txBody>
          <a:bodyPr>
            <a:normAutofit fontScale="92500" lnSpcReduction="20000"/>
          </a:bodyPr>
          <a:lstStyle/>
          <a:p>
            <a:pPr marL="45720" indent="0" algn="just">
              <a:buNone/>
            </a:pPr>
            <a:r>
              <a:rPr lang="uk-UA" dirty="0" smtClean="0"/>
              <a:t>Відмінності </a:t>
            </a:r>
            <a:r>
              <a:rPr lang="uk-UA" dirty="0"/>
              <a:t>в географічному положенні, кліматі, будові рельєфу </a:t>
            </a:r>
            <a:r>
              <a:rPr lang="uk-UA" b="1" dirty="0"/>
              <a:t>Північної Америки </a:t>
            </a:r>
            <a:r>
              <a:rPr lang="uk-UA" dirty="0"/>
              <a:t>зумовили формування різних природних зон. Величезну територію материка займають ліси - тайгові (у центральних районах Канади), змішані і широколистяні (у басейні Великих озер), тропічні вічнозелені (на південному сході). У внутрішніх районах переважає степова і напівпустельна рослинність.</a:t>
            </a:r>
          </a:p>
          <a:p>
            <a:pPr marL="45720" indent="0" algn="just">
              <a:buNone/>
            </a:pPr>
            <a:r>
              <a:rPr lang="uk-UA" b="1" dirty="0"/>
              <a:t>Південноамериканський</a:t>
            </a:r>
            <a:r>
              <a:rPr lang="uk-UA" dirty="0"/>
              <a:t> материк </a:t>
            </a:r>
            <a:r>
              <a:rPr lang="uk-UA" dirty="0" smtClean="0"/>
              <a:t>розташований </a:t>
            </a:r>
            <a:r>
              <a:rPr lang="uk-UA" dirty="0"/>
              <a:t>переважно в низьких широтах, що забезпечує йому надходження величезної кількості сонячного тепла. Тому тут переважають тропічні ландшафти. На материку панують вологі тропічні ліси, савани, з дивно своєрідним і багатим рослинним і тваринним світом. Лише крайній південь континенту заходить в помірний пояс. В цілому ж Південна Америка - це царство тропічної природи</a:t>
            </a:r>
            <a:r>
              <a:rPr lang="uk-UA" dirty="0" smtClean="0"/>
              <a:t>. </a:t>
            </a:r>
            <a:endParaRPr lang="uk-UA"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6260" y="3140968"/>
            <a:ext cx="4517740" cy="327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5423031" y="6417616"/>
            <a:ext cx="2924198" cy="369332"/>
          </a:xfrm>
          <a:prstGeom prst="rect">
            <a:avLst/>
          </a:prstGeom>
        </p:spPr>
        <p:txBody>
          <a:bodyPr wrap="none">
            <a:spAutoFit/>
          </a:bodyPr>
          <a:lstStyle/>
          <a:p>
            <a:r>
              <a:rPr lang="uk-UA" dirty="0"/>
              <a:t>Кампос (савана) Бразилія</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260" y="0"/>
            <a:ext cx="4517740"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6406316" y="2729369"/>
            <a:ext cx="1157368" cy="430887"/>
          </a:xfrm>
          <a:prstGeom prst="rect">
            <a:avLst/>
          </a:prstGeom>
        </p:spPr>
        <p:txBody>
          <a:bodyPr wrap="none">
            <a:spAutoFit/>
          </a:bodyPr>
          <a:lstStyle/>
          <a:p>
            <a:pPr marL="45720" lvl="0" algn="just">
              <a:spcBef>
                <a:spcPct val="20000"/>
              </a:spcBef>
              <a:spcAft>
                <a:spcPts val="300"/>
              </a:spcAft>
              <a:buClr>
                <a:srgbClr val="F14124">
                  <a:lumMod val="75000"/>
                </a:srgbClr>
              </a:buClr>
              <a:buSzPct val="130000"/>
            </a:pPr>
            <a:r>
              <a:rPr lang="uk-UA" sz="2200" dirty="0">
                <a:solidFill>
                  <a:prstClr val="black">
                    <a:lumMod val="75000"/>
                    <a:lumOff val="25000"/>
                  </a:prstClr>
                </a:solidFill>
              </a:rPr>
              <a:t>Канада</a:t>
            </a:r>
            <a:endParaRPr lang="uk-UA" sz="2200" dirty="0">
              <a:solidFill>
                <a:prstClr val="black">
                  <a:lumMod val="75000"/>
                  <a:lumOff val="25000"/>
                </a:prstClr>
              </a:solidFill>
            </a:endParaRPr>
          </a:p>
        </p:txBody>
      </p:sp>
    </p:spTree>
    <p:extLst>
      <p:ext uri="{BB962C8B-B14F-4D97-AF65-F5344CB8AC3E}">
        <p14:creationId xmlns:p14="http://schemas.microsoft.com/office/powerpoint/2010/main" val="372074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6064" y="0"/>
            <a:ext cx="9036496" cy="2780928"/>
          </a:xfrm>
        </p:spPr>
        <p:txBody>
          <a:bodyPr>
            <a:normAutofit/>
          </a:bodyPr>
          <a:lstStyle/>
          <a:p>
            <a:pPr marL="45720" indent="0">
              <a:buNone/>
            </a:pPr>
            <a:r>
              <a:rPr lang="uk-UA" dirty="0"/>
              <a:t>Природні рекреаційні ресурси освоєні і використовуються в регіоні нерівномірно: добре - в межах США, Канади і країнах </a:t>
            </a:r>
            <a:r>
              <a:rPr lang="uk-UA" dirty="0" smtClean="0"/>
              <a:t>Карибського </a:t>
            </a:r>
            <a:r>
              <a:rPr lang="uk-UA" dirty="0"/>
              <a:t>басейну, недостатньо - в країнах Центральної (Нікарагуа, Гватемала, Гондурас і ін.) і Південної Америки.</a:t>
            </a:r>
          </a:p>
          <a:p>
            <a:pPr marL="45720" indent="0">
              <a:buNone/>
            </a:pPr>
            <a:r>
              <a:rPr lang="uk-UA" dirty="0"/>
              <a:t>Америка займає друге місце по туристських прибуттях, але її частка в світових прибуттях знижується: 1970 р. - 25,5 %; 2000 - 18,5; 2020 (прогноз) - 17,7 %. </a:t>
            </a:r>
            <a:endParaRPr lang="uk-UA"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708920"/>
            <a:ext cx="7488832"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7904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07504" y="3432"/>
            <a:ext cx="9036496" cy="428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7504" y="4272677"/>
            <a:ext cx="9036496" cy="2308324"/>
          </a:xfrm>
          <a:prstGeom prst="rect">
            <a:avLst/>
          </a:prstGeom>
        </p:spPr>
        <p:txBody>
          <a:bodyPr wrap="square">
            <a:spAutoFit/>
          </a:bodyPr>
          <a:lstStyle/>
          <a:p>
            <a:pPr algn="just"/>
            <a:r>
              <a:rPr lang="uk-UA" dirty="0"/>
              <a:t>Завдяки активній туристській політиці США і </a:t>
            </a:r>
            <a:r>
              <a:rPr lang="uk-UA" dirty="0" smtClean="0"/>
              <a:t>інтенсивному внутрішньорегіональному </a:t>
            </a:r>
            <a:r>
              <a:rPr lang="uk-UA" dirty="0"/>
              <a:t>обміну між США, Канадою і Мексикою Америка в цілому має стабільно високі доходи від міжнародного туризму</a:t>
            </a:r>
            <a:r>
              <a:rPr lang="uk-UA" dirty="0" smtClean="0"/>
              <a:t>.</a:t>
            </a:r>
          </a:p>
          <a:p>
            <a:pPr algn="just"/>
            <a:r>
              <a:rPr lang="uk-UA" dirty="0" smtClean="0"/>
              <a:t>США – займає 2 місце у світі </a:t>
            </a:r>
            <a:r>
              <a:rPr lang="uk-UA" dirty="0"/>
              <a:t>по туристських </a:t>
            </a:r>
            <a:r>
              <a:rPr lang="uk-UA" dirty="0" smtClean="0"/>
              <a:t>доходах. </a:t>
            </a:r>
            <a:r>
              <a:rPr lang="uk-UA" dirty="0"/>
              <a:t>З 10 країн світу, що лідирують за прибуттями від туризму, </a:t>
            </a:r>
            <a:r>
              <a:rPr lang="uk-UA" dirty="0" smtClean="0"/>
              <a:t>дві </a:t>
            </a:r>
            <a:r>
              <a:rPr lang="uk-UA" dirty="0"/>
              <a:t>- американські: США, </a:t>
            </a:r>
            <a:r>
              <a:rPr lang="uk-UA" dirty="0" smtClean="0"/>
              <a:t>Мексика.</a:t>
            </a:r>
          </a:p>
          <a:p>
            <a:pPr algn="just"/>
            <a:r>
              <a:rPr lang="uk-UA" dirty="0" smtClean="0"/>
              <a:t>Значний </a:t>
            </a:r>
            <a:r>
              <a:rPr lang="uk-UA" dirty="0"/>
              <a:t>розвиток в регіоні отримав і виїзний </a:t>
            </a:r>
            <a:r>
              <a:rPr lang="uk-UA" dirty="0" smtClean="0"/>
              <a:t>туризм. По </a:t>
            </a:r>
            <a:r>
              <a:rPr lang="uk-UA" dirty="0"/>
              <a:t>туристських витратах перше місце в Америці </a:t>
            </a:r>
            <a:r>
              <a:rPr lang="uk-UA" dirty="0" smtClean="0"/>
              <a:t>займають США. </a:t>
            </a:r>
            <a:r>
              <a:rPr lang="uk-UA" dirty="0"/>
              <a:t>Значними витратами на міжнародний туризм серед американських країн відрізняються: Канада, Бразилія, Венесуела.</a:t>
            </a:r>
          </a:p>
        </p:txBody>
      </p:sp>
    </p:spTree>
    <p:extLst>
      <p:ext uri="{BB962C8B-B14F-4D97-AF65-F5344CB8AC3E}">
        <p14:creationId xmlns:p14="http://schemas.microsoft.com/office/powerpoint/2010/main" val="2599025010"/>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2439</TotalTime>
  <Words>4289</Words>
  <Application>Microsoft Office PowerPoint</Application>
  <PresentationFormat>Экран (4:3)</PresentationFormat>
  <Paragraphs>182</Paragraphs>
  <Slides>56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56</vt:i4>
      </vt:variant>
    </vt:vector>
  </HeadingPairs>
  <TitlesOfParts>
    <vt:vector size="57" baseType="lpstr">
      <vt:lpstr>Воздушный поток</vt:lpstr>
      <vt:lpstr>Країнознавча характеристика туристичних регіонів Америки, Африки, Австралії та Океанії. </vt:lpstr>
      <vt:lpstr>1. Країнознавча характеристика Американського туристичного регіону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Чинники, що впливають на розвиток туризму в Америці</vt:lpstr>
      <vt:lpstr>Туристська спеціалізація Американського туристичного регіону. </vt:lpstr>
      <vt:lpstr>Презентация PowerPoint</vt:lpstr>
      <vt:lpstr>Презентация PowerPoint</vt:lpstr>
      <vt:lpstr>Презентация PowerPoint</vt:lpstr>
      <vt:lpstr>Презентация PowerPoint</vt:lpstr>
      <vt:lpstr>Презентация PowerPoint</vt:lpstr>
      <vt:lpstr>2. Країнознавча характеристика Африканського туристичного регіону.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3. Країнознавча характеристика туристичного регіону Австралії та Океанії.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Dell</dc:creator>
  <cp:lastModifiedBy>Пользователь Windows</cp:lastModifiedBy>
  <cp:revision>37</cp:revision>
  <dcterms:created xsi:type="dcterms:W3CDTF">2021-04-28T05:47:13Z</dcterms:created>
  <dcterms:modified xsi:type="dcterms:W3CDTF">2021-04-29T22:37:28Z</dcterms:modified>
</cp:coreProperties>
</file>