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2"/>
  </p:notesMasterIdLst>
  <p:sldIdLst>
    <p:sldId id="256" r:id="rId2"/>
    <p:sldId id="257" r:id="rId3"/>
    <p:sldId id="259" r:id="rId4"/>
    <p:sldId id="288" r:id="rId5"/>
    <p:sldId id="264" r:id="rId6"/>
    <p:sldId id="260" r:id="rId7"/>
    <p:sldId id="261" r:id="rId8"/>
    <p:sldId id="262" r:id="rId9"/>
    <p:sldId id="289" r:id="rId10"/>
    <p:sldId id="265" r:id="rId11"/>
    <p:sldId id="266" r:id="rId12"/>
    <p:sldId id="267" r:id="rId13"/>
    <p:sldId id="268" r:id="rId14"/>
    <p:sldId id="278" r:id="rId15"/>
    <p:sldId id="277" r:id="rId16"/>
    <p:sldId id="271" r:id="rId17"/>
    <p:sldId id="272" r:id="rId18"/>
    <p:sldId id="273" r:id="rId19"/>
    <p:sldId id="274" r:id="rId20"/>
    <p:sldId id="275" r:id="rId21"/>
    <p:sldId id="276" r:id="rId22"/>
    <p:sldId id="283" r:id="rId23"/>
    <p:sldId id="284" r:id="rId24"/>
    <p:sldId id="279" r:id="rId25"/>
    <p:sldId id="280" r:id="rId26"/>
    <p:sldId id="281" r:id="rId27"/>
    <p:sldId id="282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72" d="100"/>
          <a:sy n="72" d="100"/>
        </p:scale>
        <p:origin x="16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769B5-9C2C-4780-AD6C-52F3F4EA2BD3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976F9-2196-499C-A053-D5D605803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64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976F9-2196-499C-A053-D5D605803F9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469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976F9-2196-499C-A053-D5D605803F9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87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55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95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354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3974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455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10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660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14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7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64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76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4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80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12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34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90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5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4C71EC6-210F-42DE-9C53-41977AD35B3D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9172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448" y="548680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uk-UA" sz="9600" b="1" i="1" dirty="0">
                <a:solidFill>
                  <a:srgbClr val="002060"/>
                </a:solidFill>
              </a:rPr>
              <a:t>Гормони</a:t>
            </a:r>
            <a:endParaRPr lang="ru-RU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3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1584176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хімічною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природою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гормональні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молекули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відносять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трьох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сполук</a:t>
            </a:r>
            <a:r>
              <a:rPr lang="ru-RU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360" y="2060848"/>
            <a:ext cx="8686800" cy="3659237"/>
          </a:xfrm>
        </p:spPr>
        <p:txBody>
          <a:bodyPr>
            <a:normAutofit/>
          </a:bodyPr>
          <a:lstStyle/>
          <a:p>
            <a:pPr marL="536575" indent="-536575">
              <a:buFont typeface="+mj-lt"/>
              <a:buAutoNum type="arabicPeriod"/>
            </a:pP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білки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пептиди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36575" indent="-536575">
              <a:buFont typeface="+mj-lt"/>
              <a:buAutoNum type="arabicPeriod"/>
            </a:pP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похідні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амінокислот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36575" indent="-536575">
              <a:buFont typeface="+mj-lt"/>
              <a:buAutoNum type="arabicPeriod"/>
            </a:pP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стероїди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похідні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жирних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кислот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360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574057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bg1"/>
                </a:solidFill>
                <a:latin typeface="Arnold BocklinC Initials" panose="02000500000000000000" pitchFamily="2" charset="0"/>
              </a:rPr>
              <a:t>Механізм</a:t>
            </a:r>
            <a:r>
              <a:rPr lang="ru-RU" b="1" dirty="0">
                <a:solidFill>
                  <a:schemeClr val="bg1"/>
                </a:solidFill>
                <a:latin typeface="Arnold BocklinC Initials" panose="02000500000000000000" pitchFamily="2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nold BocklinC Initials" panose="02000500000000000000" pitchFamily="2" charset="0"/>
              </a:rPr>
              <a:t>дії</a:t>
            </a:r>
            <a:r>
              <a:rPr lang="ru-RU" b="1" dirty="0">
                <a:solidFill>
                  <a:schemeClr val="bg1"/>
                </a:solidFill>
                <a:latin typeface="Arnold BocklinC Initials" panose="02000500000000000000" pitchFamily="2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nold BocklinC Initials" panose="02000500000000000000" pitchFamily="2" charset="0"/>
              </a:rPr>
              <a:t>гормонів</a:t>
            </a:r>
            <a:br>
              <a:rPr lang="ru-RU" sz="4800" dirty="0">
                <a:solidFill>
                  <a:schemeClr val="bg1"/>
                </a:solidFill>
                <a:latin typeface="Arnold BocklinC Initials" panose="02000500000000000000" pitchFamily="2" charset="0"/>
              </a:rPr>
            </a:br>
            <a:endParaRPr lang="ru-RU" sz="4800" dirty="0">
              <a:solidFill>
                <a:schemeClr val="bg1"/>
              </a:solidFill>
              <a:latin typeface="Arnold BocklinC Initials" panose="020005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кожної групи гормонів притаманний свій механізм дії, але принцип один: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 стероїду гормону проникає у клітини-мішені, де взаємодіє з молекулами </a:t>
            </a:r>
            <a:r>
              <a:rPr lang="uk-UA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глікопротеїдних</a:t>
            </a:r>
            <a:r>
              <a:rPr lang="uk-UA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рецепторів, які знаходяться у цитоплазмі, мітохондріях, на ядерній мембрані. </a:t>
            </a:r>
          </a:p>
          <a:p>
            <a:pPr marL="0" indent="0" algn="just">
              <a:buNone/>
            </a:pPr>
            <a:endParaRPr lang="uk-U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Утворюється комплекс гормон-рецептор, який завдяки наявності у цитоплазмі </a:t>
            </a: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 індикаторів</a:t>
            </a: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активізується, здійснюючи вплив на процеси транскрипції.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63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2856"/>
            <a:ext cx="6948264" cy="361130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242088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1.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білкових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активації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цАМФ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рецептор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Г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гормон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АЦ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аденілатциклаза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5734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58" y="1844824"/>
            <a:ext cx="8750030" cy="48691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458" y="116632"/>
            <a:ext cx="8486154" cy="208823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2. </a:t>
            </a:r>
            <a:r>
              <a:rPr lang="ru-RU" sz="36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білкових</a:t>
            </a:r>
            <a:r>
              <a:rPr lang="ru-RU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6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Са2 +.</a:t>
            </a:r>
            <a:b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Р 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 рецептор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; Г 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 гормон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;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+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білок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-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внутрішньоклітинний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кальцій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пов'язаної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білками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формі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9707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38854"/>
            <a:ext cx="7886700" cy="936104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ld BocklinC Initials" panose="02000500000000000000" pitchFamily="2" charset="0"/>
                <a:cs typeface="Times New Roman" panose="02020603050405020304" pitchFamily="18" charset="0"/>
              </a:rPr>
              <a:t>Механізм дії інсуліну</a:t>
            </a:r>
            <a:endParaRPr lang="ru-RU" sz="54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ld BocklinC Initials" panose="020005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edu.sernam.ru/archive/arch.php?path=../htm/book_b_chem2/files.book&amp;file=b_chem2_120.files/image1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052736"/>
            <a:ext cx="6394923" cy="565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659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97757" y="332656"/>
            <a:ext cx="9612560" cy="1224136"/>
          </a:xfrm>
        </p:spPr>
        <p:txBody>
          <a:bodyPr>
            <a:normAutofit/>
          </a:bodyPr>
          <a:lstStyle/>
          <a:p>
            <a:pPr algn="ctr"/>
            <a:r>
              <a:rPr lang="uk-UA" sz="35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ld BocklinC Initials" panose="02000500000000000000" pitchFamily="2" charset="0"/>
              </a:rPr>
              <a:t>Механізм дії стероїдних гормонів</a:t>
            </a:r>
            <a:endParaRPr lang="ru-RU" sz="35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ld BocklinC Initials" panose="020005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93" y="1146429"/>
            <a:ext cx="7560860" cy="570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21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Гормони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гіпоталамуса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568952" cy="4968552"/>
          </a:xfrm>
        </p:spPr>
      </p:pic>
    </p:spTree>
    <p:extLst>
      <p:ext uri="{BB962C8B-B14F-4D97-AF65-F5344CB8AC3E}">
        <p14:creationId xmlns:p14="http://schemas.microsoft.com/office/powerpoint/2010/main" val="267983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8064896" cy="6048672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4099777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>
                <a:solidFill>
                  <a:srgbClr val="FF0000"/>
                </a:solidFill>
              </a:rPr>
              <a:t>Гіпоталамус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993" y="1418620"/>
            <a:ext cx="7488832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chemeClr val="bg1"/>
                </a:solidFill>
              </a:rPr>
              <a:t>У </a:t>
            </a:r>
            <a:r>
              <a:rPr lang="ru-RU" sz="3200" b="1" dirty="0" err="1">
                <a:solidFill>
                  <a:schemeClr val="bg1"/>
                </a:solidFill>
              </a:rPr>
              <a:t>ньому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відбувається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взаємодія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вищих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відділів</a:t>
            </a:r>
            <a:r>
              <a:rPr lang="ru-RU" sz="3200" b="1" dirty="0">
                <a:solidFill>
                  <a:schemeClr val="bg1"/>
                </a:solidFill>
              </a:rPr>
              <a:t> ЦНС й </a:t>
            </a:r>
            <a:r>
              <a:rPr lang="ru-RU" sz="3200" b="1" dirty="0" err="1">
                <a:solidFill>
                  <a:schemeClr val="bg1"/>
                </a:solidFill>
              </a:rPr>
              <a:t>ендокринної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системи</a:t>
            </a:r>
            <a:r>
              <a:rPr lang="ru-RU" sz="3200" b="1" dirty="0">
                <a:solidFill>
                  <a:schemeClr val="bg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3200" b="1" dirty="0" err="1">
                <a:solidFill>
                  <a:schemeClr val="bg1"/>
                </a:solidFill>
              </a:rPr>
              <a:t>Відіграє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провідну</a:t>
            </a:r>
            <a:r>
              <a:rPr lang="ru-RU" sz="3200" b="1" dirty="0">
                <a:solidFill>
                  <a:schemeClr val="bg1"/>
                </a:solidFill>
              </a:rPr>
              <a:t> роль у </a:t>
            </a:r>
            <a:r>
              <a:rPr lang="ru-RU" sz="3200" b="1" dirty="0" err="1">
                <a:solidFill>
                  <a:schemeClr val="bg1"/>
                </a:solidFill>
              </a:rPr>
              <a:t>регуляції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активності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аденогіпофіза</a:t>
            </a:r>
            <a:r>
              <a:rPr lang="ru-RU" sz="3200" b="1" dirty="0">
                <a:solidFill>
                  <a:schemeClr val="bg1"/>
                </a:solidFill>
              </a:rPr>
              <a:t>, а через </a:t>
            </a:r>
            <a:r>
              <a:rPr lang="ru-RU" sz="3200" b="1" dirty="0" err="1">
                <a:solidFill>
                  <a:schemeClr val="bg1"/>
                </a:solidFill>
              </a:rPr>
              <a:t>нього</a:t>
            </a:r>
            <a:r>
              <a:rPr lang="ru-RU" sz="3200" b="1" dirty="0">
                <a:solidFill>
                  <a:schemeClr val="bg1"/>
                </a:solidFill>
              </a:rPr>
              <a:t> - у </a:t>
            </a:r>
            <a:r>
              <a:rPr lang="ru-RU" sz="3200" b="1" dirty="0" err="1">
                <a:solidFill>
                  <a:schemeClr val="bg1"/>
                </a:solidFill>
              </a:rPr>
              <a:t>діяльності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периферичних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залоз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внутрішньої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секреції</a:t>
            </a:r>
            <a:r>
              <a:rPr lang="ru-RU" sz="3200" b="1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32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3991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92697"/>
            <a:ext cx="8686800" cy="2304256"/>
          </a:xfrm>
        </p:spPr>
        <p:txBody>
          <a:bodyPr>
            <a:noAutofit/>
          </a:bodyPr>
          <a:lstStyle/>
          <a:p>
            <a:pPr algn="just"/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Гіпоталамус продукує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рилізинг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-фактори (РФ), або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рилізинг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-гормони (РГ): стимулятори —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ліберини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інгібіторні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фактори (ІФ) —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статини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Біосинтез і вивільнення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рилізинг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-факторів контролюється </a:t>
            </a:r>
            <a:r>
              <a:rPr lang="uk-UA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норадреналіном</a:t>
            </a:r>
            <a:r>
              <a:rPr lang="uk-U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серотоніном і </a:t>
            </a:r>
            <a:r>
              <a:rPr lang="uk-UA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дофаміном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регуляції ендокринної функції гіпоталамуса беруть також участь механізми позитивного і негативного зворотного зв'язку між ендокринними залозами-мішенями та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аденогіпофізом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з одного боку, і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невро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-секреторними структурами гіпоталамуса з іншого.</a:t>
            </a:r>
          </a:p>
        </p:txBody>
      </p:sp>
    </p:spTree>
    <p:extLst>
      <p:ext uri="{BB962C8B-B14F-4D97-AF65-F5344CB8AC3E}">
        <p14:creationId xmlns:p14="http://schemas.microsoft.com/office/powerpoint/2010/main" val="150025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uk-UA" sz="6600" b="1" i="1" dirty="0">
                <a:solidFill>
                  <a:srgbClr val="FF0000"/>
                </a:solidFill>
              </a:rPr>
              <a:t>План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0000" y="1268760"/>
            <a:ext cx="7675350" cy="4908203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1.Загальна характеристика. Класифікація гормонів.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2.Механізм дії гормонів.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Гормони гіпоталамуса.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Гормони гіпофіза.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5.Регуляторна роль гормонів в обміні речовин.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6.Антогонізм гормонів.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42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737575"/>
              </p:ext>
            </p:extLst>
          </p:nvPr>
        </p:nvGraphicFramePr>
        <p:xfrm>
          <a:off x="827584" y="476672"/>
          <a:ext cx="7704856" cy="58983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35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9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65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Гормони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гіпоталамуса</a:t>
                      </a:r>
                      <a:endParaRPr lang="ru-RU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Гормони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гіпофіза</a:t>
                      </a:r>
                      <a:endParaRPr lang="ru-RU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307"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Кортиколіберин</a:t>
                      </a:r>
                      <a:endParaRPr lang="ru-RU" sz="2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Кортикотропін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(АКТГ), [ЛПГ, МСГ]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307"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Тиреоліберин</a:t>
                      </a:r>
                      <a:endParaRPr lang="ru-RU" sz="2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Тиреотропін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(ТТГ) [ЛТГ]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307"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Соматоліберин</a:t>
                      </a:r>
                      <a:endParaRPr lang="ru-RU" sz="2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Соматотропін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(СТГ, </a:t>
                      </a:r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54"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Соматостатин</a:t>
                      </a:r>
                      <a:endParaRPr lang="ru-RU" sz="2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Соматотропін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[ТТГ, ФСГ, АКТГ]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231"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Гонадоліберин</a:t>
                      </a:r>
                      <a:endParaRPr lang="ru-RU" sz="2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Лютеотропін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(,ЛГ)</a:t>
                      </a:r>
                    </a:p>
                    <a:p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Фолітропін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(ФСГ)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307">
                <a:tc>
                  <a:txBody>
                    <a:bodyPr/>
                    <a:lstStyle/>
                    <a:p>
                      <a:r>
                        <a:rPr lang="ru-RU" sz="2400" b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Пролактоліберин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Пролактин (ПРЛ, ЛТГ)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654">
                <a:tc>
                  <a:txBody>
                    <a:bodyPr/>
                    <a:lstStyle/>
                    <a:p>
                      <a:r>
                        <a:rPr lang="ru-RU" sz="2400" b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Пролактостатин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Пролактин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3307">
                <a:tc>
                  <a:txBody>
                    <a:bodyPr/>
                    <a:lstStyle/>
                    <a:p>
                      <a:r>
                        <a:rPr lang="ru-RU" sz="2400" b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Меланоліберин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Меланотропін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(МСГ)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534">
                <a:tc>
                  <a:txBody>
                    <a:bodyPr/>
                    <a:lstStyle/>
                    <a:p>
                      <a:r>
                        <a:rPr lang="ru-RU" sz="2400" b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Меланостатин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Меланотропін</a:t>
                      </a:r>
                      <a:endParaRPr lang="ru-RU" sz="2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08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8064896" cy="6120680"/>
          </a:xfrm>
        </p:spPr>
      </p:pic>
    </p:spTree>
    <p:extLst>
      <p:ext uri="{BB962C8B-B14F-4D97-AF65-F5344CB8AC3E}">
        <p14:creationId xmlns:p14="http://schemas.microsoft.com/office/powerpoint/2010/main" val="1061401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7650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ld BocklinC Initials" panose="02000500000000000000" pitchFamily="2" charset="0"/>
              </a:rPr>
              <a:t>Гормони гіпофіза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ld BocklinC Initials" panose="020005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272808" cy="47641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Гіпофіз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ендокринну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залозу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розташовану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мозкового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горошину.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Гіпофіз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три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812800" indent="-276225" algn="just">
              <a:buFont typeface="Wingdings" panose="05000000000000000000" pitchFamily="2" charset="2"/>
              <a:buChar char="ü"/>
            </a:pP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задню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812800" indent="-276225" algn="just">
              <a:buFont typeface="Wingdings" panose="05000000000000000000" pitchFamily="2" charset="2"/>
              <a:buChar char="ü"/>
            </a:pP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проміжну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12800" indent="-276225" algn="just">
              <a:buFont typeface="Wingdings" panose="05000000000000000000" pitchFamily="2" charset="2"/>
              <a:buChar char="ü"/>
            </a:pP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передню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часткою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самостійною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залозою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8463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056784" cy="6408712"/>
          </a:xfrm>
        </p:spPr>
        <p:txBody>
          <a:bodyPr/>
          <a:lstStyle/>
          <a:p>
            <a:pPr algn="just"/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гіпофіза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вуглеводів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споживаних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їжею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обміні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Тут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адренокортикотропний</a:t>
            </a:r>
            <a:r>
              <a:rPr lang="ru-RU" sz="2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 (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АКТГ</a:t>
            </a:r>
            <a:r>
              <a:rPr lang="ru-RU" sz="2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 росту (ГР)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підшлункової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інсуліну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Нестача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інсуліну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веде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серйозного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захворювання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цукрового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діабету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28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Роль гормонів у регуляції обміну речовин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95400"/>
            <a:ext cx="8210550" cy="4881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залоз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секреції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гіпоталамус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гіпофіз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щитовидна, 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білящитовидна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вилочкова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залози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надниркові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залози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підшлункова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статеві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залози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062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58914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i="1" dirty="0" err="1">
                <a:solidFill>
                  <a:schemeClr val="bg1"/>
                </a:solidFill>
              </a:rPr>
              <a:t>Біологічне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значення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гормонів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складається</a:t>
            </a:r>
            <a:r>
              <a:rPr lang="ru-RU" sz="3200" dirty="0">
                <a:solidFill>
                  <a:schemeClr val="bg1"/>
                </a:solidFill>
              </a:rPr>
              <a:t> в </a:t>
            </a:r>
            <a:r>
              <a:rPr lang="ru-RU" sz="3200" dirty="0" err="1">
                <a:solidFill>
                  <a:schemeClr val="bg1"/>
                </a:solidFill>
              </a:rPr>
              <a:t>їхньому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регулюючому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впливі</a:t>
            </a:r>
            <a:r>
              <a:rPr lang="ru-RU" sz="3200" dirty="0">
                <a:solidFill>
                  <a:schemeClr val="bg1"/>
                </a:solidFill>
              </a:rPr>
              <a:t> на </a:t>
            </a:r>
            <a:r>
              <a:rPr lang="ru-RU" sz="3200" dirty="0" err="1">
                <a:solidFill>
                  <a:schemeClr val="bg1"/>
                </a:solidFill>
              </a:rPr>
              <a:t>процеси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обміну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речовин</a:t>
            </a:r>
            <a:r>
              <a:rPr lang="ru-RU" sz="3200" dirty="0">
                <a:solidFill>
                  <a:schemeClr val="bg1"/>
                </a:solidFill>
              </a:rPr>
              <a:t> в </a:t>
            </a:r>
            <a:r>
              <a:rPr lang="ru-RU" sz="3200" dirty="0" err="1">
                <a:solidFill>
                  <a:schemeClr val="bg1"/>
                </a:solidFill>
              </a:rPr>
              <a:t>організмі</a:t>
            </a:r>
            <a:r>
              <a:rPr lang="ru-RU" sz="3200" dirty="0">
                <a:solidFill>
                  <a:schemeClr val="bg1"/>
                </a:solidFill>
              </a:rPr>
              <a:t>. Вони </a:t>
            </a:r>
            <a:r>
              <a:rPr lang="ru-RU" sz="3200" dirty="0" err="1">
                <a:solidFill>
                  <a:schemeClr val="bg1"/>
                </a:solidFill>
              </a:rPr>
              <a:t>підтримують</a:t>
            </a:r>
            <a:r>
              <a:rPr lang="ru-RU" sz="3200" dirty="0">
                <a:solidFill>
                  <a:schemeClr val="bg1"/>
                </a:solidFill>
              </a:rPr>
              <a:t> гомеостаз (</a:t>
            </a:r>
            <a:r>
              <a:rPr lang="ru-RU" sz="3200" dirty="0" err="1">
                <a:solidFill>
                  <a:schemeClr val="bg1"/>
                </a:solidFill>
              </a:rPr>
              <a:t>сталість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внутрішнього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середовища</a:t>
            </a:r>
            <a:r>
              <a:rPr lang="ru-RU" sz="3200" dirty="0">
                <a:solidFill>
                  <a:schemeClr val="bg1"/>
                </a:solidFill>
              </a:rPr>
              <a:t>), </a:t>
            </a:r>
            <a:r>
              <a:rPr lang="ru-RU" sz="3200" dirty="0" err="1">
                <a:solidFill>
                  <a:schemeClr val="bg1"/>
                </a:solidFill>
              </a:rPr>
              <a:t>беруть</a:t>
            </a:r>
            <a:r>
              <a:rPr lang="ru-RU" sz="3200" dirty="0">
                <a:solidFill>
                  <a:schemeClr val="bg1"/>
                </a:solidFill>
              </a:rPr>
              <a:t> участь в </a:t>
            </a:r>
            <a:r>
              <a:rPr lang="ru-RU" sz="3200" dirty="0" err="1">
                <a:solidFill>
                  <a:schemeClr val="bg1"/>
                </a:solidFill>
              </a:rPr>
              <a:t>адаптивній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діяльності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організму</a:t>
            </a:r>
            <a:r>
              <a:rPr lang="ru-RU" sz="3200" dirty="0">
                <a:solidFill>
                  <a:schemeClr val="bg1"/>
                </a:solidFill>
              </a:rPr>
              <a:t> до </a:t>
            </a:r>
            <a:r>
              <a:rPr lang="ru-RU" sz="3200" dirty="0" err="1">
                <a:solidFill>
                  <a:schemeClr val="bg1"/>
                </a:solidFill>
              </a:rPr>
              <a:t>мінливих</a:t>
            </a:r>
            <a:r>
              <a:rPr lang="ru-RU" sz="3200" dirty="0">
                <a:solidFill>
                  <a:schemeClr val="bg1"/>
                </a:solidFill>
              </a:rPr>
              <a:t> умов </a:t>
            </a:r>
            <a:r>
              <a:rPr lang="ru-RU" sz="3200" dirty="0" err="1">
                <a:solidFill>
                  <a:schemeClr val="bg1"/>
                </a:solidFill>
              </a:rPr>
              <a:t>зовнішнього</a:t>
            </a:r>
            <a:r>
              <a:rPr lang="ru-RU" sz="3200" dirty="0">
                <a:solidFill>
                  <a:schemeClr val="bg1"/>
                </a:solidFill>
              </a:rPr>
              <a:t> і </a:t>
            </a:r>
            <a:r>
              <a:rPr lang="ru-RU" sz="3200" dirty="0" err="1">
                <a:solidFill>
                  <a:schemeClr val="bg1"/>
                </a:solidFill>
              </a:rPr>
              <a:t>внутрішнього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середовища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впливають</a:t>
            </a:r>
            <a:r>
              <a:rPr lang="ru-RU" sz="3200" dirty="0">
                <a:solidFill>
                  <a:schemeClr val="bg1"/>
                </a:solidFill>
              </a:rPr>
              <a:t> на </a:t>
            </a:r>
            <a:r>
              <a:rPr lang="ru-RU" sz="3200" dirty="0" err="1">
                <a:solidFill>
                  <a:schemeClr val="bg1"/>
                </a:solidFill>
              </a:rPr>
              <a:t>швидкість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хімічних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реакцій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фізіологічні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функції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диференціювання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клітин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механізм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імунітету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психічну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діяльність</a:t>
            </a:r>
            <a:r>
              <a:rPr lang="ru-RU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92519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7722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Початковою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ланкою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дії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гормонів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клітину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є </a:t>
            </a:r>
            <a:r>
              <a:rPr lang="ru-RU" sz="32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з'єднання</a:t>
            </a:r>
            <a:r>
              <a:rPr lang="ru-RU" sz="32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гормону з </a:t>
            </a:r>
            <a:r>
              <a:rPr lang="ru-RU" sz="32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білками</a:t>
            </a:r>
            <a:r>
              <a:rPr lang="ru-RU" sz="32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– рецепторами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з’єднання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відбувається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з рецепторами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зовнішній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поверхні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плазматичної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мембрани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цитоплазмі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Однак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і в тому, і в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іншому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випадку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білки-рецептори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завдяки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своїй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специфічності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«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утягують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»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всередину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клітини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далі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передають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їхні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сигнали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32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ферменти</a:t>
            </a:r>
            <a:r>
              <a:rPr lang="ru-RU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5266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120680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Ряд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гормонів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впливає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33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синтез </a:t>
            </a:r>
            <a:r>
              <a:rPr lang="ru-RU" sz="33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ферментів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Таку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дію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виявляють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коркової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речовини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надниркових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залоз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(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глюкокортикоїди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),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щитовидної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залози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(тироксин),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гіпофіза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(гормон росту). Для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цих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гормонів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характерна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здатність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проникати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всередину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клітини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з'єднуватися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там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специфічними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рецепторами в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цитоплазмі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При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утворюється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гормонрецепторний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комплекс,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який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після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молекулярної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перебудови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приводить до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його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активації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здатний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проникати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в ядро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клітини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ядрі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гормонрецепторний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комплекс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взаємодіє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з хроматином, у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результаті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чого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відбувається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перебудова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синтетичної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активності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клітини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– «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мішені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».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Таким чином,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гормональний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ефект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реалізується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рівні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генетичного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апарата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клітини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– «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мішені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» та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виявляється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головним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чином, у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впливі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ріст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диференціювання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тканин і </a:t>
            </a:r>
            <a:r>
              <a:rPr lang="ru-RU" sz="33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органів</a:t>
            </a:r>
            <a:r>
              <a:rPr lang="ru-RU" sz="33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ru-RU" sz="33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0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>
                <a:solidFill>
                  <a:srgbClr val="C00000"/>
                </a:solidFill>
              </a:rPr>
              <a:t>Гормоноїди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4692179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err="1">
                <a:solidFill>
                  <a:srgbClr val="C00000"/>
                </a:solidFill>
              </a:rPr>
              <a:t>Гормоноїди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або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парагормони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це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різнорідні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хімічною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будовою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проявляють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сильну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біологічну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дію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багато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фізіологічних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процесів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організмі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На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відміну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біосинтез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має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суворої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локалізації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вони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утворюються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різних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органах і тканинах.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Гормоноїди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володіють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короткочасною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біологічною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дією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До них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відносяться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простагландини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гормоноїди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харчового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каналу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нейрогормони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4952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Простагландини</a:t>
            </a:r>
            <a:r>
              <a:rPr lang="ru-RU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Простагландини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вперше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були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знайдені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спермі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Ульф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ван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Ейлер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у 1936 р.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виділив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ці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витяжки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передміхурової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залози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назвав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простагландинами. Зараз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відомо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понад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20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природних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простагландинів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ru-RU" sz="28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Гормоноїди</a:t>
            </a:r>
            <a:r>
              <a:rPr lang="ru-RU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харчового</a:t>
            </a:r>
            <a:r>
              <a:rPr lang="ru-RU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каналу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слизовій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оболонці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харчового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каналу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синтезуються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деякі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біологічно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активні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своєю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дією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нагадують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uk-UA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81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264" y="1484784"/>
            <a:ext cx="8370208" cy="4883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органічними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виробляються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тваринними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клітинами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транспортуються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гуморальним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шляхом,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регулюючим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чином на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визначаючих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біологічну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концентраціях</a:t>
            </a:r>
            <a:r>
              <a:rPr lang="ru-RU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199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err="1">
                <a:solidFill>
                  <a:srgbClr val="FF0000"/>
                </a:solidFill>
              </a:rPr>
              <a:t>Загальна</a:t>
            </a:r>
            <a:r>
              <a:rPr lang="ru-RU" sz="3600" b="1" i="1" dirty="0">
                <a:solidFill>
                  <a:srgbClr val="FF0000"/>
                </a:solidFill>
              </a:rPr>
              <a:t> характеристика. </a:t>
            </a:r>
            <a:r>
              <a:rPr lang="ru-RU" sz="3600" b="1" i="1" dirty="0" err="1">
                <a:solidFill>
                  <a:srgbClr val="FF0000"/>
                </a:solidFill>
              </a:rPr>
              <a:t>Класифікація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гормонів</a:t>
            </a:r>
            <a:r>
              <a:rPr lang="ru-RU" sz="3600" b="1" i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3916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988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Нейрогормони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Нейрогормони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синтезуються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нейросекреторних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клітинах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утворюються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ендоплазматичному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ретикулумі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відповідних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нейронів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упаковка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гранули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відбувається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комплексі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Гольджі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Потім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вони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поступають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нервові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закінчення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міжклітинний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простір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Якнайбільше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нейрогормонів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синтезується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клітинах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ядер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проміжного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мозку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До них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відносяться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вазопресин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окситоцин,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гормони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гіпоталамуса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гістамін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серотонін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ацетилхолін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адреналін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норадреналін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деякі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інші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791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340768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 є органічними каталізаторами хоча і впливають на ферментативні реакції обміну речовин. Прямим чи не прямим шляхом. </a:t>
            </a:r>
          </a:p>
          <a:p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Тому гормони як представники класу речовин-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ефекторів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які впливають на ферменти називаються </a:t>
            </a:r>
            <a:r>
              <a:rPr lang="uk-UA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ефекторами</a:t>
            </a:r>
            <a:r>
              <a:rPr lang="uk-UA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обміну речовин.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1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081" y="23956"/>
            <a:ext cx="7797662" cy="1151965"/>
          </a:xfrm>
        </p:spPr>
        <p:txBody>
          <a:bodyPr/>
          <a:lstStyle/>
          <a:p>
            <a:pPr algn="ctr"/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6868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>
              <a:solidFill>
                <a:schemeClr val="bg1"/>
              </a:solidFill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ru-RU" b="1" i="1" dirty="0" err="1">
                <a:solidFill>
                  <a:schemeClr val="bg1"/>
                </a:solidFill>
              </a:rPr>
              <a:t>Дистантність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дії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- </a:t>
            </a:r>
            <a:r>
              <a:rPr lang="ru-RU" sz="2000" b="1" dirty="0" err="1">
                <a:solidFill>
                  <a:schemeClr val="bg1"/>
                </a:solidFill>
              </a:rPr>
              <a:t>регулюють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обмін</a:t>
            </a:r>
            <a:r>
              <a:rPr lang="ru-RU" sz="2000" b="1" dirty="0">
                <a:solidFill>
                  <a:schemeClr val="bg1"/>
                </a:solidFill>
              </a:rPr>
              <a:t> і </a:t>
            </a:r>
            <a:r>
              <a:rPr lang="ru-RU" sz="2000" b="1" dirty="0" err="1">
                <a:solidFill>
                  <a:schemeClr val="bg1"/>
                </a:solidFill>
              </a:rPr>
              <a:t>функції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клітин</a:t>
            </a:r>
            <a:r>
              <a:rPr lang="ru-RU" sz="2000" b="1" dirty="0">
                <a:solidFill>
                  <a:schemeClr val="bg1"/>
                </a:solidFill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</a:rPr>
              <a:t>відстані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від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місця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утворення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b="1" i="1" dirty="0" err="1">
                <a:solidFill>
                  <a:schemeClr val="bg1"/>
                </a:solidFill>
              </a:rPr>
              <a:t>Специфічність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біологічної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дії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- один гормон за </a:t>
            </a:r>
            <a:r>
              <a:rPr lang="ru-RU" sz="2000" b="1" dirty="0" err="1">
                <a:solidFill>
                  <a:schemeClr val="bg1"/>
                </a:solidFill>
              </a:rPr>
              <a:t>біологічним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ефектом</a:t>
            </a:r>
            <a:r>
              <a:rPr lang="ru-RU" sz="2000" b="1" dirty="0">
                <a:solidFill>
                  <a:schemeClr val="bg1"/>
                </a:solidFill>
              </a:rPr>
              <a:t> не </a:t>
            </a:r>
            <a:r>
              <a:rPr lang="ru-RU" sz="2000" b="1" dirty="0" err="1">
                <a:solidFill>
                  <a:schemeClr val="bg1"/>
                </a:solidFill>
              </a:rPr>
              <a:t>може</a:t>
            </a:r>
            <a:r>
              <a:rPr lang="ru-RU" sz="2000" b="1" dirty="0">
                <a:solidFill>
                  <a:schemeClr val="bg1"/>
                </a:solidFill>
              </a:rPr>
              <a:t> бути </a:t>
            </a:r>
            <a:r>
              <a:rPr lang="ru-RU" sz="2000" b="1" dirty="0" err="1">
                <a:solidFill>
                  <a:schemeClr val="bg1"/>
                </a:solidFill>
              </a:rPr>
              <a:t>повністю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замінений</a:t>
            </a:r>
            <a:r>
              <a:rPr lang="ru-RU" sz="2000" b="1" dirty="0">
                <a:solidFill>
                  <a:schemeClr val="bg1"/>
                </a:solidFill>
              </a:rPr>
              <a:t> другим.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b="1" i="1" dirty="0" err="1">
                <a:solidFill>
                  <a:schemeClr val="bg1"/>
                </a:solidFill>
              </a:rPr>
              <a:t>Висока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біологічна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активність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- </a:t>
            </a:r>
            <a:r>
              <a:rPr lang="ru-RU" sz="2000" b="1" dirty="0" err="1">
                <a:solidFill>
                  <a:schemeClr val="bg1"/>
                </a:solidFill>
              </a:rPr>
              <a:t>гормони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діють</a:t>
            </a:r>
            <a:r>
              <a:rPr lang="ru-RU" sz="2000" b="1" dirty="0">
                <a:solidFill>
                  <a:schemeClr val="bg1"/>
                </a:solidFill>
              </a:rPr>
              <a:t> в </a:t>
            </a:r>
            <a:r>
              <a:rPr lang="ru-RU" sz="2000" b="1" dirty="0" err="1">
                <a:solidFill>
                  <a:schemeClr val="bg1"/>
                </a:solidFill>
              </a:rPr>
              <a:t>дуже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низьких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концентраціях</a:t>
            </a:r>
            <a:r>
              <a:rPr lang="ru-RU" sz="2000" b="1" dirty="0">
                <a:solidFill>
                  <a:schemeClr val="bg1"/>
                </a:solidFill>
              </a:rPr>
              <a:t>, але </a:t>
            </a:r>
            <a:r>
              <a:rPr lang="ru-RU" sz="2000" b="1" dirty="0" err="1">
                <a:solidFill>
                  <a:schemeClr val="bg1"/>
                </a:solidFill>
              </a:rPr>
              <a:t>викликають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потужну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клітинну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відповідь</a:t>
            </a:r>
            <a:r>
              <a:rPr lang="ru-RU" sz="2000" b="1" dirty="0">
                <a:solidFill>
                  <a:schemeClr val="bg1"/>
                </a:solidFill>
              </a:rPr>
              <a:t>. </a:t>
            </a:r>
            <a:r>
              <a:rPr lang="ru-RU" sz="2000" b="1" dirty="0" err="1">
                <a:solidFill>
                  <a:schemeClr val="bg1"/>
                </a:solidFill>
              </a:rPr>
              <a:t>Базальний</a:t>
            </a:r>
            <a:r>
              <a:rPr lang="ru-RU" sz="2000" b="1" dirty="0">
                <a:solidFill>
                  <a:schemeClr val="bg1"/>
                </a:solidFill>
              </a:rPr>
              <a:t> (не </a:t>
            </a:r>
            <a:r>
              <a:rPr lang="ru-RU" sz="2000" b="1" dirty="0" err="1">
                <a:solidFill>
                  <a:schemeClr val="bg1"/>
                </a:solidFill>
              </a:rPr>
              <a:t>стимульований</a:t>
            </a:r>
            <a:r>
              <a:rPr lang="ru-RU" sz="2000" b="1" dirty="0">
                <a:solidFill>
                  <a:schemeClr val="bg1"/>
                </a:solidFill>
              </a:rPr>
              <a:t>) </a:t>
            </a:r>
            <a:r>
              <a:rPr lang="ru-RU" sz="2000" b="1" dirty="0" err="1">
                <a:solidFill>
                  <a:schemeClr val="bg1"/>
                </a:solidFill>
              </a:rPr>
              <a:t>рівень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гормонів</a:t>
            </a:r>
            <a:r>
              <a:rPr lang="ru-RU" sz="2000" b="1" dirty="0">
                <a:solidFill>
                  <a:schemeClr val="bg1"/>
                </a:solidFill>
              </a:rPr>
              <a:t> в крові 10-6 - 10-12 М. При </a:t>
            </a:r>
            <a:r>
              <a:rPr lang="ru-RU" sz="2000" b="1" dirty="0" err="1">
                <a:solidFill>
                  <a:schemeClr val="bg1"/>
                </a:solidFill>
              </a:rPr>
              <a:t>стимуляції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секреції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концентрація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гормонів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зростає</a:t>
            </a:r>
            <a:r>
              <a:rPr lang="ru-RU" sz="2000" b="1" dirty="0">
                <a:solidFill>
                  <a:schemeClr val="bg1"/>
                </a:solidFill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</a:rPr>
              <a:t>декілька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порядків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b="1" i="1" dirty="0">
                <a:solidFill>
                  <a:schemeClr val="bg1"/>
                </a:solidFill>
              </a:rPr>
              <a:t>Короткий час </a:t>
            </a:r>
            <a:r>
              <a:rPr lang="ru-RU" b="1" i="1" dirty="0" err="1">
                <a:solidFill>
                  <a:schemeClr val="bg1"/>
                </a:solidFill>
              </a:rPr>
              <a:t>життя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- час </a:t>
            </a:r>
            <a:r>
              <a:rPr lang="ru-RU" sz="2000" b="1" dirty="0" err="1">
                <a:solidFill>
                  <a:schemeClr val="bg1"/>
                </a:solidFill>
              </a:rPr>
              <a:t>життя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гормонів</a:t>
            </a:r>
            <a:r>
              <a:rPr lang="ru-RU" sz="2000" b="1" dirty="0">
                <a:solidFill>
                  <a:schemeClr val="bg1"/>
                </a:solidFill>
              </a:rPr>
              <a:t> в крові </a:t>
            </a:r>
            <a:r>
              <a:rPr lang="ru-RU" sz="2000" b="1" dirty="0" err="1">
                <a:solidFill>
                  <a:schemeClr val="bg1"/>
                </a:solidFill>
              </a:rPr>
              <a:t>декілька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хвилин</a:t>
            </a:r>
            <a:r>
              <a:rPr lang="ru-RU" sz="2000" b="1" dirty="0">
                <a:solidFill>
                  <a:schemeClr val="bg1"/>
                </a:solidFill>
              </a:rPr>
              <a:t>. </a:t>
            </a:r>
            <a:r>
              <a:rPr lang="ru-RU" sz="2000" b="1" dirty="0" err="1">
                <a:solidFill>
                  <a:schemeClr val="bg1"/>
                </a:solidFill>
              </a:rPr>
              <a:t>Інактивацію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здійснюють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специфічні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ферменти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2000" b="1" dirty="0" err="1">
                <a:solidFill>
                  <a:schemeClr val="bg1"/>
                </a:solidFill>
              </a:rPr>
              <a:t>Гормони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діють</a:t>
            </a:r>
            <a:r>
              <a:rPr lang="ru-RU" sz="2000" b="1" dirty="0">
                <a:solidFill>
                  <a:schemeClr val="bg1"/>
                </a:solidFill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</a:rPr>
              <a:t>клітини</a:t>
            </a:r>
            <a:r>
              <a:rPr lang="ru-RU" sz="2000" b="1" dirty="0">
                <a:solidFill>
                  <a:schemeClr val="bg1"/>
                </a:solidFill>
              </a:rPr>
              <a:t> через </a:t>
            </a:r>
            <a:r>
              <a:rPr lang="ru-RU" sz="2000" b="1" dirty="0" err="1">
                <a:solidFill>
                  <a:schemeClr val="bg1"/>
                </a:solidFill>
              </a:rPr>
              <a:t>взаємодію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специфічними</a:t>
            </a:r>
            <a:r>
              <a:rPr lang="ru-RU" sz="2000" b="1" dirty="0">
                <a:solidFill>
                  <a:schemeClr val="bg1"/>
                </a:solidFill>
              </a:rPr>
              <a:t> рецепторами, </a:t>
            </a:r>
            <a:r>
              <a:rPr lang="ru-RU" sz="2000" b="1" dirty="0" err="1">
                <a:solidFill>
                  <a:schemeClr val="bg1"/>
                </a:solidFill>
              </a:rPr>
              <a:t>які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можуть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знаходитися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або</a:t>
            </a:r>
            <a:r>
              <a:rPr lang="ru-RU" sz="2000" b="1" dirty="0">
                <a:solidFill>
                  <a:schemeClr val="bg1"/>
                </a:solidFill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</a:rPr>
              <a:t>плазматичній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мембрані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або</a:t>
            </a:r>
            <a:r>
              <a:rPr lang="ru-RU" sz="2000" b="1" dirty="0">
                <a:solidFill>
                  <a:schemeClr val="bg1"/>
                </a:solidFill>
              </a:rPr>
              <a:t> в </a:t>
            </a:r>
            <a:r>
              <a:rPr lang="ru-RU" sz="2000" b="1" dirty="0" err="1">
                <a:solidFill>
                  <a:schemeClr val="bg1"/>
                </a:solidFill>
              </a:rPr>
              <a:t>середині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клітини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423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325" y="116632"/>
            <a:ext cx="7886700" cy="1325563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bg1"/>
                </a:solidFill>
              </a:rPr>
              <a:t>Гормони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класифікують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0000" y="1556792"/>
            <a:ext cx="7675350" cy="4620171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хімічною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природою:</a:t>
            </a:r>
          </a:p>
          <a:p>
            <a:pPr marL="1436688" indent="-6238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436688" indent="-6238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пептиди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436688" indent="-6238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похідні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436688" indent="-6238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стероїди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2.	За характером </a:t>
            </a:r>
            <a:r>
              <a:rPr lang="ru-RU" b="1" dirty="0" err="1">
                <a:solidFill>
                  <a:schemeClr val="bg1"/>
                </a:solidFill>
              </a:rPr>
              <a:t>дії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908203"/>
          </a:xfrm>
        </p:spPr>
        <p:txBody>
          <a:bodyPr>
            <a:normAutofit fontScale="92500" lnSpcReduction="10000"/>
          </a:bodyPr>
          <a:lstStyle/>
          <a:p>
            <a:pPr marL="623888" indent="-623888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метаболічні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обумовлюючі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3888" indent="-623888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морфогенетичні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формоутворюючі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стимулюючі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диференціації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тканин,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росту і метаморфозу; </a:t>
            </a:r>
          </a:p>
          <a:p>
            <a:pPr marL="623888" indent="-623888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коригуючі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впливаючи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1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3. За </a:t>
            </a:r>
            <a:r>
              <a:rPr lang="ru-RU" b="1" dirty="0" err="1">
                <a:solidFill>
                  <a:srgbClr val="C00000"/>
                </a:solidFill>
              </a:rPr>
              <a:t>місцем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утворення</a:t>
            </a:r>
            <a:r>
              <a:rPr lang="ru-RU" b="1" dirty="0">
                <a:solidFill>
                  <a:srgbClr val="C00000"/>
                </a:solidFill>
              </a:rPr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16" y="764704"/>
            <a:ext cx="9145016" cy="6336704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3.1.	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епіфіза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3.2.	 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гіпофіза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нейрогіпофіза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вазопресин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окситоцин)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аденогіпофіза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(СТГ, ТТГ, АКТГ, ФСГ, ЛГ, МСГ, ПГ)</a:t>
            </a:r>
          </a:p>
          <a:p>
            <a:pPr algn="just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3.3.	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щитовидної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залози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тироксин,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трийодтиронін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тирокальцитонін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3.4.	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паращитовидної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залози</a:t>
            </a:r>
            <a:b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паратгормон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692696"/>
            <a:ext cx="820891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3.5.	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підшлункової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інсулін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глюкогон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3.6.	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надниркових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кори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наднирників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глюкокортикоїди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мінералокортикоїди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статеві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мозкового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шару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наднирників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адреналін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норадреналін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3.7.	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статевих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залоз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сім'яників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андрогени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яєчників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естрогени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гестагени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релаксин).</a:t>
            </a:r>
          </a:p>
        </p:txBody>
      </p:sp>
    </p:spTree>
    <p:extLst>
      <p:ext uri="{BB962C8B-B14F-4D97-AF65-F5344CB8AC3E}">
        <p14:creationId xmlns:p14="http://schemas.microsoft.com/office/powerpoint/2010/main" val="3293146480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TC104033923[[fn=Глубина]]</Template>
  <TotalTime>594</TotalTime>
  <Words>1302</Words>
  <Application>Microsoft Office PowerPoint</Application>
  <PresentationFormat>Экран (4:3)</PresentationFormat>
  <Paragraphs>114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Arnold BocklinC Initials</vt:lpstr>
      <vt:lpstr>Calibri</vt:lpstr>
      <vt:lpstr>Corbel</vt:lpstr>
      <vt:lpstr>Impact</vt:lpstr>
      <vt:lpstr>Times New Roman</vt:lpstr>
      <vt:lpstr>Wingdings</vt:lpstr>
      <vt:lpstr>Глубина</vt:lpstr>
      <vt:lpstr>Гормони</vt:lpstr>
      <vt:lpstr>План</vt:lpstr>
      <vt:lpstr>Презентация PowerPoint</vt:lpstr>
      <vt:lpstr>Презентация PowerPoint</vt:lpstr>
      <vt:lpstr>Загальні ознаки:</vt:lpstr>
      <vt:lpstr>Гормони класифікують</vt:lpstr>
      <vt:lpstr>2. За характером дії: </vt:lpstr>
      <vt:lpstr>3. За місцем утворення: </vt:lpstr>
      <vt:lpstr>Презентация PowerPoint</vt:lpstr>
      <vt:lpstr>За хімічною природою гормональні молекули відносять до трьох груп сполук:</vt:lpstr>
      <vt:lpstr>Механізм дії гормонів </vt:lpstr>
      <vt:lpstr>Схема 1. Механізм дії білкових гормонів шляхом активації цАМФ. р - рецептор; Г - гормон; АЦ -аденілатциклаза.</vt:lpstr>
      <vt:lpstr>Схема 2. Механізм дії білкових гормонів за допомогою Са2 +. Р - рецептор; Г - гормон; Са + білок - внутрішньоклітинний кальцій в пов'язаної з білками формі.</vt:lpstr>
      <vt:lpstr>Механізм дії інсуліну</vt:lpstr>
      <vt:lpstr>Механізм дії стероїдних гормонів</vt:lpstr>
      <vt:lpstr>Гормони гіпоталамуса. </vt:lpstr>
      <vt:lpstr>Презентация PowerPoint</vt:lpstr>
      <vt:lpstr>Гіпоталамус </vt:lpstr>
      <vt:lpstr>Презентация PowerPoint</vt:lpstr>
      <vt:lpstr>Презентация PowerPoint</vt:lpstr>
      <vt:lpstr>Презентация PowerPoint</vt:lpstr>
      <vt:lpstr>Гормони гіпофіза</vt:lpstr>
      <vt:lpstr>Презентация PowerPoint</vt:lpstr>
      <vt:lpstr>Роль гормонів у регуляції обміну речовин</vt:lpstr>
      <vt:lpstr>Презентация PowerPoint</vt:lpstr>
      <vt:lpstr>Презентация PowerPoint</vt:lpstr>
      <vt:lpstr>Презентация PowerPoint</vt:lpstr>
      <vt:lpstr>Гормоноїди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Гормони</dc:title>
  <dc:creator>Марина</dc:creator>
  <cp:lastModifiedBy>Gencheva.Viktoriia@renters.mans.edu.pl Gencheva</cp:lastModifiedBy>
  <cp:revision>35</cp:revision>
  <dcterms:created xsi:type="dcterms:W3CDTF">2012-10-09T16:57:01Z</dcterms:created>
  <dcterms:modified xsi:type="dcterms:W3CDTF">2024-10-06T08:54:17Z</dcterms:modified>
</cp:coreProperties>
</file>