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smtClean="0"/>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9/23/2025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t>9/23/2025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smtClean="0"/>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smtClean="0"/>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9/23/2025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a:latin typeface="Times New Roman" panose="02020603050405020304" pitchFamily="18" charset="0"/>
                <a:cs typeface="Times New Roman" panose="02020603050405020304" pitchFamily="18" charset="0"/>
              </a:rPr>
              <a:t>МЕТОДИ ОЦІНКИ СТАНУ ЕКОСИСТЕМ ТА ЇХ КОМПОНЕНТІВ </a:t>
            </a:r>
            <a:endParaRPr lang="en-US" dirty="0"/>
          </a:p>
        </p:txBody>
      </p:sp>
      <p:sp>
        <p:nvSpPr>
          <p:cNvPr id="3" name="Подзаголовок 2"/>
          <p:cNvSpPr>
            <a:spLocks noGrp="1"/>
          </p:cNvSpPr>
          <p:nvPr>
            <p:ph type="subTitle" idx="1"/>
          </p:nvPr>
        </p:nvSpPr>
        <p:spPr>
          <a:xfrm>
            <a:off x="9849395" y="6074228"/>
            <a:ext cx="2002382" cy="542108"/>
          </a:xfrm>
        </p:spPr>
        <p:txBody>
          <a:bodyPr/>
          <a:lstStyle/>
          <a:p>
            <a:r>
              <a:rPr lang="uk-UA" b="1" dirty="0">
                <a:solidFill>
                  <a:schemeClr val="tx1"/>
                </a:solidFill>
                <a:latin typeface="Times New Roman" panose="02020603050405020304" pitchFamily="18" charset="0"/>
                <a:cs typeface="Times New Roman" panose="02020603050405020304" pitchFamily="18" charset="0"/>
              </a:rPr>
              <a:t>Лекція </a:t>
            </a:r>
            <a:r>
              <a:rPr lang="uk-UA" b="1" dirty="0" smtClean="0">
                <a:solidFill>
                  <a:schemeClr val="tx1"/>
                </a:solidFill>
                <a:latin typeface="Times New Roman" panose="02020603050405020304" pitchFamily="18" charset="0"/>
                <a:cs typeface="Times New Roman" panose="02020603050405020304" pitchFamily="18" charset="0"/>
              </a:rPr>
              <a:t>5-6</a:t>
            </a:r>
            <a:endParaRPr lang="uk-UA" b="1" dirty="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5239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0709" y="748998"/>
            <a:ext cx="10437222" cy="1754326"/>
          </a:xfrm>
          <a:prstGeom prst="rect">
            <a:avLst/>
          </a:prstGeom>
        </p:spPr>
        <p:txBody>
          <a:bodyPr wrap="square">
            <a:spAutoFit/>
          </a:bodyPr>
          <a:lstStyle/>
          <a:p>
            <a:pPr algn="just"/>
            <a:r>
              <a:rPr lang="uk-UA" dirty="0" smtClean="0">
                <a:latin typeface="Calibri" panose="020F0502020204030204" pitchFamily="34" charset="0"/>
                <a:ea typeface="Calibri" panose="020F0502020204030204" pitchFamily="34" charset="0"/>
                <a:cs typeface="Times New Roman" panose="02020603050405020304" pitchFamily="18" charset="0"/>
              </a:rPr>
              <a:t>	</a:t>
            </a:r>
            <a:r>
              <a:rPr lang="uk-UA" dirty="0" smtClean="0">
                <a:latin typeface="Times New Roman" panose="02020603050405020304" pitchFamily="18" charset="0"/>
                <a:ea typeface="Calibri" panose="020F0502020204030204" pitchFamily="34" charset="0"/>
                <a:cs typeface="Times New Roman" panose="02020603050405020304" pitchFamily="18" charset="0"/>
              </a:rPr>
              <a:t>Відбулася </a:t>
            </a:r>
            <a:r>
              <a:rPr lang="uk-UA" i="1" dirty="0">
                <a:latin typeface="Times New Roman" panose="02020603050405020304" pitchFamily="18" charset="0"/>
                <a:ea typeface="Calibri" panose="020F0502020204030204" pitchFamily="34" charset="0"/>
                <a:cs typeface="Times New Roman" panose="02020603050405020304" pitchFamily="18" charset="0"/>
              </a:rPr>
              <a:t>друга антропогенна екологічна криза (криза продуцентів)</a:t>
            </a:r>
            <a:r>
              <a:rPr lang="uk-UA" dirty="0">
                <a:latin typeface="Times New Roman" panose="02020603050405020304" pitchFamily="18" charset="0"/>
                <a:ea typeface="Calibri" panose="020F0502020204030204" pitchFamily="34" charset="0"/>
                <a:cs typeface="Times New Roman" panose="02020603050405020304" pitchFamily="18" charset="0"/>
              </a:rPr>
              <a:t>, появу якої найчастіше пов’язують із засоленням ґрунтів та </a:t>
            </a:r>
            <a:r>
              <a:rPr lang="uk-UA" dirty="0" err="1">
                <a:latin typeface="Times New Roman" panose="02020603050405020304" pitchFamily="18" charset="0"/>
                <a:ea typeface="Calibri" panose="020F0502020204030204" pitchFamily="34" charset="0"/>
                <a:cs typeface="Times New Roman" panose="02020603050405020304" pitchFamily="18" charset="0"/>
              </a:rPr>
              <a:t>перевипасанням</a:t>
            </a:r>
            <a:r>
              <a:rPr lang="uk-UA" dirty="0">
                <a:latin typeface="Times New Roman" panose="02020603050405020304" pitchFamily="18" charset="0"/>
                <a:ea typeface="Calibri" panose="020F0502020204030204" pitchFamily="34" charset="0"/>
                <a:cs typeface="Times New Roman" panose="02020603050405020304" pitchFamily="18" charset="0"/>
              </a:rPr>
              <a:t> худоби. Як наслідок, відбулася </a:t>
            </a:r>
            <a:r>
              <a:rPr lang="uk-UA" i="1" dirty="0">
                <a:latin typeface="Times New Roman" panose="02020603050405020304" pitchFamily="18" charset="0"/>
                <a:ea typeface="Calibri" panose="020F0502020204030204" pitchFamily="34" charset="0"/>
                <a:cs typeface="Times New Roman" panose="02020603050405020304" pitchFamily="18" charset="0"/>
              </a:rPr>
              <a:t>друга сільськогосподарська революція</a:t>
            </a:r>
            <a:r>
              <a:rPr lang="uk-UA" dirty="0">
                <a:latin typeface="Times New Roman" panose="02020603050405020304" pitchFamily="18" charset="0"/>
                <a:ea typeface="Calibri" panose="020F0502020204030204" pitchFamily="34" charset="0"/>
                <a:cs typeface="Times New Roman" panose="02020603050405020304" pitchFamily="18" charset="0"/>
              </a:rPr>
              <a:t>, продовження якої відомо як «зелена революція». Внаслідок цієї революції людство перейшло до незрошувального (богарного) рослинництва, виведення стійких та високопродуктивних сортів, застосування добрив, пестицидів, генно-модифікованих організмів тощо. У тваринництві відбувся перехід від пасовищного до стійлового скотарства. </a:t>
            </a:r>
            <a:endParaRPr lang="en-US" dirty="0">
              <a:latin typeface="Times New Roman" panose="02020603050405020304" pitchFamily="18" charset="0"/>
              <a:cs typeface="Times New Roman" panose="02020603050405020304" pitchFamily="18" charset="0"/>
            </a:endParaRPr>
          </a:p>
        </p:txBody>
      </p:sp>
      <p:pic>
        <p:nvPicPr>
          <p:cNvPr id="9222" name="Picture 6" descr="Зелена революція» перетворює пустелі ОАЕ в оазис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709" y="2503323"/>
            <a:ext cx="3788229" cy="234299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Сучасне тваринництво — Агробізнес сьогодні"/>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2197" y="2503323"/>
            <a:ext cx="2279876" cy="1744169"/>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Тваринництво України: сучасний стан, проблеми та шляхи вирішення -  Вінницька обласна універсальна наукова бібліотека імені Валентина  Отамановського"/>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8938" y="2503324"/>
            <a:ext cx="2647950" cy="1724025"/>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Зелена&quot; революція в Україні: для всіх чи для обраних - Економічна правд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8938" y="4244376"/>
            <a:ext cx="4953135" cy="2613624"/>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Зелёная революция — Википеди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12073" y="2503322"/>
            <a:ext cx="1950764" cy="3485221"/>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Еврокомиссия даст странам ЕС полномочия по вопросам ГМО – Агроинвестор"/>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0710" y="4943475"/>
            <a:ext cx="3487782"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299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2332" y="1010255"/>
            <a:ext cx="10829108" cy="2031325"/>
          </a:xfrm>
          <a:prstGeom prst="rect">
            <a:avLst/>
          </a:prstGeom>
        </p:spPr>
        <p:txBody>
          <a:bodyPr wrap="square">
            <a:spAutoFit/>
          </a:bodyPr>
          <a:lstStyle/>
          <a:p>
            <a:pPr algn="just"/>
            <a:r>
              <a:rPr lang="uk-UA" dirty="0" smtClean="0">
                <a:latin typeface="Times New Roman" panose="02020603050405020304" pitchFamily="18" charset="0"/>
                <a:ea typeface="Calibri" panose="020F0502020204030204" pitchFamily="34" charset="0"/>
                <a:cs typeface="Times New Roman" panose="02020603050405020304" pitchFamily="18" charset="0"/>
              </a:rPr>
              <a:t>	На </a:t>
            </a:r>
            <a:r>
              <a:rPr lang="uk-UA" dirty="0">
                <a:latin typeface="Times New Roman" panose="02020603050405020304" pitchFamily="18" charset="0"/>
                <a:ea typeface="Calibri" panose="020F0502020204030204" pitchFamily="34" charset="0"/>
                <a:cs typeface="Times New Roman" panose="02020603050405020304" pitchFamily="18" charset="0"/>
              </a:rPr>
              <a:t>початку XVIII століття відбулися наукові відкриття, які дозволили зробити стрибок у розвитку промисловості. Почали впроваджуватись і нові рослинні культури, що підвищувало ефективність землеробства і тваринництва. У другій половині ХIХ сторіччя разом із розвитком індустрії зросла частка енергії, яку отримували за рахунок викопного органічного палива. Почали накопичуватися відходи, що не піддаються біологічному руйнуванню, які, перемішуючись з токсичними залишками, стали порушувати життєдіяльність деструкторів. На даний момент людство на порозі </a:t>
            </a:r>
            <a:r>
              <a:rPr lang="uk-UA" i="1" dirty="0">
                <a:latin typeface="Times New Roman" panose="02020603050405020304" pitchFamily="18" charset="0"/>
                <a:ea typeface="Calibri" panose="020F0502020204030204" pitchFamily="34" charset="0"/>
                <a:cs typeface="Times New Roman" panose="02020603050405020304" pitchFamily="18" charset="0"/>
              </a:rPr>
              <a:t>третьої антропогенної кризи </a:t>
            </a:r>
            <a:r>
              <a:rPr lang="uk-UA" dirty="0">
                <a:latin typeface="Times New Roman" panose="02020603050405020304" pitchFamily="18" charset="0"/>
                <a:ea typeface="Calibri" panose="020F0502020204030204" pitchFamily="34" charset="0"/>
                <a:cs typeface="Times New Roman" panose="02020603050405020304" pitchFamily="18" charset="0"/>
              </a:rPr>
              <a:t>(</a:t>
            </a:r>
            <a:r>
              <a:rPr lang="uk-UA" i="1" dirty="0">
                <a:latin typeface="Times New Roman" panose="02020603050405020304" pitchFamily="18" charset="0"/>
                <a:ea typeface="Calibri" panose="020F0502020204030204" pitchFamily="34" charset="0"/>
                <a:cs typeface="Times New Roman" panose="02020603050405020304" pitchFamily="18" charset="0"/>
              </a:rPr>
              <a:t>кризи </a:t>
            </a:r>
            <a:r>
              <a:rPr lang="uk-UA" i="1" dirty="0" err="1">
                <a:latin typeface="Times New Roman" panose="02020603050405020304" pitchFamily="18" charset="0"/>
                <a:ea typeface="Calibri" panose="020F0502020204030204" pitchFamily="34" charset="0"/>
                <a:cs typeface="Times New Roman" panose="02020603050405020304" pitchFamily="18" charset="0"/>
              </a:rPr>
              <a:t>редуцентів</a:t>
            </a:r>
            <a:r>
              <a:rPr lang="uk-UA" i="1" dirty="0">
                <a:latin typeface="Times New Roman" panose="02020603050405020304" pitchFamily="18" charset="0"/>
                <a:ea typeface="Calibri" panose="020F0502020204030204" pitchFamily="34" charset="0"/>
                <a:cs typeface="Times New Roman" panose="02020603050405020304" pitchFamily="18" charset="0"/>
              </a:rPr>
              <a:t>)</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10242" name="Picture 2" descr="Це вже не про сміття! Це про нас – громадя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31" y="3269751"/>
            <a:ext cx="4323805" cy="319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08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399" y="1028343"/>
            <a:ext cx="10476411" cy="3416320"/>
          </a:xfrm>
          <a:prstGeom prst="rect">
            <a:avLst/>
          </a:prstGeom>
        </p:spPr>
        <p:txBody>
          <a:bodyPr wrap="square">
            <a:spAutoFit/>
          </a:bodyPr>
          <a:lstStyle/>
          <a:p>
            <a:pPr algn="just">
              <a:spcAft>
                <a:spcPts val="0"/>
              </a:spcAft>
            </a:pPr>
            <a:r>
              <a:rPr lang="uk-UA" dirty="0" smtClean="0">
                <a:solidFill>
                  <a:srgbClr val="000000"/>
                </a:solidFill>
                <a:latin typeface="Times New Roman" panose="02020603050405020304" pitchFamily="18" charset="0"/>
                <a:ea typeface="Calibri" panose="020F0502020204030204" pitchFamily="34" charset="0"/>
              </a:rPr>
              <a:t>	Стрімке </a:t>
            </a:r>
            <a:r>
              <a:rPr lang="uk-UA" dirty="0">
                <a:solidFill>
                  <a:srgbClr val="000000"/>
                </a:solidFill>
                <a:latin typeface="Times New Roman" panose="02020603050405020304" pitchFamily="18" charset="0"/>
                <a:ea typeface="Calibri" panose="020F0502020204030204" pitchFamily="34" charset="0"/>
              </a:rPr>
              <a:t>накопичення відходів та побічних продуктів виробництва починає виступати обмежуючим фактором самого виробництва та нормальної життєдіяльності людини. Ці процеси прогресують з кожним роком і для сучасного суспільства характерні такі особливості: </a:t>
            </a:r>
            <a:endParaRPr lang="en-US" sz="14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a:solidFill>
                  <a:srgbClr val="000000"/>
                </a:solidFill>
                <a:latin typeface="Times New Roman" panose="02020603050405020304" pitchFamily="18" charset="0"/>
                <a:ea typeface="Calibri" panose="020F0502020204030204" pitchFamily="34" charset="0"/>
              </a:rPr>
              <a:t>1) скорчується видова та функціональна різноманітність біоценозів у середовищах, що експлуатуються людиною; </a:t>
            </a:r>
            <a:endParaRPr lang="en-US" sz="14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a:solidFill>
                  <a:srgbClr val="000000"/>
                </a:solidFill>
                <a:latin typeface="Times New Roman" panose="02020603050405020304" pitchFamily="18" charset="0"/>
                <a:ea typeface="Calibri" panose="020F0502020204030204" pitchFamily="34" charset="0"/>
              </a:rPr>
              <a:t>2) порушується кругообіг речовин, оскільки значна частина відходів виробництва та споживання майже не розкладаються деструкторами; </a:t>
            </a:r>
            <a:endParaRPr lang="en-US" sz="14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a:solidFill>
                  <a:srgbClr val="000000"/>
                </a:solidFill>
                <a:latin typeface="Times New Roman" panose="02020603050405020304" pitchFamily="18" charset="0"/>
                <a:ea typeface="Calibri" panose="020F0502020204030204" pitchFamily="34" charset="0"/>
              </a:rPr>
              <a:t>3) людина запозичує із земної кори різні </a:t>
            </a:r>
            <a:r>
              <a:rPr lang="uk-UA" dirty="0" smtClean="0">
                <a:solidFill>
                  <a:srgbClr val="000000"/>
                </a:solidFill>
                <a:latin typeface="Times New Roman" panose="02020603050405020304" pitchFamily="18" charset="0"/>
                <a:ea typeface="Calibri" panose="020F0502020204030204" pitchFamily="34" charset="0"/>
              </a:rPr>
              <a:t>хімічні елементи , </a:t>
            </a:r>
            <a:r>
              <a:rPr lang="uk-UA" dirty="0">
                <a:solidFill>
                  <a:srgbClr val="000000"/>
                </a:solidFill>
                <a:latin typeface="Times New Roman" panose="02020603050405020304" pitchFamily="18" charset="0"/>
                <a:ea typeface="Calibri" panose="020F0502020204030204" pitchFamily="34" charset="0"/>
              </a:rPr>
              <a:t>мінерали і гірські породи, які потім в значних кількостях розсіюються в природних середовищах завдяки процесам механічної, фізико-хімічної, біогенної і техногенної міграції. З екологічних позицій подібні накопичення різних залишків в перспективі можуть мати найзгубніші наслідки, тобто стати причиною катастрофічної деградації </a:t>
            </a:r>
            <a:r>
              <a:rPr lang="uk-UA" dirty="0" smtClean="0">
                <a:solidFill>
                  <a:srgbClr val="000000"/>
                </a:solidFill>
                <a:latin typeface="Times New Roman" panose="02020603050405020304" pitchFamily="18" charset="0"/>
                <a:ea typeface="Calibri" panose="020F0502020204030204" pitchFamily="34" charset="0"/>
              </a:rPr>
              <a:t>екосистем. </a:t>
            </a:r>
            <a:endParaRPr lang="en-US" sz="1400" dirty="0">
              <a:solidFill>
                <a:srgbClr val="000000"/>
              </a:solidFill>
              <a:effectLst/>
              <a:latin typeface="Times New Roman" panose="02020603050405020304" pitchFamily="18" charset="0"/>
              <a:ea typeface="Calibri" panose="020F0502020204030204" pitchFamily="34" charset="0"/>
            </a:endParaRPr>
          </a:p>
        </p:txBody>
      </p:sp>
      <p:pic>
        <p:nvPicPr>
          <p:cNvPr id="11266" name="Picture 2" descr="На межі екологічної катастрофи: чому Україні слід боятися промислових  відходів | Журнал ECOBUSIN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104" y="4336870"/>
            <a:ext cx="5600702" cy="2416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307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70709" y="790698"/>
            <a:ext cx="10437222" cy="2585323"/>
          </a:xfrm>
          <a:prstGeom prst="rect">
            <a:avLst/>
          </a:prstGeom>
        </p:spPr>
        <p:txBody>
          <a:bodyPr wrap="square">
            <a:spAutoFit/>
          </a:bodyPr>
          <a:lstStyle/>
          <a:p>
            <a:pPr algn="just">
              <a:spcAft>
                <a:spcPts val="0"/>
              </a:spcAft>
            </a:pPr>
            <a:r>
              <a:rPr lang="uk-UA" dirty="0" smtClean="0">
                <a:solidFill>
                  <a:srgbClr val="000000"/>
                </a:solidFill>
                <a:latin typeface="Times New Roman" panose="02020603050405020304" pitchFamily="18" charset="0"/>
                <a:ea typeface="Calibri" panose="020F0502020204030204" pitchFamily="34" charset="0"/>
              </a:rPr>
              <a:t>	</a:t>
            </a:r>
            <a:r>
              <a:rPr lang="uk-UA"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Максимальна </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експансія і розвиток промисловості піднесені до догми – безглуздість і абсурд з точки зору екології. Така експансія можлива лише за умов надзвичайних енергетичних витрат та залучення величезної кількості речовини. </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uk-UA" dirty="0" smtClean="0">
                <a:latin typeface="Times New Roman" panose="02020603050405020304" pitchFamily="18" charset="0"/>
                <a:ea typeface="Calibri" panose="020F0502020204030204" pitchFamily="34" charset="0"/>
                <a:cs typeface="Times New Roman" panose="02020603050405020304" pitchFamily="18" charset="0"/>
              </a:rPr>
              <a:t>	Жодний </a:t>
            </a:r>
            <a:r>
              <a:rPr lang="uk-UA" dirty="0">
                <a:latin typeface="Times New Roman" panose="02020603050405020304" pitchFamily="18" charset="0"/>
                <a:ea typeface="Calibri" panose="020F0502020204030204" pitchFamily="34" charset="0"/>
                <a:cs typeface="Times New Roman" panose="02020603050405020304" pitchFamily="18" charset="0"/>
              </a:rPr>
              <a:t>живий організм не може експлуатувати довкілля, нехтуючи законами біогеохімічного кругообігу речовин у такій мірі, яка несумісна з постійністю біоценозів; будь-яка істота, яка намагається споживати більше того, що виробляє </a:t>
            </a:r>
            <a:r>
              <a:rPr lang="uk-UA" dirty="0" smtClean="0">
                <a:latin typeface="Times New Roman" panose="02020603050405020304" pitchFamily="18" charset="0"/>
                <a:ea typeface="Calibri" panose="020F0502020204030204" pitchFamily="34" charset="0"/>
                <a:cs typeface="Times New Roman" panose="02020603050405020304" pitchFamily="18" charset="0"/>
              </a:rPr>
              <a:t>екосистема, </a:t>
            </a:r>
            <a:r>
              <a:rPr lang="uk-UA" dirty="0">
                <a:latin typeface="Times New Roman" panose="02020603050405020304" pitchFamily="18" charset="0"/>
                <a:ea typeface="Calibri" panose="020F0502020204030204" pitchFamily="34" charset="0"/>
                <a:cs typeface="Times New Roman" panose="02020603050405020304" pitchFamily="18" charset="0"/>
              </a:rPr>
              <a:t>частиною якої вона є, приречена на загибель. Тому можливість необмеженого зростання споживання людством, чисельність якого постійно зростає, це міф технократів, зовсім не знайомих з екологією і не бажаючих розуміти, що людина – сама частина </a:t>
            </a:r>
            <a:r>
              <a:rPr lang="uk-UA" dirty="0" smtClean="0">
                <a:latin typeface="Times New Roman" panose="02020603050405020304" pitchFamily="18" charset="0"/>
                <a:ea typeface="Calibri" panose="020F0502020204030204" pitchFamily="34" charset="0"/>
                <a:cs typeface="Times New Roman" panose="02020603050405020304" pitchFamily="18" charset="0"/>
              </a:rPr>
              <a:t>екосистеми.</a:t>
            </a:r>
            <a:endParaRPr lang="en-US" dirty="0">
              <a:latin typeface="Times New Roman" panose="02020603050405020304" pitchFamily="18" charset="0"/>
              <a:cs typeface="Times New Roman" panose="02020603050405020304" pitchFamily="18" charset="0"/>
            </a:endParaRPr>
          </a:p>
        </p:txBody>
      </p:sp>
      <p:pic>
        <p:nvPicPr>
          <p:cNvPr id="12290" name="Picture 2" descr="Екологія – глобальні проблеми сучасності - Бібліотека Уманського  національного університе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709" y="3376021"/>
            <a:ext cx="5814151" cy="3437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284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05395" y="830054"/>
            <a:ext cx="10541726" cy="1477328"/>
          </a:xfrm>
          <a:prstGeom prst="rect">
            <a:avLst/>
          </a:prstGeom>
        </p:spPr>
        <p:txBody>
          <a:bodyPr wrap="square">
            <a:spAutoFit/>
          </a:bodyPr>
          <a:lstStyle/>
          <a:p>
            <a:pPr algn="just"/>
            <a:r>
              <a:rPr lang="uk-UA" dirty="0" smtClean="0">
                <a:latin typeface="Times New Roman" panose="02020603050405020304" pitchFamily="18" charset="0"/>
                <a:ea typeface="Calibri" panose="020F0502020204030204" pitchFamily="34" charset="0"/>
                <a:cs typeface="Times New Roman" panose="02020603050405020304" pitchFamily="18" charset="0"/>
              </a:rPr>
              <a:t>	Одним </a:t>
            </a:r>
            <a:r>
              <a:rPr lang="uk-UA" dirty="0">
                <a:latin typeface="Times New Roman" panose="02020603050405020304" pitchFamily="18" charset="0"/>
                <a:ea typeface="Calibri" panose="020F0502020204030204" pitchFamily="34" charset="0"/>
                <a:cs typeface="Times New Roman" panose="02020603050405020304" pitchFamily="18" charset="0"/>
              </a:rPr>
              <a:t>із найважливіших факторів деградації БС є збільшення чисельності населення. Динаміка чисельності населення Землі схематично можна представити таким чином: 1 млрд. </a:t>
            </a:r>
            <a:r>
              <a:rPr lang="uk-UA" dirty="0" err="1">
                <a:latin typeface="Times New Roman" panose="02020603050405020304" pitchFamily="18" charset="0"/>
                <a:ea typeface="Calibri" panose="020F0502020204030204" pitchFamily="34" charset="0"/>
                <a:cs typeface="Times New Roman" panose="02020603050405020304" pitchFamily="18" charset="0"/>
              </a:rPr>
              <a:t>чол</a:t>
            </a:r>
            <a:r>
              <a:rPr lang="uk-UA" dirty="0">
                <a:latin typeface="Times New Roman" panose="02020603050405020304" pitchFamily="18" charset="0"/>
                <a:ea typeface="Calibri" panose="020F0502020204030204" pitchFamily="34" charset="0"/>
                <a:cs typeface="Times New Roman" panose="02020603050405020304" pitchFamily="18" charset="0"/>
              </a:rPr>
              <a:t>. – 1804 р.; 2 млрд. </a:t>
            </a:r>
            <a:r>
              <a:rPr lang="uk-UA" dirty="0" err="1">
                <a:latin typeface="Times New Roman" panose="02020603050405020304" pitchFamily="18" charset="0"/>
                <a:ea typeface="Calibri" panose="020F0502020204030204" pitchFamily="34" charset="0"/>
                <a:cs typeface="Times New Roman" panose="02020603050405020304" pitchFamily="18" charset="0"/>
              </a:rPr>
              <a:t>чол</a:t>
            </a:r>
            <a:r>
              <a:rPr lang="uk-UA" dirty="0">
                <a:latin typeface="Times New Roman" panose="02020603050405020304" pitchFamily="18" charset="0"/>
                <a:ea typeface="Calibri" panose="020F0502020204030204" pitchFamily="34" charset="0"/>
                <a:cs typeface="Times New Roman" panose="02020603050405020304" pitchFamily="18" charset="0"/>
              </a:rPr>
              <a:t>. – 1927 р.; 3 млрд. </a:t>
            </a:r>
            <a:r>
              <a:rPr lang="uk-UA" dirty="0" err="1">
                <a:latin typeface="Times New Roman" panose="02020603050405020304" pitchFamily="18" charset="0"/>
                <a:ea typeface="Calibri" panose="020F0502020204030204" pitchFamily="34" charset="0"/>
                <a:cs typeface="Times New Roman" panose="02020603050405020304" pitchFamily="18" charset="0"/>
              </a:rPr>
              <a:t>чол</a:t>
            </a:r>
            <a:r>
              <a:rPr lang="uk-UA" dirty="0">
                <a:latin typeface="Times New Roman" panose="02020603050405020304" pitchFamily="18" charset="0"/>
                <a:ea typeface="Calibri" panose="020F0502020204030204" pitchFamily="34" charset="0"/>
                <a:cs typeface="Times New Roman" panose="02020603050405020304" pitchFamily="18" charset="0"/>
              </a:rPr>
              <a:t>. – 1960 р.; 4 млрд. </a:t>
            </a:r>
            <a:r>
              <a:rPr lang="uk-UA" dirty="0" err="1">
                <a:latin typeface="Times New Roman" panose="02020603050405020304" pitchFamily="18" charset="0"/>
                <a:ea typeface="Calibri" panose="020F0502020204030204" pitchFamily="34" charset="0"/>
                <a:cs typeface="Times New Roman" panose="02020603050405020304" pitchFamily="18" charset="0"/>
              </a:rPr>
              <a:t>чол</a:t>
            </a:r>
            <a:r>
              <a:rPr lang="uk-UA" dirty="0">
                <a:latin typeface="Times New Roman" panose="02020603050405020304" pitchFamily="18" charset="0"/>
                <a:ea typeface="Calibri" panose="020F0502020204030204" pitchFamily="34" charset="0"/>
                <a:cs typeface="Times New Roman" panose="02020603050405020304" pitchFamily="18" charset="0"/>
              </a:rPr>
              <a:t>. – 1974 р.; 5 млрд. </a:t>
            </a:r>
            <a:r>
              <a:rPr lang="uk-UA" dirty="0" err="1">
                <a:latin typeface="Times New Roman" panose="02020603050405020304" pitchFamily="18" charset="0"/>
                <a:ea typeface="Calibri" panose="020F0502020204030204" pitchFamily="34" charset="0"/>
                <a:cs typeface="Times New Roman" panose="02020603050405020304" pitchFamily="18" charset="0"/>
              </a:rPr>
              <a:t>чол</a:t>
            </a:r>
            <a:r>
              <a:rPr lang="uk-UA" dirty="0">
                <a:latin typeface="Times New Roman" panose="02020603050405020304" pitchFamily="18" charset="0"/>
                <a:ea typeface="Calibri" panose="020F0502020204030204" pitchFamily="34" charset="0"/>
                <a:cs typeface="Times New Roman" panose="02020603050405020304" pitchFamily="18" charset="0"/>
              </a:rPr>
              <a:t>. – 1987 р.; 6 млрд. </a:t>
            </a:r>
            <a:r>
              <a:rPr lang="uk-UA" dirty="0" err="1">
                <a:latin typeface="Times New Roman" panose="02020603050405020304" pitchFamily="18" charset="0"/>
                <a:ea typeface="Calibri" panose="020F0502020204030204" pitchFamily="34" charset="0"/>
                <a:cs typeface="Times New Roman" panose="02020603050405020304" pitchFamily="18" charset="0"/>
              </a:rPr>
              <a:t>чол</a:t>
            </a:r>
            <a:r>
              <a:rPr lang="uk-UA" dirty="0">
                <a:latin typeface="Times New Roman" panose="02020603050405020304" pitchFamily="18" charset="0"/>
                <a:ea typeface="Calibri" panose="020F0502020204030204" pitchFamily="34" charset="0"/>
                <a:cs typeface="Times New Roman" panose="02020603050405020304" pitchFamily="18" charset="0"/>
              </a:rPr>
              <a:t>. – 1999 р.; 7 млрд. </a:t>
            </a:r>
            <a:r>
              <a:rPr lang="uk-UA" dirty="0" err="1">
                <a:latin typeface="Times New Roman" panose="02020603050405020304" pitchFamily="18" charset="0"/>
                <a:ea typeface="Calibri" panose="020F0502020204030204" pitchFamily="34" charset="0"/>
                <a:cs typeface="Times New Roman" panose="02020603050405020304" pitchFamily="18" charset="0"/>
              </a:rPr>
              <a:t>чол</a:t>
            </a:r>
            <a:r>
              <a:rPr lang="uk-UA" dirty="0">
                <a:latin typeface="Times New Roman" panose="02020603050405020304" pitchFamily="18" charset="0"/>
                <a:ea typeface="Calibri" panose="020F0502020204030204" pitchFamily="34" charset="0"/>
                <a:cs typeface="Times New Roman" panose="02020603050405020304" pitchFamily="18" charset="0"/>
              </a:rPr>
              <a:t>. – 2011 р. На 11 липня 2012 р. (Всесвітній день народонаселення ) кількість жителів Землі складало 7 млрд. 57 млн. 608 тис. </a:t>
            </a:r>
            <a:r>
              <a:rPr lang="uk-UA" dirty="0" err="1">
                <a:latin typeface="Times New Roman" panose="02020603050405020304" pitchFamily="18" charset="0"/>
                <a:ea typeface="Calibri" panose="020F0502020204030204" pitchFamily="34" charset="0"/>
                <a:cs typeface="Times New Roman" panose="02020603050405020304" pitchFamily="18" charset="0"/>
              </a:rPr>
              <a:t>чол</a:t>
            </a:r>
            <a:r>
              <a:rPr lang="uk-UA" dirty="0">
                <a:latin typeface="Times New Roman" panose="02020603050405020304" pitchFamily="18" charset="0"/>
                <a:ea typeface="Calibri" panose="020F0502020204030204" pitchFamily="34" charset="0"/>
                <a:cs typeface="Times New Roman" panose="02020603050405020304" pitchFamily="18" charset="0"/>
              </a:rPr>
              <a:t>. Прогноз на 2050 р. – </a:t>
            </a:r>
            <a:r>
              <a:rPr lang="uk-UA" dirty="0" smtClean="0">
                <a:latin typeface="Times New Roman" panose="02020603050405020304" pitchFamily="18" charset="0"/>
                <a:ea typeface="Calibri" panose="020F0502020204030204" pitchFamily="34" charset="0"/>
                <a:cs typeface="Times New Roman" panose="02020603050405020304" pitchFamily="18" charset="0"/>
              </a:rPr>
              <a:t>10 </a:t>
            </a:r>
            <a:r>
              <a:rPr lang="uk-UA" dirty="0">
                <a:latin typeface="Times New Roman" panose="02020603050405020304" pitchFamily="18" charset="0"/>
                <a:ea typeface="Calibri" panose="020F0502020204030204" pitchFamily="34" charset="0"/>
                <a:cs typeface="Times New Roman" panose="02020603050405020304" pitchFamily="18" charset="0"/>
              </a:rPr>
              <a:t>млрд. </a:t>
            </a:r>
            <a:r>
              <a:rPr lang="uk-UA" dirty="0" err="1">
                <a:latin typeface="Times New Roman" panose="02020603050405020304" pitchFamily="18" charset="0"/>
                <a:ea typeface="Calibri" panose="020F0502020204030204" pitchFamily="34" charset="0"/>
                <a:cs typeface="Times New Roman" panose="02020603050405020304" pitchFamily="18" charset="0"/>
              </a:rPr>
              <a:t>чол</a:t>
            </a:r>
            <a:r>
              <a:rPr lang="uk-UA" dirty="0">
                <a:latin typeface="Times New Roman" panose="02020603050405020304" pitchFamily="18" charset="0"/>
                <a:ea typeface="Calibri" panose="020F0502020204030204" pitchFamily="34"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13314" name="Picture 2" descr="Регіональні відмінності демографічних процесів. Демографічна політика -  Географія. Повторне видання. 8 клас. Пестушк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880" y="2724558"/>
            <a:ext cx="9680756" cy="3349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160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1337" y="694232"/>
            <a:ext cx="10332720" cy="1477328"/>
          </a:xfrm>
          <a:prstGeom prst="rect">
            <a:avLst/>
          </a:prstGeom>
        </p:spPr>
        <p:txBody>
          <a:bodyPr wrap="square">
            <a:spAutoFit/>
          </a:bodyPr>
          <a:lstStyle/>
          <a:p>
            <a:pPr algn="just">
              <a:spcAft>
                <a:spcPts val="0"/>
              </a:spcAft>
            </a:pPr>
            <a:r>
              <a:rPr lang="uk-UA" dirty="0" smtClean="0">
                <a:solidFill>
                  <a:srgbClr val="000000"/>
                </a:solidFill>
                <a:latin typeface="Times New Roman" panose="02020603050405020304" pitchFamily="18" charset="0"/>
                <a:ea typeface="Calibri" panose="020F0502020204030204" pitchFamily="34" charset="0"/>
              </a:rPr>
              <a:t>	Аж </a:t>
            </a:r>
            <a:r>
              <a:rPr lang="uk-UA" dirty="0">
                <a:solidFill>
                  <a:srgbClr val="000000"/>
                </a:solidFill>
                <a:latin typeface="Times New Roman" panose="02020603050405020304" pitchFamily="18" charset="0"/>
                <a:ea typeface="Calibri" panose="020F0502020204030204" pitchFamily="34" charset="0"/>
              </a:rPr>
              <a:t>до 1970-х років чисельність світового населення зростала за </a:t>
            </a:r>
            <a:r>
              <a:rPr lang="uk-UA" dirty="0" err="1">
                <a:solidFill>
                  <a:srgbClr val="000000"/>
                </a:solidFill>
                <a:latin typeface="Times New Roman" panose="02020603050405020304" pitchFamily="18" charset="0"/>
                <a:ea typeface="Calibri" panose="020F0502020204030204" pitchFamily="34" charset="0"/>
              </a:rPr>
              <a:t>експоненційним</a:t>
            </a:r>
            <a:r>
              <a:rPr lang="uk-UA" dirty="0">
                <a:solidFill>
                  <a:srgbClr val="000000"/>
                </a:solidFill>
                <a:latin typeface="Times New Roman" panose="02020603050405020304" pitchFamily="18" charset="0"/>
                <a:ea typeface="Calibri" panose="020F0502020204030204" pitchFamily="34" charset="0"/>
              </a:rPr>
              <a:t> законом, але в теперішній час спостерігається тенденція уповільнення темпів зростання населення Землі. У 2009 р. чисельність міського населення (3,4 млрд. </a:t>
            </a:r>
            <a:r>
              <a:rPr lang="uk-UA" dirty="0" err="1">
                <a:solidFill>
                  <a:srgbClr val="000000"/>
                </a:solidFill>
                <a:latin typeface="Times New Roman" panose="02020603050405020304" pitchFamily="18" charset="0"/>
                <a:ea typeface="Calibri" panose="020F0502020204030204" pitchFamily="34" charset="0"/>
              </a:rPr>
              <a:t>чол</a:t>
            </a:r>
            <a:r>
              <a:rPr lang="uk-UA" dirty="0">
                <a:solidFill>
                  <a:srgbClr val="000000"/>
                </a:solidFill>
                <a:latin typeface="Times New Roman" panose="02020603050405020304" pitchFamily="18" charset="0"/>
                <a:ea typeface="Calibri" panose="020F0502020204030204" pitchFamily="34" charset="0"/>
              </a:rPr>
              <a:t>.) вперше за всю історію людства зрівнялася з чисельністю сільського населення і далі очікується, що все більша частина світового населення буде представлена городянами. </a:t>
            </a:r>
            <a:endParaRPr lang="en-US" sz="1400" dirty="0">
              <a:solidFill>
                <a:srgbClr val="000000"/>
              </a:solidFill>
              <a:effectLst/>
              <a:latin typeface="Times New Roman" panose="02020603050405020304" pitchFamily="18" charset="0"/>
              <a:ea typeface="Calibri" panose="020F0502020204030204" pitchFamily="34" charset="0"/>
            </a:endParaRPr>
          </a:p>
        </p:txBody>
      </p:sp>
      <p:pic>
        <p:nvPicPr>
          <p:cNvPr id="14338" name="Picture 2" descr="Презентація &quot;Урбанізація. Міські агломерації&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26" y="2171560"/>
            <a:ext cx="6206036" cy="450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137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84217" y="947619"/>
            <a:ext cx="10006149" cy="1754326"/>
          </a:xfrm>
          <a:prstGeom prst="rect">
            <a:avLst/>
          </a:prstGeom>
        </p:spPr>
        <p:txBody>
          <a:bodyPr wrap="square">
            <a:spAutoFit/>
          </a:bodyPr>
          <a:lstStyle/>
          <a:p>
            <a:pPr algn="just">
              <a:spcAft>
                <a:spcPts val="0"/>
              </a:spcAft>
            </a:pPr>
            <a:r>
              <a:rPr lang="uk-UA" dirty="0" smtClean="0">
                <a:solidFill>
                  <a:srgbClr val="000000"/>
                </a:solidFill>
                <a:latin typeface="Times New Roman" panose="02020603050405020304" pitchFamily="18" charset="0"/>
                <a:ea typeface="Calibri" panose="020F0502020204030204" pitchFamily="34" charset="0"/>
              </a:rPr>
              <a:t>	Різке </a:t>
            </a:r>
            <a:r>
              <a:rPr lang="uk-UA" dirty="0">
                <a:solidFill>
                  <a:srgbClr val="000000"/>
                </a:solidFill>
                <a:latin typeface="Times New Roman" panose="02020603050405020304" pitchFamily="18" charset="0"/>
                <a:ea typeface="Calibri" panose="020F0502020204030204" pitchFamily="34" charset="0"/>
              </a:rPr>
              <a:t>демографічне зростання - характерна риса ХХ сторіччя, названого епохою </a:t>
            </a:r>
            <a:r>
              <a:rPr lang="uk-UA" i="1" dirty="0">
                <a:solidFill>
                  <a:srgbClr val="000000"/>
                </a:solidFill>
                <a:latin typeface="Times New Roman" panose="02020603050405020304" pitchFamily="18" charset="0"/>
                <a:ea typeface="Calibri" panose="020F0502020204030204" pitchFamily="34" charset="0"/>
              </a:rPr>
              <a:t>демографічного вибуху</a:t>
            </a:r>
            <a:r>
              <a:rPr lang="uk-UA" dirty="0">
                <a:solidFill>
                  <a:srgbClr val="000000"/>
                </a:solidFill>
                <a:latin typeface="Times New Roman" panose="02020603050405020304" pitchFamily="18" charset="0"/>
                <a:ea typeface="Calibri" panose="020F0502020204030204" pitchFamily="34" charset="0"/>
              </a:rPr>
              <a:t>. Основні причини демографічного зростання – це систематичне скорочення смертності і зростання тривалості життя за рахунок покращення умов життя, медичної допомоги і </a:t>
            </a:r>
            <a:r>
              <a:rPr lang="uk-UA" dirty="0" err="1">
                <a:solidFill>
                  <a:srgbClr val="000000"/>
                </a:solidFill>
                <a:latin typeface="Times New Roman" panose="02020603050405020304" pitchFamily="18" charset="0"/>
                <a:ea typeface="Calibri" panose="020F0502020204030204" pitchFamily="34" charset="0"/>
              </a:rPr>
              <a:t>т.д</a:t>
            </a:r>
            <a:r>
              <a:rPr lang="uk-UA" dirty="0">
                <a:solidFill>
                  <a:srgbClr val="000000"/>
                </a:solidFill>
                <a:latin typeface="Times New Roman" panose="02020603050405020304" pitchFamily="18" charset="0"/>
                <a:ea typeface="Calibri" panose="020F0502020204030204" pitchFamily="34" charset="0"/>
              </a:rPr>
              <a:t>. Швидке зростання чисельності населення Землі, а в деяких регіонах й перенаселення, призводить до збільшення антропогенного навантаження на </a:t>
            </a:r>
            <a:r>
              <a:rPr lang="uk-UA" dirty="0" smtClean="0">
                <a:solidFill>
                  <a:srgbClr val="000000"/>
                </a:solidFill>
                <a:latin typeface="Times New Roman" panose="02020603050405020304" pitchFamily="18" charset="0"/>
                <a:ea typeface="Calibri" panose="020F0502020204030204" pitchFamily="34" charset="0"/>
              </a:rPr>
              <a:t>екосистеми, </a:t>
            </a:r>
            <a:r>
              <a:rPr lang="uk-UA" dirty="0">
                <a:solidFill>
                  <a:srgbClr val="000000"/>
                </a:solidFill>
                <a:latin typeface="Times New Roman" panose="02020603050405020304" pitchFamily="18" charset="0"/>
                <a:ea typeface="Calibri" panose="020F0502020204030204" pitchFamily="34" charset="0"/>
              </a:rPr>
              <a:t>зокрема на агроекосистеми. </a:t>
            </a:r>
            <a:endParaRPr lang="en-US" sz="1400" dirty="0">
              <a:solidFill>
                <a:srgbClr val="000000"/>
              </a:solidFill>
              <a:effectLst/>
              <a:latin typeface="Times New Roman" panose="02020603050405020304" pitchFamily="18" charset="0"/>
              <a:ea typeface="Calibri" panose="020F0502020204030204" pitchFamily="34" charset="0"/>
            </a:endParaRPr>
          </a:p>
        </p:txBody>
      </p:sp>
      <p:pic>
        <p:nvPicPr>
          <p:cNvPr id="15362" name="Picture 2" descr="Демография в Казахстане растет, несмотря на опасения социологов - МК  Казахста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217" y="2834640"/>
            <a:ext cx="5852159" cy="3592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4192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53143" y="908431"/>
            <a:ext cx="10802983" cy="1754326"/>
          </a:xfrm>
          <a:prstGeom prst="rect">
            <a:avLst/>
          </a:prstGeom>
        </p:spPr>
        <p:txBody>
          <a:bodyPr wrap="square">
            <a:spAutoFit/>
          </a:bodyPr>
          <a:lstStyle/>
          <a:p>
            <a:pPr algn="just">
              <a:spcAft>
                <a:spcPts val="0"/>
              </a:spcAft>
            </a:pPr>
            <a:r>
              <a:rPr lang="uk-UA" dirty="0" smtClean="0">
                <a:solidFill>
                  <a:srgbClr val="000000"/>
                </a:solidFill>
                <a:latin typeface="Times New Roman" panose="02020603050405020304" pitchFamily="18" charset="0"/>
                <a:ea typeface="Calibri" panose="020F0502020204030204" pitchFamily="34" charset="0"/>
              </a:rPr>
              <a:t>	При </a:t>
            </a:r>
            <a:r>
              <a:rPr lang="uk-UA" dirty="0">
                <a:solidFill>
                  <a:srgbClr val="000000"/>
                </a:solidFill>
                <a:latin typeface="Times New Roman" panose="02020603050405020304" pitchFamily="18" charset="0"/>
                <a:ea typeface="Calibri" panose="020F0502020204030204" pitchFamily="34" charset="0"/>
              </a:rPr>
              <a:t>відповідній технології і господарюванні Земля може забезпечити мінімальний раціон для 30 млрд. чоловік і навіть більше, але людина не може обмежуватися тільки задоволенням потреб в їжі, тому для забезпечення фізичних і духовних потреб людини населення планети не повинно перевищувати 1,5 – 2,0 млрд. Людству слід зуміти і встигти перебудувати всю систему взаємовідносин так, щоб подальший розвиток йшов в напрямі </a:t>
            </a:r>
            <a:r>
              <a:rPr lang="uk-UA" dirty="0" err="1">
                <a:solidFill>
                  <a:srgbClr val="000000"/>
                </a:solidFill>
                <a:latin typeface="Times New Roman" panose="02020603050405020304" pitchFamily="18" charset="0"/>
                <a:ea typeface="Calibri" panose="020F0502020204030204" pitchFamily="34" charset="0"/>
              </a:rPr>
              <a:t>коеволюції</a:t>
            </a:r>
            <a:r>
              <a:rPr lang="uk-UA" dirty="0">
                <a:solidFill>
                  <a:srgbClr val="000000"/>
                </a:solidFill>
                <a:latin typeface="Times New Roman" panose="02020603050405020304" pitchFamily="18" charset="0"/>
                <a:ea typeface="Calibri" panose="020F0502020204030204" pitchFamily="34" charset="0"/>
              </a:rPr>
              <a:t> суспільства і природи (</a:t>
            </a:r>
            <a:r>
              <a:rPr lang="uk-UA" i="1" dirty="0" err="1">
                <a:solidFill>
                  <a:srgbClr val="000000"/>
                </a:solidFill>
                <a:latin typeface="Times New Roman" panose="02020603050405020304" pitchFamily="18" charset="0"/>
                <a:ea typeface="Calibri" panose="020F0502020204030204" pitchFamily="34" charset="0"/>
              </a:rPr>
              <a:t>коеволюція</a:t>
            </a:r>
            <a:r>
              <a:rPr lang="uk-UA" i="1" dirty="0">
                <a:solidFill>
                  <a:srgbClr val="000000"/>
                </a:solidFill>
                <a:latin typeface="Times New Roman" panose="02020603050405020304" pitchFamily="18" charset="0"/>
                <a:ea typeface="Calibri" panose="020F0502020204030204" pitchFamily="34" charset="0"/>
              </a:rPr>
              <a:t> </a:t>
            </a:r>
            <a:r>
              <a:rPr lang="uk-UA" dirty="0">
                <a:solidFill>
                  <a:srgbClr val="000000"/>
                </a:solidFill>
                <a:latin typeface="Times New Roman" panose="02020603050405020304" pitchFamily="18" charset="0"/>
                <a:ea typeface="Calibri" panose="020F0502020204030204" pitchFamily="34" charset="0"/>
              </a:rPr>
              <a:t>– спільна, взаємопов'язана еволюція). </a:t>
            </a:r>
            <a:endParaRPr lang="en-US" sz="1400" dirty="0">
              <a:solidFill>
                <a:srgbClr val="000000"/>
              </a:solidFill>
              <a:effectLst/>
              <a:latin typeface="Times New Roman" panose="02020603050405020304" pitchFamily="18" charset="0"/>
              <a:ea typeface="Calibri" panose="020F0502020204030204" pitchFamily="34" charset="0"/>
            </a:endParaRPr>
          </a:p>
        </p:txBody>
      </p:sp>
      <p:pic>
        <p:nvPicPr>
          <p:cNvPr id="16386" name="Picture 2" descr="Основні історичні етапи взаємодії людини і суспільств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3" y="2826702"/>
            <a:ext cx="5753100" cy="361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222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2777" y="722706"/>
            <a:ext cx="10175966" cy="2585323"/>
          </a:xfrm>
          <a:prstGeom prst="rect">
            <a:avLst/>
          </a:prstGeom>
        </p:spPr>
        <p:txBody>
          <a:bodyPr wrap="square">
            <a:spAutoFit/>
          </a:bodyPr>
          <a:lstStyle/>
          <a:p>
            <a:pPr algn="just">
              <a:spcAft>
                <a:spcPts val="0"/>
              </a:spcAft>
            </a:pPr>
            <a:r>
              <a:rPr lang="uk-UA" dirty="0" smtClean="0">
                <a:solidFill>
                  <a:srgbClr val="000000"/>
                </a:solidFill>
                <a:latin typeface="Times New Roman" panose="02020603050405020304" pitchFamily="18" charset="0"/>
                <a:ea typeface="Calibri" panose="020F0502020204030204" pitchFamily="34" charset="0"/>
              </a:rPr>
              <a:t>	Єдине</a:t>
            </a:r>
            <a:r>
              <a:rPr lang="uk-UA" dirty="0">
                <a:solidFill>
                  <a:srgbClr val="000000"/>
                </a:solidFill>
                <a:latin typeface="Times New Roman" panose="02020603050405020304" pitchFamily="18" charset="0"/>
                <a:ea typeface="Calibri" panose="020F0502020204030204" pitchFamily="34" charset="0"/>
              </a:rPr>
              <a:t>, що ми знаємо напевне, це те, що у XXI сторіччі чисельність населення Землі буде зростати. Згідно з теорією демографічного переходу, зростання населення сповільнюється, коли люди стають заможнішими і менш залежать від дитячої праці, однак це досить </a:t>
            </a:r>
            <a:r>
              <a:rPr lang="uk-UA" dirty="0" err="1">
                <a:solidFill>
                  <a:srgbClr val="000000"/>
                </a:solidFill>
                <a:latin typeface="Times New Roman" panose="02020603050405020304" pitchFamily="18" charset="0"/>
                <a:ea typeface="Calibri" panose="020F0502020204030204" pitchFamily="34" charset="0"/>
              </a:rPr>
              <a:t>суперечливо</a:t>
            </a:r>
            <a:r>
              <a:rPr lang="uk-UA" dirty="0">
                <a:solidFill>
                  <a:srgbClr val="000000"/>
                </a:solidFill>
                <a:latin typeface="Times New Roman" panose="02020603050405020304" pitchFamily="18" charset="0"/>
                <a:ea typeface="Calibri" panose="020F0502020204030204" pitchFamily="34" charset="0"/>
              </a:rPr>
              <a:t> (можна порівняти США і Індію). Більшість футурологів вважають, що ми повинні зменшити сучасні жахливі кількості відходів і стати більш </a:t>
            </a:r>
            <a:r>
              <a:rPr lang="uk-UA" dirty="0" smtClean="0">
                <a:solidFill>
                  <a:srgbClr val="000000"/>
                </a:solidFill>
                <a:latin typeface="Times New Roman" panose="02020603050405020304" pitchFamily="18" charset="0"/>
                <a:ea typeface="Calibri" panose="020F0502020204030204" pitchFamily="34" charset="0"/>
              </a:rPr>
              <a:t>економними </a:t>
            </a:r>
            <a:r>
              <a:rPr lang="uk-UA" dirty="0">
                <a:solidFill>
                  <a:srgbClr val="000000"/>
                </a:solidFill>
                <a:latin typeface="Times New Roman" panose="02020603050405020304" pitchFamily="18" charset="0"/>
                <a:ea typeface="Calibri" panose="020F0502020204030204" pitchFamily="34" charset="0"/>
              </a:rPr>
              <a:t>і бережливими, тобто перейти до раціонального природокористування. Інші вважають, що треба прийняти «</a:t>
            </a:r>
            <a:r>
              <a:rPr lang="uk-UA" i="1" dirty="0">
                <a:solidFill>
                  <a:srgbClr val="000000"/>
                </a:solidFill>
                <a:latin typeface="Times New Roman" panose="02020603050405020304" pitchFamily="18" charset="0"/>
                <a:ea typeface="Calibri" panose="020F0502020204030204" pitchFamily="34" charset="0"/>
              </a:rPr>
              <a:t>стратегію коралового рифу</a:t>
            </a:r>
            <a:r>
              <a:rPr lang="uk-UA" dirty="0">
                <a:solidFill>
                  <a:srgbClr val="000000"/>
                </a:solidFill>
                <a:latin typeface="Times New Roman" panose="02020603050405020304" pitchFamily="18" charset="0"/>
                <a:ea typeface="Calibri" panose="020F0502020204030204" pitchFamily="34" charset="0"/>
              </a:rPr>
              <a:t>», щоб досягнути успіху в умовах обмежених </a:t>
            </a:r>
            <a:r>
              <a:rPr lang="uk-UA" dirty="0" smtClean="0">
                <a:solidFill>
                  <a:srgbClr val="000000"/>
                </a:solidFill>
                <a:latin typeface="Times New Roman" panose="02020603050405020304" pitchFamily="18" charset="0"/>
                <a:ea typeface="Calibri" panose="020F0502020204030204" pitchFamily="34" charset="0"/>
              </a:rPr>
              <a:t>природних ресурсів. </a:t>
            </a:r>
            <a:r>
              <a:rPr lang="uk-UA" dirty="0">
                <a:solidFill>
                  <a:srgbClr val="000000"/>
                </a:solidFill>
                <a:latin typeface="Times New Roman" panose="02020603050405020304" pitchFamily="18" charset="0"/>
                <a:ea typeface="Calibri" panose="020F0502020204030204" pitchFamily="34" charset="0"/>
              </a:rPr>
              <a:t>Необхідно мати на увазі, що людина є гетеротрофним природним утворенням і, якщо природа його створила, то вона зробить усе можливе, щоб його прохарчувати. Але це можливо за умови, що людина сама не буде їй в цьому заважати. </a:t>
            </a:r>
            <a:endParaRPr lang="en-US" sz="1400" dirty="0">
              <a:solidFill>
                <a:srgbClr val="000000"/>
              </a:solidFill>
              <a:effectLst/>
              <a:latin typeface="Times New Roman" panose="02020603050405020304" pitchFamily="18" charset="0"/>
              <a:ea typeface="Calibri" panose="020F0502020204030204" pitchFamily="34" charset="0"/>
            </a:endParaRPr>
          </a:p>
        </p:txBody>
      </p:sp>
      <p:pic>
        <p:nvPicPr>
          <p:cNvPr id="17410" name="Picture 2" descr="15 фактов, которые нужно знать о глобальном продовольственном кризисе |  Mind.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098" y="3308029"/>
            <a:ext cx="5238206" cy="3471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953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06731" y="335846"/>
            <a:ext cx="9339943" cy="4247317"/>
          </a:xfrm>
          <a:prstGeom prst="rect">
            <a:avLst/>
          </a:prstGeom>
        </p:spPr>
        <p:txBody>
          <a:bodyPr wrap="square">
            <a:spAutoFit/>
          </a:bodyPr>
          <a:lstStyle/>
          <a:p>
            <a:pPr algn="just">
              <a:spcAft>
                <a:spcPts val="0"/>
              </a:spcAft>
            </a:pPr>
            <a:r>
              <a:rPr lang="uk-UA" dirty="0" smtClean="0">
                <a:solidFill>
                  <a:srgbClr val="000000"/>
                </a:solidFill>
                <a:latin typeface="Times New Roman" panose="02020603050405020304" pitchFamily="18" charset="0"/>
                <a:ea typeface="Calibri" panose="020F0502020204030204" pitchFamily="34" charset="0"/>
              </a:rPr>
              <a:t>	Як </a:t>
            </a:r>
            <a:r>
              <a:rPr lang="uk-UA" dirty="0">
                <a:solidFill>
                  <a:srgbClr val="000000"/>
                </a:solidFill>
                <a:latin typeface="Times New Roman" panose="02020603050405020304" pitchFamily="18" charset="0"/>
                <a:ea typeface="Calibri" panose="020F0502020204030204" pitchFamily="34" charset="0"/>
              </a:rPr>
              <a:t>зазначалось на Міжнародних конференціях в Ріо-де-Жанейро (1992 р.), </a:t>
            </a:r>
            <a:r>
              <a:rPr lang="uk-UA" dirty="0" err="1">
                <a:solidFill>
                  <a:srgbClr val="000000"/>
                </a:solidFill>
                <a:latin typeface="Times New Roman" panose="02020603050405020304" pitchFamily="18" charset="0"/>
                <a:ea typeface="Calibri" panose="020F0502020204030204" pitchFamily="34" charset="0"/>
              </a:rPr>
              <a:t>Каїрі</a:t>
            </a:r>
            <a:r>
              <a:rPr lang="uk-UA" dirty="0">
                <a:solidFill>
                  <a:srgbClr val="000000"/>
                </a:solidFill>
                <a:latin typeface="Times New Roman" panose="02020603050405020304" pitchFamily="18" charset="0"/>
                <a:ea typeface="Calibri" panose="020F0502020204030204" pitchFamily="34" charset="0"/>
              </a:rPr>
              <a:t> (1994 р.) і Йоганнесбурзі (2000 р.) в стратегії розвитку людства необхідно передбачити розв'язання комплексу проблем зростання населення, здоров'я ЕС, технології і доступу до ПР. Демографічні програми повинні бути частиною більш широкої політики. Країни повинні мати уявлення про свої національні можливості життєзабезпечення населення. Демографічні програми потребують підтримки політиків, корінного населення, релігійних і традиційних установ, наукових кіл, належного фінансування, включаючи допомогу країнам, що розвиваються. </a:t>
            </a:r>
            <a:endParaRPr lang="en-US" sz="1400" dirty="0">
              <a:solidFill>
                <a:srgbClr val="000000"/>
              </a:solidFill>
              <a:latin typeface="Times New Roman" panose="02020603050405020304" pitchFamily="18" charset="0"/>
              <a:ea typeface="Calibri" panose="020F0502020204030204" pitchFamily="34" charset="0"/>
            </a:endParaRPr>
          </a:p>
          <a:p>
            <a:pPr algn="just"/>
            <a:r>
              <a:rPr lang="uk-UA" dirty="0" smtClean="0">
                <a:latin typeface="Calibri" panose="020F0502020204030204" pitchFamily="34" charset="0"/>
                <a:ea typeface="Calibri" panose="020F0502020204030204" pitchFamily="34" charset="0"/>
                <a:cs typeface="Times New Roman" panose="02020603050405020304" pitchFamily="18" charset="0"/>
              </a:rPr>
              <a:t>	</a:t>
            </a:r>
            <a:r>
              <a:rPr lang="uk-UA" dirty="0" smtClean="0">
                <a:latin typeface="Times New Roman" panose="02020603050405020304" pitchFamily="18" charset="0"/>
                <a:ea typeface="Calibri" panose="020F0502020204030204" pitchFamily="34" charset="0"/>
                <a:cs typeface="Times New Roman" panose="02020603050405020304" pitchFamily="18" charset="0"/>
              </a:rPr>
              <a:t>Проблема </a:t>
            </a:r>
            <a:r>
              <a:rPr lang="uk-UA" dirty="0">
                <a:latin typeface="Times New Roman" panose="02020603050405020304" pitchFamily="18" charset="0"/>
                <a:ea typeface="Calibri" panose="020F0502020204030204" pitchFamily="34" charset="0"/>
                <a:cs typeface="Times New Roman" panose="02020603050405020304" pitchFamily="18" charset="0"/>
              </a:rPr>
              <a:t>обмеженості ресурсів </a:t>
            </a:r>
            <a:r>
              <a:rPr lang="uk-UA" dirty="0" smtClean="0">
                <a:latin typeface="Times New Roman" panose="02020603050405020304" pitchFamily="18" charset="0"/>
                <a:ea typeface="Calibri" panose="020F0502020204030204" pitchFamily="34" charset="0"/>
                <a:cs typeface="Times New Roman" panose="02020603050405020304" pitchFamily="18" charset="0"/>
              </a:rPr>
              <a:t>екосистеми </a:t>
            </a:r>
            <a:r>
              <a:rPr lang="uk-UA" dirty="0">
                <a:latin typeface="Times New Roman" panose="02020603050405020304" pitchFamily="18" charset="0"/>
                <a:ea typeface="Calibri" panose="020F0502020204030204" pitchFamily="34" charset="0"/>
                <a:cs typeface="Times New Roman" panose="02020603050405020304" pitchFamily="18" charset="0"/>
              </a:rPr>
              <a:t>нерозривно пов'язана із проблемами демографічного росту, раціонального використання </a:t>
            </a:r>
            <a:r>
              <a:rPr lang="uk-UA" dirty="0" smtClean="0">
                <a:latin typeface="Times New Roman" panose="02020603050405020304" pitchFamily="18" charset="0"/>
                <a:ea typeface="Calibri" panose="020F0502020204030204" pitchFamily="34" charset="0"/>
                <a:cs typeface="Times New Roman" panose="02020603050405020304" pitchFamily="18" charset="0"/>
              </a:rPr>
              <a:t>природніх ресурсів </a:t>
            </a:r>
            <a:r>
              <a:rPr lang="uk-UA" dirty="0">
                <a:latin typeface="Times New Roman" panose="02020603050405020304" pitchFamily="18" charset="0"/>
                <a:ea typeface="Calibri" panose="020F0502020204030204" pitchFamily="34" charset="0"/>
                <a:cs typeface="Times New Roman" panose="02020603050405020304" pitchFamily="18" charset="0"/>
              </a:rPr>
              <a:t>та їх охорони. Рівень споживання енергії, мінеральної сировини, води та продуктів харчування з кожним роком зростає, тому прогнози відносно достатності їх у майбутньому варіюють від надто песимістичних до доволі оптимістичних, які часто використовуються усякого роду політиками у популістських заявах. Як сказав </a:t>
            </a:r>
            <a:r>
              <a:rPr lang="uk-UA" i="1" dirty="0" smtClean="0">
                <a:latin typeface="Times New Roman" panose="02020603050405020304" pitchFamily="18" charset="0"/>
                <a:ea typeface="Calibri" panose="020F0502020204030204" pitchFamily="34" charset="0"/>
                <a:cs typeface="Times New Roman" panose="02020603050405020304" pitchFamily="18" charset="0"/>
              </a:rPr>
              <a:t>М</a:t>
            </a:r>
            <a:r>
              <a:rPr lang="uk-UA" i="1" dirty="0">
                <a:latin typeface="Times New Roman" panose="02020603050405020304" pitchFamily="18" charset="0"/>
                <a:ea typeface="Calibri" panose="020F0502020204030204" pitchFamily="34" charset="0"/>
                <a:cs typeface="Times New Roman" panose="02020603050405020304" pitchFamily="18" charset="0"/>
              </a:rPr>
              <a:t>. Ганді</a:t>
            </a:r>
            <a:r>
              <a:rPr lang="uk-UA" dirty="0">
                <a:latin typeface="Times New Roman" panose="02020603050405020304" pitchFamily="18" charset="0"/>
                <a:ea typeface="Calibri" panose="020F0502020204030204" pitchFamily="34" charset="0"/>
                <a:cs typeface="Times New Roman" panose="02020603050405020304" pitchFamily="18" charset="0"/>
              </a:rPr>
              <a:t>: «Ресурсів Землі достатньо, щоб задовольнити потреби кожного із нас, але не жадібність кожного із нас».</a:t>
            </a:r>
            <a:endParaRPr lang="en-US" dirty="0">
              <a:latin typeface="Times New Roman" panose="02020603050405020304" pitchFamily="18" charset="0"/>
              <a:cs typeface="Times New Roman" panose="02020603050405020304" pitchFamily="18" charset="0"/>
            </a:endParaRPr>
          </a:p>
        </p:txBody>
      </p:sp>
      <p:pic>
        <p:nvPicPr>
          <p:cNvPr id="18434" name="Picture 2" descr="Через світову продовольчу кризу голод загрожує 345 млн люде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360" y="4583162"/>
            <a:ext cx="3605349" cy="2274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345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66651" y="474345"/>
            <a:ext cx="10241280" cy="3416320"/>
          </a:xfrm>
          <a:prstGeom prst="rect">
            <a:avLst/>
          </a:prstGeom>
        </p:spPr>
        <p:txBody>
          <a:bodyPr wrap="square">
            <a:spAutoFit/>
          </a:bodyPr>
          <a:lstStyle/>
          <a:p>
            <a:pPr algn="ctr">
              <a:spcAft>
                <a:spcPts val="0"/>
              </a:spcAft>
            </a:pPr>
            <a:r>
              <a:rPr lang="uk-UA" b="1" dirty="0">
                <a:solidFill>
                  <a:srgbClr val="000000"/>
                </a:solidFill>
                <a:latin typeface="Times New Roman" panose="02020603050405020304" pitchFamily="18" charset="0"/>
                <a:ea typeface="Calibri" panose="020F0502020204030204" pitchFamily="34" charset="0"/>
              </a:rPr>
              <a:t>ЧИННИКИ, ЩО ВПЛИВАЮТЬ НА СТІЙКІСТЬ ЕКОСИСТЕМ</a:t>
            </a:r>
            <a:endParaRPr lang="en-US" sz="14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smtClean="0">
                <a:solidFill>
                  <a:srgbClr val="000000"/>
                </a:solidFill>
                <a:latin typeface="Times New Roman" panose="02020603050405020304" pitchFamily="18" charset="0"/>
                <a:ea typeface="Calibri" panose="020F0502020204030204" pitchFamily="34" charset="0"/>
              </a:rPr>
              <a:t>	З </a:t>
            </a:r>
            <a:r>
              <a:rPr lang="uk-UA" dirty="0">
                <a:solidFill>
                  <a:srgbClr val="000000"/>
                </a:solidFill>
                <a:latin typeface="Times New Roman" panose="02020603050405020304" pitchFamily="18" charset="0"/>
                <a:ea typeface="Calibri" panose="020F0502020204030204" pitchFamily="34" charset="0"/>
              </a:rPr>
              <a:t>появою </a:t>
            </a:r>
            <a:r>
              <a:rPr lang="uk-UA" i="1" dirty="0" err="1">
                <a:solidFill>
                  <a:srgbClr val="000000"/>
                </a:solidFill>
                <a:latin typeface="Times New Roman" panose="02020603050405020304" pitchFamily="18" charset="0"/>
                <a:ea typeface="Calibri" panose="020F0502020204030204" pitchFamily="34" charset="0"/>
              </a:rPr>
              <a:t>Homo</a:t>
            </a:r>
            <a:r>
              <a:rPr lang="uk-UA" i="1" dirty="0">
                <a:solidFill>
                  <a:srgbClr val="000000"/>
                </a:solidFill>
                <a:latin typeface="Times New Roman" panose="02020603050405020304" pitchFamily="18" charset="0"/>
                <a:ea typeface="Calibri" panose="020F0502020204030204" pitchFamily="34" charset="0"/>
              </a:rPr>
              <a:t> </a:t>
            </a:r>
            <a:r>
              <a:rPr lang="uk-UA" i="1" dirty="0" err="1">
                <a:solidFill>
                  <a:srgbClr val="000000"/>
                </a:solidFill>
                <a:latin typeface="Times New Roman" panose="02020603050405020304" pitchFamily="18" charset="0"/>
                <a:ea typeface="Calibri" panose="020F0502020204030204" pitchFamily="34" charset="0"/>
              </a:rPr>
              <a:t>sapiens</a:t>
            </a:r>
            <a:r>
              <a:rPr lang="uk-UA" i="1" dirty="0">
                <a:solidFill>
                  <a:srgbClr val="000000"/>
                </a:solidFill>
                <a:latin typeface="Times New Roman" panose="02020603050405020304" pitchFamily="18" charset="0"/>
                <a:ea typeface="Calibri" panose="020F0502020204030204" pitchFamily="34" charset="0"/>
              </a:rPr>
              <a:t> </a:t>
            </a:r>
            <a:r>
              <a:rPr lang="uk-UA" dirty="0">
                <a:solidFill>
                  <a:srgbClr val="000000"/>
                </a:solidFill>
                <a:latin typeface="Times New Roman" panose="02020603050405020304" pitchFamily="18" charset="0"/>
                <a:ea typeface="Calibri" panose="020F0502020204030204" pitchFamily="34" charset="0"/>
              </a:rPr>
              <a:t>(декілька сотень тис. років тому) виник перший вид живих істот, який зміг взяти верх у конкурентній боротьбі з іншими ссавцями і справив руйнівну дію на біоценози. Виникла потенційна загроза рівновазі в </a:t>
            </a:r>
            <a:r>
              <a:rPr lang="uk-UA" dirty="0" smtClean="0">
                <a:solidFill>
                  <a:srgbClr val="000000"/>
                </a:solidFill>
                <a:latin typeface="Times New Roman" panose="02020603050405020304" pitchFamily="18" charset="0"/>
                <a:ea typeface="Calibri" panose="020F0502020204030204" pitchFamily="34" charset="0"/>
              </a:rPr>
              <a:t>екосистемах. </a:t>
            </a:r>
            <a:r>
              <a:rPr lang="uk-UA" dirty="0">
                <a:solidFill>
                  <a:srgbClr val="000000"/>
                </a:solidFill>
                <a:latin typeface="Times New Roman" panose="02020603050405020304" pitchFamily="18" charset="0"/>
                <a:ea typeface="Calibri" panose="020F0502020204030204" pitchFamily="34" charset="0"/>
              </a:rPr>
              <a:t>Постійний технічний прогрес, а також швидке зростання чисельності населення сприяють нечуваній руйнівній дії на НПС. Людина – єдина істота, відповідальна за деградацію </a:t>
            </a:r>
            <a:r>
              <a:rPr lang="uk-UA" dirty="0" smtClean="0">
                <a:solidFill>
                  <a:srgbClr val="000000"/>
                </a:solidFill>
                <a:latin typeface="Times New Roman" panose="02020603050405020304" pitchFamily="18" charset="0"/>
                <a:ea typeface="Calibri" panose="020F0502020204030204" pitchFamily="34" charset="0"/>
              </a:rPr>
              <a:t>екосистем </a:t>
            </a:r>
            <a:r>
              <a:rPr lang="uk-UA" dirty="0">
                <a:solidFill>
                  <a:srgbClr val="000000"/>
                </a:solidFill>
                <a:latin typeface="Times New Roman" panose="02020603050405020304" pitchFamily="18" charset="0"/>
                <a:ea typeface="Calibri" panose="020F0502020204030204" pitchFamily="34" charset="0"/>
              </a:rPr>
              <a:t>– процес, який іще не досяг свого апогею. Зростаюче населення світу й виробництво, що поширюється, у поєднанні зі структурами споживання, які не забезпечують стійкості – ведуть до зростання навантаження на повітря, воду та інші необхідні природні ресурси (ПР) Серед численних аспектів деградації </a:t>
            </a:r>
            <a:r>
              <a:rPr lang="uk-UA" dirty="0" smtClean="0">
                <a:solidFill>
                  <a:srgbClr val="000000"/>
                </a:solidFill>
                <a:latin typeface="Times New Roman" panose="02020603050405020304" pitchFamily="18" charset="0"/>
                <a:ea typeface="Calibri" panose="020F0502020204030204" pitchFamily="34" charset="0"/>
              </a:rPr>
              <a:t>екосистем, </a:t>
            </a:r>
            <a:r>
              <a:rPr lang="uk-UA" dirty="0">
                <a:solidFill>
                  <a:srgbClr val="000000"/>
                </a:solidFill>
                <a:latin typeface="Times New Roman" panose="02020603050405020304" pitchFamily="18" charset="0"/>
                <a:ea typeface="Calibri" panose="020F0502020204030204" pitchFamily="34" charset="0"/>
              </a:rPr>
              <a:t>породжених антропогенними впливами, проблема обмеженості ПР викликає найбільшу заклопотаність і найбільші дискусії. У межах цієї проблеми обговорюються такі актуальні питання як: зростання чисельності населення Землі, необхідність його стабілізації, рівень економічного розвитку людства. </a:t>
            </a:r>
            <a:endParaRPr lang="en-US" sz="1400" dirty="0">
              <a:solidFill>
                <a:srgbClr val="000000"/>
              </a:solidFill>
              <a:effectLst/>
              <a:latin typeface="Times New Roman" panose="02020603050405020304" pitchFamily="18" charset="0"/>
              <a:ea typeface="Calibri" panose="020F0502020204030204" pitchFamily="34" charset="0"/>
            </a:endParaRPr>
          </a:p>
        </p:txBody>
      </p:sp>
      <p:sp>
        <p:nvSpPr>
          <p:cNvPr id="5" name="AutoShape 2" descr="Міфи та реальність: чи існує, насправді, небезпека перенаселення Землі"/>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Міфи та реальність: чи існує, насправді, небезпека перенаселення Земл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65" y="3890665"/>
            <a:ext cx="3611322" cy="283670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Перенаселення Землі: вчені назвали країни із найвищими темпами приросту  населенн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8307" y="3916790"/>
            <a:ext cx="5869624" cy="278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120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23405" y="1500951"/>
            <a:ext cx="10097589" cy="4247317"/>
          </a:xfrm>
          <a:prstGeom prst="rect">
            <a:avLst/>
          </a:prstGeom>
        </p:spPr>
        <p:txBody>
          <a:bodyPr wrap="square">
            <a:spAutoFit/>
          </a:bodyPr>
          <a:lstStyle/>
          <a:p>
            <a:pPr algn="just">
              <a:spcAft>
                <a:spcPts val="0"/>
              </a:spcAft>
            </a:pPr>
            <a:r>
              <a:rPr lang="uk-UA" dirty="0" smtClean="0">
                <a:solidFill>
                  <a:srgbClr val="000000"/>
                </a:solidFill>
                <a:latin typeface="Times New Roman" panose="02020603050405020304" pitchFamily="18" charset="0"/>
                <a:ea typeface="Calibri" panose="020F0502020204030204" pitchFamily="34" charset="0"/>
              </a:rPr>
              <a:t>	Виробництво </a:t>
            </a:r>
            <a:r>
              <a:rPr lang="uk-UA" dirty="0">
                <a:solidFill>
                  <a:srgbClr val="000000"/>
                </a:solidFill>
                <a:latin typeface="Times New Roman" panose="02020603050405020304" pitchFamily="18" charset="0"/>
                <a:ea typeface="Calibri" panose="020F0502020204030204" pitchFamily="34" charset="0"/>
              </a:rPr>
              <a:t>продуктів харчування в цілому в світі збільшується, але зростає повільніше за ріст населення Землі, тобто не відповідає вимогам демографічного зростання. Якщо казати про всю продуктивність Землі, то у наш час вдається «зняти» з </a:t>
            </a:r>
            <a:r>
              <a:rPr lang="uk-UA" dirty="0" err="1">
                <a:solidFill>
                  <a:srgbClr val="000000"/>
                </a:solidFill>
                <a:latin typeface="Times New Roman" panose="02020603050405020304" pitchFamily="18" charset="0"/>
                <a:ea typeface="Calibri" panose="020F0502020204030204" pitchFamily="34" charset="0"/>
              </a:rPr>
              <a:t>агроекосистем</a:t>
            </a:r>
            <a:r>
              <a:rPr lang="uk-UA" dirty="0">
                <a:solidFill>
                  <a:srgbClr val="000000"/>
                </a:solidFill>
                <a:latin typeface="Times New Roman" panose="02020603050405020304" pitchFamily="18" charset="0"/>
                <a:ea typeface="Calibri" panose="020F0502020204030204" pitchFamily="34" charset="0"/>
              </a:rPr>
              <a:t> не більше 60-70% їх потенційних можливостей (врожайність в США – 73-78%, в Австрії - 68-73%, в Швеції - 70-75%, в Польщі - 69-74%, в Росії - 40-60%), тобто в умовах підвищення родючості ґрунтів за рахунок її кращого використання вони здатні утримувати 10 і більше мільярдів чоловік. Для того, щоб прогодувати населення планети, яке в 1999 р. перевищило 6-ти мільярдний рубіж, необхідно на існуючих площах </a:t>
            </a:r>
            <a:r>
              <a:rPr lang="uk-UA" dirty="0" err="1">
                <a:solidFill>
                  <a:srgbClr val="000000"/>
                </a:solidFill>
                <a:latin typeface="Times New Roman" panose="02020603050405020304" pitchFamily="18" charset="0"/>
                <a:ea typeface="Calibri" panose="020F0502020204030204" pitchFamily="34" charset="0"/>
              </a:rPr>
              <a:t>агроекосистем</a:t>
            </a:r>
            <a:r>
              <a:rPr lang="uk-UA" dirty="0">
                <a:solidFill>
                  <a:srgbClr val="000000"/>
                </a:solidFill>
                <a:latin typeface="Times New Roman" panose="02020603050405020304" pitchFamily="18" charset="0"/>
                <a:ea typeface="Calibri" panose="020F0502020204030204" pitchFamily="34" charset="0"/>
              </a:rPr>
              <a:t> подвоїти виробництво продуктів харчування. Теоретично за співвідношенням між рекордними і середніми врожаями ряду основних сільськогосподарських культур можна припускати, що виробництво їх може бути збільшено в 3–4 рази: кукурудзи – у 3,9 рази; пшениці – у 7,0; сої – 3,9; картоплі – 3,5; рису – 5,8; цукрового буряку – 2,4. Природно, що такий приріст можливий за умови вирощування високоврожайних та стійких сортів рослинних культур, вмілої обробки ґрунтів, правильного використання добрив та пестицидів і </a:t>
            </a:r>
            <a:r>
              <a:rPr lang="uk-UA" dirty="0" err="1">
                <a:solidFill>
                  <a:srgbClr val="000000"/>
                </a:solidFill>
                <a:latin typeface="Times New Roman" panose="02020603050405020304" pitchFamily="18" charset="0"/>
                <a:ea typeface="Calibri" panose="020F0502020204030204" pitchFamily="34" charset="0"/>
              </a:rPr>
              <a:t>т.д</a:t>
            </a:r>
            <a:r>
              <a:rPr lang="uk-UA" dirty="0">
                <a:solidFill>
                  <a:srgbClr val="000000"/>
                </a:solidFill>
                <a:latin typeface="Times New Roman" panose="02020603050405020304" pitchFamily="18" charset="0"/>
                <a:ea typeface="Calibri" panose="020F0502020204030204" pitchFamily="34" charset="0"/>
              </a:rPr>
              <a:t>. З цього можна зробити оптимістичний прогноз щодо можливого збільшення чисельності населення Землі на основі інтенсивного землеробства й тваринництва. </a:t>
            </a:r>
            <a:endParaRPr lang="en-US" sz="14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87507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5840" y="612845"/>
            <a:ext cx="10332720" cy="3139321"/>
          </a:xfrm>
          <a:prstGeom prst="rect">
            <a:avLst/>
          </a:prstGeom>
        </p:spPr>
        <p:txBody>
          <a:bodyPr wrap="square">
            <a:spAutoFit/>
          </a:bodyPr>
          <a:lstStyle/>
          <a:p>
            <a:pPr algn="just">
              <a:spcAft>
                <a:spcPts val="0"/>
              </a:spcAft>
            </a:pPr>
            <a:r>
              <a:rPr lang="uk-UA" dirty="0" smtClean="0">
                <a:solidFill>
                  <a:srgbClr val="000000"/>
                </a:solidFill>
                <a:latin typeface="Times New Roman" panose="02020603050405020304" pitchFamily="18" charset="0"/>
                <a:ea typeface="Calibri" panose="020F0502020204030204" pitchFamily="34" charset="0"/>
              </a:rPr>
              <a:t>	Слід </a:t>
            </a:r>
            <a:r>
              <a:rPr lang="uk-UA" dirty="0">
                <a:solidFill>
                  <a:srgbClr val="000000"/>
                </a:solidFill>
                <a:latin typeface="Times New Roman" panose="02020603050405020304" pitchFamily="18" charset="0"/>
                <a:ea typeface="Calibri" panose="020F0502020204030204" pitchFamily="34" charset="0"/>
              </a:rPr>
              <a:t>зазначити, що значне зростання у третій чверті ХХ сторіччя світового виробництва зернових культур (в останні роки в Індії і Китаї) базувалось на значній витраті енергії, селекції, прогресивних формах агротехніки, широкому застосуванні мінеральних добрив, тому так звана «</a:t>
            </a:r>
            <a:r>
              <a:rPr lang="uk-UA" i="1" dirty="0">
                <a:solidFill>
                  <a:srgbClr val="000000"/>
                </a:solidFill>
                <a:latin typeface="Times New Roman" panose="02020603050405020304" pitchFamily="18" charset="0"/>
                <a:ea typeface="Calibri" panose="020F0502020204030204" pitchFamily="34" charset="0"/>
              </a:rPr>
              <a:t>зелена революція</a:t>
            </a:r>
            <a:r>
              <a:rPr lang="uk-UA" dirty="0">
                <a:solidFill>
                  <a:srgbClr val="000000"/>
                </a:solidFill>
                <a:latin typeface="Times New Roman" panose="02020603050405020304" pitchFamily="18" charset="0"/>
                <a:ea typeface="Calibri" panose="020F0502020204030204" pitchFamily="34" charset="0"/>
              </a:rPr>
              <a:t>» не дала істотних результатів у багатьох країнах, що розвиваються і не мають таких можливостей. «Зелена революція» призвела лише до тимчасових позитивних результатів, не знявши проблеми продовольства у світі. Екстенсивний шлях за рахунок розширення площ земель, які культивуються, припускає лише подвоєння населення земної кулі і може призвести до небажаних екологічних наслідків. Так, намір розширити сільськогосподарські угіддя за рахунок розчищання тропічних лісів р. Амазонки може призвести до лиха глобальних масштабів, оскільки будуть уражені «легені планети», у той час як ґрунти цих районів 72 малородючі і їх постійна культивація є неможливою. Розширення орних земель за рахунок опанування пустельних та напівпустельних територій економічно є недоцільним. </a:t>
            </a:r>
            <a:endParaRPr lang="en-US" sz="1400" dirty="0">
              <a:solidFill>
                <a:srgbClr val="000000"/>
              </a:solidFill>
              <a:effectLst/>
              <a:latin typeface="Times New Roman" panose="02020603050405020304" pitchFamily="18" charset="0"/>
              <a:ea typeface="Calibri" panose="020F0502020204030204" pitchFamily="34" charset="0"/>
            </a:endParaRPr>
          </a:p>
        </p:txBody>
      </p:sp>
      <p:pic>
        <p:nvPicPr>
          <p:cNvPr id="19458" name="Picture 2" descr="Конспект уроку з природознавства &quot;Чому ліси називають легенями нашої планети ?&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010" y="3752166"/>
            <a:ext cx="4991190" cy="2807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794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88272" y="615357"/>
            <a:ext cx="10384972" cy="3970318"/>
          </a:xfrm>
          <a:prstGeom prst="rect">
            <a:avLst/>
          </a:prstGeom>
        </p:spPr>
        <p:txBody>
          <a:bodyPr wrap="square">
            <a:spAutoFit/>
          </a:bodyPr>
          <a:lstStyle/>
          <a:p>
            <a:pPr algn="just">
              <a:spcAft>
                <a:spcPts val="0"/>
              </a:spcAft>
            </a:pPr>
            <a:r>
              <a:rPr lang="uk-UA" dirty="0" smtClean="0">
                <a:solidFill>
                  <a:srgbClr val="000000"/>
                </a:solidFill>
                <a:latin typeface="Times New Roman" panose="02020603050405020304" pitchFamily="18" charset="0"/>
                <a:ea typeface="Calibri" panose="020F0502020204030204" pitchFamily="34" charset="0"/>
              </a:rPr>
              <a:t>	Неважко </a:t>
            </a:r>
            <a:r>
              <a:rPr lang="uk-UA" dirty="0">
                <a:solidFill>
                  <a:srgbClr val="000000"/>
                </a:solidFill>
                <a:latin typeface="Times New Roman" panose="02020603050405020304" pitchFamily="18" charset="0"/>
                <a:ea typeface="Calibri" panose="020F0502020204030204" pitchFamily="34" charset="0"/>
              </a:rPr>
              <a:t>зрозуміти, що проблема виробництва продуктів харчування найтіснішим чином пов'язана з проблемою отримання енергоносіїв, мінеральної сировини, води і з проблемою народонаселення</a:t>
            </a:r>
            <a:r>
              <a:rPr lang="uk-UA" i="1" dirty="0">
                <a:solidFill>
                  <a:srgbClr val="000000"/>
                </a:solidFill>
                <a:latin typeface="Times New Roman" panose="02020603050405020304" pitchFamily="18" charset="0"/>
                <a:ea typeface="Calibri" panose="020F0502020204030204" pitchFamily="34" charset="0"/>
              </a:rPr>
              <a:t>. </a:t>
            </a:r>
            <a:r>
              <a:rPr lang="uk-UA" dirty="0">
                <a:solidFill>
                  <a:srgbClr val="000000"/>
                </a:solidFill>
                <a:latin typeface="Times New Roman" panose="02020603050405020304" pitchFamily="18" charset="0"/>
                <a:ea typeface="Calibri" panose="020F0502020204030204" pitchFamily="34" charset="0"/>
              </a:rPr>
              <a:t>Слід погодитись з </a:t>
            </a:r>
            <a:r>
              <a:rPr lang="uk-UA" i="1" dirty="0">
                <a:solidFill>
                  <a:srgbClr val="000000"/>
                </a:solidFill>
                <a:latin typeface="Times New Roman" panose="02020603050405020304" pitchFamily="18" charset="0"/>
                <a:ea typeface="Calibri" panose="020F0502020204030204" pitchFamily="34" charset="0"/>
              </a:rPr>
              <a:t>Ф</a:t>
            </a:r>
            <a:r>
              <a:rPr lang="uk-UA" dirty="0">
                <a:solidFill>
                  <a:srgbClr val="000000"/>
                </a:solidFill>
                <a:latin typeface="Times New Roman" panose="02020603050405020304" pitchFamily="18" charset="0"/>
                <a:ea typeface="Calibri" panose="020F0502020204030204" pitchFamily="34" charset="0"/>
              </a:rPr>
              <a:t>. </a:t>
            </a:r>
            <a:r>
              <a:rPr lang="uk-UA" i="1" dirty="0" err="1" smtClean="0">
                <a:solidFill>
                  <a:srgbClr val="000000"/>
                </a:solidFill>
                <a:latin typeface="Times New Roman" panose="02020603050405020304" pitchFamily="18" charset="0"/>
                <a:ea typeface="Calibri" panose="020F0502020204030204" pitchFamily="34" charset="0"/>
              </a:rPr>
              <a:t>Рамадом</a:t>
            </a:r>
            <a:r>
              <a:rPr lang="uk-UA" dirty="0" smtClean="0">
                <a:solidFill>
                  <a:srgbClr val="000000"/>
                </a:solidFill>
                <a:latin typeface="Times New Roman" panose="02020603050405020304" pitchFamily="18" charset="0"/>
                <a:ea typeface="Calibri" panose="020F0502020204030204" pitchFamily="34" charset="0"/>
              </a:rPr>
              <a:t>, </a:t>
            </a:r>
            <a:r>
              <a:rPr lang="uk-UA" dirty="0">
                <a:solidFill>
                  <a:srgbClr val="000000"/>
                </a:solidFill>
                <a:latin typeface="Times New Roman" panose="02020603050405020304" pitchFamily="18" charset="0"/>
                <a:ea typeface="Calibri" panose="020F0502020204030204" pitchFamily="34" charset="0"/>
              </a:rPr>
              <a:t>який зазначає: «Питання, скільки людей в змозі прогодувати Земля, в дійсності поставлене невірно. Перш за все треба було спитати, до яких наслідків для БС приведе інтенсифікація світового виробництва продуктів харчування. Відповідь на це питання не викликає оптимізму». Із цього витікає, що терміново необхідно шукати шляхи стабілізації чисельності населення. </a:t>
            </a:r>
            <a:endParaRPr lang="en-US" sz="1400" dirty="0">
              <a:solidFill>
                <a:srgbClr val="000000"/>
              </a:solidFill>
              <a:latin typeface="Times New Roman" panose="02020603050405020304" pitchFamily="18" charset="0"/>
              <a:ea typeface="Calibri" panose="020F0502020204030204" pitchFamily="34" charset="0"/>
            </a:endParaRPr>
          </a:p>
          <a:p>
            <a:pPr algn="just"/>
            <a:r>
              <a:rPr lang="uk-UA" dirty="0" smtClean="0">
                <a:latin typeface="Times New Roman" panose="02020603050405020304" pitchFamily="18" charset="0"/>
                <a:ea typeface="Calibri" panose="020F0502020204030204" pitchFamily="34" charset="0"/>
                <a:cs typeface="Times New Roman" panose="02020603050405020304" pitchFamily="18" charset="0"/>
              </a:rPr>
              <a:t>	Як </a:t>
            </a:r>
            <a:r>
              <a:rPr lang="uk-UA" dirty="0">
                <a:latin typeface="Times New Roman" panose="02020603050405020304" pitchFamily="18" charset="0"/>
                <a:ea typeface="Calibri" panose="020F0502020204030204" pitchFamily="34" charset="0"/>
                <a:cs typeface="Times New Roman" panose="02020603050405020304" pitchFamily="18" charset="0"/>
              </a:rPr>
              <a:t>вважав </a:t>
            </a:r>
            <a:r>
              <a:rPr lang="uk-UA" i="1" dirty="0">
                <a:latin typeface="Times New Roman" panose="02020603050405020304" pitchFamily="18" charset="0"/>
                <a:ea typeface="Calibri" panose="020F0502020204030204" pitchFamily="34" charset="0"/>
                <a:cs typeface="Times New Roman" panose="02020603050405020304" pitchFamily="18" charset="0"/>
              </a:rPr>
              <a:t>Ф. </a:t>
            </a:r>
            <a:r>
              <a:rPr lang="uk-UA" i="1" dirty="0" err="1" smtClean="0">
                <a:latin typeface="Times New Roman" panose="02020603050405020304" pitchFamily="18" charset="0"/>
                <a:ea typeface="Calibri" panose="020F0502020204030204" pitchFamily="34" charset="0"/>
                <a:cs typeface="Times New Roman" panose="02020603050405020304" pitchFamily="18" charset="0"/>
              </a:rPr>
              <a:t>Рамад</a:t>
            </a:r>
            <a:r>
              <a:rPr lang="uk-UA" dirty="0" smtClean="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сучасні агроекосистеми не спроможні витримати навантаження у 6,7 млрд. чоловік (як зазначалось раніше, існують і більш оптимістичні прогнози, хоча деякі дослідники вважають, що агроекосистеми розраховані на навантаження лише 1,5 млрд. чоловік). Тобто існує проблема визначення оптимуму. Незалежно від шляхів розвитку </a:t>
            </a:r>
            <a:r>
              <a:rPr lang="uk-UA" dirty="0" err="1">
                <a:latin typeface="Times New Roman" panose="02020603050405020304" pitchFamily="18" charset="0"/>
                <a:ea typeface="Calibri" panose="020F0502020204030204" pitchFamily="34" charset="0"/>
                <a:cs typeface="Times New Roman" panose="02020603050405020304" pitchFamily="18" charset="0"/>
              </a:rPr>
              <a:t>агроекосистем</a:t>
            </a:r>
            <a:r>
              <a:rPr lang="uk-UA" dirty="0">
                <a:latin typeface="Times New Roman" panose="02020603050405020304" pitchFamily="18" charset="0"/>
                <a:ea typeface="Calibri" panose="020F0502020204030204" pitchFamily="34" charset="0"/>
                <a:cs typeface="Times New Roman" panose="02020603050405020304" pitchFamily="18" charset="0"/>
              </a:rPr>
              <a:t> та вирішення продовольчої проблеми, виходячи з інтересів збереження здоров'я людства і підтримання </a:t>
            </a:r>
            <a:r>
              <a:rPr lang="uk-UA" dirty="0" err="1">
                <a:latin typeface="Times New Roman" panose="02020603050405020304" pitchFamily="18" charset="0"/>
                <a:ea typeface="Calibri" panose="020F0502020204030204" pitchFamily="34" charset="0"/>
                <a:cs typeface="Times New Roman" panose="02020603050405020304" pitchFamily="18" charset="0"/>
              </a:rPr>
              <a:t>життєзабезпечуючих</a:t>
            </a:r>
            <a:r>
              <a:rPr lang="uk-UA" dirty="0">
                <a:latin typeface="Times New Roman" panose="02020603050405020304" pitchFamily="18" charset="0"/>
                <a:ea typeface="Calibri" panose="020F0502020204030204" pitchFamily="34" charset="0"/>
                <a:cs typeface="Times New Roman" panose="02020603050405020304" pitchFamily="18" charset="0"/>
              </a:rPr>
              <a:t> систем </a:t>
            </a:r>
            <a:r>
              <a:rPr lang="uk-UA" dirty="0" smtClean="0">
                <a:latin typeface="Times New Roman" panose="02020603050405020304" pitchFamily="18" charset="0"/>
                <a:ea typeface="Calibri" panose="020F0502020204030204" pitchFamily="34" charset="0"/>
                <a:cs typeface="Times New Roman" panose="02020603050405020304" pitchFamily="18" charset="0"/>
              </a:rPr>
              <a:t>біосфери, </a:t>
            </a:r>
            <a:r>
              <a:rPr lang="uk-UA" dirty="0">
                <a:latin typeface="Times New Roman" panose="02020603050405020304" pitchFamily="18" charset="0"/>
                <a:ea typeface="Calibri" panose="020F0502020204030204" pitchFamily="34" charset="0"/>
                <a:cs typeface="Times New Roman" panose="02020603050405020304" pitchFamily="18" charset="0"/>
              </a:rPr>
              <a:t>єдиною правильною стратегією є поступове впровадження екологічно обґрунтованих форм розвитку сільського господарства.</a:t>
            </a:r>
            <a:endParaRPr lang="en-US" dirty="0">
              <a:latin typeface="Times New Roman" panose="02020603050405020304" pitchFamily="18" charset="0"/>
              <a:cs typeface="Times New Roman" panose="02020603050405020304" pitchFamily="18" charset="0"/>
            </a:endParaRPr>
          </a:p>
        </p:txBody>
      </p:sp>
      <p:pic>
        <p:nvPicPr>
          <p:cNvPr id="20482" name="Picture 2" descr="Сільське господарство 4.0 — приклад розвитку в Україні ▷ Aгріматк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72" y="4585674"/>
            <a:ext cx="3166453" cy="2100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968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58091" y="550043"/>
            <a:ext cx="10123714" cy="4247317"/>
          </a:xfrm>
          <a:prstGeom prst="rect">
            <a:avLst/>
          </a:prstGeom>
        </p:spPr>
        <p:txBody>
          <a:bodyPr wrap="square">
            <a:spAutoFit/>
          </a:bodyPr>
          <a:lstStyle/>
          <a:p>
            <a:pPr algn="just">
              <a:spcAft>
                <a:spcPts val="0"/>
              </a:spcAft>
            </a:pPr>
            <a:r>
              <a:rPr lang="uk-UA" dirty="0" smtClean="0">
                <a:solidFill>
                  <a:srgbClr val="000000"/>
                </a:solidFill>
                <a:latin typeface="Times New Roman" panose="02020603050405020304" pitchFamily="18" charset="0"/>
                <a:ea typeface="Calibri" panose="020F0502020204030204" pitchFamily="34" charset="0"/>
              </a:rPr>
              <a:t>	Екологічні </a:t>
            </a:r>
            <a:r>
              <a:rPr lang="uk-UA" dirty="0">
                <a:solidFill>
                  <a:srgbClr val="000000"/>
                </a:solidFill>
                <a:latin typeface="Times New Roman" panose="02020603050405020304" pitchFamily="18" charset="0"/>
                <a:ea typeface="Calibri" panose="020F0502020204030204" pitchFamily="34" charset="0"/>
              </a:rPr>
              <a:t>функції є основою трьох інших. Будь яка </a:t>
            </a:r>
            <a:r>
              <a:rPr lang="uk-UA" dirty="0" smtClean="0">
                <a:solidFill>
                  <a:srgbClr val="000000"/>
                </a:solidFill>
                <a:latin typeface="Times New Roman" panose="02020603050405020304" pitchFamily="18" charset="0"/>
                <a:ea typeface="Calibri" panose="020F0502020204030204" pitchFamily="34" charset="0"/>
              </a:rPr>
              <a:t>екосистема </a:t>
            </a:r>
            <a:r>
              <a:rPr lang="uk-UA" dirty="0">
                <a:solidFill>
                  <a:srgbClr val="000000"/>
                </a:solidFill>
                <a:latin typeface="Times New Roman" panose="02020603050405020304" pitchFamily="18" charset="0"/>
                <a:ea typeface="Calibri" panose="020F0502020204030204" pitchFamily="34" charset="0"/>
              </a:rPr>
              <a:t>є системою життєзабезпечення людини, суспільства й економіки. Як і організм людини, людське суспільство і його виробничі системи пристосовані до дуже вузького інтервалу властивостей </a:t>
            </a:r>
            <a:r>
              <a:rPr lang="uk-UA" dirty="0" smtClean="0">
                <a:solidFill>
                  <a:srgbClr val="000000"/>
                </a:solidFill>
                <a:latin typeface="Times New Roman" panose="02020603050405020304" pitchFamily="18" charset="0"/>
                <a:ea typeface="Calibri" panose="020F0502020204030204" pitchFamily="34" charset="0"/>
              </a:rPr>
              <a:t>екосистем. </a:t>
            </a:r>
            <a:r>
              <a:rPr lang="uk-UA" dirty="0">
                <a:solidFill>
                  <a:srgbClr val="000000"/>
                </a:solidFill>
                <a:latin typeface="Times New Roman" panose="02020603050405020304" pitchFamily="18" charset="0"/>
                <a:ea typeface="Calibri" panose="020F0502020204030204" pitchFamily="34" charset="0"/>
              </a:rPr>
              <a:t>Будь-яка їх зміна, ініціатором чого в більшості випадків є сама людина, веде до значних негативних соціально-економічних наслідків. Це диктує певні умови функціонування економічної </a:t>
            </a:r>
            <a:r>
              <a:rPr lang="uk-UA" dirty="0" smtClean="0">
                <a:solidFill>
                  <a:srgbClr val="000000"/>
                </a:solidFill>
                <a:latin typeface="Times New Roman" panose="02020603050405020304" pitchFamily="18" charset="0"/>
                <a:ea typeface="Calibri" panose="020F0502020204030204" pitchFamily="34" charset="0"/>
              </a:rPr>
              <a:t>системи: </a:t>
            </a:r>
          </a:p>
          <a:p>
            <a:pPr marL="342900" indent="-342900" algn="just">
              <a:spcAft>
                <a:spcPts val="0"/>
              </a:spcAft>
              <a:buAutoNum type="arabicParenR"/>
            </a:pPr>
            <a:r>
              <a:rPr lang="uk-UA" dirty="0" smtClean="0">
                <a:solidFill>
                  <a:srgbClr val="000000"/>
                </a:solidFill>
                <a:latin typeface="Times New Roman" panose="02020603050405020304" pitchFamily="18" charset="0"/>
                <a:ea typeface="Calibri" panose="020F0502020204030204" pitchFamily="34" charset="0"/>
              </a:rPr>
              <a:t>діяльність </a:t>
            </a:r>
            <a:r>
              <a:rPr lang="uk-UA" dirty="0">
                <a:solidFill>
                  <a:srgbClr val="000000"/>
                </a:solidFill>
                <a:latin typeface="Times New Roman" panose="02020603050405020304" pitchFamily="18" charset="0"/>
                <a:ea typeface="Calibri" panose="020F0502020204030204" pitchFamily="34" charset="0"/>
              </a:rPr>
              <a:t>людини не повинна переходити межі самовідновлення природних </a:t>
            </a:r>
            <a:r>
              <a:rPr lang="uk-UA" dirty="0" smtClean="0">
                <a:solidFill>
                  <a:srgbClr val="000000"/>
                </a:solidFill>
                <a:latin typeface="Times New Roman" panose="02020603050405020304" pitchFamily="18" charset="0"/>
                <a:ea typeface="Calibri" panose="020F0502020204030204" pitchFamily="34" charset="0"/>
              </a:rPr>
              <a:t>екосистем; </a:t>
            </a:r>
          </a:p>
          <a:p>
            <a:pPr marL="342900" indent="-342900" algn="just">
              <a:spcAft>
                <a:spcPts val="0"/>
              </a:spcAft>
              <a:buAutoNum type="arabicParenR"/>
            </a:pPr>
            <a:r>
              <a:rPr lang="uk-UA" dirty="0" smtClean="0">
                <a:solidFill>
                  <a:srgbClr val="000000"/>
                </a:solidFill>
                <a:latin typeface="Times New Roman" panose="02020603050405020304" pitchFamily="18" charset="0"/>
                <a:ea typeface="Calibri" panose="020F0502020204030204" pitchFamily="34" charset="0"/>
              </a:rPr>
              <a:t>у </a:t>
            </a:r>
            <a:r>
              <a:rPr lang="uk-UA" dirty="0">
                <a:solidFill>
                  <a:srgbClr val="000000"/>
                </a:solidFill>
                <a:latin typeface="Times New Roman" panose="02020603050405020304" pitchFamily="18" charset="0"/>
                <a:ea typeface="Calibri" panose="020F0502020204030204" pitchFamily="34" charset="0"/>
              </a:rPr>
              <a:t>випадках перевищення природних можливостей самовідновлення, виробництва повинні нести витрати на відтворення порушених властивостей; </a:t>
            </a:r>
            <a:endParaRPr lang="uk-UA" dirty="0" smtClean="0">
              <a:solidFill>
                <a:srgbClr val="000000"/>
              </a:solidFill>
              <a:latin typeface="Times New Roman" panose="02020603050405020304" pitchFamily="18" charset="0"/>
              <a:ea typeface="Calibri" panose="020F0502020204030204" pitchFamily="34" charset="0"/>
            </a:endParaRPr>
          </a:p>
          <a:p>
            <a:pPr marL="342900" indent="-342900" algn="just">
              <a:spcAft>
                <a:spcPts val="0"/>
              </a:spcAft>
              <a:buAutoNum type="arabicParenR"/>
            </a:pPr>
            <a:r>
              <a:rPr lang="uk-UA" dirty="0" smtClean="0">
                <a:solidFill>
                  <a:srgbClr val="000000"/>
                </a:solidFill>
                <a:latin typeface="Times New Roman" panose="02020603050405020304" pitchFamily="18" charset="0"/>
                <a:ea typeface="Calibri" panose="020F0502020204030204" pitchFamily="34" charset="0"/>
              </a:rPr>
              <a:t>у </a:t>
            </a:r>
            <a:r>
              <a:rPr lang="uk-UA" dirty="0">
                <a:solidFill>
                  <a:srgbClr val="000000"/>
                </a:solidFill>
                <a:latin typeface="Times New Roman" panose="02020603050405020304" pitchFamily="18" charset="0"/>
                <a:ea typeface="Calibri" panose="020F0502020204030204" pitchFamily="34" charset="0"/>
              </a:rPr>
              <a:t>тому випадку, коли територіальна система чи економічний суб’єкт використовує екологічний потенціал сусідньої території чи суміжного суб’єкта, система чи суб’єкт повинні відшкодувати витрати на підтримання екосистем</a:t>
            </a:r>
            <a:r>
              <a:rPr lang="uk-UA" dirty="0" smtClean="0">
                <a:solidFill>
                  <a:srgbClr val="000000"/>
                </a:solidFill>
                <a:latin typeface="Times New Roman" panose="02020603050405020304" pitchFamily="18" charset="0"/>
                <a:ea typeface="Calibri" panose="020F0502020204030204" pitchFamily="34" charset="0"/>
              </a:rPr>
              <a:t>, </a:t>
            </a:r>
            <a:r>
              <a:rPr lang="uk-UA" dirty="0">
                <a:solidFill>
                  <a:srgbClr val="000000"/>
                </a:solidFill>
                <a:latin typeface="Times New Roman" panose="02020603050405020304" pitchFamily="18" charset="0"/>
                <a:ea typeface="Calibri" panose="020F0502020204030204" pitchFamily="34" charset="0"/>
              </a:rPr>
              <a:t>включаючи втрачену вигоду від стримування економічного зростання; </a:t>
            </a:r>
            <a:endParaRPr lang="uk-UA" dirty="0" smtClean="0">
              <a:solidFill>
                <a:srgbClr val="000000"/>
              </a:solidFill>
              <a:latin typeface="Times New Roman" panose="02020603050405020304" pitchFamily="18" charset="0"/>
              <a:ea typeface="Calibri" panose="020F0502020204030204" pitchFamily="34" charset="0"/>
            </a:endParaRPr>
          </a:p>
          <a:p>
            <a:pPr marL="342900" indent="-342900" algn="just">
              <a:spcAft>
                <a:spcPts val="0"/>
              </a:spcAft>
              <a:buAutoNum type="arabicParenR"/>
            </a:pPr>
            <a:r>
              <a:rPr lang="uk-UA" dirty="0" smtClean="0">
                <a:solidFill>
                  <a:srgbClr val="000000"/>
                </a:solidFill>
                <a:latin typeface="Times New Roman" panose="02020603050405020304" pitchFamily="18" charset="0"/>
                <a:ea typeface="Calibri" panose="020F0502020204030204" pitchFamily="34" charset="0"/>
              </a:rPr>
              <a:t>у </a:t>
            </a:r>
            <a:r>
              <a:rPr lang="uk-UA" dirty="0">
                <a:solidFill>
                  <a:srgbClr val="000000"/>
                </a:solidFill>
                <a:latin typeface="Times New Roman" panose="02020603050405020304" pitchFamily="18" charset="0"/>
                <a:ea typeface="Calibri" panose="020F0502020204030204" pitchFamily="34" charset="0"/>
              </a:rPr>
              <a:t>випадку необхідності кардинальної зміни екосистем</a:t>
            </a:r>
            <a:r>
              <a:rPr lang="uk-UA" dirty="0" smtClean="0">
                <a:solidFill>
                  <a:srgbClr val="000000"/>
                </a:solidFill>
                <a:latin typeface="Times New Roman" panose="02020603050405020304" pitchFamily="18" charset="0"/>
                <a:ea typeface="Calibri" panose="020F0502020204030204" pitchFamily="34" charset="0"/>
              </a:rPr>
              <a:t> </a:t>
            </a:r>
            <a:r>
              <a:rPr lang="uk-UA" dirty="0">
                <a:solidFill>
                  <a:srgbClr val="000000"/>
                </a:solidFill>
                <a:latin typeface="Times New Roman" panose="02020603050405020304" pitchFamily="18" charset="0"/>
                <a:ea typeface="Calibri" panose="020F0502020204030204" pitchFamily="34" charset="0"/>
              </a:rPr>
              <a:t>суспільство має виділяти кошти на збереження 73 природних еталонів (об’єктів природо-заповідного фонду) заради збереження можливості в разі необхідності повернути втрачені властивості. </a:t>
            </a:r>
            <a:endParaRPr lang="en-US" sz="1400" dirty="0">
              <a:solidFill>
                <a:srgbClr val="000000"/>
              </a:solidFill>
              <a:effectLst/>
              <a:latin typeface="Times New Roman" panose="02020603050405020304" pitchFamily="18" charset="0"/>
              <a:ea typeface="Calibri" panose="020F0502020204030204" pitchFamily="34" charset="0"/>
            </a:endParaRPr>
          </a:p>
        </p:txBody>
      </p:sp>
      <p:pic>
        <p:nvPicPr>
          <p:cNvPr id="21506" name="Picture 2" descr="ЦУР 15: Збереження екосистем суші | Postfuctum.i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112" y="4797360"/>
            <a:ext cx="3436711" cy="1812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280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01782" y="670264"/>
            <a:ext cx="10175965" cy="3255507"/>
          </a:xfrm>
          <a:prstGeom prst="rect">
            <a:avLst/>
          </a:prstGeom>
        </p:spPr>
        <p:txBody>
          <a:bodyPr wrap="square">
            <a:spAutoFit/>
          </a:bodyPr>
          <a:lstStyle/>
          <a:p>
            <a:pPr algn="ctr">
              <a:lnSpc>
                <a:spcPct val="107000"/>
              </a:lnSpc>
              <a:spcAft>
                <a:spcPts val="0"/>
              </a:spcAft>
            </a:pPr>
            <a:r>
              <a:rPr lang="uk-UA"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Суть глобального біологічного контролю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Уперше нашу планету як живий організм став сприймати </a:t>
            </a:r>
            <a:r>
              <a:rPr lang="uk-UA"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В.І. Вернадський, </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який зазначав, що геологічні (геохімічні) і біологічні процеси на планеті розвиваються спільно, допомагаючи один одному. Геохімічні процеси прямо або опосередковано контролюють функціонування ЖР. Його думка різко відрізнялася від уявлень </a:t>
            </a:r>
            <a:r>
              <a:rPr lang="uk-UA"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Ч. Дарвіна</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згідно яких, геохімічні процеси створюють середовище, в якому живі організми з'являються, пристосовуються до нього і розвиваються. </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Загальновідомо, що абіотичні фактори контролюють діяльність організмів, але і самі організми в свою чергу впливають на абіотичне середовище і контролюють його розвиток, тому що між біотопом і біоценозом відбувається обмін речовиною та енергією. Організми, віддаючи до абіотичного середовища нові сполуки та енергію, постійно змінюють фізико-хімічну природу неорганічних речовин.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825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3588" y="746318"/>
            <a:ext cx="10202091" cy="2585323"/>
          </a:xfrm>
          <a:prstGeom prst="rect">
            <a:avLst/>
          </a:prstGeom>
        </p:spPr>
        <p:txBody>
          <a:bodyPr wrap="square">
            <a:spAutoFit/>
          </a:bodyPr>
          <a:lstStyle/>
          <a:p>
            <a:pPr algn="just"/>
            <a:r>
              <a:rPr lang="uk-UA" dirty="0" smtClean="0">
                <a:solidFill>
                  <a:srgbClr val="000000"/>
                </a:solidFill>
                <a:latin typeface="Times New Roman" panose="02020603050405020304" pitchFamily="18" charset="0"/>
                <a:ea typeface="Calibri" panose="020F0502020204030204" pitchFamily="34" charset="0"/>
              </a:rPr>
              <a:t>	На </a:t>
            </a:r>
            <a:r>
              <a:rPr lang="uk-UA" dirty="0">
                <a:solidFill>
                  <a:srgbClr val="000000"/>
                </a:solidFill>
                <a:latin typeface="Times New Roman" panose="02020603050405020304" pitchFamily="18" charset="0"/>
                <a:ea typeface="Calibri" panose="020F0502020204030204" pitchFamily="34" charset="0"/>
              </a:rPr>
              <a:t>підтвердження цього можна навести наступні приклади: </a:t>
            </a:r>
            <a:endParaRPr lang="uk-UA" dirty="0" smtClean="0">
              <a:solidFill>
                <a:srgbClr val="000000"/>
              </a:solidFill>
              <a:latin typeface="Times New Roman" panose="02020603050405020304" pitchFamily="18" charset="0"/>
              <a:ea typeface="Calibri" panose="020F0502020204030204" pitchFamily="34" charset="0"/>
            </a:endParaRPr>
          </a:p>
          <a:p>
            <a:pPr marL="342900" indent="-342900" algn="just">
              <a:buAutoNum type="arabicParenR"/>
            </a:pPr>
            <a:r>
              <a:rPr lang="uk-UA" dirty="0" smtClean="0">
                <a:solidFill>
                  <a:srgbClr val="000000"/>
                </a:solidFill>
                <a:latin typeface="Times New Roman" panose="02020603050405020304" pitchFamily="18" charset="0"/>
                <a:ea typeface="Calibri" panose="020F0502020204030204" pitchFamily="34" charset="0"/>
              </a:rPr>
              <a:t>склад </a:t>
            </a:r>
            <a:r>
              <a:rPr lang="uk-UA" dirty="0">
                <a:solidFill>
                  <a:srgbClr val="000000"/>
                </a:solidFill>
                <a:latin typeface="Times New Roman" panose="02020603050405020304" pitchFamily="18" charset="0"/>
                <a:ea typeface="Calibri" panose="020F0502020204030204" pitchFamily="34" charset="0"/>
              </a:rPr>
              <a:t>морської води і донних відкладів значною мірою визначається активністю морських організмів (так, сульфатредукуючі бактерії перетворюють сульфати на сульфіди); </a:t>
            </a:r>
            <a:endParaRPr lang="uk-UA" dirty="0" smtClean="0">
              <a:solidFill>
                <a:srgbClr val="000000"/>
              </a:solidFill>
              <a:latin typeface="Times New Roman" panose="02020603050405020304" pitchFamily="18" charset="0"/>
              <a:ea typeface="Calibri" panose="020F0502020204030204" pitchFamily="34" charset="0"/>
            </a:endParaRPr>
          </a:p>
          <a:p>
            <a:pPr marL="342900" indent="-342900" algn="just">
              <a:buAutoNum type="arabicParenR"/>
            </a:pPr>
            <a:r>
              <a:rPr lang="uk-UA" dirty="0" smtClean="0">
                <a:solidFill>
                  <a:srgbClr val="000000"/>
                </a:solidFill>
                <a:latin typeface="Times New Roman" panose="02020603050405020304" pitchFamily="18" charset="0"/>
                <a:ea typeface="Calibri" panose="020F0502020204030204" pitchFamily="34" charset="0"/>
              </a:rPr>
              <a:t>рослини</a:t>
            </a:r>
            <a:r>
              <a:rPr lang="uk-UA" dirty="0">
                <a:solidFill>
                  <a:srgbClr val="000000"/>
                </a:solidFill>
                <a:latin typeface="Times New Roman" panose="02020603050405020304" pitchFamily="18" charset="0"/>
                <a:ea typeface="Calibri" panose="020F0502020204030204" pitchFamily="34" charset="0"/>
              </a:rPr>
              <a:t>, які ростуть на піщаній дюні, поступово утворюють ґрунти, абсолютно відмінні від початкового піщаного субстрату; </a:t>
            </a:r>
            <a:endParaRPr lang="uk-UA" dirty="0" smtClean="0">
              <a:solidFill>
                <a:srgbClr val="000000"/>
              </a:solidFill>
              <a:latin typeface="Times New Roman" panose="02020603050405020304" pitchFamily="18" charset="0"/>
              <a:ea typeface="Calibri" panose="020F0502020204030204" pitchFamily="34" charset="0"/>
            </a:endParaRPr>
          </a:p>
          <a:p>
            <a:pPr marL="342900" indent="-342900" algn="just">
              <a:buAutoNum type="arabicParenR"/>
            </a:pPr>
            <a:r>
              <a:rPr lang="uk-UA" dirty="0" smtClean="0">
                <a:solidFill>
                  <a:srgbClr val="000000"/>
                </a:solidFill>
                <a:latin typeface="Times New Roman" panose="02020603050405020304" pitchFamily="18" charset="0"/>
                <a:ea typeface="Calibri" panose="020F0502020204030204" pitchFamily="34" charset="0"/>
              </a:rPr>
              <a:t>коралові </a:t>
            </a:r>
            <a:r>
              <a:rPr lang="uk-UA" dirty="0">
                <a:solidFill>
                  <a:srgbClr val="000000"/>
                </a:solidFill>
                <a:latin typeface="Times New Roman" panose="02020603050405020304" pitchFamily="18" charset="0"/>
                <a:ea typeface="Calibri" panose="020F0502020204030204" pitchFamily="34" charset="0"/>
              </a:rPr>
              <a:t>поліпи і водорості будують з простої сировини, що постачається морем, рифи і створюють умови для нормального функціонування різноманітних </a:t>
            </a:r>
            <a:r>
              <a:rPr lang="uk-UA" dirty="0" err="1">
                <a:solidFill>
                  <a:srgbClr val="000000"/>
                </a:solidFill>
                <a:latin typeface="Times New Roman" panose="02020603050405020304" pitchFamily="18" charset="0"/>
                <a:ea typeface="Calibri" panose="020F0502020204030204" pitchFamily="34" charset="0"/>
              </a:rPr>
              <a:t>гідробіонтів</a:t>
            </a:r>
            <a:r>
              <a:rPr lang="uk-UA" dirty="0">
                <a:solidFill>
                  <a:srgbClr val="000000"/>
                </a:solidFill>
                <a:latin typeface="Times New Roman" panose="02020603050405020304" pitchFamily="18" charset="0"/>
                <a:ea typeface="Calibri" panose="020F0502020204030204" pitchFamily="34" charset="0"/>
              </a:rPr>
              <a:t>; </a:t>
            </a:r>
            <a:endParaRPr lang="uk-UA" dirty="0" smtClean="0">
              <a:solidFill>
                <a:srgbClr val="000000"/>
              </a:solidFill>
              <a:latin typeface="Times New Roman" panose="02020603050405020304" pitchFamily="18" charset="0"/>
              <a:ea typeface="Calibri" panose="020F0502020204030204" pitchFamily="34" charset="0"/>
            </a:endParaRPr>
          </a:p>
          <a:p>
            <a:pPr marL="342900" indent="-342900" algn="just">
              <a:buAutoNum type="arabicParenR"/>
            </a:pPr>
            <a:r>
              <a:rPr lang="uk-UA" dirty="0" smtClean="0">
                <a:solidFill>
                  <a:srgbClr val="000000"/>
                </a:solidFill>
                <a:latin typeface="Times New Roman" panose="02020603050405020304" pitchFamily="18" charset="0"/>
                <a:ea typeface="Calibri" panose="020F0502020204030204" pitchFamily="34" charset="0"/>
              </a:rPr>
              <a:t>кисень </a:t>
            </a:r>
            <a:r>
              <a:rPr lang="uk-UA" dirty="0">
                <a:solidFill>
                  <a:srgbClr val="000000"/>
                </a:solidFill>
                <a:latin typeface="Times New Roman" panose="02020603050405020304" pitchFamily="18" charset="0"/>
                <a:ea typeface="Calibri" panose="020F0502020204030204" pitchFamily="34" charset="0"/>
              </a:rPr>
              <a:t>і нітрати, що містяться в морській воді, утворені внаслідок життєдіяльності організмів і значною мірою контролюються </a:t>
            </a:r>
            <a:r>
              <a:rPr lang="uk-UA" dirty="0" smtClean="0">
                <a:solidFill>
                  <a:srgbClr val="000000"/>
                </a:solidFill>
                <a:latin typeface="Times New Roman" panose="02020603050405020304" pitchFamily="18" charset="0"/>
                <a:ea typeface="Calibri" panose="020F0502020204030204" pitchFamily="34" charset="0"/>
              </a:rPr>
              <a:t>нею.</a:t>
            </a:r>
            <a:endParaRPr lang="en-US" dirty="0"/>
          </a:p>
        </p:txBody>
      </p:sp>
      <p:pic>
        <p:nvPicPr>
          <p:cNvPr id="22532" name="Picture 4" descr="🌊 Сірководень у Чорному морі: хто виживає у токсичних глибинах? У глибинах  Чорного моря, на рівні понад 150-200 метрів, залягають величезні поклади  сірководню (H₂S). Це агресивне середовище майже позбавлене життя, проте  деякі"/>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698" y="3464923"/>
            <a:ext cx="2744016" cy="3239316"/>
          </a:xfrm>
          <a:prstGeom prst="rect">
            <a:avLst/>
          </a:prstGeom>
          <a:noFill/>
          <a:extLst>
            <a:ext uri="{909E8E84-426E-40DD-AFC4-6F175D3DCCD1}">
              <a14:hiddenFill xmlns:a14="http://schemas.microsoft.com/office/drawing/2010/main">
                <a:solidFill>
                  <a:srgbClr val="FFFFFF"/>
                </a:solidFill>
              </a14:hiddenFill>
            </a:ext>
          </a:extLst>
        </p:spPr>
      </p:pic>
      <p:pic>
        <p:nvPicPr>
          <p:cNvPr id="22534" name="Picture 6" descr="Територія піщаних дюн: на Чернігівщині збереглася унікальна пам'ятка  Льодовикового періоду – ЧЕlin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713" y="3464924"/>
            <a:ext cx="4719622" cy="3239316"/>
          </a:xfrm>
          <a:prstGeom prst="rect">
            <a:avLst/>
          </a:prstGeom>
          <a:noFill/>
          <a:extLst>
            <a:ext uri="{909E8E84-426E-40DD-AFC4-6F175D3DCCD1}">
              <a14:hiddenFill xmlns:a14="http://schemas.microsoft.com/office/drawing/2010/main">
                <a:solidFill>
                  <a:srgbClr val="FFFFFF"/>
                </a:solidFill>
              </a14:hiddenFill>
            </a:ext>
          </a:extLst>
        </p:spPr>
      </p:pic>
      <p:pic>
        <p:nvPicPr>
          <p:cNvPr id="22536" name="Picture 8" descr="Священні природні місця Мальдів і біорізноманітт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6335" y="3464923"/>
            <a:ext cx="3953818" cy="3239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202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0525" y="1028343"/>
            <a:ext cx="10319657" cy="2585323"/>
          </a:xfrm>
          <a:prstGeom prst="rect">
            <a:avLst/>
          </a:prstGeom>
        </p:spPr>
        <p:txBody>
          <a:bodyPr wrap="square">
            <a:spAutoFit/>
          </a:bodyPr>
          <a:lstStyle/>
          <a:p>
            <a:pPr algn="ctr">
              <a:spcAft>
                <a:spcPts val="0"/>
              </a:spcAft>
            </a:pPr>
            <a:r>
              <a:rPr lang="uk-UA" b="1" i="1" dirty="0">
                <a:solidFill>
                  <a:srgbClr val="000000"/>
                </a:solidFill>
                <a:latin typeface="Times New Roman" panose="02020603050405020304" pitchFamily="18" charset="0"/>
                <a:ea typeface="Calibri" panose="020F0502020204030204" pitchFamily="34" charset="0"/>
              </a:rPr>
              <a:t>Екологічні проблеми поверхневих вод суші </a:t>
            </a:r>
            <a:endParaRPr lang="en-US" sz="1400" dirty="0">
              <a:solidFill>
                <a:srgbClr val="000000"/>
              </a:solidFill>
              <a:latin typeface="Times New Roman" panose="02020603050405020304" pitchFamily="18" charset="0"/>
              <a:ea typeface="Calibri" panose="020F0502020204030204" pitchFamily="34" charset="0"/>
            </a:endParaRPr>
          </a:p>
          <a:p>
            <a:pPr algn="ctr">
              <a:spcAft>
                <a:spcPts val="0"/>
              </a:spcAft>
            </a:pPr>
            <a:r>
              <a:rPr lang="uk-UA" b="1" i="1" dirty="0">
                <a:solidFill>
                  <a:srgbClr val="000000"/>
                </a:solidFill>
                <a:latin typeface="Times New Roman" panose="02020603050405020304" pitchFamily="18" charset="0"/>
                <a:ea typeface="Calibri" panose="020F0502020204030204" pitchFamily="34" charset="0"/>
              </a:rPr>
              <a:t>Дефіцит води. </a:t>
            </a:r>
            <a:endParaRPr lang="en-US" sz="1400" dirty="0">
              <a:solidFill>
                <a:srgbClr val="000000"/>
              </a:solidFill>
              <a:latin typeface="Times New Roman" panose="02020603050405020304" pitchFamily="18" charset="0"/>
              <a:ea typeface="Calibri" panose="020F0502020204030204" pitchFamily="34" charset="0"/>
            </a:endParaRPr>
          </a:p>
          <a:p>
            <a:pPr>
              <a:spcAft>
                <a:spcPts val="0"/>
              </a:spcAft>
            </a:pPr>
            <a:r>
              <a:rPr lang="uk-UA" dirty="0" smtClean="0">
                <a:solidFill>
                  <a:srgbClr val="000000"/>
                </a:solidFill>
                <a:latin typeface="Times New Roman" panose="02020603050405020304" pitchFamily="18" charset="0"/>
                <a:ea typeface="Calibri" panose="020F0502020204030204" pitchFamily="34" charset="0"/>
              </a:rPr>
              <a:t>	Вода </a:t>
            </a:r>
            <a:r>
              <a:rPr lang="uk-UA" dirty="0">
                <a:solidFill>
                  <a:srgbClr val="000000"/>
                </a:solidFill>
                <a:latin typeface="Times New Roman" panose="02020603050405020304" pitchFamily="18" charset="0"/>
                <a:ea typeface="Calibri" panose="020F0502020204030204" pitchFamily="34" charset="0"/>
              </a:rPr>
              <a:t>– найбільш важливий і широко вживаний ресурс. Антропогенний водозабір всіх джерел світу оцінюється у 4 тис. м3/рік. Обсяги інших природних ресурсів, таких як вугілля або нафта – на три порядки менше. Водні ресурси на суходолі розподілені нерівномірно. У Європі та Азії, де проживає понад 70% населення світу, зосереджено лише 39% прісної води. </a:t>
            </a:r>
            <a:r>
              <a:rPr lang="uk-UA" dirty="0" smtClean="0">
                <a:solidFill>
                  <a:srgbClr val="000000"/>
                </a:solidFill>
                <a:latin typeface="Times New Roman" panose="02020603050405020304" pitchFamily="18" charset="0"/>
                <a:ea typeface="Calibri" panose="020F0502020204030204" pitchFamily="34" charset="0"/>
              </a:rPr>
              <a:t>	</a:t>
            </a:r>
          </a:p>
          <a:p>
            <a:pPr>
              <a:spcAft>
                <a:spcPts val="0"/>
              </a:spcAft>
            </a:pPr>
            <a:r>
              <a:rPr lang="uk-UA" dirty="0">
                <a:solidFill>
                  <a:srgbClr val="000000"/>
                </a:solidFill>
                <a:latin typeface="Times New Roman" panose="02020603050405020304" pitchFamily="18" charset="0"/>
                <a:ea typeface="Calibri" panose="020F0502020204030204" pitchFamily="34" charset="0"/>
              </a:rPr>
              <a:t>	</a:t>
            </a:r>
            <a:r>
              <a:rPr lang="uk-UA" dirty="0" smtClean="0">
                <a:solidFill>
                  <a:srgbClr val="000000"/>
                </a:solidFill>
                <a:latin typeface="Times New Roman" panose="02020603050405020304" pitchFamily="18" charset="0"/>
                <a:ea typeface="Calibri" panose="020F0502020204030204" pitchFamily="34" charset="0"/>
              </a:rPr>
              <a:t>Україна </a:t>
            </a:r>
            <a:r>
              <a:rPr lang="uk-UA" dirty="0">
                <a:solidFill>
                  <a:srgbClr val="000000"/>
                </a:solidFill>
                <a:latin typeface="Times New Roman" panose="02020603050405020304" pitchFamily="18" charset="0"/>
                <a:ea typeface="Calibri" panose="020F0502020204030204" pitchFamily="34" charset="0"/>
              </a:rPr>
              <a:t>за запасами прісної води посідає 87 місце поряд з Суданом та Іраком. Причому, кількість доступної води розподілена нерівномірно: у південних областях кількість води на особу втричі менше, ніж на північному заході. Лише 7% орних земель України зволожується у достатній мірі. </a:t>
            </a:r>
            <a:endParaRPr lang="en-US" sz="1400" dirty="0">
              <a:solidFill>
                <a:srgbClr val="000000"/>
              </a:solidFill>
              <a:effectLst/>
              <a:latin typeface="Times New Roman" panose="02020603050405020304" pitchFamily="18" charset="0"/>
              <a:ea typeface="Calibri" panose="020F0502020204030204" pitchFamily="34" charset="0"/>
            </a:endParaRPr>
          </a:p>
        </p:txBody>
      </p:sp>
      <p:sp>
        <p:nvSpPr>
          <p:cNvPr id="3" name="AutoShape 2" descr="Чорне море катастрофічно забруднено пластиком, новини сьогодні | OBOZ.U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3556" name="Picture 4" descr="Забруднення води Зображення, стокові фотографії та картинки Забруднення вод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524" y="3775166"/>
            <a:ext cx="4754882" cy="2952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7162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6102" y="836432"/>
            <a:ext cx="9718766" cy="2308324"/>
          </a:xfrm>
          <a:prstGeom prst="rect">
            <a:avLst/>
          </a:prstGeom>
        </p:spPr>
        <p:txBody>
          <a:bodyPr wrap="square">
            <a:spAutoFit/>
          </a:bodyPr>
          <a:lstStyle/>
          <a:p>
            <a:pPr algn="just">
              <a:spcAft>
                <a:spcPts val="0"/>
              </a:spcAft>
            </a:pPr>
            <a:r>
              <a:rPr lang="uk-UA" dirty="0" smtClean="0">
                <a:solidFill>
                  <a:srgbClr val="000000"/>
                </a:solidFill>
                <a:latin typeface="Times New Roman" panose="02020603050405020304" pitchFamily="18" charset="0"/>
                <a:ea typeface="Calibri" panose="020F0502020204030204" pitchFamily="34" charset="0"/>
              </a:rPr>
              <a:t>	Якщо </a:t>
            </a:r>
            <a:r>
              <a:rPr lang="uk-UA" dirty="0">
                <a:solidFill>
                  <a:srgbClr val="000000"/>
                </a:solidFill>
                <a:latin typeface="Times New Roman" panose="02020603050405020304" pitchFamily="18" charset="0"/>
                <a:ea typeface="Calibri" panose="020F0502020204030204" pitchFamily="34" charset="0"/>
              </a:rPr>
              <a:t>у певному регіоні потреби у водних ресурсах починають перевищувати величину річкового стоку, а інших джерел прісної води немає, застосовують регулювання річкового стоку. Зарегулювання стоку проводять шляхом будівництва гребель, які штучно регулюють кількість води, яка пропускається нижче. Найдавніші греблі відомі у Єгипті за 3 тис. років до н.е. Як результат, більшість річок у світі має </a:t>
            </a:r>
            <a:r>
              <a:rPr lang="uk-UA" dirty="0" err="1">
                <a:solidFill>
                  <a:srgbClr val="000000"/>
                </a:solidFill>
                <a:latin typeface="Times New Roman" panose="02020603050405020304" pitchFamily="18" charset="0"/>
                <a:ea typeface="Calibri" panose="020F0502020204030204" pitchFamily="34" charset="0"/>
              </a:rPr>
              <a:t>зарегульований</a:t>
            </a:r>
            <a:r>
              <a:rPr lang="uk-UA" dirty="0">
                <a:solidFill>
                  <a:srgbClr val="000000"/>
                </a:solidFill>
                <a:latin typeface="Times New Roman" panose="02020603050405020304" pitchFamily="18" charset="0"/>
                <a:ea typeface="Calibri" panose="020F0502020204030204" pitchFamily="34" charset="0"/>
              </a:rPr>
              <a:t> стік: Дніпро – 6, Волга – 11, у басейні </a:t>
            </a:r>
            <a:r>
              <a:rPr lang="uk-UA" dirty="0" err="1">
                <a:solidFill>
                  <a:srgbClr val="000000"/>
                </a:solidFill>
                <a:latin typeface="Times New Roman" panose="02020603050405020304" pitchFamily="18" charset="0"/>
                <a:ea typeface="Calibri" panose="020F0502020204030204" pitchFamily="34" charset="0"/>
              </a:rPr>
              <a:t>р.Колумбія</a:t>
            </a:r>
            <a:r>
              <a:rPr lang="uk-UA" dirty="0">
                <a:solidFill>
                  <a:srgbClr val="000000"/>
                </a:solidFill>
                <a:latin typeface="Times New Roman" panose="02020603050405020304" pitchFamily="18" charset="0"/>
                <a:ea typeface="Calibri" panose="020F0502020204030204" pitchFamily="34" charset="0"/>
              </a:rPr>
              <a:t> (США) – 160 гребель. Всього в Україні побудовано 1087 водосховищ. На даний момент світові можливості великомасштабного гідротехнічного будівництва вичерпані і не відповідають критеріям економічної доцільності. </a:t>
            </a:r>
            <a:endParaRPr lang="en-US" sz="1400" dirty="0">
              <a:solidFill>
                <a:srgbClr val="000000"/>
              </a:solidFill>
              <a:latin typeface="Times New Roman" panose="02020603050405020304" pitchFamily="18" charset="0"/>
              <a:ea typeface="Calibri" panose="020F0502020204030204" pitchFamily="34" charset="0"/>
            </a:endParaRPr>
          </a:p>
        </p:txBody>
      </p:sp>
      <p:pic>
        <p:nvPicPr>
          <p:cNvPr id="24578" name="Picture 2" descr="Регулирование речного стока водохранилищам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102" y="3144756"/>
            <a:ext cx="6792687" cy="3621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338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40080" y="285610"/>
            <a:ext cx="10816046" cy="6463308"/>
          </a:xfrm>
          <a:prstGeom prst="rect">
            <a:avLst/>
          </a:prstGeom>
        </p:spPr>
        <p:txBody>
          <a:bodyPr wrap="square">
            <a:spAutoFit/>
          </a:bodyPr>
          <a:lstStyle/>
          <a:p>
            <a:pPr algn="ctr">
              <a:spcAft>
                <a:spcPts val="0"/>
              </a:spcAft>
            </a:pP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Зарегулювання річкового стоку у свою чергу призводить до виникнення низки екологічних проблем: </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 Затримка завішених мінеральних речовин – замулення водосховищ. </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Час існування водосховища обмежений процесами заповнення ложа водосховища річковими наносами. В результаті водосховища на рівнинних річках мають проектний час експлуатації від 100-120 до 500 років Наприклад, через замулювання з 1972 р. по 2000 р. глибина </a:t>
            </a:r>
            <a:r>
              <a:rPr lang="uk-UA"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Нурекського</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водосховища (р. Вахш, Таджикистан) зменшилася на 75 110 м. За оцінками, експлуатаційний термін цього водосховища станом на 2012 р. становить 15-20 років. </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б) Зміна стоку біогенних речовин. </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Як наслідок, відбувається розростання вищої водної рослинності. Площа водного дзеркала водосховища зменшується, прогресує замулення, виникають </a:t>
            </a:r>
            <a:r>
              <a:rPr lang="uk-UA"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заморні</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явища внаслідок дефіциту кисню. </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 Збільшення випаровування </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посилює дефіцит води, змінюються гідрохімічні показники (зокрема, жорсткість та загальна мінералізація). </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г) Підвищення ерозії берегів </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внаслідок абразивних та обвальних процесів відбувається посилення замулювання ложа водосховищ, змінюється форма берегів та прилеглих ландшафтів. </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 Перешкоджання проходу мігруючих видів </a:t>
            </a:r>
            <a:r>
              <a:rPr lang="uk-UA"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гідробіонтів</a:t>
            </a:r>
            <a:r>
              <a:rPr lang="uk-UA"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греблі виступають штучними бар’єрами на шляху міграційних коридорів, по яких здійснювали пересування нерестові стада </a:t>
            </a:r>
            <a:r>
              <a:rPr lang="uk-UA"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анадромних</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видів риб (здійснюють нерест у прісних водоймах, нагул – у морях). Затоплення прибережних ділянок, зникнення заплави річки призводить до зникнення нерестовищ. </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uk-UA" i="1" dirty="0">
                <a:latin typeface="Times New Roman" panose="02020603050405020304" pitchFamily="18" charset="0"/>
                <a:ea typeface="Calibri" panose="020F0502020204030204" pitchFamily="34" charset="0"/>
                <a:cs typeface="Times New Roman" panose="02020603050405020304" pitchFamily="18" charset="0"/>
              </a:rPr>
              <a:t>е) Поява адвентивних видів </a:t>
            </a:r>
            <a:r>
              <a:rPr lang="uk-UA" i="1" dirty="0" err="1">
                <a:latin typeface="Times New Roman" panose="02020603050405020304" pitchFamily="18" charset="0"/>
                <a:ea typeface="Calibri" panose="020F0502020204030204" pitchFamily="34" charset="0"/>
                <a:cs typeface="Times New Roman" panose="02020603050405020304" pitchFamily="18" charset="0"/>
              </a:rPr>
              <a:t>гідробіонтів</a:t>
            </a:r>
            <a:r>
              <a:rPr lang="uk-UA" i="1" dirty="0">
                <a:latin typeface="Times New Roman" panose="02020603050405020304" pitchFamily="18" charset="0"/>
                <a:ea typeface="Calibri" panose="020F0502020204030204" pitchFamily="34" charset="0"/>
                <a:cs typeface="Times New Roman" panose="02020603050405020304" pitchFamily="18" charset="0"/>
              </a:rPr>
              <a:t> </a:t>
            </a:r>
            <a:r>
              <a:rPr lang="uk-UA" dirty="0">
                <a:latin typeface="Times New Roman" panose="02020603050405020304" pitchFamily="18" charset="0"/>
                <a:ea typeface="Calibri" panose="020F0502020204030204" pitchFamily="34" charset="0"/>
                <a:cs typeface="Times New Roman" panose="02020603050405020304" pitchFamily="18" charset="0"/>
              </a:rPr>
              <a:t>– зміна гідрологічного та гідрохімічного режиму водосховища дає можливість розселенню та бурхливому розвитку багатьох чужорідних видів </a:t>
            </a:r>
            <a:r>
              <a:rPr lang="uk-UA" dirty="0" err="1">
                <a:latin typeface="Times New Roman" panose="02020603050405020304" pitchFamily="18" charset="0"/>
                <a:ea typeface="Calibri" panose="020F0502020204030204" pitchFamily="34" charset="0"/>
                <a:cs typeface="Times New Roman" panose="02020603050405020304" pitchFamily="18" charset="0"/>
              </a:rPr>
              <a:t>гідробіонтів</a:t>
            </a:r>
            <a:r>
              <a:rPr lang="uk-UA" dirty="0">
                <a:latin typeface="Times New Roman" panose="02020603050405020304" pitchFamily="18" charset="0"/>
                <a:ea typeface="Calibri" panose="020F0502020204030204" pitchFamily="34" charset="0"/>
                <a:cs typeface="Times New Roman" panose="02020603050405020304" pitchFamily="18" charset="0"/>
              </a:rPr>
              <a:t>. Зокрема, ряд двостулкових молюсків (наприклад </a:t>
            </a:r>
            <a:r>
              <a:rPr lang="uk-UA" dirty="0" err="1">
                <a:latin typeface="Times New Roman" panose="02020603050405020304" pitchFamily="18" charset="0"/>
                <a:ea typeface="Calibri" panose="020F0502020204030204" pitchFamily="34" charset="0"/>
                <a:cs typeface="Times New Roman" panose="02020603050405020304" pitchFamily="18" charset="0"/>
              </a:rPr>
              <a:t>Dreissena</a:t>
            </a:r>
            <a:r>
              <a:rPr lang="uk-UA" dirty="0">
                <a:latin typeface="Times New Roman" panose="02020603050405020304" pitchFamily="18" charset="0"/>
                <a:ea typeface="Calibri" panose="020F0502020204030204" pitchFamily="34" charset="0"/>
                <a:cs typeface="Times New Roman" panose="02020603050405020304" pitchFamily="18" charset="0"/>
              </a:rPr>
              <a:t>) поширилися у водосховищах Північної півкулі завдяки гідротехнічному будівництву. У дніпровських водосховищах реєструються </a:t>
            </a:r>
            <a:r>
              <a:rPr lang="uk-UA" dirty="0" err="1">
                <a:latin typeface="Times New Roman" panose="02020603050405020304" pitchFamily="18" charset="0"/>
                <a:ea typeface="Calibri" panose="020F0502020204030204" pitchFamily="34" charset="0"/>
                <a:cs typeface="Times New Roman" panose="02020603050405020304" pitchFamily="18" charset="0"/>
              </a:rPr>
              <a:t>солоноводні</a:t>
            </a:r>
            <a:r>
              <a:rPr lang="uk-UA" dirty="0">
                <a:latin typeface="Times New Roman" panose="02020603050405020304" pitchFamily="18" charset="0"/>
                <a:ea typeface="Calibri" panose="020F0502020204030204" pitchFamily="34" charset="0"/>
                <a:cs typeface="Times New Roman" panose="02020603050405020304" pitchFamily="18" charset="0"/>
              </a:rPr>
              <a:t> види </a:t>
            </a:r>
            <a:r>
              <a:rPr lang="uk-UA" dirty="0" err="1">
                <a:latin typeface="Times New Roman" panose="02020603050405020304" pitchFamily="18" charset="0"/>
                <a:ea typeface="Calibri" panose="020F0502020204030204" pitchFamily="34" charset="0"/>
                <a:cs typeface="Times New Roman" panose="02020603050405020304" pitchFamily="18" charset="0"/>
              </a:rPr>
              <a:t>гідробіонтів</a:t>
            </a:r>
            <a:r>
              <a:rPr lang="uk-UA" dirty="0">
                <a:latin typeface="Times New Roman" panose="02020603050405020304" pitchFamily="18" charset="0"/>
                <a:ea typeface="Calibri" panose="020F0502020204030204" pitchFamily="34" charset="0"/>
                <a:cs typeface="Times New Roman" panose="02020603050405020304" pitchFamily="18" charset="0"/>
              </a:rPr>
              <a:t> (морський молюск </a:t>
            </a:r>
            <a:r>
              <a:rPr lang="uk-UA" dirty="0" err="1">
                <a:latin typeface="Times New Roman" panose="02020603050405020304" pitchFamily="18" charset="0"/>
                <a:ea typeface="Calibri" panose="020F0502020204030204" pitchFamily="34" charset="0"/>
                <a:cs typeface="Times New Roman" panose="02020603050405020304" pitchFamily="18" charset="0"/>
              </a:rPr>
              <a:t>Hypanis</a:t>
            </a:r>
            <a:r>
              <a:rPr lang="uk-UA" dirty="0">
                <a:latin typeface="Times New Roman" panose="02020603050405020304" pitchFamily="18" charset="0"/>
                <a:ea typeface="Calibri" panose="020F0502020204030204" pitchFamily="34" charset="0"/>
                <a:cs typeface="Times New Roman" panose="02020603050405020304" pitchFamily="18" charset="0"/>
              </a:rPr>
              <a:t> просунувся до Кременчуцького водосховища, </a:t>
            </a:r>
            <a:r>
              <a:rPr lang="uk-UA" dirty="0" err="1">
                <a:latin typeface="Times New Roman" panose="02020603050405020304" pitchFamily="18" charset="0"/>
                <a:ea typeface="Calibri" panose="020F0502020204030204" pitchFamily="34" charset="0"/>
                <a:cs typeface="Times New Roman" panose="02020603050405020304" pitchFamily="18" charset="0"/>
              </a:rPr>
              <a:t>пухлощока</a:t>
            </a:r>
            <a:r>
              <a:rPr lang="uk-UA" dirty="0">
                <a:latin typeface="Times New Roman" panose="02020603050405020304" pitchFamily="18" charset="0"/>
                <a:ea typeface="Calibri" panose="020F0502020204030204" pitchFamily="34" charset="0"/>
                <a:cs typeface="Times New Roman" panose="02020603050405020304" pitchFamily="18" charset="0"/>
              </a:rPr>
              <a:t> риба-голка зустрічається вище </a:t>
            </a:r>
            <a:r>
              <a:rPr lang="uk-UA" dirty="0" smtClean="0">
                <a:latin typeface="Times New Roman" panose="02020603050405020304" pitchFamily="18" charset="0"/>
                <a:ea typeface="Calibri" panose="020F0502020204030204" pitchFamily="34" charset="0"/>
                <a:cs typeface="Times New Roman" panose="02020603050405020304" pitchFamily="18" charset="0"/>
              </a:rPr>
              <a:t>Києва.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74729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7645" y="1370158"/>
            <a:ext cx="10411097" cy="4247317"/>
          </a:xfrm>
          <a:prstGeom prst="rect">
            <a:avLst/>
          </a:prstGeom>
        </p:spPr>
        <p:txBody>
          <a:bodyPr wrap="square">
            <a:spAutoFit/>
          </a:bodyPr>
          <a:lstStyle/>
          <a:p>
            <a:pPr algn="ctr">
              <a:spcAft>
                <a:spcPts val="0"/>
              </a:spcAft>
            </a:pP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Забруднення. </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uk-UA"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Розрізнюють </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види забруднення поверхневих вод суші: фізичне, хімічне і біологічне. </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Фізичне забруднення </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поверхневих вод створюється скидом у них тепла і радіоактивних речовин. Теплове забруднення пов'язане, головним чином, з використанням води задля охолоджень ТЕС та АЕС, і відповідно близько 1/3 і 1/2 електроенергії, яка виробляється, скидаються в ту ж водойму. Внесок у теплове забруднення додають також і деякі промислові підприємства. Так, з початку цього сторіччя вода у Сені потеплішала понад 5оС, а багато річок Франції перестали замерзати взимку. </a:t>
            </a:r>
            <a:r>
              <a:rPr lang="uk-UA"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На </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деяких річках промислового сходу США іще наприкінці 1960-х років вода нагрівалася до 38-48оС. </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uk-UA"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Радіоактивне забруднення </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гідросфери може викликатися як природними джерелами (виходами підземних та пластових вод в районах природних радіоактивних аномалій), так і штучними джерелами (скиди радіоактивних речовин, випробування ядерної зброї). </a:t>
            </a:r>
            <a:endPar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uk-UA" i="1" dirty="0">
                <a:latin typeface="Times New Roman" panose="02020603050405020304" pitchFamily="18" charset="0"/>
                <a:ea typeface="Calibri" panose="020F0502020204030204" pitchFamily="34" charset="0"/>
                <a:cs typeface="Times New Roman" panose="02020603050405020304" pitchFamily="18" charset="0"/>
              </a:rPr>
              <a:t>Хімічне забруднення </a:t>
            </a:r>
            <a:r>
              <a:rPr lang="uk-UA" dirty="0">
                <a:latin typeface="Times New Roman" panose="02020603050405020304" pitchFamily="18" charset="0"/>
                <a:ea typeface="Calibri" panose="020F0502020204030204" pitchFamily="34" charset="0"/>
                <a:cs typeface="Times New Roman" panose="02020603050405020304" pitchFamily="18" charset="0"/>
              </a:rPr>
              <a:t>створюється надходженням до поверхневих вод різних токсичних речовин, основними джерелами яких є доменне і сталеливарне виробництва, підприємства кольорової металургії, гірничодобувна, хімічна і нафтопереробна промисловості, а також екстенсивне сільське господарство (яке використовує додаткові мінеральні та людські ресурси, але не можливості технічного прогресу).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5391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9715" y="639302"/>
            <a:ext cx="10306594" cy="1754326"/>
          </a:xfrm>
          <a:prstGeom prst="rect">
            <a:avLst/>
          </a:prstGeom>
        </p:spPr>
        <p:txBody>
          <a:bodyPr wrap="square">
            <a:spAutoFit/>
          </a:bodyPr>
          <a:lstStyle/>
          <a:p>
            <a:r>
              <a:rPr lang="uk-UA" dirty="0" smtClean="0">
                <a:latin typeface="Calibri" panose="020F0502020204030204" pitchFamily="34" charset="0"/>
                <a:ea typeface="Calibri" panose="020F0502020204030204" pitchFamily="34" charset="0"/>
                <a:cs typeface="Times New Roman" panose="02020603050405020304" pitchFamily="18" charset="0"/>
              </a:rPr>
              <a:t>	Першим </a:t>
            </a:r>
            <a:r>
              <a:rPr lang="uk-UA" dirty="0">
                <a:latin typeface="Calibri" panose="020F0502020204030204" pitchFamily="34" charset="0"/>
                <a:ea typeface="Calibri" panose="020F0502020204030204" pitchFamily="34" charset="0"/>
                <a:cs typeface="Times New Roman" panose="02020603050405020304" pitchFamily="18" charset="0"/>
              </a:rPr>
              <a:t>технічним завоюванням людини став вогонь. До цього вплив наших далеких предків на природні екосистеми був обмеженим, бо люди були їх частиною, одним з елементів біоценозів, які беруть участь в кругообігу речовин і розподілі енергії, подібно до усіх інших </a:t>
            </a:r>
            <a:r>
              <a:rPr lang="uk-UA" dirty="0" err="1">
                <a:latin typeface="Calibri" panose="020F0502020204030204" pitchFamily="34" charset="0"/>
                <a:ea typeface="Calibri" panose="020F0502020204030204" pitchFamily="34" charset="0"/>
                <a:cs typeface="Times New Roman" panose="02020603050405020304" pitchFamily="18" charset="0"/>
              </a:rPr>
              <a:t>гетеротрофів</a:t>
            </a:r>
            <a:r>
              <a:rPr lang="uk-UA" dirty="0">
                <a:latin typeface="Calibri" panose="020F0502020204030204" pitchFamily="34" charset="0"/>
                <a:ea typeface="Calibri" panose="020F0502020204030204" pitchFamily="34" charset="0"/>
                <a:cs typeface="Times New Roman" panose="02020603050405020304" pitchFamily="18" charset="0"/>
              </a:rPr>
              <a:t>. Так, у Західній Європі рослинний покрив було згублено катастрофічними пожежами ще у палеоліті (близько 1 млн. років тому). Величезні лісові масиви були знищені в тропічних і помірних широтах, де вогонь використовували для ловлі і заганяння дичини і </a:t>
            </a:r>
            <a:r>
              <a:rPr lang="uk-UA" dirty="0" err="1">
                <a:latin typeface="Calibri" panose="020F0502020204030204" pitchFamily="34" charset="0"/>
                <a:ea typeface="Calibri" panose="020F0502020204030204" pitchFamily="34" charset="0"/>
                <a:cs typeface="Times New Roman" panose="02020603050405020304" pitchFamily="18" charset="0"/>
              </a:rPr>
              <a:t>т.д</a:t>
            </a:r>
            <a:r>
              <a:rPr lang="uk-UA" dirty="0">
                <a:latin typeface="Calibri" panose="020F0502020204030204" pitchFamily="34" charset="0"/>
                <a:ea typeface="Calibri" panose="020F0502020204030204" pitchFamily="34" charset="0"/>
                <a:cs typeface="Times New Roman" panose="02020603050405020304" pitchFamily="18" charset="0"/>
              </a:rPr>
              <a:t>.</a:t>
            </a:r>
            <a:endParaRPr lang="en-US" dirty="0"/>
          </a:p>
        </p:txBody>
      </p:sp>
      <p:pic>
        <p:nvPicPr>
          <p:cNvPr id="2050" name="Picture 2" descr="Первобытная охота / Каменный ве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163" y="2614430"/>
            <a:ext cx="3345271" cy="27935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Этот старый, волшебный и казусный мир загонной охоты — блог GetHu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1190" y="2614430"/>
            <a:ext cx="3291840" cy="27935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В Европе — катастрофические ландшафтные пожары. Только в Турции из-за них  эвакуировали 50 тысяч человек — «Кедр.меди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0873" y="2614430"/>
            <a:ext cx="3225436" cy="279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1264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9085" y="858692"/>
            <a:ext cx="10384971" cy="2031325"/>
          </a:xfrm>
          <a:prstGeom prst="rect">
            <a:avLst/>
          </a:prstGeom>
        </p:spPr>
        <p:txBody>
          <a:bodyPr wrap="square">
            <a:spAutoFit/>
          </a:bodyPr>
          <a:lstStyle/>
          <a:p>
            <a:pPr>
              <a:spcAft>
                <a:spcPts val="0"/>
              </a:spcAft>
            </a:pPr>
            <a:r>
              <a:rPr lang="uk-UA" dirty="0" smtClean="0">
                <a:solidFill>
                  <a:srgbClr val="000000"/>
                </a:solidFill>
                <a:latin typeface="Times New Roman" panose="02020603050405020304" pitchFamily="18" charset="0"/>
                <a:ea typeface="Calibri" panose="020F0502020204030204" pitchFamily="34" charset="0"/>
              </a:rPr>
              <a:t>	В </a:t>
            </a:r>
            <a:r>
              <a:rPr lang="uk-UA" dirty="0">
                <a:solidFill>
                  <a:srgbClr val="000000"/>
                </a:solidFill>
                <a:latin typeface="Times New Roman" panose="02020603050405020304" pitchFamily="18" charset="0"/>
                <a:ea typeface="Calibri" panose="020F0502020204030204" pitchFamily="34" charset="0"/>
              </a:rPr>
              <a:t>Україні на даний момент законодавчо не обмежене використання, ввезення та продаж фосфатовмісних миючих засобів. Як результат, станом на </a:t>
            </a:r>
            <a:r>
              <a:rPr lang="uk-UA" dirty="0" smtClean="0">
                <a:solidFill>
                  <a:srgbClr val="000000"/>
                </a:solidFill>
                <a:latin typeface="Times New Roman" panose="02020603050405020304" pitchFamily="18" charset="0"/>
                <a:ea typeface="Calibri" panose="020F0502020204030204" pitchFamily="34" charset="0"/>
              </a:rPr>
              <a:t>2019 </a:t>
            </a:r>
            <a:r>
              <a:rPr lang="uk-UA" dirty="0">
                <a:solidFill>
                  <a:srgbClr val="000000"/>
                </a:solidFill>
                <a:latin typeface="Times New Roman" panose="02020603050405020304" pitchFamily="18" charset="0"/>
                <a:ea typeface="Calibri" panose="020F0502020204030204" pitchFamily="34" charset="0"/>
              </a:rPr>
              <a:t>р. всі без виключення поверхневі води на території України є забрудненими фосфатами. У Європі та багатьох інших країнах світу понад десятиліття діє обмеження або ж повна заборона використання фосфатовмісних миючих засобів. Надходження фосфатів до водойм призводить до інтенсивного розвитку водної рослинності, цвітіння річок, зниження вмісту водорозчинного кисню, паралізації діяльності мікроорганізмів та, відповідно, до припинення процесів біологічної самоочистки. </a:t>
            </a:r>
            <a:endParaRPr lang="en-US" sz="1400" dirty="0">
              <a:solidFill>
                <a:srgbClr val="000000"/>
              </a:solidFill>
              <a:effectLst/>
              <a:latin typeface="Times New Roman" panose="02020603050405020304" pitchFamily="18" charset="0"/>
              <a:ea typeface="Calibri" panose="020F0502020204030204" pitchFamily="34" charset="0"/>
            </a:endParaRPr>
          </a:p>
        </p:txBody>
      </p:sp>
      <p:pic>
        <p:nvPicPr>
          <p:cNvPr id="25604" name="Picture 4" descr="Знову цвітуть водойми, хвиля фосфатна б'є... Шмигаль продовжив екологічну  катастрофу - Главко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085" y="2890017"/>
            <a:ext cx="5599544" cy="3733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266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36469" y="1001719"/>
            <a:ext cx="10319657" cy="5078313"/>
          </a:xfrm>
          <a:prstGeom prst="rect">
            <a:avLst/>
          </a:prstGeom>
        </p:spPr>
        <p:txBody>
          <a:bodyPr wrap="square">
            <a:spAutoFit/>
          </a:bodyPr>
          <a:lstStyle/>
          <a:p>
            <a:pPr>
              <a:spcAft>
                <a:spcPts val="0"/>
              </a:spcAft>
            </a:pPr>
            <a:r>
              <a:rPr lang="uk-UA" i="1" dirty="0" smtClean="0">
                <a:solidFill>
                  <a:srgbClr val="000000"/>
                </a:solidFill>
                <a:latin typeface="Times New Roman" panose="02020603050405020304" pitchFamily="18" charset="0"/>
                <a:ea typeface="Calibri" panose="020F0502020204030204" pitchFamily="34" charset="0"/>
              </a:rPr>
              <a:t>	Поверхневі </a:t>
            </a:r>
            <a:r>
              <a:rPr lang="uk-UA" i="1" dirty="0">
                <a:solidFill>
                  <a:srgbClr val="000000"/>
                </a:solidFill>
                <a:latin typeface="Times New Roman" panose="02020603050405020304" pitchFamily="18" charset="0"/>
                <a:ea typeface="Calibri" panose="020F0502020204030204" pitchFamily="34" charset="0"/>
              </a:rPr>
              <a:t>стічні води промислових підприємств і населених пунктів </a:t>
            </a:r>
            <a:r>
              <a:rPr lang="uk-UA" dirty="0">
                <a:solidFill>
                  <a:srgbClr val="000000"/>
                </a:solidFill>
                <a:latin typeface="Times New Roman" panose="02020603050405020304" pitchFamily="18" charset="0"/>
                <a:ea typeface="Calibri" panose="020F0502020204030204" pitchFamily="34" charset="0"/>
              </a:rPr>
              <a:t>формуються за рахунок дощових, талих і </a:t>
            </a:r>
            <a:r>
              <a:rPr lang="uk-UA" dirty="0" err="1">
                <a:solidFill>
                  <a:srgbClr val="000000"/>
                </a:solidFill>
                <a:latin typeface="Times New Roman" panose="02020603050405020304" pitchFamily="18" charset="0"/>
                <a:ea typeface="Calibri" panose="020F0502020204030204" pitchFamily="34" charset="0"/>
              </a:rPr>
              <a:t>поливомийних</a:t>
            </a:r>
            <a:r>
              <a:rPr lang="uk-UA" dirty="0">
                <a:solidFill>
                  <a:srgbClr val="000000"/>
                </a:solidFill>
                <a:latin typeface="Times New Roman" panose="02020603050405020304" pitchFamily="18" charset="0"/>
                <a:ea typeface="Calibri" panose="020F0502020204030204" pitchFamily="34" charset="0"/>
              </a:rPr>
              <a:t> вод. Об'єм поверхневого стоку визначається: інтенсивністю опадів і їх тривалістю; загальною площею міської території і характером її забудови; рельєфом місцевості. Концентрація і склад ЗР у стічній воді залежить від галузевої приналежності підприємств. Загалом переважають завислі речовини (0,1-11,3 г/дм3), органічні речовини, НП, ВМ. </a:t>
            </a:r>
            <a:endParaRPr lang="en-US" sz="1400" dirty="0">
              <a:solidFill>
                <a:srgbClr val="000000"/>
              </a:solidFill>
              <a:latin typeface="Times New Roman" panose="02020603050405020304" pitchFamily="18" charset="0"/>
              <a:ea typeface="Calibri" panose="020F0502020204030204" pitchFamily="34" charset="0"/>
            </a:endParaRPr>
          </a:p>
          <a:p>
            <a:pPr>
              <a:spcAft>
                <a:spcPts val="0"/>
              </a:spcAft>
            </a:pPr>
            <a:r>
              <a:rPr lang="uk-UA" i="1" dirty="0" smtClean="0">
                <a:solidFill>
                  <a:srgbClr val="000000"/>
                </a:solidFill>
                <a:latin typeface="Times New Roman" panose="02020603050405020304" pitchFamily="18" charset="0"/>
                <a:ea typeface="Calibri" panose="020F0502020204030204" pitchFamily="34" charset="0"/>
              </a:rPr>
              <a:t>	Сільськогосподарські </a:t>
            </a:r>
            <a:r>
              <a:rPr lang="uk-UA" i="1" dirty="0">
                <a:solidFill>
                  <a:srgbClr val="000000"/>
                </a:solidFill>
                <a:latin typeface="Times New Roman" panose="02020603050405020304" pitchFamily="18" charset="0"/>
                <a:ea typeface="Calibri" panose="020F0502020204030204" pitchFamily="34" charset="0"/>
              </a:rPr>
              <a:t>стічні води. </a:t>
            </a:r>
            <a:r>
              <a:rPr lang="uk-UA" dirty="0">
                <a:solidFill>
                  <a:srgbClr val="000000"/>
                </a:solidFill>
                <a:latin typeface="Times New Roman" panose="02020603050405020304" pitchFamily="18" charset="0"/>
                <a:ea typeface="Calibri" panose="020F0502020204030204" pitchFamily="34" charset="0"/>
              </a:rPr>
              <a:t>У стічних водах тваринницьких комплексів переважають органічні речовини, азот, фосфор; розчинені речовини становлять 20-35%, завислі - 65-80% від загального об'єму. До складу поверхневих стічних вод, зливових і талих вод з полів входять азот, фосфор, калій і отрутохімікати. Винесення біогенних елементів залежить від дози внесення, хімічного складу добрив, об'єму поверхневого стоку і типу ґрунтів. Так, за тривалого застосування високих доз мінеральних добрив до ґрунтових вод надходить до 20% внесеного азоту і 1,5 – 2,0% – фосфору. Винесення отрутохімікатів залежить від доз їх внесення, швидкості розкладання, міграційної здатності, інтенсивності водного стоку, періоду часу між їх внесенням і випаданням атмосферних опадів. Внаслідок надходження </a:t>
            </a:r>
            <a:r>
              <a:rPr lang="uk-UA" dirty="0" err="1">
                <a:solidFill>
                  <a:srgbClr val="000000"/>
                </a:solidFill>
                <a:latin typeface="Times New Roman" panose="02020603050405020304" pitchFamily="18" charset="0"/>
                <a:ea typeface="Calibri" panose="020F0502020204030204" pitchFamily="34" charset="0"/>
              </a:rPr>
              <a:t>колекторно</a:t>
            </a:r>
            <a:r>
              <a:rPr lang="uk-UA" dirty="0">
                <a:solidFill>
                  <a:srgbClr val="000000"/>
                </a:solidFill>
                <a:latin typeface="Times New Roman" panose="02020603050405020304" pitchFamily="18" charset="0"/>
                <a:ea typeface="Calibri" panose="020F0502020204030204" pitchFamily="34" charset="0"/>
              </a:rPr>
              <a:t>-дренажних вод у водних об'єктах збільшується мінералізація води (передусім за рахунок сульфатів і хлоридів). </a:t>
            </a:r>
            <a:endParaRPr lang="en-US" sz="1400" dirty="0">
              <a:solidFill>
                <a:srgbClr val="000000"/>
              </a:solidFill>
              <a:latin typeface="Times New Roman" panose="02020603050405020304" pitchFamily="18" charset="0"/>
              <a:ea typeface="Calibri" panose="020F0502020204030204" pitchFamily="34" charset="0"/>
            </a:endParaRPr>
          </a:p>
          <a:p>
            <a:pPr>
              <a:spcAft>
                <a:spcPts val="0"/>
              </a:spcAft>
            </a:pPr>
            <a:r>
              <a:rPr lang="uk-UA" i="1" dirty="0" smtClean="0">
                <a:solidFill>
                  <a:srgbClr val="000000"/>
                </a:solidFill>
                <a:latin typeface="Times New Roman" panose="02020603050405020304" pitchFamily="18" charset="0"/>
                <a:ea typeface="Calibri" panose="020F0502020204030204" pitchFamily="34" charset="0"/>
              </a:rPr>
              <a:t>	Шахтні </a:t>
            </a:r>
            <a:r>
              <a:rPr lang="uk-UA" i="1" dirty="0">
                <a:solidFill>
                  <a:srgbClr val="000000"/>
                </a:solidFill>
                <a:latin typeface="Times New Roman" panose="02020603050405020304" pitchFamily="18" charset="0"/>
                <a:ea typeface="Calibri" panose="020F0502020204030204" pitchFamily="34" charset="0"/>
              </a:rPr>
              <a:t>і рудникові води </a:t>
            </a:r>
            <a:r>
              <a:rPr lang="uk-UA" dirty="0">
                <a:solidFill>
                  <a:srgbClr val="000000"/>
                </a:solidFill>
                <a:latin typeface="Times New Roman" panose="02020603050405020304" pitchFamily="18" charset="0"/>
                <a:ea typeface="Calibri" panose="020F0502020204030204" pitchFamily="34" charset="0"/>
              </a:rPr>
              <a:t>мають високу мінералізацію, </a:t>
            </a:r>
            <a:r>
              <a:rPr lang="uk-UA" i="1" dirty="0" err="1">
                <a:solidFill>
                  <a:srgbClr val="000000"/>
                </a:solidFill>
                <a:latin typeface="Times New Roman" panose="02020603050405020304" pitchFamily="18" charset="0"/>
                <a:ea typeface="Calibri" panose="020F0502020204030204" pitchFamily="34" charset="0"/>
              </a:rPr>
              <a:t>рН</a:t>
            </a:r>
            <a:r>
              <a:rPr lang="uk-UA" i="1" dirty="0">
                <a:solidFill>
                  <a:srgbClr val="000000"/>
                </a:solidFill>
                <a:latin typeface="Times New Roman" panose="02020603050405020304" pitchFamily="18" charset="0"/>
                <a:ea typeface="Calibri" panose="020F0502020204030204" pitchFamily="34" charset="0"/>
              </a:rPr>
              <a:t> </a:t>
            </a:r>
            <a:r>
              <a:rPr lang="uk-UA" dirty="0">
                <a:solidFill>
                  <a:srgbClr val="000000"/>
                </a:solidFill>
                <a:latin typeface="Times New Roman" panose="02020603050405020304" pitchFamily="18" charset="0"/>
                <a:ea typeface="Calibri" panose="020F0502020204030204" pitchFamily="34" charset="0"/>
              </a:rPr>
              <a:t>&lt; 7, і містять велику кількість рудних елементів, які знаходяться як в рідкій фазі, так і у зависі. Істотним джерелом забруднення водоймищ є поверхневі стічні води з породних 114 і рудних відвалів, територій гірничо-збагачувальних комбінатів. </a:t>
            </a:r>
            <a:endParaRPr lang="en-US" sz="1400" dirty="0">
              <a:solidFill>
                <a:srgbClr val="00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944693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9715" y="623394"/>
            <a:ext cx="10162902" cy="3139321"/>
          </a:xfrm>
          <a:prstGeom prst="rect">
            <a:avLst/>
          </a:prstGeom>
        </p:spPr>
        <p:txBody>
          <a:bodyPr wrap="square">
            <a:spAutoFit/>
          </a:bodyPr>
          <a:lstStyle/>
          <a:p>
            <a:pPr>
              <a:spcAft>
                <a:spcPts val="0"/>
              </a:spcAft>
            </a:pPr>
            <a:r>
              <a:rPr lang="uk-UA" dirty="0" smtClean="0">
                <a:solidFill>
                  <a:srgbClr val="000000"/>
                </a:solidFill>
                <a:latin typeface="Times New Roman" panose="02020603050405020304" pitchFamily="18" charset="0"/>
                <a:ea typeface="Calibri" panose="020F0502020204030204" pitchFamily="34" charset="0"/>
              </a:rPr>
              <a:t>	</a:t>
            </a:r>
            <a:r>
              <a:rPr lang="uk-UA"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Вміст забруднюючих речовин </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у воді регламентується санітарними нормами і правилами та рибогосподарськими вимогами і вимірюється концентрацією в мг/дм3. Характеристикою небезпечності речовини для людини і живих організмів є </a:t>
            </a:r>
            <a:r>
              <a:rPr lang="uk-UA"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ГДК </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і </a:t>
            </a:r>
            <a:r>
              <a:rPr lang="uk-UA"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клас шкідливості </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r>
              <a:rPr lang="uk-UA"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 надзвичайно шкідливі, П – дуже шкідливі, Ш – шкідливі, IV – </a:t>
            </a:r>
            <a:r>
              <a:rPr lang="uk-UA"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помірно</a:t>
            </a:r>
            <a:r>
              <a:rPr lang="uk-UA"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шкідливі</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uk-UA"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ГДК </a:t>
            </a:r>
            <a:r>
              <a:rPr lang="uk-UA"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максимальні концентрації, при яких речовини не впливають безпосередньо або опосередковано на стан здоров’я населення (при дії на організм продовж всього життя) і не погіршують гігієнічні умови водокористування. </a:t>
            </a:r>
            <a:endParaRPr lang="en-US" sz="1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r>
              <a:rPr lang="uk-UA" i="1" dirty="0">
                <a:latin typeface="Times New Roman" panose="02020603050405020304" pitchFamily="18" charset="0"/>
                <a:ea typeface="Calibri" panose="020F0502020204030204" pitchFamily="34" charset="0"/>
                <a:cs typeface="Times New Roman" panose="02020603050405020304" pitchFamily="18" charset="0"/>
              </a:rPr>
              <a:t>ГДК </a:t>
            </a:r>
            <a:r>
              <a:rPr lang="uk-UA" dirty="0">
                <a:latin typeface="Times New Roman" panose="02020603050405020304" pitchFamily="18" charset="0"/>
                <a:ea typeface="Calibri" panose="020F0502020204030204" pitchFamily="34" charset="0"/>
                <a:cs typeface="Times New Roman" panose="02020603050405020304" pitchFamily="18" charset="0"/>
              </a:rPr>
              <a:t>встановлюється за </a:t>
            </a:r>
            <a:r>
              <a:rPr lang="uk-UA" i="1" dirty="0" err="1">
                <a:latin typeface="Times New Roman" panose="02020603050405020304" pitchFamily="18" charset="0"/>
                <a:ea typeface="Calibri" panose="020F0502020204030204" pitchFamily="34" charset="0"/>
                <a:cs typeface="Times New Roman" panose="02020603050405020304" pitchFamily="18" charset="0"/>
              </a:rPr>
              <a:t>лімітуючою</a:t>
            </a:r>
            <a:r>
              <a:rPr lang="uk-UA" i="1" dirty="0">
                <a:latin typeface="Times New Roman" panose="02020603050405020304" pitchFamily="18" charset="0"/>
                <a:ea typeface="Calibri" panose="020F0502020204030204" pitchFamily="34" charset="0"/>
                <a:cs typeface="Times New Roman" panose="02020603050405020304" pitchFamily="18" charset="0"/>
              </a:rPr>
              <a:t> ознакою шкідливості (ЛОШ)</a:t>
            </a:r>
            <a:r>
              <a:rPr lang="uk-UA" dirty="0">
                <a:latin typeface="Times New Roman" panose="02020603050405020304" pitchFamily="18" charset="0"/>
                <a:ea typeface="Calibri" panose="020F0502020204030204" pitchFamily="34" charset="0"/>
                <a:cs typeface="Times New Roman" panose="02020603050405020304" pitchFamily="18" charset="0"/>
              </a:rPr>
              <a:t>. Встановлено такі </a:t>
            </a:r>
            <a:r>
              <a:rPr lang="uk-UA" i="1" dirty="0">
                <a:latin typeface="Times New Roman" panose="02020603050405020304" pitchFamily="18" charset="0"/>
                <a:ea typeface="Calibri" panose="020F0502020204030204" pitchFamily="34" charset="0"/>
                <a:cs typeface="Times New Roman" panose="02020603050405020304" pitchFamily="18" charset="0"/>
              </a:rPr>
              <a:t>ЛОШ</a:t>
            </a:r>
            <a:r>
              <a:rPr lang="uk-UA" dirty="0">
                <a:latin typeface="Times New Roman" panose="02020603050405020304" pitchFamily="18" charset="0"/>
                <a:ea typeface="Calibri" panose="020F0502020204030204" pitchFamily="34" charset="0"/>
                <a:cs typeface="Times New Roman" panose="02020603050405020304" pitchFamily="18" charset="0"/>
              </a:rPr>
              <a:t>: санітарно-токсикологічна, </a:t>
            </a:r>
            <a:r>
              <a:rPr lang="uk-UA" dirty="0" err="1">
                <a:latin typeface="Times New Roman" panose="02020603050405020304" pitchFamily="18" charset="0"/>
                <a:ea typeface="Calibri" panose="020F0502020204030204" pitchFamily="34" charset="0"/>
                <a:cs typeface="Times New Roman" panose="02020603050405020304" pitchFamily="18" charset="0"/>
              </a:rPr>
              <a:t>загальносанітарна</a:t>
            </a:r>
            <a:r>
              <a:rPr lang="uk-UA" dirty="0">
                <a:latin typeface="Times New Roman" panose="02020603050405020304" pitchFamily="18" charset="0"/>
                <a:ea typeface="Calibri" panose="020F0502020204030204" pitchFamily="34" charset="0"/>
                <a:cs typeface="Times New Roman" panose="02020603050405020304" pitchFamily="18" charset="0"/>
              </a:rPr>
              <a:t>, органолептична, рибогосподарська. Таким чином, </a:t>
            </a:r>
            <a:r>
              <a:rPr lang="uk-UA" i="1" dirty="0">
                <a:latin typeface="Times New Roman" panose="02020603050405020304" pitchFamily="18" charset="0"/>
                <a:ea typeface="Calibri" panose="020F0502020204030204" pitchFamily="34" charset="0"/>
                <a:cs typeface="Times New Roman" panose="02020603050405020304" pitchFamily="18" charset="0"/>
              </a:rPr>
              <a:t>ГДК </a:t>
            </a:r>
            <a:r>
              <a:rPr lang="uk-UA" dirty="0">
                <a:latin typeface="Times New Roman" panose="02020603050405020304" pitchFamily="18" charset="0"/>
                <a:ea typeface="Calibri" panose="020F0502020204030204" pitchFamily="34" charset="0"/>
                <a:cs typeface="Times New Roman" panose="02020603050405020304" pitchFamily="18" charset="0"/>
              </a:rPr>
              <a:t>– це мінімальні концентрації речовин, при яких проявляється одна з </a:t>
            </a:r>
            <a:r>
              <a:rPr lang="uk-UA" dirty="0" err="1">
                <a:latin typeface="Times New Roman" panose="02020603050405020304" pitchFamily="18" charset="0"/>
                <a:ea typeface="Calibri" panose="020F0502020204030204" pitchFamily="34" charset="0"/>
                <a:cs typeface="Times New Roman" panose="02020603050405020304" pitchFamily="18" charset="0"/>
              </a:rPr>
              <a:t>лімітуючих</a:t>
            </a:r>
            <a:r>
              <a:rPr lang="uk-UA" dirty="0">
                <a:latin typeface="Times New Roman" panose="02020603050405020304" pitchFamily="18" charset="0"/>
                <a:ea typeface="Calibri" panose="020F0502020204030204" pitchFamily="34" charset="0"/>
                <a:cs typeface="Times New Roman" panose="02020603050405020304" pitchFamily="18" charset="0"/>
              </a:rPr>
              <a:t> ознак шкідливості. При розрахунках необхідного ступеню очистки стічних вод від ЗР враховують їх адитивну дію.</a:t>
            </a:r>
            <a:endParaRPr lang="en-US" dirty="0">
              <a:latin typeface="Times New Roman" panose="02020603050405020304" pitchFamily="18" charset="0"/>
              <a:cs typeface="Times New Roman" panose="02020603050405020304" pitchFamily="18" charset="0"/>
            </a:endParaRPr>
          </a:p>
        </p:txBody>
      </p:sp>
      <p:pic>
        <p:nvPicPr>
          <p:cNvPr id="26630" name="Picture 6" descr="Стічні води - презентація з екологі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6099" y="3905795"/>
            <a:ext cx="4390683" cy="2821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320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31965" y="461449"/>
            <a:ext cx="10202091" cy="2862322"/>
          </a:xfrm>
          <a:prstGeom prst="rect">
            <a:avLst/>
          </a:prstGeom>
        </p:spPr>
        <p:txBody>
          <a:bodyPr wrap="square">
            <a:spAutoFit/>
          </a:bodyPr>
          <a:lstStyle/>
          <a:p>
            <a:pPr algn="ctr">
              <a:spcAft>
                <a:spcPts val="0"/>
              </a:spcAft>
            </a:pPr>
            <a:r>
              <a:rPr lang="uk-UA" b="1" i="1" dirty="0">
                <a:solidFill>
                  <a:srgbClr val="000000"/>
                </a:solidFill>
                <a:latin typeface="Times New Roman" panose="02020603050405020304" pitchFamily="18" charset="0"/>
                <a:ea typeface="Calibri" panose="020F0502020204030204" pitchFamily="34" charset="0"/>
              </a:rPr>
              <a:t>Принципи оцінки якості поверхневих вод </a:t>
            </a:r>
            <a:endParaRPr lang="en-US" sz="14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i="1" dirty="0" smtClean="0">
                <a:solidFill>
                  <a:srgbClr val="000000"/>
                </a:solidFill>
                <a:latin typeface="Times New Roman" panose="02020603050405020304" pitchFamily="18" charset="0"/>
                <a:ea typeface="Calibri" panose="020F0502020204030204" pitchFamily="34" charset="0"/>
              </a:rPr>
              <a:t>	Якість </a:t>
            </a:r>
            <a:r>
              <a:rPr lang="uk-UA" i="1" dirty="0">
                <a:solidFill>
                  <a:srgbClr val="000000"/>
                </a:solidFill>
                <a:latin typeface="Times New Roman" panose="02020603050405020304" pitchFamily="18" charset="0"/>
                <a:ea typeface="Calibri" panose="020F0502020204030204" pitchFamily="34" charset="0"/>
              </a:rPr>
              <a:t>води </a:t>
            </a:r>
            <a:r>
              <a:rPr lang="uk-UA" dirty="0">
                <a:solidFill>
                  <a:srgbClr val="000000"/>
                </a:solidFill>
                <a:latin typeface="Times New Roman" panose="02020603050405020304" pitchFamily="18" charset="0"/>
                <a:ea typeface="Calibri" panose="020F0502020204030204" pitchFamily="34" charset="0"/>
              </a:rPr>
              <a:t>– характеристика складу води і властивостей води як компонента водної екосистеми і життєвого середовища </a:t>
            </a:r>
            <a:r>
              <a:rPr lang="uk-UA" dirty="0" err="1">
                <a:solidFill>
                  <a:srgbClr val="000000"/>
                </a:solidFill>
                <a:latin typeface="Times New Roman" panose="02020603050405020304" pitchFamily="18" charset="0"/>
                <a:ea typeface="Calibri" panose="020F0502020204030204" pitchFamily="34" charset="0"/>
              </a:rPr>
              <a:t>гідробіонтів</a:t>
            </a:r>
            <a:r>
              <a:rPr lang="uk-UA" dirty="0">
                <a:solidFill>
                  <a:srgbClr val="000000"/>
                </a:solidFill>
                <a:latin typeface="Times New Roman" panose="02020603050405020304" pitchFamily="18" charset="0"/>
                <a:ea typeface="Calibri" panose="020F0502020204030204" pitchFamily="34" charset="0"/>
              </a:rPr>
              <a:t>, а також в контексті придатності її для конкретних цілей </a:t>
            </a:r>
            <a:r>
              <a:rPr lang="uk-UA" dirty="0" smtClean="0">
                <a:solidFill>
                  <a:srgbClr val="000000"/>
                </a:solidFill>
                <a:latin typeface="Times New Roman" panose="02020603050405020304" pitchFamily="18" charset="0"/>
                <a:ea typeface="Calibri" panose="020F0502020204030204" pitchFamily="34" charset="0"/>
              </a:rPr>
              <a:t>водокористування. </a:t>
            </a:r>
            <a:r>
              <a:rPr lang="uk-UA" dirty="0">
                <a:solidFill>
                  <a:srgbClr val="000000"/>
                </a:solidFill>
                <a:latin typeface="Times New Roman" panose="02020603050405020304" pitchFamily="18" charset="0"/>
                <a:ea typeface="Calibri" panose="020F0502020204030204" pitchFamily="34" charset="0"/>
              </a:rPr>
              <a:t>Говорячи про якість вод, мають на увазі їх стан, про який судять по набору показників. </a:t>
            </a:r>
            <a:r>
              <a:rPr lang="uk-UA" i="1" dirty="0">
                <a:solidFill>
                  <a:srgbClr val="000000"/>
                </a:solidFill>
                <a:latin typeface="Times New Roman" panose="02020603050405020304" pitchFamily="18" charset="0"/>
                <a:ea typeface="Calibri" panose="020F0502020204030204" pitchFamily="34" charset="0"/>
              </a:rPr>
              <a:t>Показники якості води </a:t>
            </a:r>
            <a:r>
              <a:rPr lang="uk-UA" dirty="0">
                <a:solidFill>
                  <a:srgbClr val="000000"/>
                </a:solidFill>
                <a:latin typeface="Times New Roman" panose="02020603050405020304" pitchFamily="18" charset="0"/>
                <a:ea typeface="Calibri" panose="020F0502020204030204" pitchFamily="34" charset="0"/>
              </a:rPr>
              <a:t>– сукупність фізичних, хімічних та біологічних характеристик води. Набір показників якості для різних користувачів може бути різним і залежить від вимог, які висуває кожен користувач до складу й властивостей вод. </a:t>
            </a:r>
            <a:endParaRPr lang="en-US" sz="1400" dirty="0">
              <a:solidFill>
                <a:srgbClr val="000000"/>
              </a:solidFill>
              <a:latin typeface="Times New Roman" panose="02020603050405020304" pitchFamily="18" charset="0"/>
              <a:ea typeface="Calibri" panose="020F0502020204030204" pitchFamily="34" charset="0"/>
            </a:endParaRPr>
          </a:p>
          <a:p>
            <a:pPr algn="just">
              <a:spcAft>
                <a:spcPts val="0"/>
              </a:spcAft>
            </a:pPr>
            <a:r>
              <a:rPr lang="uk-UA" dirty="0" smtClean="0">
                <a:solidFill>
                  <a:srgbClr val="000000"/>
                </a:solidFill>
                <a:latin typeface="Times New Roman" panose="02020603050405020304" pitchFamily="18" charset="0"/>
                <a:ea typeface="Calibri" panose="020F0502020204030204" pitchFamily="34" charset="0"/>
              </a:rPr>
              <a:t>	Таким </a:t>
            </a:r>
            <a:r>
              <a:rPr lang="uk-UA" dirty="0">
                <a:solidFill>
                  <a:srgbClr val="000000"/>
                </a:solidFill>
                <a:latin typeface="Times New Roman" panose="02020603050405020304" pitchFamily="18" charset="0"/>
                <a:ea typeface="Calibri" panose="020F0502020204030204" pitchFamily="34" charset="0"/>
              </a:rPr>
              <a:t>чином, якість води – характеристика складу і властивостей води, яка визначає придатність її для конкретних видів водокористування; її стан, представлений набором показників, який відображає потреби користувачів у складі й властивостях вод. </a:t>
            </a:r>
            <a:endParaRPr lang="en-US" sz="1400" dirty="0">
              <a:solidFill>
                <a:srgbClr val="000000"/>
              </a:solidFill>
              <a:effectLst/>
              <a:latin typeface="Times New Roman" panose="02020603050405020304" pitchFamily="18" charset="0"/>
              <a:ea typeface="Calibri" panose="020F0502020204030204" pitchFamily="34" charset="0"/>
            </a:endParaRPr>
          </a:p>
        </p:txBody>
      </p:sp>
      <p:pic>
        <p:nvPicPr>
          <p:cNvPr id="27650" name="Picture 2" descr="Презентація &quot;ЗНАЧЕННЯ ЯКОСТІ ПИТНОЇ ВОДИ ДЛЯ ЗБЕРЕЖЕННЯ ЗДОРОВ'Я ЛЮДИНИ&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965" y="3323771"/>
            <a:ext cx="6270172" cy="335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716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18903" y="469485"/>
            <a:ext cx="10267407" cy="1754326"/>
          </a:xfrm>
          <a:prstGeom prst="rect">
            <a:avLst/>
          </a:prstGeom>
        </p:spPr>
        <p:txBody>
          <a:bodyPr wrap="square">
            <a:spAutoFit/>
          </a:bodyPr>
          <a:lstStyle/>
          <a:p>
            <a:pPr algn="just">
              <a:spcAft>
                <a:spcPts val="0"/>
              </a:spcAft>
            </a:pPr>
            <a:r>
              <a:rPr lang="uk-UA" dirty="0" smtClean="0">
                <a:solidFill>
                  <a:srgbClr val="000000"/>
                </a:solidFill>
                <a:latin typeface="Times New Roman" panose="02020603050405020304" pitchFamily="18" charset="0"/>
                <a:ea typeface="Calibri" panose="020F0502020204030204" pitchFamily="34" charset="0"/>
              </a:rPr>
              <a:t>	Трохи </a:t>
            </a:r>
            <a:r>
              <a:rPr lang="uk-UA" dirty="0">
                <a:solidFill>
                  <a:srgbClr val="000000"/>
                </a:solidFill>
                <a:latin typeface="Times New Roman" panose="02020603050405020304" pitchFamily="18" charset="0"/>
                <a:ea typeface="Calibri" panose="020F0502020204030204" pitchFamily="34" charset="0"/>
              </a:rPr>
              <a:t>пізніше, з появою землеробства 10 тис. років тому, дикорослий рослинний покрив у різних районах Африки, Азії і Америки було згублено людиною свідомо задля утворення ланів злакових і інших сільськогосподарських культур; так були створені савани Західної Африки й Південно-Східної Азії, прерії Північної Америки. Мисливці пізнього палеоліту (приблизно 25 тис. років тому) не лише видозмінювали і руйнували рослинний покрив на значних площах, а й збіднювали видовий склад великих хребетних (мамонти, бізони). </a:t>
            </a:r>
            <a:endParaRPr lang="en-US" sz="1400" dirty="0">
              <a:solidFill>
                <a:srgbClr val="000000"/>
              </a:solidFill>
              <a:effectLst/>
              <a:latin typeface="Times New Roman" panose="02020603050405020304" pitchFamily="18" charset="0"/>
              <a:ea typeface="Calibri" panose="020F0502020204030204" pitchFamily="34" charset="0"/>
            </a:endParaRPr>
          </a:p>
        </p:txBody>
      </p:sp>
      <p:pic>
        <p:nvPicPr>
          <p:cNvPr id="3074" name="Picture 2" descr="Обеслесение - проблемы, причины и последствия, борьба с обезлесением в  региона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903" y="2644457"/>
            <a:ext cx="6126480" cy="39914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Названа истинная причина исчезновения гигантских животных палеолита | РБК  L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384" y="2644457"/>
            <a:ext cx="4140926" cy="3991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031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540158"/>
            <a:ext cx="10280467" cy="1200329"/>
          </a:xfrm>
          <a:prstGeom prst="rect">
            <a:avLst/>
          </a:prstGeom>
        </p:spPr>
        <p:txBody>
          <a:bodyPr wrap="square">
            <a:spAutoFit/>
          </a:bodyPr>
          <a:lstStyle/>
          <a:p>
            <a:pPr algn="just">
              <a:spcAft>
                <a:spcPts val="0"/>
              </a:spcAft>
            </a:pPr>
            <a:r>
              <a:rPr lang="uk-UA" dirty="0" smtClean="0">
                <a:solidFill>
                  <a:srgbClr val="000000"/>
                </a:solidFill>
                <a:latin typeface="Times New Roman" panose="02020603050405020304" pitchFamily="18" charset="0"/>
                <a:ea typeface="Calibri" panose="020F0502020204030204" pitchFamily="34" charset="0"/>
              </a:rPr>
              <a:t>	Внаслідок </a:t>
            </a:r>
            <a:r>
              <a:rPr lang="uk-UA" dirty="0">
                <a:solidFill>
                  <a:srgbClr val="000000"/>
                </a:solidFill>
                <a:latin typeface="Times New Roman" panose="02020603050405020304" pitchFamily="18" charset="0"/>
                <a:ea typeface="Calibri" panose="020F0502020204030204" pitchFamily="34" charset="0"/>
              </a:rPr>
              <a:t>такої діяльності людини відбулася </a:t>
            </a:r>
            <a:r>
              <a:rPr lang="uk-UA" i="1" dirty="0">
                <a:solidFill>
                  <a:srgbClr val="000000"/>
                </a:solidFill>
                <a:latin typeface="Times New Roman" panose="02020603050405020304" pitchFamily="18" charset="0"/>
                <a:ea typeface="Calibri" panose="020F0502020204030204" pitchFamily="34" charset="0"/>
              </a:rPr>
              <a:t>перша антропогенна екологічна криза </a:t>
            </a:r>
            <a:r>
              <a:rPr lang="uk-UA" dirty="0">
                <a:solidFill>
                  <a:srgbClr val="000000"/>
                </a:solidFill>
                <a:latin typeface="Times New Roman" panose="02020603050405020304" pitchFamily="18" charset="0"/>
                <a:ea typeface="Calibri" panose="020F0502020204030204" pitchFamily="34" charset="0"/>
              </a:rPr>
              <a:t>– палеолітична криза </a:t>
            </a:r>
            <a:r>
              <a:rPr lang="uk-UA" dirty="0" err="1">
                <a:solidFill>
                  <a:srgbClr val="000000"/>
                </a:solidFill>
                <a:latin typeface="Times New Roman" panose="02020603050405020304" pitchFamily="18" charset="0"/>
                <a:ea typeface="Calibri" panose="020F0502020204030204" pitchFamily="34" charset="0"/>
              </a:rPr>
              <a:t>консументів</a:t>
            </a:r>
            <a:r>
              <a:rPr lang="uk-UA" dirty="0">
                <a:solidFill>
                  <a:srgbClr val="000000"/>
                </a:solidFill>
                <a:latin typeface="Times New Roman" panose="02020603050405020304" pitchFamily="18" charset="0"/>
                <a:ea typeface="Calibri" panose="020F0502020204030204" pitchFamily="34" charset="0"/>
              </a:rPr>
              <a:t>. Яскравою ознакою якої було знищення мамонтової фауни (близько 100 видів велетенських ссавців). Прості розрахунки показують, що вторинна продукція мамонтів за рік оцінюється у 4000 кг/100 км2.</a:t>
            </a:r>
            <a:endParaRPr lang="en-US" sz="1400" dirty="0">
              <a:solidFill>
                <a:srgbClr val="000000"/>
              </a:solidFill>
              <a:effectLst/>
              <a:latin typeface="Times New Roman" panose="02020603050405020304" pitchFamily="18" charset="0"/>
              <a:ea typeface="Calibri" panose="020F0502020204030204" pitchFamily="34" charset="0"/>
            </a:endParaRPr>
          </a:p>
        </p:txBody>
      </p:sp>
      <p:pic>
        <p:nvPicPr>
          <p:cNvPr id="4098" name="Picture 2" descr="Коли вимерли останні мамонти - Розумна допомог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446" y="2194558"/>
            <a:ext cx="6831874" cy="466344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В українських степах паслися мамонти | Газета «Ден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319" y="2272933"/>
            <a:ext cx="4650377" cy="200610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Неандертальцы охотились на слонов, которые были в два раза больше мамонтов  - ®oots (От Бобра всем добра) — КОН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32320" y="4200659"/>
            <a:ext cx="4650376" cy="2657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640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40526" y="741292"/>
            <a:ext cx="10280468" cy="1200329"/>
          </a:xfrm>
          <a:prstGeom prst="rect">
            <a:avLst/>
          </a:prstGeom>
        </p:spPr>
        <p:txBody>
          <a:bodyPr wrap="square">
            <a:spAutoFit/>
          </a:bodyPr>
          <a:lstStyle/>
          <a:p>
            <a:pPr algn="just"/>
            <a:r>
              <a:rPr lang="uk-UA" dirty="0" smtClean="0">
                <a:latin typeface="Times New Roman" panose="02020603050405020304" pitchFamily="18" charset="0"/>
                <a:ea typeface="Calibri" panose="020F0502020204030204" pitchFamily="34" charset="0"/>
                <a:cs typeface="Times New Roman" panose="02020603050405020304" pitchFamily="18" charset="0"/>
              </a:rPr>
              <a:t>	Їстівна </a:t>
            </a:r>
            <a:r>
              <a:rPr lang="uk-UA" dirty="0">
                <a:latin typeface="Times New Roman" panose="02020603050405020304" pitchFamily="18" charset="0"/>
                <a:ea typeface="Calibri" panose="020F0502020204030204" pitchFamily="34" charset="0"/>
                <a:cs typeface="Times New Roman" panose="02020603050405020304" pitchFamily="18" charset="0"/>
              </a:rPr>
              <a:t>частина складала близько 40% = 2500 кг/100 км2. М’ясний добовий раціон мисливця – 650 г/доба. Група кроманьйонців у 25 осіб споживає 5930 кг/рік або 14800 кг/рік живої маси, що відповідає 6 дорослим мамонтам. Загальна чисельність кроманьйонців оцінюється у 2,5 млн. які за 10 років повинні з’їсти 6 млн. мамонтів та інших великих ссавців.</a:t>
            </a:r>
            <a:endParaRPr lang="en-US" dirty="0">
              <a:latin typeface="Times New Roman" panose="02020603050405020304" pitchFamily="18" charset="0"/>
              <a:cs typeface="Times New Roman" panose="02020603050405020304" pitchFamily="18" charset="0"/>
            </a:endParaRPr>
          </a:p>
        </p:txBody>
      </p:sp>
      <p:pic>
        <p:nvPicPr>
          <p:cNvPr id="5122" name="Picture 2" descr="Ну не могли неандертальцы мамонта или носорога завалить! Куда им с их-то  вооружением? Представляю, как эти троглодиты.. 2025 | ВКонтакт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03" y="2034658"/>
            <a:ext cx="6597922" cy="467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967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09896" y="715000"/>
            <a:ext cx="10345783" cy="2031325"/>
          </a:xfrm>
          <a:prstGeom prst="rect">
            <a:avLst/>
          </a:prstGeom>
        </p:spPr>
        <p:txBody>
          <a:bodyPr wrap="square">
            <a:spAutoFit/>
          </a:bodyPr>
          <a:lstStyle/>
          <a:p>
            <a:pPr algn="just"/>
            <a:r>
              <a:rPr lang="uk-UA" dirty="0" smtClean="0">
                <a:latin typeface="Times New Roman" panose="02020603050405020304" pitchFamily="18" charset="0"/>
                <a:ea typeface="Calibri" panose="020F0502020204030204" pitchFamily="34" charset="0"/>
                <a:cs typeface="Times New Roman" panose="02020603050405020304" pitchFamily="18" charset="0"/>
              </a:rPr>
              <a:t>	В </a:t>
            </a:r>
            <a:r>
              <a:rPr lang="uk-UA" dirty="0">
                <a:latin typeface="Times New Roman" panose="02020603050405020304" pitchFamily="18" charset="0"/>
                <a:ea typeface="Calibri" panose="020F0502020204030204" pitchFamily="34" charset="0"/>
                <a:cs typeface="Times New Roman" panose="02020603050405020304" pitchFamily="18" charset="0"/>
              </a:rPr>
              <a:t>результаті першої антропогенної кризи відбулася </a:t>
            </a:r>
            <a:r>
              <a:rPr lang="uk-UA" i="1" dirty="0">
                <a:latin typeface="Times New Roman" panose="02020603050405020304" pitchFamily="18" charset="0"/>
                <a:ea typeface="Calibri" panose="020F0502020204030204" pitchFamily="34" charset="0"/>
                <a:cs typeface="Times New Roman" panose="02020603050405020304" pitchFamily="18" charset="0"/>
              </a:rPr>
              <a:t>неолітична сільськогосподарська революція </a:t>
            </a:r>
            <a:r>
              <a:rPr lang="uk-UA" dirty="0">
                <a:latin typeface="Times New Roman" panose="02020603050405020304" pitchFamily="18" charset="0"/>
                <a:ea typeface="Calibri" panose="020F0502020204030204" pitchFamily="34" charset="0"/>
                <a:cs typeface="Times New Roman" panose="02020603050405020304" pitchFamily="18" charset="0"/>
              </a:rPr>
              <a:t>– перехід до сільського господарства, перш за все зрошувального рослинництва та пасовищного скотарства. Як наслідок, з початку неоліту лісові </a:t>
            </a:r>
            <a:r>
              <a:rPr lang="uk-UA" dirty="0" err="1">
                <a:latin typeface="Times New Roman" panose="02020603050405020304" pitchFamily="18" charset="0"/>
                <a:ea typeface="Calibri" panose="020F0502020204030204" pitchFamily="34" charset="0"/>
                <a:cs typeface="Times New Roman" panose="02020603050405020304" pitchFamily="18" charset="0"/>
              </a:rPr>
              <a:t>біоми</a:t>
            </a:r>
            <a:r>
              <a:rPr lang="uk-UA" dirty="0">
                <a:latin typeface="Times New Roman" panose="02020603050405020304" pitchFamily="18" charset="0"/>
                <a:ea typeface="Calibri" panose="020F0502020204030204" pitchFamily="34" charset="0"/>
                <a:cs typeface="Times New Roman" panose="02020603050405020304" pitchFamily="18" charset="0"/>
              </a:rPr>
              <a:t> стали замінюватися пасовищами, потім ланами сільськогосподарських культур. Прискорилась модифікація фітоценозів та зооценозів. Розвиток сільського господарства супроводжувався повним викорінюванням первинного рослинного покриву; заміщенням початкових </a:t>
            </a:r>
            <a:r>
              <a:rPr lang="uk-UA" dirty="0" err="1">
                <a:latin typeface="Times New Roman" panose="02020603050405020304" pitchFamily="18" charset="0"/>
                <a:ea typeface="Calibri" panose="020F0502020204030204" pitchFamily="34" charset="0"/>
                <a:cs typeface="Times New Roman" panose="02020603050405020304" pitchFamily="18" charset="0"/>
              </a:rPr>
              <a:t>біомів</a:t>
            </a:r>
            <a:r>
              <a:rPr lang="uk-UA" dirty="0">
                <a:latin typeface="Times New Roman" panose="02020603050405020304" pitchFamily="18" charset="0"/>
                <a:ea typeface="Calibri" panose="020F0502020204030204" pitchFamily="34" charset="0"/>
                <a:cs typeface="Times New Roman" panose="02020603050405020304" pitchFamily="18" charset="0"/>
              </a:rPr>
              <a:t> культурними рослинами справило катастрофічний вплив на велику кількість наземних </a:t>
            </a:r>
            <a:r>
              <a:rPr lang="uk-UA" dirty="0" smtClean="0">
                <a:latin typeface="Times New Roman" panose="02020603050405020304" pitchFamily="18" charset="0"/>
                <a:ea typeface="Calibri" panose="020F0502020204030204" pitchFamily="34" charset="0"/>
                <a:cs typeface="Times New Roman" panose="02020603050405020304" pitchFamily="18" charset="0"/>
              </a:rPr>
              <a:t>екосистем. </a:t>
            </a:r>
            <a:endParaRPr lang="en-US" dirty="0">
              <a:latin typeface="Times New Roman" panose="02020603050405020304" pitchFamily="18" charset="0"/>
              <a:cs typeface="Times New Roman" panose="02020603050405020304" pitchFamily="18" charset="0"/>
            </a:endParaRPr>
          </a:p>
        </p:txBody>
      </p:sp>
      <p:pic>
        <p:nvPicPr>
          <p:cNvPr id="6146" name="Picture 2" descr="Неолітична революція — передумови, суть і підсум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896" y="2746325"/>
            <a:ext cx="5715534" cy="396630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Неолітична революція: витоки, причини та наслідки змін в історії"/>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5931" y="2974930"/>
            <a:ext cx="4519748" cy="319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80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62000" y="809118"/>
            <a:ext cx="10694126" cy="1477328"/>
          </a:xfrm>
          <a:prstGeom prst="rect">
            <a:avLst/>
          </a:prstGeom>
        </p:spPr>
        <p:txBody>
          <a:bodyPr wrap="square">
            <a:spAutoFit/>
          </a:bodyPr>
          <a:lstStyle/>
          <a:p>
            <a:pPr algn="just"/>
            <a:r>
              <a:rPr lang="uk-UA" dirty="0" smtClean="0">
                <a:latin typeface="Calibri" panose="020F0502020204030204" pitchFamily="34" charset="0"/>
                <a:ea typeface="Calibri" panose="020F0502020204030204" pitchFamily="34" charset="0"/>
                <a:cs typeface="Times New Roman" panose="02020603050405020304" pitchFamily="18" charset="0"/>
              </a:rPr>
              <a:t>	Наприклад</a:t>
            </a:r>
            <a:r>
              <a:rPr lang="uk-UA" dirty="0">
                <a:latin typeface="Calibri" panose="020F0502020204030204" pitchFamily="34" charset="0"/>
                <a:ea typeface="Calibri" panose="020F0502020204030204" pitchFamily="34" charset="0"/>
                <a:cs typeface="Times New Roman" panose="02020603050405020304" pitchFamily="18" charset="0"/>
              </a:rPr>
              <a:t>, у Китаї на початку неоліту ліси займали 90% території, а зараз – лише 5%. Крім створення </a:t>
            </a:r>
            <a:r>
              <a:rPr lang="uk-UA" dirty="0" err="1">
                <a:latin typeface="Calibri" panose="020F0502020204030204" pitchFamily="34" charset="0"/>
                <a:ea typeface="Calibri" panose="020F0502020204030204" pitchFamily="34" charset="0"/>
                <a:cs typeface="Times New Roman" panose="02020603050405020304" pitchFamily="18" charset="0"/>
              </a:rPr>
              <a:t>агроекосистем</a:t>
            </a:r>
            <a:r>
              <a:rPr lang="uk-UA" dirty="0">
                <a:latin typeface="Calibri" panose="020F0502020204030204" pitchFamily="34" charset="0"/>
                <a:ea typeface="Calibri" panose="020F0502020204030204" pitchFamily="34" charset="0"/>
                <a:cs typeface="Times New Roman" panose="02020603050405020304" pitchFamily="18" charset="0"/>
              </a:rPr>
              <a:t> з обмеженою кількістю рослинних видів, приручалося і обмежене число тварин. У результаті відбувалося значне збільшення маси їжі, яка вироблялась на одиниці поверхні, і збільшення кількості енергії, що надходила у розпорядження людини. Розвиток сільського господарства дозволив вести осілий спосіб життя, сприяв демографічному зростанню і утворенню перших населених пунктів. </a:t>
            </a:r>
            <a:endParaRPr lang="en-US" dirty="0"/>
          </a:p>
        </p:txBody>
      </p:sp>
      <p:pic>
        <p:nvPicPr>
          <p:cNvPr id="7170" name="Picture 2" descr="Що таке неоліт - Optimize: Illustr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446"/>
            <a:ext cx="6945086" cy="453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530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3771" y="709809"/>
            <a:ext cx="10437224" cy="1754326"/>
          </a:xfrm>
          <a:prstGeom prst="rect">
            <a:avLst/>
          </a:prstGeom>
        </p:spPr>
        <p:txBody>
          <a:bodyPr wrap="square">
            <a:spAutoFit/>
          </a:bodyPr>
          <a:lstStyle/>
          <a:p>
            <a:r>
              <a:rPr lang="uk-UA" dirty="0" smtClean="0">
                <a:latin typeface="Calibri" panose="020F0502020204030204" pitchFamily="34" charset="0"/>
                <a:ea typeface="Calibri" panose="020F0502020204030204" pitchFamily="34" charset="0"/>
                <a:cs typeface="Times New Roman" panose="02020603050405020304" pitchFamily="18" charset="0"/>
              </a:rPr>
              <a:t>	Одночасно </a:t>
            </a:r>
            <a:r>
              <a:rPr lang="uk-UA" dirty="0">
                <a:latin typeface="Calibri" panose="020F0502020204030204" pitchFamily="34" charset="0"/>
                <a:ea typeface="Calibri" panose="020F0502020204030204" pitchFamily="34" charset="0"/>
                <a:cs typeface="Times New Roman" panose="02020603050405020304" pitchFamily="18" charset="0"/>
              </a:rPr>
              <a:t>зростало антропогенне навантаження на природні </a:t>
            </a:r>
            <a:r>
              <a:rPr lang="uk-UA" dirty="0" smtClean="0">
                <a:latin typeface="Calibri" panose="020F0502020204030204" pitchFamily="34" charset="0"/>
                <a:ea typeface="Calibri" panose="020F0502020204030204" pitchFamily="34" charset="0"/>
                <a:cs typeface="Times New Roman" panose="02020603050405020304" pitchFamily="18" charset="0"/>
              </a:rPr>
              <a:t>екосистеми; </a:t>
            </a:r>
            <a:r>
              <a:rPr lang="uk-UA" dirty="0">
                <a:latin typeface="Calibri" panose="020F0502020204030204" pitchFamily="34" charset="0"/>
                <a:ea typeface="Calibri" panose="020F0502020204030204" pitchFamily="34" charset="0"/>
                <a:cs typeface="Times New Roman" panose="02020603050405020304" pitchFamily="18" charset="0"/>
              </a:rPr>
              <a:t>необоротні негативні зміни відбулися в багатьох районах Землі вже на початку нашої ери (наприклад, </a:t>
            </a:r>
            <a:r>
              <a:rPr lang="uk-UA" dirty="0" smtClean="0">
                <a:latin typeface="Calibri" panose="020F0502020204030204" pitchFamily="34" charset="0"/>
                <a:ea typeface="Calibri" panose="020F0502020204030204" pitchFamily="34" charset="0"/>
                <a:cs typeface="Times New Roman" panose="02020603050405020304" pitchFamily="18" charset="0"/>
              </a:rPr>
              <a:t>опустелювання </a:t>
            </a:r>
            <a:r>
              <a:rPr lang="uk-UA" dirty="0">
                <a:latin typeface="Calibri" panose="020F0502020204030204" pitchFamily="34" charset="0"/>
                <a:ea typeface="Calibri" panose="020F0502020204030204" pitchFamily="34" charset="0"/>
                <a:cs typeface="Times New Roman" panose="02020603050405020304" pitchFamily="18" charset="0"/>
              </a:rPr>
              <a:t>Південної Палестини, Північної Сирії, Іраку і Східного Ірану, де іще 8000 років назад процвітала цивілізація). Але в кінцевому рахунку стародавні агроекосистеми мали не високий рівень гомеостазу. В результаті відбувся занепад більшості давніх річкових цивілізацій (Єгипту, Міжріччя), які не володіли здатністю до саморегуляції під час порівняно незначних зміни умов середовища. </a:t>
            </a:r>
            <a:endParaRPr lang="en-US" dirty="0"/>
          </a:p>
        </p:txBody>
      </p:sp>
      <p:pic>
        <p:nvPicPr>
          <p:cNvPr id="8194" name="Picture 2" descr="Древняя Палестина: география, краткая история Палестины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770" y="2464134"/>
            <a:ext cx="6374675" cy="423711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Стокове фото Стародавня Карта Палестини Надрукована В 1845 Році —  Завантажте зображення зараз - i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8446" y="2464134"/>
            <a:ext cx="4245428" cy="4237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715141"/>
      </p:ext>
    </p:extLst>
  </p:cSld>
  <p:clrMapOvr>
    <a:masterClrMapping/>
  </p:clrMapOvr>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Капля</Template>
  <TotalTime>204</TotalTime>
  <Words>4016</Words>
  <Application>Microsoft Office PowerPoint</Application>
  <PresentationFormat>Широкоэкранный</PresentationFormat>
  <Paragraphs>70</Paragraphs>
  <Slides>33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33</vt:i4>
      </vt:variant>
    </vt:vector>
  </HeadingPairs>
  <TitlesOfParts>
    <vt:vector size="38" baseType="lpstr">
      <vt:lpstr>Arial</vt:lpstr>
      <vt:lpstr>Calibri</vt:lpstr>
      <vt:lpstr>Times New Roman</vt:lpstr>
      <vt:lpstr>Tw Cen MT</vt:lpstr>
      <vt:lpstr>Капля</vt:lpstr>
      <vt:lpstr>МЕТОДИ ОЦІНКИ СТАНУ ЕКОСИСТЕМ ТА ЇХ КОМПОНЕНТІВ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znu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 ОЦІНКИ СТАНУ ЕКОСИСТЕМ ТА ЇХ КОМПОНЕНТІВ</dc:title>
  <dc:creator>user</dc:creator>
  <cp:lastModifiedBy>user</cp:lastModifiedBy>
  <cp:revision>20</cp:revision>
  <dcterms:created xsi:type="dcterms:W3CDTF">2025-09-23T06:51:39Z</dcterms:created>
  <dcterms:modified xsi:type="dcterms:W3CDTF">2025-09-23T10:15:59Z</dcterms:modified>
</cp:coreProperties>
</file>